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7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3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96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7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57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79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94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8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4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31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6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4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98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4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color abstract background">
            <a:extLst>
              <a:ext uri="{FF2B5EF4-FFF2-40B4-BE49-F238E27FC236}">
                <a16:creationId xmlns:a16="http://schemas.microsoft.com/office/drawing/2014/main" id="{2A5A22FC-99B8-49D9-B65F-80D55F733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3" b="13642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65758-CE79-8441-B05F-0F739740D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91" y="3331444"/>
            <a:ext cx="6470692" cy="122930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Effects of Manual Resistance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90EB19-9876-9546-AFB2-7A4C57B34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791" y="4735799"/>
            <a:ext cx="6470693" cy="605256"/>
          </a:xfrm>
        </p:spPr>
        <p:txBody>
          <a:bodyPr>
            <a:normAutofit/>
          </a:bodyPr>
          <a:lstStyle/>
          <a:p>
            <a:r>
              <a:rPr lang="en-US" dirty="0"/>
              <a:t>By: Lizette Terrazas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5565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ED29F-E767-0B48-B4C2-AE800E19C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Muscular Strength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58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29AEF-2248-004D-BDB2-BCDC40250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6437367" cy="3760891"/>
          </a:xfrm>
        </p:spPr>
        <p:txBody>
          <a:bodyPr>
            <a:normAutofit/>
          </a:bodyPr>
          <a:lstStyle/>
          <a:p>
            <a:r>
              <a:rPr lang="en-US" dirty="0"/>
              <a:t>One Repetition Maximum:</a:t>
            </a:r>
          </a:p>
          <a:p>
            <a:pPr lvl="1"/>
            <a:r>
              <a:rPr lang="en-US" dirty="0"/>
              <a:t>Bench Press</a:t>
            </a:r>
          </a:p>
          <a:p>
            <a:pPr lvl="2"/>
            <a:r>
              <a:rPr lang="en-US" dirty="0"/>
              <a:t>Tells us the strength of the upper body by using weights</a:t>
            </a:r>
          </a:p>
          <a:p>
            <a:pPr lvl="1"/>
            <a:r>
              <a:rPr lang="en-US" dirty="0"/>
              <a:t>Unilateral Leg Press</a:t>
            </a:r>
          </a:p>
          <a:p>
            <a:pPr lvl="2"/>
            <a:r>
              <a:rPr lang="en-US" dirty="0"/>
              <a:t>Tells us the strength of the lower body by using weights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79F297A-840D-F943-8826-EFE7D4188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47" y="838980"/>
            <a:ext cx="3144043" cy="21137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06839E-D8C3-4A74-BA2B-3B97E7B2C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4CB270-C624-414B-895E-A2F00F6B1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383" y="3828402"/>
            <a:ext cx="3004307" cy="25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6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F387-FF30-F142-87D2-E42118C4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Muscular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985A1-2022-CD44-ADF7-00DB218F6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998720" cy="3760891"/>
          </a:xfrm>
        </p:spPr>
        <p:txBody>
          <a:bodyPr/>
          <a:lstStyle/>
          <a:p>
            <a:r>
              <a:rPr lang="en-US" dirty="0"/>
              <a:t>Isokinetic Knee flexion/extension (BIODEX)</a:t>
            </a:r>
          </a:p>
          <a:p>
            <a:pPr marL="0" indent="0">
              <a:buNone/>
            </a:pPr>
            <a:r>
              <a:rPr lang="en-US" dirty="0"/>
              <a:t>- Tells us the strength of the lower body by force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3B7B1-1133-8845-8DCB-B4107722D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999" y="286603"/>
            <a:ext cx="4140367" cy="2861516"/>
          </a:xfrm>
          <a:prstGeom prst="rect">
            <a:avLst/>
          </a:prstGeom>
        </p:spPr>
      </p:pic>
      <p:pic>
        <p:nvPicPr>
          <p:cNvPr id="7170" name="Picture 2" descr="Range of movements (ROM) in the knee flexion and extension, the... |  Download Scientific Diagram">
            <a:extLst>
              <a:ext uri="{FF2B5EF4-FFF2-40B4-BE49-F238E27FC236}">
                <a16:creationId xmlns:a16="http://schemas.microsoft.com/office/drawing/2014/main" id="{94669AD7-C348-C14D-AEDA-61A32F75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59" y="3224053"/>
            <a:ext cx="3096292" cy="264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sokinetic Testing And Rehabilitation | Viljoen Biokineticists">
            <a:extLst>
              <a:ext uri="{FF2B5EF4-FFF2-40B4-BE49-F238E27FC236}">
                <a16:creationId xmlns:a16="http://schemas.microsoft.com/office/drawing/2014/main" id="{FC04B61A-3342-9E44-8C06-8304AC5D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82" y="3674323"/>
            <a:ext cx="33020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967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3C4B1-4AAE-574D-A48F-2B7C46C7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20" y="450850"/>
            <a:ext cx="79248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9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57AD-BFBB-E24C-82AC-40BA7EEA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D9FED-7265-9C4A-B0BF-4B6E3F568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3617595" cy="3760891"/>
          </a:xfrm>
        </p:spPr>
        <p:txBody>
          <a:bodyPr/>
          <a:lstStyle/>
          <a:p>
            <a:r>
              <a:rPr lang="en-US" dirty="0"/>
              <a:t>No statistical differences (p&gt;0.05) were observed in body composition from pre to post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FD234-C35E-0C4C-94AD-6AF65BA2F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75" y="717550"/>
            <a:ext cx="6985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80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7A77-14EC-7846-8BA5-7B09619A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96087-D461-F74E-9DDE-ED983E6DA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59" y="3023751"/>
            <a:ext cx="5437426" cy="3167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531A1C-A023-484B-914F-F8DB0086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17" y="3023751"/>
            <a:ext cx="5210174" cy="3170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F5D9E-86A0-3847-A3B1-961D64B9A46B}"/>
              </a:ext>
            </a:extLst>
          </p:cNvPr>
          <p:cNvSpPr txBox="1"/>
          <p:nvPr/>
        </p:nvSpPr>
        <p:spPr>
          <a:xfrm>
            <a:off x="1276972" y="224024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 in 1RMBP in the WRT group only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F0DEE-75B4-3B4E-B0A5-2D2AF715450D}"/>
              </a:ext>
            </a:extLst>
          </p:cNvPr>
          <p:cNvSpPr txBox="1"/>
          <p:nvPr/>
        </p:nvSpPr>
        <p:spPr>
          <a:xfrm>
            <a:off x="6915204" y="224024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 in 1RMLP in the WRT and MRT groups only</a:t>
            </a:r>
          </a:p>
        </p:txBody>
      </p:sp>
    </p:spTree>
    <p:extLst>
      <p:ext uri="{BB962C8B-B14F-4D97-AF65-F5344CB8AC3E}">
        <p14:creationId xmlns:p14="http://schemas.microsoft.com/office/powerpoint/2010/main" val="2108157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B7CE8-064F-B24A-8E31-E0127807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D6FFC-4EA9-3042-AF28-95299BB65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changes were seen in body composition measurements in any groups</a:t>
            </a:r>
          </a:p>
          <a:p>
            <a:r>
              <a:rPr lang="en-US" dirty="0"/>
              <a:t>Increase in strength was shown in the MRT and WRT groups</a:t>
            </a:r>
          </a:p>
          <a:p>
            <a:endParaRPr lang="en-US" dirty="0"/>
          </a:p>
          <a:p>
            <a:r>
              <a:rPr lang="en-US" dirty="0"/>
              <a:t>Future Studies should investigate interventions with longer periods to know if there is a change in body composition</a:t>
            </a:r>
          </a:p>
        </p:txBody>
      </p:sp>
      <p:pic>
        <p:nvPicPr>
          <p:cNvPr id="9218" name="Picture 2" descr="Exercise Transparent Background - Animated Exercise Png , Transparent  Cartoon - Jing.fm">
            <a:extLst>
              <a:ext uri="{FF2B5EF4-FFF2-40B4-BE49-F238E27FC236}">
                <a16:creationId xmlns:a16="http://schemas.microsoft.com/office/drawing/2014/main" id="{28D53F8E-C662-F446-A70E-171D766AA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5" y="4305089"/>
            <a:ext cx="3831770" cy="193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543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4 More Powerful Ways to Say &quot;Thank You&quot; | Inc.com">
            <a:extLst>
              <a:ext uri="{FF2B5EF4-FFF2-40B4-BE49-F238E27FC236}">
                <a16:creationId xmlns:a16="http://schemas.microsoft.com/office/drawing/2014/main" id="{36B8A3B9-33DB-0643-888C-4656465A5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1958974"/>
            <a:ext cx="76708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595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C2F3-D78A-6C49-8B13-BBEF9B5C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Exercise?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6440C-3BCA-444D-85B6-22FCE0D89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295650" cy="41317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Physical activity that is planned or structured.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Resistance Exercise (Weights)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Exercises that cause muscles to contract against a </a:t>
            </a:r>
          </a:p>
          <a:p>
            <a:r>
              <a:rPr lang="en-US" dirty="0"/>
              <a:t>weight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Cardiovascular Exercise (Cardio)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Exercises that cause the heart rate </a:t>
            </a:r>
          </a:p>
          <a:p>
            <a:pPr marL="201168" lvl="1" indent="0">
              <a:buNone/>
            </a:pPr>
            <a:r>
              <a:rPr lang="en-US" dirty="0"/>
              <a:t>to go up and overall, your system to work hard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D09AD7-FAE8-7347-832A-A0A7EAE63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75" y="2031964"/>
            <a:ext cx="4554220" cy="4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tracting muscles | Muscular system, Smooth muscle tissue, Body muscle  anatomy">
            <a:extLst>
              <a:ext uri="{FF2B5EF4-FFF2-40B4-BE49-F238E27FC236}">
                <a16:creationId xmlns:a16="http://schemas.microsoft.com/office/drawing/2014/main" id="{C2E3521F-C3E0-664F-8E96-8157C810C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09" y="3277984"/>
            <a:ext cx="22225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Clip Art Running - Animated Running Man Png , Free Transparent  Clipart - ClipartKey">
            <a:extLst>
              <a:ext uri="{FF2B5EF4-FFF2-40B4-BE49-F238E27FC236}">
                <a16:creationId xmlns:a16="http://schemas.microsoft.com/office/drawing/2014/main" id="{02AAF357-18BE-4A44-84DE-C6981AB3B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65" y="3963477"/>
            <a:ext cx="1578054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344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F59B-7B4C-724A-82FF-E24A647EC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Resistance 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92930-54A1-6E4C-9FE7-4B63CC22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43100"/>
            <a:ext cx="4747467" cy="3925993"/>
          </a:xfrm>
        </p:spPr>
        <p:txBody>
          <a:bodyPr/>
          <a:lstStyle/>
          <a:p>
            <a:r>
              <a:rPr lang="en-US" dirty="0"/>
              <a:t>A type of Resistance Training</a:t>
            </a:r>
          </a:p>
          <a:p>
            <a:r>
              <a:rPr lang="en-US" dirty="0"/>
              <a:t>Exercises done with a partner</a:t>
            </a:r>
          </a:p>
          <a:p>
            <a:r>
              <a:rPr lang="en-US" dirty="0"/>
              <a:t>Requires minimum equipment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21208-1C58-D04F-81AF-D6A7508FE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122" y="3974973"/>
            <a:ext cx="2057365" cy="2351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A2427-BF84-F143-A343-0FCB220B2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752" y="4005049"/>
            <a:ext cx="3086867" cy="2321774"/>
          </a:xfrm>
          <a:prstGeom prst="rect">
            <a:avLst/>
          </a:prstGeom>
        </p:spPr>
      </p:pic>
      <p:pic>
        <p:nvPicPr>
          <p:cNvPr id="2050" name="Picture 2" descr="Bench Press | Bench press, Bench, Gym">
            <a:extLst>
              <a:ext uri="{FF2B5EF4-FFF2-40B4-BE49-F238E27FC236}">
                <a16:creationId xmlns:a16="http://schemas.microsoft.com/office/drawing/2014/main" id="{8ABBA309-9C8A-F14B-AA47-3680E751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46" y="2193936"/>
            <a:ext cx="2374715" cy="17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x It Up With Resistance Machines - Experience Life">
            <a:extLst>
              <a:ext uri="{FF2B5EF4-FFF2-40B4-BE49-F238E27FC236}">
                <a16:creationId xmlns:a16="http://schemas.microsoft.com/office/drawing/2014/main" id="{413C07E5-559A-8A45-9C75-EF94C130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069" y="1737360"/>
            <a:ext cx="3376662" cy="211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651200-DD6A-9647-9104-6272AA40FB07}"/>
              </a:ext>
            </a:extLst>
          </p:cNvPr>
          <p:cNvSpPr txBox="1"/>
          <p:nvPr/>
        </p:nvSpPr>
        <p:spPr>
          <a:xfrm>
            <a:off x="9035450" y="1262000"/>
            <a:ext cx="315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2: Leg Curl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2477B2-583B-FF42-93BC-816CFB02F09A}"/>
              </a:ext>
            </a:extLst>
          </p:cNvPr>
          <p:cNvSpPr txBox="1"/>
          <p:nvPr/>
        </p:nvSpPr>
        <p:spPr>
          <a:xfrm>
            <a:off x="4649140" y="2096725"/>
            <a:ext cx="315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1: Bench Press</a:t>
            </a:r>
          </a:p>
        </p:txBody>
      </p:sp>
    </p:spTree>
    <p:extLst>
      <p:ext uri="{BB962C8B-B14F-4D97-AF65-F5344CB8AC3E}">
        <p14:creationId xmlns:p14="http://schemas.microsoft.com/office/powerpoint/2010/main" val="2468948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5ED5-DCC6-F24F-B9E2-4C5DAEE3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3E3F2-B5AF-4C45-A36C-B5A06CBEE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Improves and maintains posture, mobility, and balance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Creates stronger bones, tendons, ligaments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controls weight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Improves mood and boosts energy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Build stronger bones with these 5 calcium-rich foods | TheHealthSite.com">
            <a:extLst>
              <a:ext uri="{FF2B5EF4-FFF2-40B4-BE49-F238E27FC236}">
                <a16:creationId xmlns:a16="http://schemas.microsoft.com/office/drawing/2014/main" id="{18EFCC67-CC2A-6A49-BD4D-FAC84786A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120" y="1544631"/>
            <a:ext cx="2606039" cy="17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kino Healthcare : Posture Education &amp; Correction">
            <a:extLst>
              <a:ext uri="{FF2B5EF4-FFF2-40B4-BE49-F238E27FC236}">
                <a16:creationId xmlns:a16="http://schemas.microsoft.com/office/drawing/2014/main" id="{3AF302BE-9D74-E540-B44A-463FEC20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120" y="3702039"/>
            <a:ext cx="3251200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Weightloss Cliparts, Download Free Clip Art, Free Clip Art on Clipart  Library">
            <a:extLst>
              <a:ext uri="{FF2B5EF4-FFF2-40B4-BE49-F238E27FC236}">
                <a16:creationId xmlns:a16="http://schemas.microsoft.com/office/drawing/2014/main" id="{6F84F811-E559-D943-BD88-54504CD6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0" y="3475353"/>
            <a:ext cx="2412270" cy="273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 new review looks into the optimum exercise intensity, type and duration  for boosting mood – Research Digest">
            <a:extLst>
              <a:ext uri="{FF2B5EF4-FFF2-40B4-BE49-F238E27FC236}">
                <a16:creationId xmlns:a16="http://schemas.microsoft.com/office/drawing/2014/main" id="{D557178E-D023-9E41-A966-B4802DE86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90" y="4185561"/>
            <a:ext cx="2058940" cy="196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520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BDD28-5829-1E4D-910B-95B906B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Why is exercise important?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58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5B848-5BBA-F447-90CB-40E8854B5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6437367" cy="3760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Improves Health:</a:t>
            </a:r>
          </a:p>
          <a:p>
            <a:pPr marL="0" indent="0">
              <a:buNone/>
            </a:pPr>
            <a:r>
              <a:rPr lang="en-US" dirty="0"/>
              <a:t>Lowers the risk of developing diseases: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Type 2 diabetes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Cancer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Cardiovascular diseases</a:t>
            </a:r>
          </a:p>
          <a:p>
            <a:pPr marL="0" indent="0">
              <a:buNone/>
            </a:pPr>
            <a:r>
              <a:rPr lang="en-US" dirty="0"/>
              <a:t>Improve quality of life</a:t>
            </a:r>
          </a:p>
          <a:p>
            <a:pPr marL="0" indent="0">
              <a:buNone/>
            </a:pPr>
            <a:r>
              <a:rPr lang="en-US" dirty="0"/>
              <a:t>Helps maintain weight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Weight Loss vs Fat Loss animated video/ Difference between fat and muscles  - YouTube">
            <a:extLst>
              <a:ext uri="{FF2B5EF4-FFF2-40B4-BE49-F238E27FC236}">
                <a16:creationId xmlns:a16="http://schemas.microsoft.com/office/drawing/2014/main" id="{352B6EF6-F78F-E140-A8E0-D19001DA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4431" y="2171342"/>
            <a:ext cx="5761249" cy="32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B06839E-D8C3-4A74-BA2B-3B97E7B2C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263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6B99A-7B95-DC47-8CE7-1B633D53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3707D-E1E5-BC49-9ACD-92D7387CD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Title: Effects of Manual Resistance Training on Body Composition in Young Adults</a:t>
            </a:r>
          </a:p>
          <a:p>
            <a:r>
              <a:rPr lang="en-US" dirty="0"/>
              <a:t>Purpose: </a:t>
            </a:r>
          </a:p>
          <a:p>
            <a:r>
              <a:rPr lang="en-US" dirty="0"/>
              <a:t>1. To view the difference in body composition and strength in 3 groups (Manual Resistance Training, Weight Resistance Training, and control groups) after an 8-week training</a:t>
            </a:r>
          </a:p>
          <a:p>
            <a:r>
              <a:rPr lang="en-US" dirty="0"/>
              <a:t>2. To compare the changes in all three groups</a:t>
            </a:r>
          </a:p>
          <a:p>
            <a:endParaRPr lang="en-US" dirty="0"/>
          </a:p>
        </p:txBody>
      </p:sp>
      <p:pic>
        <p:nvPicPr>
          <p:cNvPr id="5122" name="Picture 2" descr="Why Animation is Important? Here is our Global Market Research on Animation  for You! | by CLOUDZEE Animation &amp; Research Pvt. Ltd. | Medium">
            <a:extLst>
              <a:ext uri="{FF2B5EF4-FFF2-40B4-BE49-F238E27FC236}">
                <a16:creationId xmlns:a16="http://schemas.microsoft.com/office/drawing/2014/main" id="{731254D0-748F-F64B-B784-7BECB197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2" y="4239683"/>
            <a:ext cx="4000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ver 20 Dumbbell Exercises Complete with Animated Diagrams - Sport Fitness  Advisor">
            <a:extLst>
              <a:ext uri="{FF2B5EF4-FFF2-40B4-BE49-F238E27FC236}">
                <a16:creationId xmlns:a16="http://schemas.microsoft.com/office/drawing/2014/main" id="{F43D238B-5A90-994A-A146-9B31C8A78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62" y="4451144"/>
            <a:ext cx="1770797" cy="17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314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8FD2-ADDB-3748-8F74-3D5B7881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Study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67E1A-BDE3-6F4B-AC7C-A147B2E76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Subjects: 30 young adults  (18 females, 12 males)</a:t>
            </a:r>
          </a:p>
          <a:p>
            <a:pPr lvl="1"/>
            <a:r>
              <a:rPr lang="en-US" dirty="0"/>
              <a:t>Each group had 10 subjects (6 females, 4 males)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r>
              <a:rPr lang="en-US" dirty="0"/>
              <a:t>For the MRT and Weight Resistance Groups </a:t>
            </a:r>
          </a:p>
          <a:p>
            <a:pPr marL="201168" lvl="1" indent="0">
              <a:buNone/>
            </a:pPr>
            <a:r>
              <a:rPr lang="en-US" dirty="0"/>
              <a:t>Each Exercised 2x per week for 1 hour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r>
              <a:rPr lang="en-US" dirty="0"/>
              <a:t>Before the training started, the subjects had to do different tests </a:t>
            </a:r>
          </a:p>
          <a:p>
            <a:pPr marL="201168" lvl="1" indent="0">
              <a:buNone/>
            </a:pPr>
            <a:endParaRPr lang="en-US" dirty="0"/>
          </a:p>
        </p:txBody>
      </p:sp>
      <p:pic>
        <p:nvPicPr>
          <p:cNvPr id="6146" name="Picture 2" descr="Premium Vector | Group young women practicing exercise">
            <a:extLst>
              <a:ext uri="{FF2B5EF4-FFF2-40B4-BE49-F238E27FC236}">
                <a16:creationId xmlns:a16="http://schemas.microsoft.com/office/drawing/2014/main" id="{A1ACDEC8-B0E3-814E-AD59-C4B46C68C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92" y="2108201"/>
            <a:ext cx="2871788" cy="253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889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DCCDF-6F69-824C-AB77-888944951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Dual-energy X-ray absorptiometry (DEXA)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7C7EA-BC90-E040-9857-FA405828C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046220" cy="3760891"/>
          </a:xfrm>
        </p:spPr>
        <p:txBody>
          <a:bodyPr/>
          <a:lstStyle/>
          <a:p>
            <a:r>
              <a:rPr lang="en-US" dirty="0"/>
              <a:t>Measures Body Composition:</a:t>
            </a:r>
          </a:p>
          <a:p>
            <a:r>
              <a:rPr lang="en-US" dirty="0"/>
              <a:t>Lean Mass</a:t>
            </a:r>
          </a:p>
          <a:p>
            <a:r>
              <a:rPr lang="en-US" dirty="0"/>
              <a:t>Fat Mass</a:t>
            </a:r>
          </a:p>
          <a:p>
            <a:r>
              <a:rPr lang="en-US" dirty="0"/>
              <a:t>Bone Mineral Density</a:t>
            </a:r>
          </a:p>
          <a:p>
            <a:endParaRPr lang="en-US" dirty="0"/>
          </a:p>
          <a:p>
            <a:r>
              <a:rPr lang="en-US" dirty="0"/>
              <a:t>A machine that scans the body for 10-15 minutes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AAD38-00B8-F34C-AC60-3BAAC593B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980" y="2194144"/>
            <a:ext cx="45847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48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30E7-BBC0-F14F-8104-CCFF5C4F4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Muscular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63AD6-1D4B-4243-9CCE-F05643804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103370" cy="37608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Isometric Bench Press</a:t>
            </a:r>
          </a:p>
          <a:p>
            <a:pPr marL="0" indent="0">
              <a:buNone/>
            </a:pPr>
            <a:r>
              <a:rPr lang="en-US" dirty="0"/>
              <a:t>- Tells us the strength of the upper body through force</a:t>
            </a:r>
          </a:p>
          <a:p>
            <a:pPr marL="0" indent="0">
              <a:buNone/>
            </a:pPr>
            <a:r>
              <a:rPr lang="en-US" dirty="0"/>
              <a:t>Isometric Mid-thigh Pull</a:t>
            </a:r>
          </a:p>
          <a:p>
            <a:pPr marL="0" indent="0">
              <a:buNone/>
            </a:pPr>
            <a:r>
              <a:rPr lang="en-US" dirty="0"/>
              <a:t>-Tells us the strength of the lower body through force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4308D-8413-5440-8634-FFB9F3FA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614" y="625143"/>
            <a:ext cx="2910061" cy="320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B1316-9AAF-6443-9797-9FA9B9BC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614" y="4080832"/>
            <a:ext cx="3331280" cy="26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798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RightStep">
      <a:dk1>
        <a:srgbClr val="000000"/>
      </a:dk1>
      <a:lt1>
        <a:srgbClr val="FFFFFF"/>
      </a:lt1>
      <a:dk2>
        <a:srgbClr val="292441"/>
      </a:dk2>
      <a:lt2>
        <a:srgbClr val="E8E6E2"/>
      </a:lt2>
      <a:accent1>
        <a:srgbClr val="8C9ED1"/>
      </a:accent1>
      <a:accent2>
        <a:srgbClr val="7F72C7"/>
      </a:accent2>
      <a:accent3>
        <a:srgbClr val="B38CD1"/>
      </a:accent3>
      <a:accent4>
        <a:srgbClr val="C672C7"/>
      </a:accent4>
      <a:accent5>
        <a:srgbClr val="D18CB5"/>
      </a:accent5>
      <a:accent6>
        <a:srgbClr val="C77281"/>
      </a:accent6>
      <a:hlink>
        <a:srgbClr val="908157"/>
      </a:hlink>
      <a:folHlink>
        <a:srgbClr val="7F7F7F"/>
      </a:folHlink>
    </a:clrScheme>
    <a:fontScheme name="Retrospect">
      <a:majorFont>
        <a:latin typeface="Arial Nova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443</Words>
  <Application>Microsoft Macintosh PowerPoint</Application>
  <PresentationFormat>Widescreen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Nova</vt:lpstr>
      <vt:lpstr>Arial Nova Light</vt:lpstr>
      <vt:lpstr>Calibri</vt:lpstr>
      <vt:lpstr>RetrospectVTI</vt:lpstr>
      <vt:lpstr>Effects of Manual Resistance Training</vt:lpstr>
      <vt:lpstr>What is Exercise?</vt:lpstr>
      <vt:lpstr>Manual Resistance Training </vt:lpstr>
      <vt:lpstr>Benefits of Exercise</vt:lpstr>
      <vt:lpstr>Why is exercise important?</vt:lpstr>
      <vt:lpstr>Research Study</vt:lpstr>
      <vt:lpstr>Research Study Cont. </vt:lpstr>
      <vt:lpstr>Dual-energy X-ray absorptiometry (DEXA) scan</vt:lpstr>
      <vt:lpstr>Muscular Strength</vt:lpstr>
      <vt:lpstr>Muscular Strength</vt:lpstr>
      <vt:lpstr>Muscular Strength</vt:lpstr>
      <vt:lpstr>PowerPoint Presentation</vt:lpstr>
      <vt:lpstr>Results</vt:lpstr>
      <vt:lpstr>Results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Manual Resistance Training</dc:title>
  <dc:creator>Terrazas, Lizette A</dc:creator>
  <cp:lastModifiedBy>Terrazas, Lizette A</cp:lastModifiedBy>
  <cp:revision>8</cp:revision>
  <dcterms:created xsi:type="dcterms:W3CDTF">2021-01-30T02:54:42Z</dcterms:created>
  <dcterms:modified xsi:type="dcterms:W3CDTF">2021-01-30T15:40:42Z</dcterms:modified>
</cp:coreProperties>
</file>