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69" r:id="rId6"/>
    <p:sldId id="275" r:id="rId7"/>
    <p:sldId id="272" r:id="rId8"/>
    <p:sldId id="274" r:id="rId9"/>
    <p:sldId id="266" r:id="rId10"/>
    <p:sldId id="270" r:id="rId11"/>
    <p:sldId id="271" r:id="rId12"/>
    <p:sldId id="267" r:id="rId13"/>
    <p:sldId id="263" r:id="rId14"/>
    <p:sldId id="262"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67463" autoAdjust="0"/>
  </p:normalViewPr>
  <p:slideViewPr>
    <p:cSldViewPr snapToGrid="0">
      <p:cViewPr varScale="1">
        <p:scale>
          <a:sx n="84" d="100"/>
          <a:sy n="84" d="100"/>
        </p:scale>
        <p:origin x="114" y="672"/>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1/30/2021</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1/30/2021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387100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When conducting research, it is easy to go to one source: Wikipedia.  However, you need to include a variety of sources in your research. Consider the following sources: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Who can I interview to get more information on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 topic current and will it be relevant to my audience?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articles, blogs, and magazines may have something related to my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Is there a YouTube video on the topic? If so, what is it about?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images can I find related to the topic?</a:t>
            </a:r>
          </a:p>
        </p:txBody>
      </p:sp>
      <p:sp>
        <p:nvSpPr>
          <p:cNvPr id="4" name="Slide Number Placeholder 3"/>
          <p:cNvSpPr>
            <a:spLocks noGrp="1"/>
          </p:cNvSpPr>
          <p:nvPr>
            <p:ph type="sldNum" sz="quarter" idx="10"/>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229596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Segoe UI" panose="020B0502040204020203" pitchFamily="34" charset="0"/>
                <a:cs typeface="Segoe UI" panose="020B0502040204020203" pitchFamily="34" charset="0"/>
              </a:rPr>
              <a:t>Once you find your sources, you will want to evaluate your sources using the following questions: </a:t>
            </a:r>
          </a:p>
          <a:p>
            <a:endParaRPr lang="en-US" i="0" dirty="0">
              <a:latin typeface="Segoe UI" panose="020B0502040204020203" pitchFamily="34" charset="0"/>
              <a:cs typeface="Segoe UI" panose="020B0502040204020203" pitchFamily="34" charset="0"/>
            </a:endParaRPr>
          </a:p>
          <a:p>
            <a:r>
              <a:rPr lang="en-US" b="1" i="0" dirty="0">
                <a:latin typeface="Segoe UI" panose="020B0502040204020203" pitchFamily="34" charset="0"/>
                <a:cs typeface="Segoe UI" panose="020B0502040204020203" pitchFamily="34" charset="0"/>
              </a:rPr>
              <a:t>Author: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Who is the author?</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Why should I believe what he or she has to say on the topic?</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author seen as an expert on the topic? How do you know?</a:t>
            </a:r>
          </a:p>
          <a:p>
            <a:pPr marL="171450" indent="-171450">
              <a:buFont typeface="Arial" panose="020B0604020202020204" pitchFamily="34" charset="0"/>
              <a:buChar char="•"/>
            </a:pPr>
            <a:endParaRPr lang="en-US"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Current: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How current is the information in the source?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When was the source published?</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out-of-date?</a:t>
            </a:r>
          </a:p>
          <a:p>
            <a:pPr marL="171450" indent="-171450">
              <a:buFont typeface="Arial" panose="020B0604020202020204" pitchFamily="34" charset="0"/>
              <a:buChar char="•"/>
            </a:pPr>
            <a:endParaRPr lang="en-US" b="1"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Accuracy: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content accurate?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presented objectively?  Do they share the pros and cons?</a:t>
            </a:r>
          </a:p>
        </p:txBody>
      </p:sp>
      <p:sp>
        <p:nvSpPr>
          <p:cNvPr id="4" name="Slide Number Placeholder 3"/>
          <p:cNvSpPr>
            <a:spLocks noGrp="1"/>
          </p:cNvSpPr>
          <p:nvPr>
            <p:ph type="sldNum" sz="quarter" idx="10"/>
          </p:nvPr>
        </p:nvSpPr>
        <p:spPr/>
        <p:txBody>
          <a:bodyPr/>
          <a:lstStyle/>
          <a:p>
            <a:fld id="{BC849E9A-41F7-4779-A581-48A7C374A227}" type="slidenum">
              <a:rPr lang="en-US" smtClean="0"/>
              <a:t>7</a:t>
            </a:fld>
            <a:endParaRPr lang="en-US" dirty="0"/>
          </a:p>
        </p:txBody>
      </p:sp>
    </p:spTree>
    <p:extLst>
      <p:ext uri="{BB962C8B-B14F-4D97-AF65-F5344CB8AC3E}">
        <p14:creationId xmlns:p14="http://schemas.microsoft.com/office/powerpoint/2010/main" val="898123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Segoe UI" panose="020B0502040204020203" pitchFamily="34" charset="0"/>
                <a:cs typeface="Segoe UI" panose="020B0502040204020203" pitchFamily="34" charset="0"/>
              </a:rPr>
              <a:t>Once you find your sources, you will want to evaluate your sources using the following questions: </a:t>
            </a:r>
          </a:p>
          <a:p>
            <a:endParaRPr lang="en-US" i="0" dirty="0">
              <a:latin typeface="Segoe UI" panose="020B0502040204020203" pitchFamily="34" charset="0"/>
              <a:cs typeface="Segoe UI" panose="020B0502040204020203" pitchFamily="34" charset="0"/>
            </a:endParaRPr>
          </a:p>
          <a:p>
            <a:r>
              <a:rPr lang="en-US" b="1" i="0" dirty="0">
                <a:latin typeface="Segoe UI" panose="020B0502040204020203" pitchFamily="34" charset="0"/>
                <a:cs typeface="Segoe UI" panose="020B0502040204020203" pitchFamily="34" charset="0"/>
              </a:rPr>
              <a:t>Author: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Who is the author?</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Why should I believe what he or she has to say on the topic?</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author seen as an expert on the topic? How do you know?</a:t>
            </a:r>
          </a:p>
          <a:p>
            <a:pPr marL="171450" indent="-171450">
              <a:buFont typeface="Arial" panose="020B0604020202020204" pitchFamily="34" charset="0"/>
              <a:buChar char="•"/>
            </a:pPr>
            <a:endParaRPr lang="en-US"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Current: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How current is the information in the source?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When was the source published?</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out-of-date?</a:t>
            </a:r>
          </a:p>
          <a:p>
            <a:pPr marL="171450" indent="-171450">
              <a:buFont typeface="Arial" panose="020B0604020202020204" pitchFamily="34" charset="0"/>
              <a:buChar char="•"/>
            </a:pPr>
            <a:endParaRPr lang="en-US" b="1" i="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b="1" i="0" dirty="0">
                <a:latin typeface="Segoe UI" panose="020B0502040204020203" pitchFamily="34" charset="0"/>
                <a:cs typeface="Segoe UI" panose="020B0502040204020203" pitchFamily="34" charset="0"/>
              </a:rPr>
              <a:t>Accuracy: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content accurate?</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Is the information presented objectively?  Do they share the pros and cons?</a:t>
            </a:r>
          </a:p>
        </p:txBody>
      </p:sp>
      <p:sp>
        <p:nvSpPr>
          <p:cNvPr id="4" name="Slide Number Placeholder 3"/>
          <p:cNvSpPr>
            <a:spLocks noGrp="1"/>
          </p:cNvSpPr>
          <p:nvPr>
            <p:ph type="sldNum" sz="quarter" idx="10"/>
          </p:nvPr>
        </p:nvSpPr>
        <p:spPr/>
        <p:txBody>
          <a:bodyPr/>
          <a:lstStyle/>
          <a:p>
            <a:fld id="{BC849E9A-41F7-4779-A581-48A7C374A227}" type="slidenum">
              <a:rPr lang="en-US" smtClean="0"/>
              <a:t>8</a:t>
            </a:fld>
            <a:endParaRPr lang="en-US" dirty="0"/>
          </a:p>
        </p:txBody>
      </p:sp>
    </p:spTree>
    <p:extLst>
      <p:ext uri="{BB962C8B-B14F-4D97-AF65-F5344CB8AC3E}">
        <p14:creationId xmlns:p14="http://schemas.microsoft.com/office/powerpoint/2010/main" val="291270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latin typeface="Segoe UI" panose="020B0502040204020203" pitchFamily="34" charset="0"/>
                <a:cs typeface="Segoe UI" panose="020B0502040204020203" pitchFamily="34" charset="0"/>
              </a:rPr>
              <a:t>After consulting a variety of sources, you will need to narrow your topic.  For example, the topic of internet safety is huge, but you could narrow that topic to include internet safety in regards to social media apps that teenagers are using heavily.  A topic like that is more specific and will be relevant to your peers.  Some questions to think about to help you narrow your topic: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interest me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of the research will interest my audience the most?</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What topics will the audience find more engaging? Shocking? Inspiring?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9</a:t>
            </a:fld>
            <a:endParaRPr lang="en-US" dirty="0"/>
          </a:p>
        </p:txBody>
      </p:sp>
    </p:spTree>
    <p:extLst>
      <p:ext uri="{BB962C8B-B14F-4D97-AF65-F5344CB8AC3E}">
        <p14:creationId xmlns:p14="http://schemas.microsoft.com/office/powerpoint/2010/main" val="4224310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Now, that you have narrowed your topic, you will want to organize your research in a structure that works.  There are some common organizational patterns based on the kind of research you are doing.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Organizational Structures: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Cause and Effect- this kind of structure is great for explaining the causes and effects of a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Compare and Contrast- in this pattern you highlight the similarities and differences of the topic</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Explain process- this structure is great for outlining a series of steps to follow; </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Definition- if you want to make sure your audience understands what something is using illustrations, meanings, clarifying misconceptions, you may want to use this structure</a:t>
            </a:r>
          </a:p>
          <a:p>
            <a:pPr marL="171450" indent="-171450">
              <a:buFont typeface="Arial" panose="020B0604020202020204" pitchFamily="34" charset="0"/>
              <a:buChar char="•"/>
            </a:pPr>
            <a:r>
              <a:rPr lang="en-US" dirty="0">
                <a:latin typeface="Segoe UI" panose="020B0502040204020203" pitchFamily="34" charset="0"/>
                <a:cs typeface="Segoe UI" panose="020B0502040204020203" pitchFamily="34" charset="0"/>
              </a:rPr>
              <a:t>Classification- a common organizational structure is grouping like topics or facts from the research together.  For instance, in the internet safety about social media apps, you may organize the research where you look at each social media app one at a time</a:t>
            </a:r>
          </a:p>
        </p:txBody>
      </p:sp>
      <p:sp>
        <p:nvSpPr>
          <p:cNvPr id="4" name="Slide Number Placeholder 3"/>
          <p:cNvSpPr>
            <a:spLocks noGrp="1"/>
          </p:cNvSpPr>
          <p:nvPr>
            <p:ph type="sldNum" sz="quarter" idx="10"/>
          </p:nvPr>
        </p:nvSpPr>
        <p:spPr/>
        <p:txBody>
          <a:bodyPr/>
          <a:lstStyle/>
          <a:p>
            <a:fld id="{BC849E9A-41F7-4779-A581-48A7C374A227}" type="slidenum">
              <a:rPr lang="en-US" smtClean="0"/>
              <a:t>10</a:t>
            </a:fld>
            <a:endParaRPr lang="en-US" dirty="0"/>
          </a:p>
        </p:txBody>
      </p:sp>
    </p:spTree>
    <p:extLst>
      <p:ext uri="{BB962C8B-B14F-4D97-AF65-F5344CB8AC3E}">
        <p14:creationId xmlns:p14="http://schemas.microsoft.com/office/powerpoint/2010/main" val="182534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After you’ve done your research, it’s time to put your presentation together.  The first step in the process is to introduce the topic.  This is a great time to connect your topic to something that your audience can relate.  In other words, why should they listen to all the information you will be sharing in your research presentation?  What is in it for them?  You may also want to include a graphic or image to grab their attention.</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Feel free to duplicate this slide by right-clicking on this slide in the slides pane to the left and select </a:t>
            </a:r>
            <a:r>
              <a:rPr lang="en-US" b="1" dirty="0">
                <a:latin typeface="Segoe UI" panose="020B0502040204020203" pitchFamily="34" charset="0"/>
                <a:cs typeface="Segoe UI" panose="020B0502040204020203" pitchFamily="34" charset="0"/>
              </a:rPr>
              <a:t>Duplicate Slide</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The next step in your presentation is to state your claim or topic clearly.  Your teacher may even call this your thesis.  As you state your thesis, you may find that this layout is not the best layout for your claim or topic.  You can change the layout by clicking the drop-down menu next to the </a:t>
            </a:r>
            <a:r>
              <a:rPr lang="en-US" b="1" dirty="0">
                <a:latin typeface="Segoe UI" panose="020B0502040204020203" pitchFamily="34" charset="0"/>
                <a:cs typeface="Segoe UI" panose="020B0502040204020203" pitchFamily="34" charset="0"/>
              </a:rPr>
              <a:t>Layout</a:t>
            </a:r>
            <a:r>
              <a:rPr lang="en-US" dirty="0">
                <a:latin typeface="Segoe UI" panose="020B0502040204020203" pitchFamily="34" charset="0"/>
                <a:cs typeface="Segoe UI" panose="020B0502040204020203" pitchFamily="34" charset="0"/>
              </a:rPr>
              <a:t> in the </a:t>
            </a:r>
            <a:r>
              <a:rPr lang="en-US" b="1" dirty="0">
                <a:latin typeface="Segoe UI" panose="020B0502040204020203" pitchFamily="34" charset="0"/>
                <a:cs typeface="Segoe UI" panose="020B0502040204020203" pitchFamily="34" charset="0"/>
              </a:rPr>
              <a:t>Slides</a:t>
            </a:r>
            <a:r>
              <a:rPr lang="en-US" dirty="0">
                <a:latin typeface="Segoe UI" panose="020B0502040204020203" pitchFamily="34" charset="0"/>
                <a:cs typeface="Segoe UI" panose="020B0502040204020203" pitchFamily="34" charset="0"/>
              </a:rPr>
              <a:t> menu section.  You can choose </a:t>
            </a:r>
            <a:r>
              <a:rPr lang="en-US" b="1" dirty="0">
                <a:latin typeface="Segoe UI" panose="020B0502040204020203" pitchFamily="34" charset="0"/>
                <a:cs typeface="Segoe UI" panose="020B0502040204020203" pitchFamily="34" charset="0"/>
              </a:rPr>
              <a:t>Two Content</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Comparison</a:t>
            </a:r>
            <a:r>
              <a:rPr lang="en-US" dirty="0">
                <a:latin typeface="Segoe UI" panose="020B0502040204020203" pitchFamily="34" charset="0"/>
                <a:cs typeface="Segoe UI" panose="020B0502040204020203" pitchFamily="34" charset="0"/>
              </a:rPr>
              <a:t>, or </a:t>
            </a:r>
            <a:r>
              <a:rPr lang="en-US" b="1" dirty="0">
                <a:latin typeface="Segoe UI" panose="020B0502040204020203" pitchFamily="34" charset="0"/>
                <a:cs typeface="Segoe UI" panose="020B0502040204020203" pitchFamily="34" charset="0"/>
              </a:rPr>
              <a:t>Picture with Caption</a:t>
            </a: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Note: A different layout might change the look of the icons on this page.</a:t>
            </a:r>
          </a:p>
          <a:p>
            <a:endParaRPr lang="en-US" i="1" dirty="0">
              <a:latin typeface="Segoe UI" panose="020B0502040204020203" pitchFamily="34" charset="0"/>
              <a:cs typeface="Segoe UI" panose="020B0502040204020203" pitchFamily="34" charset="0"/>
            </a:endParaRPr>
          </a:p>
          <a:p>
            <a:r>
              <a:rPr lang="en-US" i="0" dirty="0">
                <a:latin typeface="Segoe UI" panose="020B0502040204020203" pitchFamily="34" charset="0"/>
                <a:cs typeface="Segoe UI" panose="020B0502040204020203" pitchFamily="34" charset="0"/>
              </a:rPr>
              <a:t>You will also want to state your facts.  You have done the research now share some of the interesting facts with your audience.  Facts do not have to be boring; you can communicate facts in a variety of ways by going to the Insert Tab.  In the Insert tab you can: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t>
            </a:r>
            <a:r>
              <a:rPr lang="en-US" b="1" i="0" dirty="0">
                <a:latin typeface="Segoe UI" panose="020B0502040204020203" pitchFamily="34" charset="0"/>
                <a:cs typeface="Segoe UI" panose="020B0502040204020203" pitchFamily="34" charset="0"/>
              </a:rPr>
              <a:t>pictures</a:t>
            </a:r>
            <a:r>
              <a:rPr lang="en-US" i="0" dirty="0">
                <a:latin typeface="Segoe UI" panose="020B0502040204020203" pitchFamily="34" charset="0"/>
                <a:cs typeface="Segoe UI" panose="020B0502040204020203" pitchFamily="34" charset="0"/>
              </a:rPr>
              <a:t> from your computer or </a:t>
            </a:r>
            <a:r>
              <a:rPr lang="en-US" b="1" i="0" dirty="0">
                <a:latin typeface="Segoe UI" panose="020B0502040204020203" pitchFamily="34" charset="0"/>
                <a:cs typeface="Segoe UI" panose="020B0502040204020203" pitchFamily="34" charset="0"/>
              </a:rPr>
              <a:t>online</a:t>
            </a:r>
            <a:r>
              <a:rPr lang="en-US" i="0" dirty="0">
                <a:latin typeface="Segoe UI" panose="020B0502040204020203" pitchFamily="34" charset="0"/>
                <a:cs typeface="Segoe UI" panose="020B0502040204020203" pitchFamily="34" charset="0"/>
              </a:rPr>
              <a: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Add a </a:t>
            </a:r>
            <a:r>
              <a:rPr lang="en-US" b="1" i="0" dirty="0">
                <a:latin typeface="Segoe UI" panose="020B0502040204020203" pitchFamily="34" charset="0"/>
                <a:cs typeface="Segoe UI" panose="020B0502040204020203" pitchFamily="34" charset="0"/>
              </a:rPr>
              <a:t>chart </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Create some </a:t>
            </a:r>
            <a:r>
              <a:rPr lang="en-US" b="1" i="0" dirty="0">
                <a:latin typeface="Segoe UI" panose="020B0502040204020203" pitchFamily="34" charset="0"/>
                <a:cs typeface="Segoe UI" panose="020B0502040204020203" pitchFamily="34" charset="0"/>
              </a:rPr>
              <a:t>SmartArt</a:t>
            </a:r>
          </a:p>
          <a:p>
            <a:pPr marL="171450" indent="-171450">
              <a:buFont typeface="Arial" panose="020B0604020202020204" pitchFamily="34" charset="0"/>
              <a:buChar char="•"/>
            </a:pPr>
            <a:r>
              <a:rPr lang="en-US" i="0" dirty="0">
                <a:latin typeface="Segoe UI" panose="020B0502040204020203" pitchFamily="34" charset="0"/>
                <a:cs typeface="Segoe UI" panose="020B0502040204020203" pitchFamily="34" charset="0"/>
              </a:rPr>
              <a:t>Insert a variety of icons to help your facts come to life.  Note: You can change the color of the icons by selecting the icon and then click on the </a:t>
            </a:r>
            <a:r>
              <a:rPr lang="en-US" b="1" i="0" dirty="0">
                <a:latin typeface="Segoe UI" panose="020B0502040204020203" pitchFamily="34" charset="0"/>
                <a:cs typeface="Segoe UI" panose="020B0502040204020203" pitchFamily="34" charset="0"/>
              </a:rPr>
              <a:t>Format</a:t>
            </a:r>
            <a:r>
              <a:rPr lang="en-US" i="0" dirty="0">
                <a:latin typeface="Segoe UI" panose="020B0502040204020203" pitchFamily="34" charset="0"/>
                <a:cs typeface="Segoe UI" panose="020B0502040204020203" pitchFamily="34" charset="0"/>
              </a:rPr>
              <a:t> tab and then </a:t>
            </a:r>
            <a:r>
              <a:rPr lang="en-US" b="1" i="0" dirty="0">
                <a:latin typeface="Segoe UI" panose="020B0502040204020203" pitchFamily="34" charset="0"/>
                <a:cs typeface="Segoe UI" panose="020B0502040204020203" pitchFamily="34" charset="0"/>
              </a:rPr>
              <a:t>Graphics Fill</a:t>
            </a:r>
            <a:r>
              <a:rPr lang="en-US" i="0" dirty="0">
                <a:latin typeface="Segoe UI" panose="020B0502040204020203" pitchFamily="34" charset="0"/>
                <a:cs typeface="Segoe UI" panose="020B0502040204020203" pitchFamily="34" charset="0"/>
              </a:rPr>
              <a:t>.  From there, you will choose a color from the list or choose </a:t>
            </a:r>
            <a:r>
              <a:rPr lang="en-US" b="1" i="0" dirty="0">
                <a:latin typeface="Segoe UI" panose="020B0502040204020203" pitchFamily="34" charset="0"/>
                <a:cs typeface="Segoe UI" panose="020B0502040204020203" pitchFamily="34" charset="0"/>
              </a:rPr>
              <a:t>More Fill Colors </a:t>
            </a:r>
            <a:r>
              <a:rPr lang="en-US" i="0" dirty="0">
                <a:latin typeface="Segoe UI" panose="020B0502040204020203" pitchFamily="34" charset="0"/>
                <a:cs typeface="Segoe UI" panose="020B0502040204020203" pitchFamily="34" charset="0"/>
              </a:rPr>
              <a:t>to give you more options.</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Since this research presentation is a result of your hard work and searching, you want to make sure you support the claims or points in your presentation with facts from your research findings.  Make sure you give the author proper credit for helping you share your ideas.  If one of your sources has a video that is relevant to your topic, you can add the video as added support.  Keep in mind the length of the video and the amount of time you have for your presentation.  For a 5 minute speech, the video should be no longer than 30 seconds.  </a:t>
            </a:r>
          </a:p>
          <a:p>
            <a:endParaRPr lang="en-US" dirty="0">
              <a:latin typeface="Segoe UI" panose="020B0502040204020203" pitchFamily="34" charset="0"/>
              <a:cs typeface="Segoe UI" panose="020B0502040204020203" pitchFamily="34" charset="0"/>
            </a:endParaRPr>
          </a:p>
          <a:p>
            <a:r>
              <a:rPr lang="en-US" b="1" i="1" dirty="0">
                <a:latin typeface="Segoe UI" panose="020B0502040204020203" pitchFamily="34" charset="0"/>
                <a:cs typeface="Segoe UI" panose="020B0502040204020203" pitchFamily="34" charset="0"/>
              </a:rPr>
              <a:t>Questions to consider: </a:t>
            </a:r>
          </a:p>
          <a:p>
            <a:pPr marL="228600" indent="-228600">
              <a:buAutoNum type="arabicPeriod"/>
            </a:pPr>
            <a:r>
              <a:rPr lang="en-US" dirty="0">
                <a:latin typeface="Segoe UI" panose="020B0502040204020203" pitchFamily="34" charset="0"/>
                <a:cs typeface="Segoe UI" panose="020B0502040204020203" pitchFamily="34" charset="0"/>
              </a:rPr>
              <a:t>How will you state the author of the source?</a:t>
            </a:r>
          </a:p>
          <a:p>
            <a:pPr marL="228600" indent="-228600">
              <a:buAutoNum type="arabicPeriod"/>
            </a:pPr>
            <a:r>
              <a:rPr lang="en-US" dirty="0">
                <a:latin typeface="Segoe UI" panose="020B0502040204020203" pitchFamily="34" charset="0"/>
                <a:cs typeface="Segoe UI" panose="020B0502040204020203" pitchFamily="34" charset="0"/>
              </a:rPr>
              <a:t>Will you need to cite the source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What are some ways you can engage your audience so they feel like they are a part of the presentation?  Some ideas to consider is by taking a quick poll like: by a show of hands, how many of you think school uniforms are a way to cut down on bullying?  Another suggestion is to have them hold up a certain number of fingers to see if they agree or disagree.  Finally, you can share a story that the audience can relate to that makes them laugh.</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After all the applause, your audience may have some questions.  Be prepared to answer some of their questions by making a list of questions you think they might ask. You may also want to share the presentation with them by providing the link to your presentation, if they want more information.</a:t>
            </a:r>
          </a:p>
        </p:txBody>
      </p:sp>
      <p:sp>
        <p:nvSpPr>
          <p:cNvPr id="4" name="Slide Number Placeholder 3"/>
          <p:cNvSpPr>
            <a:spLocks noGrp="1"/>
          </p:cNvSpPr>
          <p:nvPr>
            <p:ph type="sldNum" sz="quarter" idx="10"/>
          </p:nvPr>
        </p:nvSpPr>
        <p:spPr/>
        <p:txBody>
          <a:bodyPr/>
          <a:lstStyle/>
          <a:p>
            <a:fld id="{BC849E9A-41F7-4779-A581-48A7C374A227}" type="slidenum">
              <a:rPr lang="en-US" smtClean="0"/>
              <a:t>11</a:t>
            </a:fld>
            <a:endParaRPr lang="en-US" dirty="0"/>
          </a:p>
        </p:txBody>
      </p:sp>
    </p:spTree>
    <p:extLst>
      <p:ext uri="{BB962C8B-B14F-4D97-AF65-F5344CB8AC3E}">
        <p14:creationId xmlns:p14="http://schemas.microsoft.com/office/powerpoint/2010/main" val="1335805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12</a:t>
            </a:fld>
            <a:endParaRPr lang="en-US" dirty="0"/>
          </a:p>
        </p:txBody>
      </p:sp>
    </p:spTree>
    <p:extLst>
      <p:ext uri="{BB962C8B-B14F-4D97-AF65-F5344CB8AC3E}">
        <p14:creationId xmlns:p14="http://schemas.microsoft.com/office/powerpoint/2010/main" val="64420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DECF21A4-E71B-4D3A-AF45-E989C23A7BB1}" type="datetimeFigureOut">
              <a:rPr lang="en-US" smtClean="0"/>
              <a:t>1/30/2021</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DECF21A4-E71B-4D3A-AF45-E989C23A7BB1}" type="datetimeFigureOut">
              <a:rPr lang="en-US" smtClean="0"/>
              <a:t>1/30/2021</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DECF21A4-E71B-4D3A-AF45-E989C23A7BB1}" type="datetimeFigureOut">
              <a:rPr lang="en-US" smtClean="0"/>
              <a:t>1/30/2021</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DECF21A4-E71B-4D3A-AF45-E989C23A7BB1}" type="datetimeFigureOut">
              <a:rPr lang="en-US" smtClean="0"/>
              <a:t>1/30/2021</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DECF21A4-E71B-4D3A-AF45-E989C23A7BB1}" type="datetimeFigureOut">
              <a:rPr lang="en-US" smtClean="0"/>
              <a:t>1/30/2021</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DECF21A4-E71B-4D3A-AF45-E989C23A7BB1}" type="datetimeFigureOut">
              <a:rPr lang="en-US" smtClean="0"/>
              <a:t>1/30/2021</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DECF21A4-E71B-4D3A-AF45-E989C23A7BB1}" type="datetimeFigureOut">
              <a:rPr lang="en-US" smtClean="0"/>
              <a:t>1/30/2021</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DECF21A4-E71B-4D3A-AF45-E989C23A7BB1}" type="datetimeFigureOut">
              <a:rPr lang="en-US" smtClean="0"/>
              <a:t>1/30/2021</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DECF21A4-E71B-4D3A-AF45-E989C23A7BB1}" type="datetimeFigureOut">
              <a:rPr lang="en-US" smtClean="0"/>
              <a:t>1/30/2021</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DECF21A4-E71B-4D3A-AF45-E989C23A7BB1}" type="datetimeFigureOut">
              <a:rPr lang="en-US" smtClean="0"/>
              <a:t>1/30/2021</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DECF21A4-E71B-4D3A-AF45-E989C23A7BB1}" type="datetimeFigureOut">
              <a:rPr lang="en-US" smtClean="0"/>
              <a:t>1/30/2021</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F21A4-E71B-4D3A-AF45-E989C23A7BB1}" type="datetimeFigureOut">
              <a:rPr lang="en-US" smtClean="0"/>
              <a:t>1/30/2021</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sv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10.jpe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2.svg"/><Relationship Id="rId2" Type="http://schemas.openxmlformats.org/officeDocument/2006/relationships/video" Target="../media/media1.mp4"/><Relationship Id="rId16" Type="http://schemas.openxmlformats.org/officeDocument/2006/relationships/image" Target="../media/image25.jpeg"/><Relationship Id="rId1" Type="http://schemas.microsoft.com/office/2007/relationships/media" Target="../media/media1.mp4"/><Relationship Id="rId6" Type="http://schemas.openxmlformats.org/officeDocument/2006/relationships/image" Target="../media/image8.svg"/><Relationship Id="rId11" Type="http://schemas.openxmlformats.org/officeDocument/2006/relationships/image" Target="../media/image1.png"/><Relationship Id="rId5" Type="http://schemas.openxmlformats.org/officeDocument/2006/relationships/image" Target="../media/image7.png"/><Relationship Id="rId15" Type="http://schemas.openxmlformats.org/officeDocument/2006/relationships/image" Target="../media/image19.png"/><Relationship Id="rId10" Type="http://schemas.openxmlformats.org/officeDocument/2006/relationships/image" Target="../media/image6.svg"/><Relationship Id="rId4" Type="http://schemas.openxmlformats.org/officeDocument/2006/relationships/notesSlide" Target="../notesSlides/notesSlide8.xml"/><Relationship Id="rId9" Type="http://schemas.openxmlformats.org/officeDocument/2006/relationships/image" Target="../media/image5.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BHpLP8pEKKc?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microsoft.com/office/2007/relationships/media" Target="../media/media2.mp4"/><Relationship Id="rId7" Type="http://schemas.openxmlformats.org/officeDocument/2006/relationships/image" Target="../media/image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2.xml"/><Relationship Id="rId11" Type="http://schemas.openxmlformats.org/officeDocument/2006/relationships/image" Target="../media/image15.jpg"/><Relationship Id="rId5" Type="http://schemas.openxmlformats.org/officeDocument/2006/relationships/slideLayout" Target="../slideLayouts/slideLayout2.xml"/><Relationship Id="rId10" Type="http://schemas.openxmlformats.org/officeDocument/2006/relationships/image" Target="../media/image14.png"/><Relationship Id="rId4" Type="http://schemas.openxmlformats.org/officeDocument/2006/relationships/video" Target="../media/media2.mp4"/><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4654295" y="4522156"/>
            <a:ext cx="7136086" cy="1363215"/>
          </a:xfrm>
        </p:spPr>
        <p:txBody>
          <a:bodyPr anchor="t">
            <a:normAutofit fontScale="90000"/>
          </a:bodyPr>
          <a:lstStyle/>
          <a:p>
            <a:pPr algn="l"/>
            <a:r>
              <a:rPr lang="en-US" sz="4400" dirty="0">
                <a:latin typeface="Franklin Gothic Book" panose="020B0503020102020204" pitchFamily="34" charset="0"/>
                <a:cs typeface="Segoe UI" panose="020B0502040204020203" pitchFamily="34" charset="0"/>
              </a:rPr>
              <a:t>Effects of a COVID-19 lockdown on Jump Performance with Professional Martial Artists</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4654296" y="3945418"/>
            <a:ext cx="5609219" cy="576738"/>
          </a:xfrm>
        </p:spPr>
        <p:txBody>
          <a:bodyPr anchor="b">
            <a:normAutofit fontScale="77500" lnSpcReduction="20000"/>
          </a:bodyPr>
          <a:lstStyle/>
          <a:p>
            <a:pPr algn="l"/>
            <a:r>
              <a:rPr lang="en-US" sz="2000" dirty="0">
                <a:latin typeface="Franklin Gothic Book" panose="020B0503020102020204" pitchFamily="34" charset="0"/>
              </a:rPr>
              <a:t>Samuel Montalvo., MS., CSCS*D</a:t>
            </a:r>
          </a:p>
          <a:p>
            <a:pPr algn="l"/>
            <a:r>
              <a:rPr lang="en-US" sz="2000" dirty="0">
                <a:latin typeface="Franklin Gothic Book" panose="020B0503020102020204" pitchFamily="34" charset="0"/>
              </a:rPr>
              <a:t>Ph.D. Candidate Interdisciplinary Health Science</a:t>
            </a:r>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85250" y="164573"/>
            <a:ext cx="1636279" cy="1636279"/>
          </a:xfrm>
          <a:prstGeom prst="rect">
            <a:avLst/>
          </a:prstGeom>
        </p:spPr>
      </p:pic>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80302" y="1293093"/>
            <a:ext cx="1827742" cy="1827742"/>
          </a:xfrm>
          <a:prstGeom prst="rect">
            <a:avLst/>
          </a:prstGeom>
        </p:spPr>
      </p:pic>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0924" y="3621724"/>
            <a:ext cx="2594886" cy="2594886"/>
          </a:xfrm>
          <a:prstGeom prst="rect">
            <a:avLst/>
          </a:prstGeom>
        </p:spPr>
      </p:pic>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25024" y="327889"/>
            <a:ext cx="2260711" cy="2260711"/>
          </a:xfrm>
          <a:prstGeom prst="rect">
            <a:avLst/>
          </a:prstGeom>
        </p:spPr>
      </p:pic>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phic 3" descr="Blackboard">
            <a:extLst>
              <a:ext uri="{FF2B5EF4-FFF2-40B4-BE49-F238E27FC236}">
                <a16:creationId xmlns:a16="http://schemas.microsoft.com/office/drawing/2014/main" id="{A4298283-DDB8-4365-95A1-90935E16BE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886" y="2161903"/>
            <a:ext cx="1097280" cy="1097280"/>
          </a:xfrm>
          <a:prstGeom prst="rect">
            <a:avLst/>
          </a:prstGeom>
        </p:spPr>
      </p:pic>
      <p:sp>
        <p:nvSpPr>
          <p:cNvPr id="2" name="Title 1">
            <a:extLst>
              <a:ext uri="{FF2B5EF4-FFF2-40B4-BE49-F238E27FC236}">
                <a16:creationId xmlns:a16="http://schemas.microsoft.com/office/drawing/2014/main" id="{DD648CF1-C72A-4313-8FC7-BF6DD4642AFE}"/>
              </a:ext>
            </a:extLst>
          </p:cNvPr>
          <p:cNvSpPr>
            <a:spLocks noGrp="1"/>
          </p:cNvSpPr>
          <p:nvPr>
            <p:ph type="title"/>
          </p:nvPr>
        </p:nvSpPr>
        <p:spPr>
          <a:xfrm>
            <a:off x="2191659" y="495995"/>
            <a:ext cx="5406902" cy="1469965"/>
          </a:xfrm>
        </p:spPr>
        <p:txBody>
          <a:bodyPr anchor="ctr">
            <a:normAutofit/>
          </a:bodyPr>
          <a:lstStyle/>
          <a:p>
            <a:r>
              <a:rPr lang="en-US" dirty="0">
                <a:latin typeface="Franklin Gothic Book" panose="020B0503020102020204" pitchFamily="34" charset="0"/>
                <a:cs typeface="Segoe UI" panose="020B0502040204020203" pitchFamily="34" charset="0"/>
              </a:rPr>
              <a:t>Conclusion</a:t>
            </a:r>
          </a:p>
        </p:txBody>
      </p:sp>
      <p:sp>
        <p:nvSpPr>
          <p:cNvPr id="6" name="Content Placeholder 5">
            <a:extLst>
              <a:ext uri="{FF2B5EF4-FFF2-40B4-BE49-F238E27FC236}">
                <a16:creationId xmlns:a16="http://schemas.microsoft.com/office/drawing/2014/main" id="{C856D755-2374-40B4-B692-603C5E927388}"/>
              </a:ext>
            </a:extLst>
          </p:cNvPr>
          <p:cNvSpPr>
            <a:spLocks noGrp="1"/>
          </p:cNvSpPr>
          <p:nvPr>
            <p:ph idx="1"/>
          </p:nvPr>
        </p:nvSpPr>
        <p:spPr>
          <a:xfrm>
            <a:off x="896041" y="3605742"/>
            <a:ext cx="11114407" cy="2762794"/>
          </a:xfrm>
        </p:spPr>
        <p:txBody>
          <a:bodyPr vert="horz" lIns="91440" tIns="45720" rIns="91440" bIns="45720" rtlCol="0" anchor="t">
            <a:normAutofit/>
          </a:bodyPr>
          <a:lstStyle/>
          <a:p>
            <a:r>
              <a:rPr lang="en-US" sz="1800" dirty="0">
                <a:latin typeface="Segoe UI" panose="020B0502040204020203" pitchFamily="34" charset="0"/>
                <a:cs typeface="Segoe UI" panose="020B0502040204020203" pitchFamily="34" charset="0"/>
              </a:rPr>
              <a:t>We observed that jump height was affected, mainly due to the reduce of training intensity and volume while training at home</a:t>
            </a:r>
          </a:p>
          <a:p>
            <a:r>
              <a:rPr lang="en-US" sz="1800" dirty="0">
                <a:latin typeface="Segoe UI" panose="020B0502040204020203" pitchFamily="34" charset="0"/>
                <a:cs typeface="Segoe UI" panose="020B0502040204020203" pitchFamily="34" charset="0"/>
              </a:rPr>
              <a:t>These negative effects appear to be modulated by a loss of the ability to produce peak velocity</a:t>
            </a:r>
          </a:p>
          <a:p>
            <a:r>
              <a:rPr lang="en-US" sz="1800" dirty="0">
                <a:latin typeface="Segoe UI" panose="020B0502040204020203" pitchFamily="34" charset="0"/>
                <a:cs typeface="Segoe UI" panose="020B0502040204020203" pitchFamily="34" charset="0"/>
              </a:rPr>
              <a:t>Peak velocity seems to also be affected due to the increase in body fat %</a:t>
            </a:r>
          </a:p>
          <a:p>
            <a:r>
              <a:rPr lang="en-US" dirty="0">
                <a:latin typeface="Segoe UI" panose="020B0502040204020203" pitchFamily="34" charset="0"/>
                <a:cs typeface="Segoe UI" panose="020B0502040204020203" pitchFamily="34" charset="0"/>
              </a:rPr>
              <a:t>All athletes were able to return to pre-covid-19 lockdown values after a 4-week re-training period.</a:t>
            </a:r>
          </a:p>
        </p:txBody>
      </p:sp>
      <p:pic>
        <p:nvPicPr>
          <p:cNvPr id="8" name="Graphic 7">
            <a:extLst>
              <a:ext uri="{FF2B5EF4-FFF2-40B4-BE49-F238E27FC236}">
                <a16:creationId xmlns:a16="http://schemas.microsoft.com/office/drawing/2014/main" id="{B6C7BDF7-D7AC-4209-A6A9-11B953F882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514892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6D58-1A39-41ED-99F7-0CE9F03BD344}"/>
              </a:ext>
            </a:extLst>
          </p:cNvPr>
          <p:cNvSpPr>
            <a:spLocks noGrp="1"/>
          </p:cNvSpPr>
          <p:nvPr>
            <p:ph type="title"/>
          </p:nvPr>
        </p:nvSpPr>
        <p:spPr>
          <a:xfrm>
            <a:off x="2257214" y="2694018"/>
            <a:ext cx="5406902" cy="1469965"/>
          </a:xfrm>
        </p:spPr>
        <p:txBody>
          <a:bodyPr anchor="ctr">
            <a:normAutofit/>
          </a:bodyPr>
          <a:lstStyle/>
          <a:p>
            <a:r>
              <a:rPr lang="en-US" dirty="0">
                <a:latin typeface="Franklin Gothic Book" panose="020B0503020102020204" pitchFamily="34" charset="0"/>
                <a:cs typeface="Segoe UI" panose="020B0502040204020203" pitchFamily="34" charset="0"/>
              </a:rPr>
              <a:t>What happens next…</a:t>
            </a:r>
          </a:p>
        </p:txBody>
      </p:sp>
      <p:sp>
        <p:nvSpPr>
          <p:cNvPr id="3" name="Content Placeholder 2">
            <a:extLst>
              <a:ext uri="{FF2B5EF4-FFF2-40B4-BE49-F238E27FC236}">
                <a16:creationId xmlns:a16="http://schemas.microsoft.com/office/drawing/2014/main" id="{3BF933A4-33C5-4102-BBB0-9B15EFF2F292}"/>
              </a:ext>
            </a:extLst>
          </p:cNvPr>
          <p:cNvSpPr>
            <a:spLocks noGrp="1"/>
          </p:cNvSpPr>
          <p:nvPr>
            <p:ph idx="1"/>
          </p:nvPr>
        </p:nvSpPr>
        <p:spPr>
          <a:xfrm>
            <a:off x="1405105" y="4352917"/>
            <a:ext cx="5728637" cy="1688746"/>
          </a:xfrm>
        </p:spPr>
        <p:txBody>
          <a:bodyPr vert="horz" lIns="91440" tIns="45720" rIns="91440" bIns="45720" rtlCol="0" anchor="t">
            <a:normAutofit/>
          </a:bodyPr>
          <a:lstStyle/>
          <a:p>
            <a:r>
              <a:rPr lang="en-US" sz="2000" dirty="0">
                <a:latin typeface="Segoe UI" panose="020B0502040204020203" pitchFamily="34" charset="0"/>
                <a:cs typeface="Segoe UI" panose="020B0502040204020203" pitchFamily="34" charset="0"/>
              </a:rPr>
              <a:t>This research is under review in the Journal of Strength and Conditioning Research, a high impact factor journal in the sport sciences</a:t>
            </a:r>
          </a:p>
          <a:p>
            <a:endParaRPr lang="en-US" sz="2000" dirty="0">
              <a:latin typeface="Franklin Gothic Book" panose="020B0503020102020204" pitchFamily="34" charset="0"/>
            </a:endParaRPr>
          </a:p>
        </p:txBody>
      </p:sp>
      <p:pic>
        <p:nvPicPr>
          <p:cNvPr id="4" name="Graphic 3" descr="Chat">
            <a:extLst>
              <a:ext uri="{FF2B5EF4-FFF2-40B4-BE49-F238E27FC236}">
                <a16:creationId xmlns:a16="http://schemas.microsoft.com/office/drawing/2014/main" id="{AEE98CC8-0F49-4433-9FD0-35E20C04B5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880360"/>
            <a:ext cx="1097280" cy="1097280"/>
          </a:xfrm>
          <a:prstGeom prst="rect">
            <a:avLst/>
          </a:prstGeom>
        </p:spPr>
      </p:pic>
      <p:pic>
        <p:nvPicPr>
          <p:cNvPr id="8" name="Graphic 7">
            <a:extLst>
              <a:ext uri="{FF2B5EF4-FFF2-40B4-BE49-F238E27FC236}">
                <a16:creationId xmlns:a16="http://schemas.microsoft.com/office/drawing/2014/main" id="{590430A8-7125-464C-98BA-3409573DB5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1431" y="816337"/>
            <a:ext cx="5225327" cy="5225327"/>
          </a:xfrm>
          <a:prstGeom prst="rect">
            <a:avLst/>
          </a:prstGeom>
        </p:spPr>
      </p:pic>
      <p:pic>
        <p:nvPicPr>
          <p:cNvPr id="6" name="Picture 2" descr="Journal of Strength and Conditioning Research">
            <a:extLst>
              <a:ext uri="{FF2B5EF4-FFF2-40B4-BE49-F238E27FC236}">
                <a16:creationId xmlns:a16="http://schemas.microsoft.com/office/drawing/2014/main" id="{435AB310-B6C7-4049-AC10-87DF210269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8282" y="816336"/>
            <a:ext cx="4448476" cy="5766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0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c 10" descr="Books on Shelf">
            <a:extLst>
              <a:ext uri="{FF2B5EF4-FFF2-40B4-BE49-F238E27FC236}">
                <a16:creationId xmlns:a16="http://schemas.microsoft.com/office/drawing/2014/main" id="{18A239E6-97C0-4A74-8E7A-C9FD39A8C9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0041" y="982364"/>
            <a:ext cx="2659472" cy="2659472"/>
          </a:xfrm>
          <a:prstGeom prst="rect">
            <a:avLst/>
          </a:prstGeom>
        </p:spPr>
      </p:pic>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Graphic 4" descr="Chat">
            <a:extLst>
              <a:ext uri="{FF2B5EF4-FFF2-40B4-BE49-F238E27FC236}">
                <a16:creationId xmlns:a16="http://schemas.microsoft.com/office/drawing/2014/main" id="{EB71843F-0A0B-4317-B205-4B0A0B97C0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90143" y="983211"/>
            <a:ext cx="2646677" cy="2646677"/>
          </a:xfrm>
          <a:prstGeom prst="rect">
            <a:avLst/>
          </a:prstGeom>
        </p:spPr>
      </p:pic>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Graphic 6" descr="Blackboard">
            <a:extLst>
              <a:ext uri="{FF2B5EF4-FFF2-40B4-BE49-F238E27FC236}">
                <a16:creationId xmlns:a16="http://schemas.microsoft.com/office/drawing/2014/main" id="{2696A1A4-8E43-47F6-A6DC-A9ADAB053D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56859" y="982364"/>
            <a:ext cx="2648371" cy="2648371"/>
          </a:xfrm>
          <a:prstGeom prst="rect">
            <a:avLst/>
          </a:prstGeom>
        </p:spPr>
      </p:pic>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Graphic 8" descr="Open Book">
            <a:extLst>
              <a:ext uri="{FF2B5EF4-FFF2-40B4-BE49-F238E27FC236}">
                <a16:creationId xmlns:a16="http://schemas.microsoft.com/office/drawing/2014/main" id="{93E427C7-0218-4592-82DA-2431E4BF875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660255" y="-53691"/>
            <a:ext cx="2648372" cy="2648372"/>
          </a:xfrm>
          <a:prstGeom prst="rect">
            <a:avLst/>
          </a:prstGeom>
        </p:spPr>
      </p:pic>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527538" y="4756638"/>
            <a:ext cx="11139854" cy="930447"/>
          </a:xfrm>
        </p:spPr>
        <p:txBody>
          <a:bodyPr>
            <a:normAutofit/>
          </a:bodyPr>
          <a:lstStyle/>
          <a:p>
            <a:r>
              <a:rPr lang="en-US" sz="5400" dirty="0">
                <a:solidFill>
                  <a:srgbClr val="FFFFFF"/>
                </a:solidFill>
                <a:latin typeface="Franklin Gothic Book" panose="020B0503020102020204" pitchFamily="34" charset="0"/>
                <a:cs typeface="Segoe UI" panose="020B0502040204020203" pitchFamily="34" charset="0"/>
              </a:rPr>
              <a:t>Research Presentation End</a:t>
            </a:r>
          </a:p>
        </p:txBody>
      </p:sp>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1339362" y="5815698"/>
            <a:ext cx="9144000" cy="420001"/>
          </a:xfrm>
        </p:spPr>
        <p:txBody>
          <a:bodyPr>
            <a:normAutofit/>
          </a:bodyPr>
          <a:lstStyle/>
          <a:p>
            <a:endParaRPr lang="en-US" sz="2000" dirty="0">
              <a:solidFill>
                <a:srgbClr val="E7E6E6"/>
              </a:solidFill>
              <a:latin typeface="Segoe UI" panose="020B0502040204020203" pitchFamily="34" charset="0"/>
              <a:cs typeface="Segoe UI" panose="020B0502040204020203" pitchFamily="34" charset="0"/>
            </a:endParaRPr>
          </a:p>
        </p:txBody>
      </p:sp>
      <p:pic>
        <p:nvPicPr>
          <p:cNvPr id="13" name="Picture 4" descr="CCTV International">
            <a:extLst>
              <a:ext uri="{FF2B5EF4-FFF2-40B4-BE49-F238E27FC236}">
                <a16:creationId xmlns:a16="http://schemas.microsoft.com/office/drawing/2014/main" id="{A275452B-9DA1-4BDD-ACC7-7A9645B2D3D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93" y="1179582"/>
            <a:ext cx="2968620" cy="2298561"/>
          </a:xfrm>
          <a:prstGeom prst="rect">
            <a:avLst/>
          </a:prstGeom>
          <a:noFill/>
          <a:extLst>
            <a:ext uri="{909E8E84-426E-40DD-AFC4-6F175D3DCCD1}">
              <a14:hiddenFill xmlns:a14="http://schemas.microsoft.com/office/drawing/2010/main">
                <a:solidFill>
                  <a:srgbClr val="FFFFFF"/>
                </a:solidFill>
              </a14:hiddenFill>
            </a:ext>
          </a:extLst>
        </p:spPr>
      </p:pic>
      <p:pic>
        <p:nvPicPr>
          <p:cNvPr id="14" name="WhatsApp Video 2021-01-30 at 8.54.36 AM">
            <a:hlinkClick r:id="" action="ppaction://media"/>
            <a:extLst>
              <a:ext uri="{FF2B5EF4-FFF2-40B4-BE49-F238E27FC236}">
                <a16:creationId xmlns:a16="http://schemas.microsoft.com/office/drawing/2014/main" id="{E1A240D0-910F-44AD-85CA-351493D9A488}"/>
              </a:ext>
            </a:extLst>
          </p:cNvPr>
          <p:cNvPicPr>
            <a:picLocks noChangeAspect="1"/>
          </p:cNvPicPr>
          <p:nvPr>
            <a:videoFile r:link="rId2"/>
            <p:extLst>
              <p:ext uri="{DAA4B4D4-6D71-4841-9C94-3DE7FCFB9230}">
                <p14:media xmlns:p14="http://schemas.microsoft.com/office/powerpoint/2010/main" r:embed="rId1"/>
              </p:ext>
            </p:extLst>
          </p:nvPr>
        </p:nvPicPr>
        <p:blipFill>
          <a:blip r:embed="rId14"/>
          <a:stretch>
            <a:fillRect/>
          </a:stretch>
        </p:blipFill>
        <p:spPr>
          <a:xfrm>
            <a:off x="3424518" y="423538"/>
            <a:ext cx="2289175" cy="3810647"/>
          </a:xfrm>
          <a:prstGeom prst="rect">
            <a:avLst/>
          </a:prstGeom>
        </p:spPr>
      </p:pic>
      <p:pic>
        <p:nvPicPr>
          <p:cNvPr id="15" name="Picture 14">
            <a:extLst>
              <a:ext uri="{FF2B5EF4-FFF2-40B4-BE49-F238E27FC236}">
                <a16:creationId xmlns:a16="http://schemas.microsoft.com/office/drawing/2014/main" id="{FE8DCDEB-750B-4C04-8D39-C13F10EFC87F}"/>
              </a:ext>
            </a:extLst>
          </p:cNvPr>
          <p:cNvPicPr>
            <a:picLocks noChangeAspect="1"/>
          </p:cNvPicPr>
          <p:nvPr/>
        </p:nvPicPr>
        <p:blipFill>
          <a:blip r:embed="rId15"/>
          <a:stretch>
            <a:fillRect/>
          </a:stretch>
        </p:blipFill>
        <p:spPr>
          <a:xfrm>
            <a:off x="6170692" y="1283470"/>
            <a:ext cx="2814971" cy="2046158"/>
          </a:xfrm>
          <a:prstGeom prst="rect">
            <a:avLst/>
          </a:prstGeom>
        </p:spPr>
      </p:pic>
      <p:pic>
        <p:nvPicPr>
          <p:cNvPr id="4098" name="Picture 2" descr="Journal of Strength and Conditioning Research">
            <a:extLst>
              <a:ext uri="{FF2B5EF4-FFF2-40B4-BE49-F238E27FC236}">
                <a16:creationId xmlns:a16="http://schemas.microsoft.com/office/drawing/2014/main" id="{ACBF4F3F-C4EC-41F2-B983-46074984CD5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45111" y="703757"/>
            <a:ext cx="2571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96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6300"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14"/>
                                        </p:tgtEl>
                                      </p:cBhvr>
                                    </p:cmd>
                                  </p:childTnLst>
                                </p:cTn>
                              </p:par>
                            </p:childTnLst>
                          </p:cTn>
                        </p:par>
                      </p:childTnLst>
                    </p:cTn>
                  </p:par>
                </p:childTnLst>
              </p:cTn>
              <p:nextCondLst>
                <p:cond evt="onClick" delay="0">
                  <p:tgtEl>
                    <p:spTgt spid="14"/>
                  </p:tgtEl>
                </p:cond>
              </p:nextCondLst>
            </p:seq>
            <p:video>
              <p:cMediaNode vol="80000">
                <p:cTn id="32" fill="hold" display="0">
                  <p:stCondLst>
                    <p:cond delay="indefinite"/>
                  </p:stCondLst>
                </p:cTn>
                <p:tgtEl>
                  <p:spTgt spid="1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64BD0A42-B011-4DBF-B5CD-6718A97E3C70}"/>
              </a:ext>
            </a:extLst>
          </p:cNvPr>
          <p:cNvSpPr>
            <a:spLocks noGrp="1"/>
          </p:cNvSpPr>
          <p:nvPr>
            <p:ph type="title"/>
          </p:nvPr>
        </p:nvSpPr>
        <p:spPr/>
        <p:txBody>
          <a:bodyPr/>
          <a:lstStyle/>
          <a:p>
            <a:r>
              <a:rPr lang="en-US" dirty="0"/>
              <a:t>Slide 3</a:t>
            </a:r>
          </a:p>
        </p:txBody>
      </p:sp>
      <p:sp>
        <p:nvSpPr>
          <p:cNvPr id="3" name="TextBox 2">
            <a:extLst>
              <a:ext uri="{FF2B5EF4-FFF2-40B4-BE49-F238E27FC236}">
                <a16:creationId xmlns:a16="http://schemas.microsoft.com/office/drawing/2014/main" id="{4F08F965-B293-47B3-B684-4631A57C9685}"/>
              </a:ext>
            </a:extLst>
          </p:cNvPr>
          <p:cNvSpPr txBox="1"/>
          <p:nvPr/>
        </p:nvSpPr>
        <p:spPr>
          <a:xfrm>
            <a:off x="935640" y="324656"/>
            <a:ext cx="8260860" cy="584775"/>
          </a:xfrm>
          <a:prstGeom prst="rect">
            <a:avLst/>
          </a:prstGeom>
          <a:noFill/>
        </p:spPr>
        <p:txBody>
          <a:bodyPr wrap="square" rtlCol="0">
            <a:spAutoFit/>
          </a:bodyPr>
          <a:lstStyle/>
          <a:p>
            <a:r>
              <a:rPr lang="en-US" sz="1600" i="1" dirty="0">
                <a:latin typeface="Segoe UI" panose="020B0502040204020203" pitchFamily="34" charset="0"/>
                <a:cs typeface="Segoe UI" panose="020B0502040204020203" pitchFamily="34" charset="0"/>
              </a:rPr>
              <a:t>What is WUSHU (Kung-FU)?</a:t>
            </a:r>
          </a:p>
          <a:p>
            <a:r>
              <a:rPr lang="en-US" sz="1600" i="1" dirty="0">
                <a:latin typeface="Segoe UI" panose="020B0502040204020203" pitchFamily="34" charset="0"/>
                <a:cs typeface="Segoe UI" panose="020B0502040204020203" pitchFamily="34" charset="0"/>
              </a:rPr>
              <a:t>	Chinese martial art sport based in traditional Chinese martial arts and culture </a:t>
            </a:r>
          </a:p>
        </p:txBody>
      </p:sp>
      <p:pic>
        <p:nvPicPr>
          <p:cNvPr id="3074" name="Picture 2" descr="The Story of Wushu - Sanda | All about Wushu - Sanda | Origin of Wushu -  Sanda">
            <a:extLst>
              <a:ext uri="{FF2B5EF4-FFF2-40B4-BE49-F238E27FC236}">
                <a16:creationId xmlns:a16="http://schemas.microsoft.com/office/drawing/2014/main" id="{03F9BCDE-92BE-4D8A-8CEE-AEB722C0F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847" y="1847092"/>
            <a:ext cx="4787153" cy="37613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CTV International">
            <a:extLst>
              <a:ext uri="{FF2B5EF4-FFF2-40B4-BE49-F238E27FC236}">
                <a16:creationId xmlns:a16="http://schemas.microsoft.com/office/drawing/2014/main" id="{A7A771B6-BC36-46CF-AE08-A55024ECB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584" y="1847092"/>
            <a:ext cx="4857811" cy="376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580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9" title="Weng Son Wong [MAS]  - Qiangshu  2nd - 15th WWC @ Shanghai Wushu Worlds 2019">
            <a:hlinkClick r:id="" action="ppaction://media"/>
            <a:extLst>
              <a:ext uri="{FF2B5EF4-FFF2-40B4-BE49-F238E27FC236}">
                <a16:creationId xmlns:a16="http://schemas.microsoft.com/office/drawing/2014/main" id="{BFC145A7-B00D-43AF-9696-48F90F84B841}"/>
              </a:ext>
            </a:extLst>
          </p:cNvPr>
          <p:cNvPicPr>
            <a:picLocks noRot="1" noChangeAspect="1"/>
          </p:cNvPicPr>
          <p:nvPr>
            <a:videoFile r:link="rId1"/>
          </p:nvPr>
        </p:nvPicPr>
        <p:blipFill>
          <a:blip r:embed="rId3"/>
          <a:stretch>
            <a:fillRect/>
          </a:stretch>
        </p:blipFill>
        <p:spPr>
          <a:xfrm>
            <a:off x="1579012" y="909431"/>
            <a:ext cx="9155561" cy="5172892"/>
          </a:xfrm>
          <a:prstGeom prst="rect">
            <a:avLst/>
          </a:prstGeom>
        </p:spPr>
      </p:pic>
    </p:spTree>
    <p:extLst>
      <p:ext uri="{BB962C8B-B14F-4D97-AF65-F5344CB8AC3E}">
        <p14:creationId xmlns:p14="http://schemas.microsoft.com/office/powerpoint/2010/main" val="420944161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6F0CD-639B-4F57-8838-5B1678C95D72}"/>
              </a:ext>
            </a:extLst>
          </p:cNvPr>
          <p:cNvSpPr>
            <a:spLocks noGrp="1"/>
          </p:cNvSpPr>
          <p:nvPr>
            <p:ph type="title"/>
          </p:nvPr>
        </p:nvSpPr>
        <p:spPr/>
        <p:txBody>
          <a:bodyPr/>
          <a:lstStyle/>
          <a:p>
            <a:r>
              <a:rPr lang="en-US" dirty="0"/>
              <a:t>Their Training before, during, and after the COVID-19 lockdown</a:t>
            </a:r>
          </a:p>
        </p:txBody>
      </p:sp>
      <p:sp>
        <p:nvSpPr>
          <p:cNvPr id="3" name="Content Placeholder 2">
            <a:extLst>
              <a:ext uri="{FF2B5EF4-FFF2-40B4-BE49-F238E27FC236}">
                <a16:creationId xmlns:a16="http://schemas.microsoft.com/office/drawing/2014/main" id="{47253F35-9FBE-4CD7-95C2-672DE1C28F0C}"/>
              </a:ext>
            </a:extLst>
          </p:cNvPr>
          <p:cNvSpPr>
            <a:spLocks noGrp="1"/>
          </p:cNvSpPr>
          <p:nvPr>
            <p:ph idx="1"/>
          </p:nvPr>
        </p:nvSpPr>
        <p:spPr>
          <a:xfrm>
            <a:off x="733697" y="1590493"/>
            <a:ext cx="11231880" cy="5032375"/>
          </a:xfrm>
        </p:spPr>
        <p:txBody>
          <a:bodyPr>
            <a:noAutofit/>
          </a:bodyPr>
          <a:lstStyle/>
          <a:p>
            <a:pPr marL="0" indent="0">
              <a:buNone/>
            </a:pPr>
            <a:r>
              <a:rPr lang="en-US" sz="2000" i="1" dirty="0"/>
              <a:t>Pre-lockdown training</a:t>
            </a:r>
            <a:endParaRPr lang="en-US" sz="2000" dirty="0"/>
          </a:p>
          <a:p>
            <a:r>
              <a:rPr lang="en-US" sz="2000" dirty="0"/>
              <a:t>Strength phase with 3 training sessions per week; two sessions on strength development using four sets of 6 to 8 repetitions of multi-joint exercises (e.g. squats, lunges, bench press, etc.); third session on muscular endurance development with athletes completing the same movements with lighter resistance. </a:t>
            </a:r>
          </a:p>
          <a:p>
            <a:pPr marL="0" indent="0">
              <a:buNone/>
            </a:pPr>
            <a:r>
              <a:rPr lang="en-US" sz="2000" i="1" dirty="0"/>
              <a:t>Home-based (during lockdown) training</a:t>
            </a:r>
            <a:endParaRPr lang="en-US" sz="2000" dirty="0"/>
          </a:p>
          <a:p>
            <a:r>
              <a:rPr lang="en-US" sz="2000" dirty="0"/>
              <a:t>Three bodyweight resistance training sessions per week; sessions were performed using common household items as external resistance and were monitored through virtual video communication tools by their strength and conditioning coach. </a:t>
            </a:r>
          </a:p>
          <a:p>
            <a:r>
              <a:rPr lang="en-US" sz="2000" dirty="0"/>
              <a:t>Sessions primarily consisted of multi joints exercises (variations of squats, lunges, push up, etc.) with four to five sets of 10-12 repetitions each. Subjects were asked to use additional loading such as water bottles, gallon jugs, and heavy books when possible however these were not standardized among athletes. </a:t>
            </a:r>
          </a:p>
        </p:txBody>
      </p:sp>
    </p:spTree>
    <p:extLst>
      <p:ext uri="{BB962C8B-B14F-4D97-AF65-F5344CB8AC3E}">
        <p14:creationId xmlns:p14="http://schemas.microsoft.com/office/powerpoint/2010/main" val="2121678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6F0CD-639B-4F57-8838-5B1678C95D72}"/>
              </a:ext>
            </a:extLst>
          </p:cNvPr>
          <p:cNvSpPr>
            <a:spLocks noGrp="1"/>
          </p:cNvSpPr>
          <p:nvPr>
            <p:ph type="title"/>
          </p:nvPr>
        </p:nvSpPr>
        <p:spPr/>
        <p:txBody>
          <a:bodyPr/>
          <a:lstStyle/>
          <a:p>
            <a:r>
              <a:rPr lang="en-US" dirty="0"/>
              <a:t>Their Training before, during, and after the COVID-19 lockdown cont.</a:t>
            </a:r>
          </a:p>
        </p:txBody>
      </p:sp>
      <p:sp>
        <p:nvSpPr>
          <p:cNvPr id="3" name="Content Placeholder 2">
            <a:extLst>
              <a:ext uri="{FF2B5EF4-FFF2-40B4-BE49-F238E27FC236}">
                <a16:creationId xmlns:a16="http://schemas.microsoft.com/office/drawing/2014/main" id="{47253F35-9FBE-4CD7-95C2-672DE1C28F0C}"/>
              </a:ext>
            </a:extLst>
          </p:cNvPr>
          <p:cNvSpPr>
            <a:spLocks noGrp="1"/>
          </p:cNvSpPr>
          <p:nvPr>
            <p:ph idx="1"/>
          </p:nvPr>
        </p:nvSpPr>
        <p:spPr>
          <a:xfrm>
            <a:off x="838200" y="1825625"/>
            <a:ext cx="10515600" cy="4667250"/>
          </a:xfrm>
        </p:spPr>
        <p:txBody>
          <a:bodyPr>
            <a:normAutofit/>
          </a:bodyPr>
          <a:lstStyle/>
          <a:p>
            <a:pPr marL="0" indent="0">
              <a:buNone/>
            </a:pPr>
            <a:r>
              <a:rPr lang="en-US" i="1" dirty="0"/>
              <a:t>Post-lockdown training</a:t>
            </a:r>
            <a:endParaRPr lang="en-US" dirty="0"/>
          </a:p>
          <a:p>
            <a:r>
              <a:rPr lang="en-US" sz="2000" dirty="0"/>
              <a:t>Athletes were first assessed and then resumed their pre-lockdown training program. </a:t>
            </a:r>
          </a:p>
          <a:p>
            <a:r>
              <a:rPr lang="en-US" sz="2000" dirty="0"/>
              <a:t>Training frequency was maintained at three sessions per week. However, for the first two weeks of the program, training volume and intensity were adjusted to 70% of the pre-lockdown program to avoid any injuries or overtraining. By the fourth week after the lockdown both volume and intensity returned to the pre-lockdown training program levels. </a:t>
            </a:r>
          </a:p>
        </p:txBody>
      </p:sp>
    </p:spTree>
    <p:extLst>
      <p:ext uri="{BB962C8B-B14F-4D97-AF65-F5344CB8AC3E}">
        <p14:creationId xmlns:p14="http://schemas.microsoft.com/office/powerpoint/2010/main" val="233943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D9B4E-C292-45AA-8116-562703040382}"/>
              </a:ext>
            </a:extLst>
          </p:cNvPr>
          <p:cNvSpPr>
            <a:spLocks noGrp="1"/>
          </p:cNvSpPr>
          <p:nvPr>
            <p:ph type="title"/>
          </p:nvPr>
        </p:nvSpPr>
        <p:spPr>
          <a:xfrm>
            <a:off x="325242" y="816337"/>
            <a:ext cx="4835916" cy="1469965"/>
          </a:xfrm>
        </p:spPr>
        <p:txBody>
          <a:bodyPr anchor="ctr">
            <a:normAutofit/>
          </a:bodyPr>
          <a:lstStyle/>
          <a:p>
            <a:r>
              <a:rPr lang="en-US" dirty="0">
                <a:latin typeface="Franklin Gothic Book" panose="020B0503020102020204" pitchFamily="34" charset="0"/>
                <a:cs typeface="Segoe UI" panose="020B0502040204020203" pitchFamily="34" charset="0"/>
              </a:rPr>
              <a:t>Vertical Jump test on Force Plates</a:t>
            </a:r>
          </a:p>
        </p:txBody>
      </p:sp>
      <p:pic>
        <p:nvPicPr>
          <p:cNvPr id="9" name="Graphic 8">
            <a:extLst>
              <a:ext uri="{FF2B5EF4-FFF2-40B4-BE49-F238E27FC236}">
                <a16:creationId xmlns:a16="http://schemas.microsoft.com/office/drawing/2014/main" id="{35127EDA-5861-47AB-8729-620CFC7DAC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7">
            <a:alphaModFix amt="1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41431" y="816337"/>
            <a:ext cx="5225327" cy="5225327"/>
          </a:xfrm>
          <a:prstGeom prst="rect">
            <a:avLst/>
          </a:prstGeom>
        </p:spPr>
      </p:pic>
      <p:pic>
        <p:nvPicPr>
          <p:cNvPr id="4" name="WhatsApp Video 2021-01-30 at 8.54.36 AM">
            <a:hlinkClick r:id="" action="ppaction://media"/>
            <a:extLst>
              <a:ext uri="{FF2B5EF4-FFF2-40B4-BE49-F238E27FC236}">
                <a16:creationId xmlns:a16="http://schemas.microsoft.com/office/drawing/2014/main" id="{FB1EF1A2-915E-4874-8134-0B86E72D0A81}"/>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5486400" y="219635"/>
            <a:ext cx="3352800" cy="6096000"/>
          </a:xfrm>
          <a:prstGeom prst="rect">
            <a:avLst/>
          </a:prstGeom>
        </p:spPr>
      </p:pic>
      <p:pic>
        <p:nvPicPr>
          <p:cNvPr id="6" name="WhatsApp Video 2021-01-30 at 8.55.05 AM">
            <a:hlinkClick r:id="" action="ppaction://media"/>
            <a:extLst>
              <a:ext uri="{FF2B5EF4-FFF2-40B4-BE49-F238E27FC236}">
                <a16:creationId xmlns:a16="http://schemas.microsoft.com/office/drawing/2014/main" id="{DFA95894-8E1E-4833-9270-9FE93939EBEF}"/>
              </a:ext>
            </a:extLst>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8839200" y="219635"/>
            <a:ext cx="3352800" cy="6096000"/>
          </a:xfrm>
          <a:prstGeom prst="rect">
            <a:avLst/>
          </a:prstGeom>
        </p:spPr>
      </p:pic>
      <p:pic>
        <p:nvPicPr>
          <p:cNvPr id="10" name="Picture 9" descr="A close up of a map&#10;&#10;Description automatically generated">
            <a:extLst>
              <a:ext uri="{FF2B5EF4-FFF2-40B4-BE49-F238E27FC236}">
                <a16:creationId xmlns:a16="http://schemas.microsoft.com/office/drawing/2014/main" id="{D7F5063E-2633-42C2-94B6-705704DC2A64}"/>
              </a:ext>
            </a:extLst>
          </p:cNvPr>
          <p:cNvPicPr/>
          <p:nvPr/>
        </p:nvPicPr>
        <p:blipFill rotWithShape="1">
          <a:blip r:embed="rId11">
            <a:extLst>
              <a:ext uri="{28A0092B-C50C-407E-A947-70E740481C1C}">
                <a14:useLocalDpi xmlns:a14="http://schemas.microsoft.com/office/drawing/2010/main" val="0"/>
              </a:ext>
            </a:extLst>
          </a:blip>
          <a:srcRect r="7547"/>
          <a:stretch/>
        </p:blipFill>
        <p:spPr bwMode="auto">
          <a:xfrm>
            <a:off x="0" y="2938199"/>
            <a:ext cx="5486400" cy="33774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65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66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5079-B185-4DE0-AF2C-AE4B7709FBC3}"/>
              </a:ext>
            </a:extLst>
          </p:cNvPr>
          <p:cNvSpPr>
            <a:spLocks noGrp="1"/>
          </p:cNvSpPr>
          <p:nvPr>
            <p:ph type="title"/>
          </p:nvPr>
        </p:nvSpPr>
        <p:spPr>
          <a:xfrm>
            <a:off x="776260" y="434911"/>
            <a:ext cx="5406902" cy="1469965"/>
          </a:xfrm>
        </p:spPr>
        <p:txBody>
          <a:bodyPr anchor="ctr">
            <a:normAutofit/>
          </a:bodyPr>
          <a:lstStyle/>
          <a:p>
            <a:r>
              <a:rPr lang="en-US" dirty="0">
                <a:latin typeface="Franklin Gothic Book" panose="020B0503020102020204" pitchFamily="34" charset="0"/>
                <a:cs typeface="Segoe UI" panose="020B0502040204020203" pitchFamily="34" charset="0"/>
              </a:rPr>
              <a:t>Jump Height was affected</a:t>
            </a:r>
          </a:p>
        </p:txBody>
      </p:sp>
      <p:pic>
        <p:nvPicPr>
          <p:cNvPr id="4" name="Content Placeholder 4" descr="Scales of Justice">
            <a:extLst>
              <a:ext uri="{FF2B5EF4-FFF2-40B4-BE49-F238E27FC236}">
                <a16:creationId xmlns:a16="http://schemas.microsoft.com/office/drawing/2014/main" id="{53025FED-9BCD-4BE9-B74C-707E5FD740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67100" y="0"/>
            <a:ext cx="1097280" cy="1097280"/>
          </a:xfrm>
          <a:prstGeom prst="rect">
            <a:avLst/>
          </a:prstGeom>
        </p:spPr>
      </p:pic>
      <p:pic>
        <p:nvPicPr>
          <p:cNvPr id="8" name="Content Placeholder 4">
            <a:extLst>
              <a:ext uri="{FF2B5EF4-FFF2-40B4-BE49-F238E27FC236}">
                <a16:creationId xmlns:a16="http://schemas.microsoft.com/office/drawing/2014/main" id="{17062073-5027-4AA3-AB16-4D2C8C505A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1431" y="816337"/>
            <a:ext cx="5225327" cy="5225327"/>
          </a:xfrm>
          <a:prstGeom prst="rect">
            <a:avLst/>
          </a:prstGeom>
        </p:spPr>
      </p:pic>
      <p:pic>
        <p:nvPicPr>
          <p:cNvPr id="5" name="Picture 4">
            <a:extLst>
              <a:ext uri="{FF2B5EF4-FFF2-40B4-BE49-F238E27FC236}">
                <a16:creationId xmlns:a16="http://schemas.microsoft.com/office/drawing/2014/main" id="{5C9B30EE-9EA0-44C9-B684-42832D8BAD03}"/>
              </a:ext>
            </a:extLst>
          </p:cNvPr>
          <p:cNvPicPr>
            <a:picLocks noChangeAspect="1"/>
          </p:cNvPicPr>
          <p:nvPr/>
        </p:nvPicPr>
        <p:blipFill>
          <a:blip r:embed="rId6"/>
          <a:stretch>
            <a:fillRect/>
          </a:stretch>
        </p:blipFill>
        <p:spPr>
          <a:xfrm>
            <a:off x="4141696" y="1169893"/>
            <a:ext cx="7499956" cy="5451600"/>
          </a:xfrm>
          <a:prstGeom prst="rect">
            <a:avLst/>
          </a:prstGeom>
        </p:spPr>
      </p:pic>
    </p:spTree>
    <p:extLst>
      <p:ext uri="{BB962C8B-B14F-4D97-AF65-F5344CB8AC3E}">
        <p14:creationId xmlns:p14="http://schemas.microsoft.com/office/powerpoint/2010/main" val="88263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5079-B185-4DE0-AF2C-AE4B7709FBC3}"/>
              </a:ext>
            </a:extLst>
          </p:cNvPr>
          <p:cNvSpPr>
            <a:spLocks noGrp="1"/>
          </p:cNvSpPr>
          <p:nvPr>
            <p:ph type="title"/>
          </p:nvPr>
        </p:nvSpPr>
        <p:spPr>
          <a:xfrm>
            <a:off x="776260" y="434911"/>
            <a:ext cx="5406902" cy="1469965"/>
          </a:xfrm>
        </p:spPr>
        <p:txBody>
          <a:bodyPr anchor="ctr">
            <a:normAutofit fontScale="90000"/>
          </a:bodyPr>
          <a:lstStyle/>
          <a:p>
            <a:r>
              <a:rPr lang="en-US" dirty="0">
                <a:latin typeface="Franklin Gothic Book" panose="020B0503020102020204" pitchFamily="34" charset="0"/>
                <a:cs typeface="Segoe UI" panose="020B0502040204020203" pitchFamily="34" charset="0"/>
              </a:rPr>
              <a:t>Reduced Training Affected the ability to produce “velocity”</a:t>
            </a:r>
          </a:p>
        </p:txBody>
      </p:sp>
      <p:pic>
        <p:nvPicPr>
          <p:cNvPr id="4" name="Content Placeholder 4" descr="Scales of Justice">
            <a:extLst>
              <a:ext uri="{FF2B5EF4-FFF2-40B4-BE49-F238E27FC236}">
                <a16:creationId xmlns:a16="http://schemas.microsoft.com/office/drawing/2014/main" id="{53025FED-9BCD-4BE9-B74C-707E5FD740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67100" y="0"/>
            <a:ext cx="1097280" cy="1097280"/>
          </a:xfrm>
          <a:prstGeom prst="rect">
            <a:avLst/>
          </a:prstGeom>
        </p:spPr>
      </p:pic>
      <p:pic>
        <p:nvPicPr>
          <p:cNvPr id="9" name="Picture 8">
            <a:extLst>
              <a:ext uri="{FF2B5EF4-FFF2-40B4-BE49-F238E27FC236}">
                <a16:creationId xmlns:a16="http://schemas.microsoft.com/office/drawing/2014/main" id="{E9A03624-9E37-445A-91F7-5C38D523D2AA}"/>
              </a:ext>
            </a:extLst>
          </p:cNvPr>
          <p:cNvPicPr>
            <a:picLocks noChangeAspect="1"/>
          </p:cNvPicPr>
          <p:nvPr/>
        </p:nvPicPr>
        <p:blipFill>
          <a:blip r:embed="rId5"/>
          <a:stretch>
            <a:fillRect/>
          </a:stretch>
        </p:blipFill>
        <p:spPr>
          <a:xfrm>
            <a:off x="643324" y="2831145"/>
            <a:ext cx="5539838" cy="3811702"/>
          </a:xfrm>
          <a:prstGeom prst="rect">
            <a:avLst/>
          </a:prstGeom>
        </p:spPr>
      </p:pic>
      <p:pic>
        <p:nvPicPr>
          <p:cNvPr id="12" name="Picture 11">
            <a:extLst>
              <a:ext uri="{FF2B5EF4-FFF2-40B4-BE49-F238E27FC236}">
                <a16:creationId xmlns:a16="http://schemas.microsoft.com/office/drawing/2014/main" id="{C4542431-CC82-49DC-A051-AC8F7A065489}"/>
              </a:ext>
            </a:extLst>
          </p:cNvPr>
          <p:cNvPicPr/>
          <p:nvPr/>
        </p:nvPicPr>
        <p:blipFill>
          <a:blip r:embed="rId6"/>
          <a:stretch>
            <a:fillRect/>
          </a:stretch>
        </p:blipFill>
        <p:spPr>
          <a:xfrm>
            <a:off x="6020780" y="0"/>
            <a:ext cx="5943600" cy="4089400"/>
          </a:xfrm>
          <a:prstGeom prst="rect">
            <a:avLst/>
          </a:prstGeom>
        </p:spPr>
      </p:pic>
    </p:spTree>
    <p:extLst>
      <p:ext uri="{BB962C8B-B14F-4D97-AF65-F5344CB8AC3E}">
        <p14:creationId xmlns:p14="http://schemas.microsoft.com/office/powerpoint/2010/main" val="1362118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4CEF4-01D3-4AF7-9E84-F43030ACA972}"/>
              </a:ext>
            </a:extLst>
          </p:cNvPr>
          <p:cNvSpPr>
            <a:spLocks noGrp="1"/>
          </p:cNvSpPr>
          <p:nvPr>
            <p:ph type="title"/>
          </p:nvPr>
        </p:nvSpPr>
        <p:spPr>
          <a:xfrm>
            <a:off x="838200" y="438147"/>
            <a:ext cx="5406902" cy="1469965"/>
          </a:xfrm>
        </p:spPr>
        <p:txBody>
          <a:bodyPr anchor="ctr">
            <a:normAutofit/>
          </a:bodyPr>
          <a:lstStyle/>
          <a:p>
            <a:r>
              <a:rPr lang="en-US" dirty="0">
                <a:latin typeface="Franklin Gothic Book" panose="020B0503020102020204" pitchFamily="34" charset="0"/>
                <a:cs typeface="Segoe UI" panose="020B0502040204020203" pitchFamily="34" charset="0"/>
              </a:rPr>
              <a:t>Changes in Body Composition</a:t>
            </a:r>
          </a:p>
        </p:txBody>
      </p:sp>
      <p:pic>
        <p:nvPicPr>
          <p:cNvPr id="4" name="Graphic 3" descr="Books on Shelf">
            <a:extLst>
              <a:ext uri="{FF2B5EF4-FFF2-40B4-BE49-F238E27FC236}">
                <a16:creationId xmlns:a16="http://schemas.microsoft.com/office/drawing/2014/main" id="{3DE94ADA-0031-43D4-A79A-B89B959930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880360"/>
            <a:ext cx="1097280" cy="1097280"/>
          </a:xfrm>
          <a:prstGeom prst="rect">
            <a:avLst/>
          </a:prstGeom>
        </p:spPr>
      </p:pic>
      <p:pic>
        <p:nvPicPr>
          <p:cNvPr id="8" name="Graphic 7">
            <a:extLst>
              <a:ext uri="{FF2B5EF4-FFF2-40B4-BE49-F238E27FC236}">
                <a16:creationId xmlns:a16="http://schemas.microsoft.com/office/drawing/2014/main" id="{984A409A-26BF-476C-858A-CFA0EBFAB6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41431" y="816337"/>
            <a:ext cx="5225327" cy="5225327"/>
          </a:xfrm>
          <a:prstGeom prst="rect">
            <a:avLst/>
          </a:prstGeom>
        </p:spPr>
      </p:pic>
      <p:graphicFrame>
        <p:nvGraphicFramePr>
          <p:cNvPr id="7" name="Table 6">
            <a:extLst>
              <a:ext uri="{FF2B5EF4-FFF2-40B4-BE49-F238E27FC236}">
                <a16:creationId xmlns:a16="http://schemas.microsoft.com/office/drawing/2014/main" id="{C8A8A3F5-CA3E-4D2D-B9D6-AF90AAC3F232}"/>
              </a:ext>
            </a:extLst>
          </p:cNvPr>
          <p:cNvGraphicFramePr>
            <a:graphicFrameLocks noGrp="1"/>
          </p:cNvGraphicFramePr>
          <p:nvPr>
            <p:extLst>
              <p:ext uri="{D42A27DB-BD31-4B8C-83A1-F6EECF244321}">
                <p14:modId xmlns:p14="http://schemas.microsoft.com/office/powerpoint/2010/main" val="1796427893"/>
              </p:ext>
            </p:extLst>
          </p:nvPr>
        </p:nvGraphicFramePr>
        <p:xfrm>
          <a:off x="5564777" y="408952"/>
          <a:ext cx="6301982" cy="6010900"/>
        </p:xfrm>
        <a:graphic>
          <a:graphicData uri="http://schemas.openxmlformats.org/drawingml/2006/table">
            <a:tbl>
              <a:tblPr firstRow="1" firstCol="1" bandRow="1">
                <a:tableStyleId>{5C22544A-7EE6-4342-B048-85BDC9FD1C3A}</a:tableStyleId>
              </a:tblPr>
              <a:tblGrid>
                <a:gridCol w="1298749">
                  <a:extLst>
                    <a:ext uri="{9D8B030D-6E8A-4147-A177-3AD203B41FA5}">
                      <a16:colId xmlns:a16="http://schemas.microsoft.com/office/drawing/2014/main" val="2266995264"/>
                    </a:ext>
                  </a:extLst>
                </a:gridCol>
                <a:gridCol w="1667018">
                  <a:extLst>
                    <a:ext uri="{9D8B030D-6E8A-4147-A177-3AD203B41FA5}">
                      <a16:colId xmlns:a16="http://schemas.microsoft.com/office/drawing/2014/main" val="1765098118"/>
                    </a:ext>
                  </a:extLst>
                </a:gridCol>
                <a:gridCol w="1667018">
                  <a:extLst>
                    <a:ext uri="{9D8B030D-6E8A-4147-A177-3AD203B41FA5}">
                      <a16:colId xmlns:a16="http://schemas.microsoft.com/office/drawing/2014/main" val="3000674002"/>
                    </a:ext>
                  </a:extLst>
                </a:gridCol>
                <a:gridCol w="1669197">
                  <a:extLst>
                    <a:ext uri="{9D8B030D-6E8A-4147-A177-3AD203B41FA5}">
                      <a16:colId xmlns:a16="http://schemas.microsoft.com/office/drawing/2014/main" val="4080212847"/>
                    </a:ext>
                  </a:extLst>
                </a:gridCol>
              </a:tblGrid>
              <a:tr h="240436">
                <a:tc>
                  <a:txBody>
                    <a:bodyPr/>
                    <a:lstStyle/>
                    <a:p>
                      <a:pPr>
                        <a:lnSpc>
                          <a:spcPct val="107000"/>
                        </a:lnSpc>
                      </a:pPr>
                      <a:endParaRPr lang="en-US" sz="1000">
                        <a:effectLst/>
                        <a:latin typeface="Calibri" panose="020F0502020204030204" pitchFamily="34" charset="0"/>
                      </a:endParaRPr>
                    </a:p>
                  </a:txBody>
                  <a:tcPr marL="64134" marR="64134" marT="0" marB="0" anchor="b"/>
                </a:tc>
                <a:tc>
                  <a:txBody>
                    <a:bodyPr/>
                    <a:lstStyle/>
                    <a:p>
                      <a:pPr marL="0" marR="0" algn="ctr">
                        <a:lnSpc>
                          <a:spcPct val="107000"/>
                        </a:lnSpc>
                        <a:spcBef>
                          <a:spcPts val="0"/>
                        </a:spcBef>
                        <a:spcAft>
                          <a:spcPts val="0"/>
                        </a:spcAft>
                      </a:pPr>
                      <a:r>
                        <a:rPr lang="en-US" sz="1100">
                          <a:effectLst/>
                        </a:rPr>
                        <a:t>Pre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Post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Post+4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139670944"/>
                  </a:ext>
                </a:extLst>
              </a:tr>
              <a:tr h="240436">
                <a:tc gridSpan="4">
                  <a:txBody>
                    <a:bodyPr/>
                    <a:lstStyle/>
                    <a:p>
                      <a:pPr marL="0" marR="0">
                        <a:lnSpc>
                          <a:spcPct val="107000"/>
                        </a:lnSpc>
                        <a:spcBef>
                          <a:spcPts val="0"/>
                        </a:spcBef>
                        <a:spcAft>
                          <a:spcPts val="0"/>
                        </a:spcAft>
                      </a:pPr>
                      <a:r>
                        <a:rPr lang="en-US" sz="1100">
                          <a:effectLst/>
                        </a:rPr>
                        <a:t>All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5998058"/>
                  </a:ext>
                </a:extLst>
              </a:tr>
              <a:tr h="240436">
                <a:tc>
                  <a:txBody>
                    <a:bodyPr/>
                    <a:lstStyle/>
                    <a:p>
                      <a:pPr marL="0" marR="0">
                        <a:lnSpc>
                          <a:spcPct val="107000"/>
                        </a:lnSpc>
                        <a:spcBef>
                          <a:spcPts val="0"/>
                        </a:spcBef>
                        <a:spcAft>
                          <a:spcPts val="0"/>
                        </a:spcAft>
                      </a:pPr>
                      <a:r>
                        <a:rPr lang="en-US" sz="1100">
                          <a:effectLst/>
                        </a:rPr>
                        <a:t>Age (yrs)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21.76 ± 2.63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4118793800"/>
                  </a:ext>
                </a:extLst>
              </a:tr>
              <a:tr h="240436">
                <a:tc>
                  <a:txBody>
                    <a:bodyPr/>
                    <a:lstStyle/>
                    <a:p>
                      <a:pPr marL="0" marR="0">
                        <a:lnSpc>
                          <a:spcPct val="107000"/>
                        </a:lnSpc>
                        <a:spcBef>
                          <a:spcPts val="0"/>
                        </a:spcBef>
                        <a:spcAft>
                          <a:spcPts val="0"/>
                        </a:spcAft>
                      </a:pPr>
                      <a:r>
                        <a:rPr lang="en-US" sz="1100">
                          <a:effectLst/>
                        </a:rPr>
                        <a:t>Height (m)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1.63 ± 0.07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2136050765"/>
                  </a:ext>
                </a:extLst>
              </a:tr>
              <a:tr h="240436">
                <a:tc>
                  <a:txBody>
                    <a:bodyPr/>
                    <a:lstStyle/>
                    <a:p>
                      <a:pPr marL="0" marR="0">
                        <a:lnSpc>
                          <a:spcPct val="107000"/>
                        </a:lnSpc>
                        <a:spcBef>
                          <a:spcPts val="0"/>
                        </a:spcBef>
                        <a:spcAft>
                          <a:spcPts val="0"/>
                        </a:spcAft>
                      </a:pPr>
                      <a:r>
                        <a:rPr lang="en-US" sz="1100">
                          <a:effectLst/>
                        </a:rPr>
                        <a:t>Weight (kg)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59.25 ± 8.90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59.50 ± 8.50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59.78 ± 8.47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271617698"/>
                  </a:ext>
                </a:extLst>
              </a:tr>
              <a:tr h="240436">
                <a:tc>
                  <a:txBody>
                    <a:bodyPr/>
                    <a:lstStyle/>
                    <a:p>
                      <a:pPr marL="0" marR="0">
                        <a:lnSpc>
                          <a:spcPct val="107000"/>
                        </a:lnSpc>
                        <a:spcBef>
                          <a:spcPts val="0"/>
                        </a:spcBef>
                        <a:spcAft>
                          <a:spcPts val="0"/>
                        </a:spcAft>
                      </a:pPr>
                      <a:r>
                        <a:rPr lang="en-US" sz="1100">
                          <a:effectLst/>
                        </a:rPr>
                        <a:t>BMI (kg/m</a:t>
                      </a:r>
                      <a:r>
                        <a:rPr lang="en-US" sz="1100" baseline="30000">
                          <a:effectLst/>
                        </a:rPr>
                        <a:t>2</a:t>
                      </a: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22.20 ± 2.28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22.30 ± 2.11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22.40 ± 2.02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2184082265"/>
                  </a:ext>
                </a:extLst>
              </a:tr>
              <a:tr h="240436">
                <a:tc>
                  <a:txBody>
                    <a:bodyPr/>
                    <a:lstStyle/>
                    <a:p>
                      <a:pPr marL="0" marR="0">
                        <a:lnSpc>
                          <a:spcPct val="107000"/>
                        </a:lnSpc>
                        <a:spcBef>
                          <a:spcPts val="0"/>
                        </a:spcBef>
                        <a:spcAft>
                          <a:spcPts val="0"/>
                        </a:spcAft>
                      </a:pPr>
                      <a:r>
                        <a:rPr lang="en-US" sz="1100">
                          <a:effectLst/>
                        </a:rPr>
                        <a:t>FM (kg)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9.82 ± 3.89*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11.03 ± 3.51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10.19 ± 3.18*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992586856"/>
                  </a:ext>
                </a:extLst>
              </a:tr>
              <a:tr h="240436">
                <a:tc>
                  <a:txBody>
                    <a:bodyPr/>
                    <a:lstStyle/>
                    <a:p>
                      <a:pPr marL="0" marR="0">
                        <a:lnSpc>
                          <a:spcPct val="107000"/>
                        </a:lnSpc>
                        <a:spcBef>
                          <a:spcPts val="0"/>
                        </a:spcBef>
                        <a:spcAft>
                          <a:spcPts val="0"/>
                        </a:spcAft>
                      </a:pPr>
                      <a:r>
                        <a:rPr lang="en-US" sz="1100">
                          <a:effectLst/>
                        </a:rPr>
                        <a:t>FFM (kg)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50.03 ± 9.93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48.52 ± 8.38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48.52 ± 8.70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4004839769"/>
                  </a:ext>
                </a:extLst>
              </a:tr>
              <a:tr h="240436">
                <a:tc>
                  <a:txBody>
                    <a:bodyPr/>
                    <a:lstStyle/>
                    <a:p>
                      <a:pPr marL="0" marR="0">
                        <a:lnSpc>
                          <a:spcPct val="107000"/>
                        </a:lnSpc>
                        <a:spcBef>
                          <a:spcPts val="0"/>
                        </a:spcBef>
                        <a:spcAft>
                          <a:spcPts val="0"/>
                        </a:spcAft>
                      </a:pPr>
                      <a:r>
                        <a:rPr lang="en-US" sz="1100">
                          <a:effectLst/>
                        </a:rPr>
                        <a:t>BF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16.40 ± 6.97*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18.70 ± 5.96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17.28 ± 5.65*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2976754355"/>
                  </a:ext>
                </a:extLst>
              </a:tr>
              <a:tr h="240436">
                <a:tc gridSpan="4">
                  <a:txBody>
                    <a:bodyPr/>
                    <a:lstStyle/>
                    <a:p>
                      <a:pPr marL="0" marR="0">
                        <a:lnSpc>
                          <a:spcPct val="107000"/>
                        </a:lnSpc>
                        <a:spcBef>
                          <a:spcPts val="0"/>
                        </a:spcBef>
                        <a:spcAft>
                          <a:spcPts val="0"/>
                        </a:spcAft>
                      </a:pPr>
                      <a:r>
                        <a:rPr lang="en-US" sz="1100">
                          <a:effectLst/>
                        </a:rPr>
                        <a:t>Male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2215633"/>
                  </a:ext>
                </a:extLst>
              </a:tr>
              <a:tr h="240436">
                <a:tc>
                  <a:txBody>
                    <a:bodyPr/>
                    <a:lstStyle/>
                    <a:p>
                      <a:pPr marL="0" marR="0">
                        <a:lnSpc>
                          <a:spcPct val="107000"/>
                        </a:lnSpc>
                        <a:spcBef>
                          <a:spcPts val="0"/>
                        </a:spcBef>
                        <a:spcAft>
                          <a:spcPts val="0"/>
                        </a:spcAft>
                      </a:pPr>
                      <a:r>
                        <a:rPr lang="en-US" sz="1100">
                          <a:effectLst/>
                        </a:rPr>
                        <a:t>Age (yrs)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22.5 ± 3.08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3304065570"/>
                  </a:ext>
                </a:extLst>
              </a:tr>
              <a:tr h="240436">
                <a:tc>
                  <a:txBody>
                    <a:bodyPr/>
                    <a:lstStyle/>
                    <a:p>
                      <a:pPr marL="0" marR="0">
                        <a:lnSpc>
                          <a:spcPct val="107000"/>
                        </a:lnSpc>
                        <a:spcBef>
                          <a:spcPts val="0"/>
                        </a:spcBef>
                        <a:spcAft>
                          <a:spcPts val="0"/>
                        </a:spcAft>
                      </a:pPr>
                      <a:r>
                        <a:rPr lang="en-US" sz="1100">
                          <a:effectLst/>
                        </a:rPr>
                        <a:t>Height (m)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1.67 ± 0.06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ctr"/>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1133931241"/>
                  </a:ext>
                </a:extLst>
              </a:tr>
              <a:tr h="240436">
                <a:tc>
                  <a:txBody>
                    <a:bodyPr/>
                    <a:lstStyle/>
                    <a:p>
                      <a:pPr marL="0" marR="0">
                        <a:lnSpc>
                          <a:spcPct val="107000"/>
                        </a:lnSpc>
                        <a:spcBef>
                          <a:spcPts val="0"/>
                        </a:spcBef>
                        <a:spcAft>
                          <a:spcPts val="0"/>
                        </a:spcAft>
                      </a:pPr>
                      <a:r>
                        <a:rPr lang="en-US" sz="1100">
                          <a:effectLst/>
                        </a:rPr>
                        <a:t>Weight (kg)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63.80 ± 7.52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63.41 ± 7.01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64.06 ± 7.03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568302919"/>
                  </a:ext>
                </a:extLst>
              </a:tr>
              <a:tr h="240436">
                <a:tc>
                  <a:txBody>
                    <a:bodyPr/>
                    <a:lstStyle/>
                    <a:p>
                      <a:pPr marL="0" marR="0">
                        <a:lnSpc>
                          <a:spcPct val="107000"/>
                        </a:lnSpc>
                        <a:spcBef>
                          <a:spcPts val="0"/>
                        </a:spcBef>
                        <a:spcAft>
                          <a:spcPts val="0"/>
                        </a:spcAft>
                      </a:pPr>
                      <a:r>
                        <a:rPr lang="en-US" sz="1100">
                          <a:effectLst/>
                        </a:rPr>
                        <a:t>BMI (kg/m</a:t>
                      </a:r>
                      <a:r>
                        <a:rPr lang="en-US" sz="1100" baseline="30000">
                          <a:effectLst/>
                        </a:rPr>
                        <a:t>2</a:t>
                      </a: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22.80 ± 2.24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22.48 ± 1.68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22.85 ± 1.80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430528209"/>
                  </a:ext>
                </a:extLst>
              </a:tr>
              <a:tr h="240436">
                <a:tc>
                  <a:txBody>
                    <a:bodyPr/>
                    <a:lstStyle/>
                    <a:p>
                      <a:pPr marL="0" marR="0">
                        <a:lnSpc>
                          <a:spcPct val="107000"/>
                        </a:lnSpc>
                        <a:spcBef>
                          <a:spcPts val="0"/>
                        </a:spcBef>
                        <a:spcAft>
                          <a:spcPts val="0"/>
                        </a:spcAft>
                      </a:pPr>
                      <a:r>
                        <a:rPr lang="en-US" sz="1100">
                          <a:effectLst/>
                        </a:rPr>
                        <a:t>FM (kg)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8.90 ± 3.11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9.48 ± 2.76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8.89 ± 2.45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3757246385"/>
                  </a:ext>
                </a:extLst>
              </a:tr>
              <a:tr h="240436">
                <a:tc>
                  <a:txBody>
                    <a:bodyPr/>
                    <a:lstStyle/>
                    <a:p>
                      <a:pPr marL="0" marR="0">
                        <a:lnSpc>
                          <a:spcPct val="107000"/>
                        </a:lnSpc>
                        <a:spcBef>
                          <a:spcPts val="0"/>
                        </a:spcBef>
                        <a:spcAft>
                          <a:spcPts val="0"/>
                        </a:spcAft>
                      </a:pPr>
                      <a:r>
                        <a:rPr lang="en-US" sz="1100">
                          <a:effectLst/>
                        </a:rPr>
                        <a:t>FFM (kg)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55.50 ± 6.74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53.94 ± 5.41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55.18 ± 5.54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2734555931"/>
                  </a:ext>
                </a:extLst>
              </a:tr>
              <a:tr h="240436">
                <a:tc>
                  <a:txBody>
                    <a:bodyPr/>
                    <a:lstStyle/>
                    <a:p>
                      <a:pPr marL="0" marR="0">
                        <a:lnSpc>
                          <a:spcPct val="107000"/>
                        </a:lnSpc>
                        <a:spcBef>
                          <a:spcPts val="0"/>
                        </a:spcBef>
                        <a:spcAft>
                          <a:spcPts val="0"/>
                        </a:spcAft>
                      </a:pPr>
                      <a:r>
                        <a:rPr lang="en-US" sz="1100">
                          <a:effectLst/>
                        </a:rPr>
                        <a:t>BF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13.50 ± 4.34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14.80 ± 3.28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13.76 ± 2.84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2864849513"/>
                  </a:ext>
                </a:extLst>
              </a:tr>
              <a:tr h="240436">
                <a:tc gridSpan="4">
                  <a:txBody>
                    <a:bodyPr/>
                    <a:lstStyle/>
                    <a:p>
                      <a:pPr marL="0" marR="0">
                        <a:lnSpc>
                          <a:spcPct val="107000"/>
                        </a:lnSpc>
                        <a:spcBef>
                          <a:spcPts val="0"/>
                        </a:spcBef>
                        <a:spcAft>
                          <a:spcPts val="0"/>
                        </a:spcAft>
                      </a:pPr>
                      <a:r>
                        <a:rPr lang="en-US" sz="1100">
                          <a:effectLst/>
                        </a:rPr>
                        <a:t>Female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3891305"/>
                  </a:ext>
                </a:extLst>
              </a:tr>
              <a:tr h="240436">
                <a:tc>
                  <a:txBody>
                    <a:bodyPr/>
                    <a:lstStyle/>
                    <a:p>
                      <a:pPr marL="0" marR="0">
                        <a:lnSpc>
                          <a:spcPct val="107000"/>
                        </a:lnSpc>
                        <a:spcBef>
                          <a:spcPts val="0"/>
                        </a:spcBef>
                        <a:spcAft>
                          <a:spcPts val="0"/>
                        </a:spcAft>
                      </a:pPr>
                      <a:r>
                        <a:rPr lang="en-US" sz="1100">
                          <a:effectLst/>
                        </a:rPr>
                        <a:t>Age (yrs)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21.22 ± 1.41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920325365"/>
                  </a:ext>
                </a:extLst>
              </a:tr>
              <a:tr h="240436">
                <a:tc>
                  <a:txBody>
                    <a:bodyPr/>
                    <a:lstStyle/>
                    <a:p>
                      <a:pPr marL="0" marR="0">
                        <a:lnSpc>
                          <a:spcPct val="107000"/>
                        </a:lnSpc>
                        <a:spcBef>
                          <a:spcPts val="0"/>
                        </a:spcBef>
                        <a:spcAft>
                          <a:spcPts val="0"/>
                        </a:spcAft>
                      </a:pPr>
                      <a:r>
                        <a:rPr lang="en-US" sz="1100">
                          <a:effectLst/>
                        </a:rPr>
                        <a:t>Height (m)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1.56 ± 0.04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3712009114"/>
                  </a:ext>
                </a:extLst>
              </a:tr>
              <a:tr h="240436">
                <a:tc>
                  <a:txBody>
                    <a:bodyPr/>
                    <a:lstStyle/>
                    <a:p>
                      <a:pPr marL="0" marR="0">
                        <a:lnSpc>
                          <a:spcPct val="107000"/>
                        </a:lnSpc>
                        <a:spcBef>
                          <a:spcPts val="0"/>
                        </a:spcBef>
                        <a:spcAft>
                          <a:spcPts val="0"/>
                        </a:spcAft>
                      </a:pPr>
                      <a:r>
                        <a:rPr lang="en-US" sz="1100">
                          <a:effectLst/>
                        </a:rPr>
                        <a:t>Weight (kg)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53.00 ± 6.21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52.94 ± 6.06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52.94 ± 5.77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1903262140"/>
                  </a:ext>
                </a:extLst>
              </a:tr>
              <a:tr h="240436">
                <a:tc>
                  <a:txBody>
                    <a:bodyPr/>
                    <a:lstStyle/>
                    <a:p>
                      <a:pPr marL="0" marR="0">
                        <a:lnSpc>
                          <a:spcPct val="107000"/>
                        </a:lnSpc>
                        <a:spcBef>
                          <a:spcPts val="0"/>
                        </a:spcBef>
                        <a:spcAft>
                          <a:spcPts val="0"/>
                        </a:spcAft>
                      </a:pPr>
                      <a:r>
                        <a:rPr lang="en-US" sz="1100">
                          <a:effectLst/>
                        </a:rPr>
                        <a:t>BMI (kg/m</a:t>
                      </a:r>
                      <a:r>
                        <a:rPr lang="en-US" sz="1100" baseline="30000">
                          <a:effectLst/>
                        </a:rPr>
                        <a:t>2</a:t>
                      </a:r>
                      <a:r>
                        <a:rPr lang="en-US" sz="1100">
                          <a:effectLst/>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21.71 ± 2.52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21.68 ± 2.36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21.68 ± 2.36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3417035991"/>
                  </a:ext>
                </a:extLst>
              </a:tr>
              <a:tr h="240436">
                <a:tc>
                  <a:txBody>
                    <a:bodyPr/>
                    <a:lstStyle/>
                    <a:p>
                      <a:pPr marL="0" marR="0">
                        <a:lnSpc>
                          <a:spcPct val="107000"/>
                        </a:lnSpc>
                        <a:spcBef>
                          <a:spcPts val="0"/>
                        </a:spcBef>
                        <a:spcAft>
                          <a:spcPts val="0"/>
                        </a:spcAft>
                      </a:pPr>
                      <a:r>
                        <a:rPr lang="en-US" sz="1100">
                          <a:effectLst/>
                        </a:rPr>
                        <a:t>FM (kg)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12.46 ± 3.87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13.14 ± 3.56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12.28 ± 3.30*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1103177540"/>
                  </a:ext>
                </a:extLst>
              </a:tr>
              <a:tr h="240436">
                <a:tc>
                  <a:txBody>
                    <a:bodyPr/>
                    <a:lstStyle/>
                    <a:p>
                      <a:pPr marL="0" marR="0">
                        <a:lnSpc>
                          <a:spcPct val="107000"/>
                        </a:lnSpc>
                        <a:spcBef>
                          <a:spcPts val="0"/>
                        </a:spcBef>
                        <a:spcAft>
                          <a:spcPts val="0"/>
                        </a:spcAft>
                      </a:pPr>
                      <a:r>
                        <a:rPr lang="en-US" sz="1100">
                          <a:effectLst/>
                        </a:rPr>
                        <a:t>FFM (kg)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40.54 ± 2.61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39.94 ± 3.39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40.48 ± 2.67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3594976996"/>
                  </a:ext>
                </a:extLst>
              </a:tr>
              <a:tr h="240436">
                <a:tc>
                  <a:txBody>
                    <a:bodyPr/>
                    <a:lstStyle/>
                    <a:p>
                      <a:pPr marL="0" marR="0">
                        <a:lnSpc>
                          <a:spcPct val="107000"/>
                        </a:lnSpc>
                        <a:spcBef>
                          <a:spcPts val="0"/>
                        </a:spcBef>
                        <a:spcAft>
                          <a:spcPts val="0"/>
                        </a:spcAft>
                      </a:pPr>
                      <a:r>
                        <a:rPr lang="en-US" sz="1100" dirty="0">
                          <a:effectLst/>
                        </a:rPr>
                        <a:t>BF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23.08 ± 4.78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a:effectLst/>
                        </a:rPr>
                        <a:t>24.48 ± 4.35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tc>
                  <a:txBody>
                    <a:bodyPr/>
                    <a:lstStyle/>
                    <a:p>
                      <a:pPr marL="0" marR="0" algn="ctr">
                        <a:lnSpc>
                          <a:spcPct val="107000"/>
                        </a:lnSpc>
                        <a:spcBef>
                          <a:spcPts val="0"/>
                        </a:spcBef>
                        <a:spcAft>
                          <a:spcPts val="0"/>
                        </a:spcAft>
                      </a:pPr>
                      <a:r>
                        <a:rPr lang="en-US" sz="1100" dirty="0">
                          <a:effectLst/>
                        </a:rPr>
                        <a:t>22.90 ± 4.19*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134" marR="64134" marT="0" marB="0" anchor="b"/>
                </a:tc>
                <a:extLst>
                  <a:ext uri="{0D108BD9-81ED-4DB2-BD59-A6C34878D82A}">
                    <a16:rowId xmlns:a16="http://schemas.microsoft.com/office/drawing/2014/main" val="483340085"/>
                  </a:ext>
                </a:extLst>
              </a:tr>
            </a:tbl>
          </a:graphicData>
        </a:graphic>
      </p:graphicFrame>
      <p:cxnSp>
        <p:nvCxnSpPr>
          <p:cNvPr id="14" name="Straight Arrow Connector 13">
            <a:extLst>
              <a:ext uri="{FF2B5EF4-FFF2-40B4-BE49-F238E27FC236}">
                <a16:creationId xmlns:a16="http://schemas.microsoft.com/office/drawing/2014/main" id="{75042549-EF35-44BE-A359-4B6B4710541C}"/>
              </a:ext>
            </a:extLst>
          </p:cNvPr>
          <p:cNvCxnSpPr/>
          <p:nvPr/>
        </p:nvCxnSpPr>
        <p:spPr>
          <a:xfrm>
            <a:off x="4532811" y="2038740"/>
            <a:ext cx="8752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C9645C6-0F96-4534-9CB3-A7C94580EE2D}"/>
              </a:ext>
            </a:extLst>
          </p:cNvPr>
          <p:cNvCxnSpPr/>
          <p:nvPr/>
        </p:nvCxnSpPr>
        <p:spPr>
          <a:xfrm>
            <a:off x="4532811" y="2508069"/>
            <a:ext cx="8752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7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Research presentation_RVA_v3" id="{DF2794B4-2314-4F87-8639-5DCB9EEE28EE}" vid="{3B969E49-204F-4FF6-BD10-D26195B8D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C7D9E6-B0D9-433E-BD46-EB60F64F4DA8}">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CA875DA-F9FD-4F83-A049-3B1027B542DE}">
  <ds:schemaRefs>
    <ds:schemaRef ds:uri="http://schemas.microsoft.com/sharepoint/v3/contenttype/forms"/>
  </ds:schemaRefs>
</ds:datastoreItem>
</file>

<file path=customXml/itemProps3.xml><?xml version="1.0" encoding="utf-8"?>
<ds:datastoreItem xmlns:ds="http://schemas.openxmlformats.org/officeDocument/2006/customXml" ds:itemID="{B2AB02E3-5ADF-4BF0-9C1B-35CDF3FE9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Research presentation</Template>
  <TotalTime>610</TotalTime>
  <Words>2090</Words>
  <Application>Microsoft Office PowerPoint</Application>
  <PresentationFormat>Widescreen</PresentationFormat>
  <Paragraphs>204</Paragraphs>
  <Slides>12</Slides>
  <Notes>8</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Franklin Gothic Book</vt:lpstr>
      <vt:lpstr>Segoe UI</vt:lpstr>
      <vt:lpstr>Office Theme</vt:lpstr>
      <vt:lpstr>Effects of a COVID-19 lockdown on Jump Performance with Professional Martial Artists</vt:lpstr>
      <vt:lpstr>Slide 3</vt:lpstr>
      <vt:lpstr>PowerPoint Presentation</vt:lpstr>
      <vt:lpstr>Their Training before, during, and after the COVID-19 lockdown</vt:lpstr>
      <vt:lpstr>Their Training before, during, and after the COVID-19 lockdown cont.</vt:lpstr>
      <vt:lpstr>Vertical Jump test on Force Plates</vt:lpstr>
      <vt:lpstr>Jump Height was affected</vt:lpstr>
      <vt:lpstr>Reduced Training Affected the ability to produce “velocity”</vt:lpstr>
      <vt:lpstr>Changes in Body Composition</vt:lpstr>
      <vt:lpstr>Conclusion</vt:lpstr>
      <vt:lpstr>What happens next…</vt:lpstr>
      <vt:lpstr>Research Presentation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a COVID-19 lockdown on Jump Performance with Professional Martial Artists</dc:title>
  <dc:creator>Samuel Montalvo</dc:creator>
  <cp:lastModifiedBy>Samuel Montalvo</cp:lastModifiedBy>
  <cp:revision>6</cp:revision>
  <dcterms:created xsi:type="dcterms:W3CDTF">2021-01-30T15:35:37Z</dcterms:created>
  <dcterms:modified xsi:type="dcterms:W3CDTF">2021-01-31T01:45:55Z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