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9" r:id="rId3"/>
    <p:sldId id="262" r:id="rId4"/>
    <p:sldId id="257" r:id="rId5"/>
    <p:sldId id="285" r:id="rId6"/>
    <p:sldId id="286" r:id="rId7"/>
    <p:sldId id="287" r:id="rId8"/>
    <p:sldId id="288" r:id="rId9"/>
    <p:sldId id="289" r:id="rId10"/>
    <p:sldId id="292" r:id="rId11"/>
    <p:sldId id="293" r:id="rId12"/>
    <p:sldId id="294" r:id="rId13"/>
    <p:sldId id="290" r:id="rId14"/>
    <p:sldId id="295" r:id="rId15"/>
    <p:sldId id="296" r:id="rId16"/>
    <p:sldId id="297" r:id="rId17"/>
    <p:sldId id="298" r:id="rId18"/>
    <p:sldId id="299" r:id="rId19"/>
    <p:sldId id="300" r:id="rId20"/>
    <p:sldId id="301" r:id="rId21"/>
    <p:sldId id="304" r:id="rId22"/>
    <p:sldId id="302" r:id="rId23"/>
    <p:sldId id="303" r:id="rId24"/>
    <p:sldId id="305" r:id="rId25"/>
    <p:sldId id="306" r:id="rId26"/>
    <p:sldId id="307" r:id="rId27"/>
    <p:sldId id="308" r:id="rId28"/>
    <p:sldId id="309" r:id="rId29"/>
    <p:sldId id="311" r:id="rId30"/>
    <p:sldId id="310" r:id="rId31"/>
  </p:sldIdLst>
  <p:sldSz cx="12192000" cy="6858000"/>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647" autoAdjust="0"/>
    <p:restoredTop sz="94434" autoAdjust="0"/>
  </p:normalViewPr>
  <p:slideViewPr>
    <p:cSldViewPr snapToGrid="0">
      <p:cViewPr varScale="1">
        <p:scale>
          <a:sx n="68" d="100"/>
          <a:sy n="68"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IN"/>
          </a:p>
        </p:txBody>
      </p:sp>
      <p:sp>
        <p:nvSpPr>
          <p:cNvPr id="3" name="Date Placeholder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0D48406E-2B94-46F0-A697-BD94815C4870}" type="datetimeFigureOut">
              <a:rPr lang="en-IN" smtClean="0"/>
              <a:t>28-04-2020</a:t>
            </a:fld>
            <a:endParaRPr lang="en-IN"/>
          </a:p>
        </p:txBody>
      </p:sp>
      <p:sp>
        <p:nvSpPr>
          <p:cNvPr id="4" name="Slide Image Placeholder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57" tIns="49528" rIns="99057" bIns="49528" rtlCol="0" anchor="ctr"/>
          <a:lstStyle/>
          <a:p>
            <a:endParaRPr lang="en-IN"/>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lang="en-IN"/>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2467CA0F-BD7F-4D84-9AF9-E75EEFC99452}" type="slidenum">
              <a:rPr lang="en-IN" smtClean="0"/>
              <a:t>‹#›</a:t>
            </a:fld>
            <a:endParaRPr lang="en-IN"/>
          </a:p>
        </p:txBody>
      </p:sp>
    </p:spTree>
    <p:extLst>
      <p:ext uri="{BB962C8B-B14F-4D97-AF65-F5344CB8AC3E}">
        <p14:creationId xmlns:p14="http://schemas.microsoft.com/office/powerpoint/2010/main" val="48812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467CA0F-BD7F-4D84-9AF9-E75EEFC99452}" type="slidenum">
              <a:rPr lang="en-IN" smtClean="0"/>
              <a:t>1</a:t>
            </a:fld>
            <a:endParaRPr lang="en-IN"/>
          </a:p>
        </p:txBody>
      </p:sp>
    </p:spTree>
    <p:extLst>
      <p:ext uri="{BB962C8B-B14F-4D97-AF65-F5344CB8AC3E}">
        <p14:creationId xmlns:p14="http://schemas.microsoft.com/office/powerpoint/2010/main" val="2168303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570"/>
            <a:r>
              <a:rPr lang="en-IN" sz="1300" dirty="0"/>
              <a:t>The test prep segment has the highest capital inflow and the greatest demand in Indi</a:t>
            </a:r>
            <a:br>
              <a:rPr lang="en-IN" sz="1300" dirty="0"/>
            </a:br>
            <a:r>
              <a:rPr lang="en-IN" sz="1300" dirty="0"/>
              <a:t>test preparation (from K-12 to entrance exams) and online certification. To put this into perspective, between 2014 to 2019, startups in test prep and online certification startups earned a whopping 88% ($1.6 Bn) of the total capital inflow in edtech. The </a:t>
            </a:r>
            <a:r>
              <a:rPr lang="en-IN" sz="1300" dirty="0" err="1"/>
              <a:t>skewness</a:t>
            </a:r>
            <a:r>
              <a:rPr lang="en-IN" sz="1300" dirty="0"/>
              <a:t> in funding and investor interest for test prep and online certification startups is in line with the prevalence of the grades-first mentality in the Indian market as well as the need for skilled tech labour.</a:t>
            </a:r>
            <a:endParaRPr lang="en-IN" sz="1300" dirty="0">
              <a:solidFill>
                <a:srgbClr val="000000"/>
              </a:solidFill>
              <a:latin typeface="Brandon Grotesque Bold" panose="020B0803020203060202"/>
              <a:cs typeface="Times New Roman" panose="02020603050405020304" pitchFamily="18" charset="0"/>
            </a:endParaRPr>
          </a:p>
          <a:p>
            <a:endParaRPr lang="en-IN" dirty="0"/>
          </a:p>
        </p:txBody>
      </p:sp>
      <p:sp>
        <p:nvSpPr>
          <p:cNvPr id="4" name="Slide Number Placeholder 3"/>
          <p:cNvSpPr>
            <a:spLocks noGrp="1"/>
          </p:cNvSpPr>
          <p:nvPr>
            <p:ph type="sldNum" sz="quarter" idx="10"/>
          </p:nvPr>
        </p:nvSpPr>
        <p:spPr/>
        <p:txBody>
          <a:bodyPr/>
          <a:lstStyle/>
          <a:p>
            <a:fld id="{2467CA0F-BD7F-4D84-9AF9-E75EEFC99452}" type="slidenum">
              <a:rPr lang="en-IN" smtClean="0"/>
              <a:t>2</a:t>
            </a:fld>
            <a:endParaRPr lang="en-IN"/>
          </a:p>
        </p:txBody>
      </p:sp>
    </p:spTree>
    <p:extLst>
      <p:ext uri="{BB962C8B-B14F-4D97-AF65-F5344CB8AC3E}">
        <p14:creationId xmlns:p14="http://schemas.microsoft.com/office/powerpoint/2010/main" val="433454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1BAA2FE-A59F-4CC2-A2B0-5DF6ECC8405B}" type="datetimeFigureOut">
              <a:rPr lang="en-IN" smtClean="0"/>
              <a:t>28-04-2020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19B28EB-6F09-4FEF-A169-15D4200C4716}" type="slidenum">
              <a:rPr lang="en-IN" smtClean="0"/>
              <a:t>‹#›</a:t>
            </a:fld>
            <a:endParaRPr lang="en-IN"/>
          </a:p>
        </p:txBody>
      </p:sp>
    </p:spTree>
    <p:extLst>
      <p:ext uri="{BB962C8B-B14F-4D97-AF65-F5344CB8AC3E}">
        <p14:creationId xmlns:p14="http://schemas.microsoft.com/office/powerpoint/2010/main" val="257706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1BAA2FE-A59F-4CC2-A2B0-5DF6ECC8405B}" type="datetimeFigureOut">
              <a:rPr lang="en-IN" smtClean="0"/>
              <a:t>28-04-2020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19B28EB-6F09-4FEF-A169-15D4200C4716}" type="slidenum">
              <a:rPr lang="en-IN" smtClean="0"/>
              <a:t>‹#›</a:t>
            </a:fld>
            <a:endParaRPr lang="en-IN"/>
          </a:p>
        </p:txBody>
      </p:sp>
    </p:spTree>
    <p:extLst>
      <p:ext uri="{BB962C8B-B14F-4D97-AF65-F5344CB8AC3E}">
        <p14:creationId xmlns:p14="http://schemas.microsoft.com/office/powerpoint/2010/main" val="2704213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1BAA2FE-A59F-4CC2-A2B0-5DF6ECC8405B}" type="datetimeFigureOut">
              <a:rPr lang="en-IN" smtClean="0"/>
              <a:t>28-04-2020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19B28EB-6F09-4FEF-A169-15D4200C4716}" type="slidenum">
              <a:rPr lang="en-IN" smtClean="0"/>
              <a:t>‹#›</a:t>
            </a:fld>
            <a:endParaRPr lang="en-IN"/>
          </a:p>
        </p:txBody>
      </p:sp>
    </p:spTree>
    <p:extLst>
      <p:ext uri="{BB962C8B-B14F-4D97-AF65-F5344CB8AC3E}">
        <p14:creationId xmlns:p14="http://schemas.microsoft.com/office/powerpoint/2010/main" val="288728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1BAA2FE-A59F-4CC2-A2B0-5DF6ECC8405B}" type="datetimeFigureOut">
              <a:rPr lang="en-IN" smtClean="0"/>
              <a:t>28-04-2020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19B28EB-6F09-4FEF-A169-15D4200C4716}" type="slidenum">
              <a:rPr lang="en-IN" smtClean="0"/>
              <a:t>‹#›</a:t>
            </a:fld>
            <a:endParaRPr lang="en-IN"/>
          </a:p>
        </p:txBody>
      </p:sp>
    </p:spTree>
    <p:extLst>
      <p:ext uri="{BB962C8B-B14F-4D97-AF65-F5344CB8AC3E}">
        <p14:creationId xmlns:p14="http://schemas.microsoft.com/office/powerpoint/2010/main" val="51063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AA2FE-A59F-4CC2-A2B0-5DF6ECC8405B}" type="datetimeFigureOut">
              <a:rPr lang="en-IN" smtClean="0"/>
              <a:t>28-04-2020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19B28EB-6F09-4FEF-A169-15D4200C4716}" type="slidenum">
              <a:rPr lang="en-IN" smtClean="0"/>
              <a:t>‹#›</a:t>
            </a:fld>
            <a:endParaRPr lang="en-IN"/>
          </a:p>
        </p:txBody>
      </p:sp>
    </p:spTree>
    <p:extLst>
      <p:ext uri="{BB962C8B-B14F-4D97-AF65-F5344CB8AC3E}">
        <p14:creationId xmlns:p14="http://schemas.microsoft.com/office/powerpoint/2010/main" val="1309056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51BAA2FE-A59F-4CC2-A2B0-5DF6ECC8405B}" type="datetimeFigureOut">
              <a:rPr lang="en-IN" smtClean="0"/>
              <a:t>28-04-2020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19B28EB-6F09-4FEF-A169-15D4200C4716}" type="slidenum">
              <a:rPr lang="en-IN" smtClean="0"/>
              <a:t>‹#›</a:t>
            </a:fld>
            <a:endParaRPr lang="en-IN"/>
          </a:p>
        </p:txBody>
      </p:sp>
    </p:spTree>
    <p:extLst>
      <p:ext uri="{BB962C8B-B14F-4D97-AF65-F5344CB8AC3E}">
        <p14:creationId xmlns:p14="http://schemas.microsoft.com/office/powerpoint/2010/main" val="66492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1BAA2FE-A59F-4CC2-A2B0-5DF6ECC8405B}" type="datetimeFigureOut">
              <a:rPr lang="en-IN" smtClean="0"/>
              <a:t>28-04-2020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19B28EB-6F09-4FEF-A169-15D4200C4716}" type="slidenum">
              <a:rPr lang="en-IN" smtClean="0"/>
              <a:t>‹#›</a:t>
            </a:fld>
            <a:endParaRPr lang="en-IN"/>
          </a:p>
        </p:txBody>
      </p:sp>
    </p:spTree>
    <p:extLst>
      <p:ext uri="{BB962C8B-B14F-4D97-AF65-F5344CB8AC3E}">
        <p14:creationId xmlns:p14="http://schemas.microsoft.com/office/powerpoint/2010/main" val="1494945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1BAA2FE-A59F-4CC2-A2B0-5DF6ECC8405B}" type="datetimeFigureOut">
              <a:rPr lang="en-IN" smtClean="0"/>
              <a:t>28-04-2020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19B28EB-6F09-4FEF-A169-15D4200C4716}" type="slidenum">
              <a:rPr lang="en-IN" smtClean="0"/>
              <a:t>‹#›</a:t>
            </a:fld>
            <a:endParaRPr lang="en-IN"/>
          </a:p>
        </p:txBody>
      </p:sp>
    </p:spTree>
    <p:extLst>
      <p:ext uri="{BB962C8B-B14F-4D97-AF65-F5344CB8AC3E}">
        <p14:creationId xmlns:p14="http://schemas.microsoft.com/office/powerpoint/2010/main" val="4125717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AA2FE-A59F-4CC2-A2B0-5DF6ECC8405B}" type="datetimeFigureOut">
              <a:rPr lang="en-IN" smtClean="0"/>
              <a:t>28-04-2020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19B28EB-6F09-4FEF-A169-15D4200C4716}" type="slidenum">
              <a:rPr lang="en-IN" smtClean="0"/>
              <a:t>‹#›</a:t>
            </a:fld>
            <a:endParaRPr lang="en-IN"/>
          </a:p>
        </p:txBody>
      </p:sp>
    </p:spTree>
    <p:extLst>
      <p:ext uri="{BB962C8B-B14F-4D97-AF65-F5344CB8AC3E}">
        <p14:creationId xmlns:p14="http://schemas.microsoft.com/office/powerpoint/2010/main" val="2099899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AA2FE-A59F-4CC2-A2B0-5DF6ECC8405B}" type="datetimeFigureOut">
              <a:rPr lang="en-IN" smtClean="0"/>
              <a:t>28-04-2020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19B28EB-6F09-4FEF-A169-15D4200C4716}" type="slidenum">
              <a:rPr lang="en-IN" smtClean="0"/>
              <a:t>‹#›</a:t>
            </a:fld>
            <a:endParaRPr lang="en-IN"/>
          </a:p>
        </p:txBody>
      </p:sp>
    </p:spTree>
    <p:extLst>
      <p:ext uri="{BB962C8B-B14F-4D97-AF65-F5344CB8AC3E}">
        <p14:creationId xmlns:p14="http://schemas.microsoft.com/office/powerpoint/2010/main" val="403607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AA2FE-A59F-4CC2-A2B0-5DF6ECC8405B}" type="datetimeFigureOut">
              <a:rPr lang="en-IN" smtClean="0"/>
              <a:t>28-04-2020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19B28EB-6F09-4FEF-A169-15D4200C4716}" type="slidenum">
              <a:rPr lang="en-IN" smtClean="0"/>
              <a:t>‹#›</a:t>
            </a:fld>
            <a:endParaRPr lang="en-IN"/>
          </a:p>
        </p:txBody>
      </p:sp>
    </p:spTree>
    <p:extLst>
      <p:ext uri="{BB962C8B-B14F-4D97-AF65-F5344CB8AC3E}">
        <p14:creationId xmlns:p14="http://schemas.microsoft.com/office/powerpoint/2010/main" val="190504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AA2FE-A59F-4CC2-A2B0-5DF6ECC8405B}" type="datetimeFigureOut">
              <a:rPr lang="en-IN" smtClean="0"/>
              <a:t>28-04-2020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9B28EB-6F09-4FEF-A169-15D4200C4716}" type="slidenum">
              <a:rPr lang="en-IN" smtClean="0"/>
              <a:t>‹#›</a:t>
            </a:fld>
            <a:endParaRPr lang="en-IN"/>
          </a:p>
        </p:txBody>
      </p:sp>
    </p:spTree>
    <p:extLst>
      <p:ext uri="{BB962C8B-B14F-4D97-AF65-F5344CB8AC3E}">
        <p14:creationId xmlns:p14="http://schemas.microsoft.com/office/powerpoint/2010/main" val="348702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hyperlink" Target="https://www.fiixsoftware.com/blog/evaluating-maintenance-strategies-select-model-asset-management/" TargetMode="External"/><Relationship Id="rId3" Type="http://schemas.openxmlformats.org/officeDocument/2006/relationships/hyperlink" Target="https://www.daltile.com/why-daltile/national-reach" TargetMode="External"/><Relationship Id="rId7" Type="http://schemas.openxmlformats.org/officeDocument/2006/relationships/hyperlink" Target="https://whatis.techtarget.com/definition/ishikawa-diagram"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www.moresteam.com/toolbox/fishbone-diagram.cfm" TargetMode="External"/><Relationship Id="rId11" Type="http://schemas.openxmlformats.org/officeDocument/2006/relationships/hyperlink" Target="https://whatis.techtarget.com/definition/fishbone-diagram" TargetMode="External"/><Relationship Id="rId5" Type="http://schemas.openxmlformats.org/officeDocument/2006/relationships/hyperlink" Target="https://managementhelp.org/operationsmanagement/" TargetMode="External"/><Relationship Id="rId10" Type="http://schemas.openxmlformats.org/officeDocument/2006/relationships/hyperlink" Target="https://www.researchgate.net/publication/291176641_Techniques_and_Tools_for_Maintenance_Management" TargetMode="External"/><Relationship Id="rId4" Type="http://schemas.openxmlformats.org/officeDocument/2006/relationships/hyperlink" Target="https://www.daltile.com/about-us/company-information" TargetMode="External"/><Relationship Id="rId9" Type="http://schemas.openxmlformats.org/officeDocument/2006/relationships/hyperlink" Target="http://www.lysator.liu.se/~ej/public_notes/public_notesse2.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47917" y="-12878"/>
            <a:ext cx="9844084" cy="130964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p:cNvSpPr txBox="1"/>
          <p:nvPr/>
        </p:nvSpPr>
        <p:spPr>
          <a:xfrm>
            <a:off x="4043071" y="441560"/>
            <a:ext cx="6453775" cy="769441"/>
          </a:xfrm>
          <a:prstGeom prst="rect">
            <a:avLst/>
          </a:prstGeom>
          <a:noFill/>
        </p:spPr>
        <p:txBody>
          <a:bodyPr wrap="square" rtlCol="0">
            <a:spAutoFit/>
          </a:bodyPr>
          <a:lstStyle/>
          <a:p>
            <a:r>
              <a:rPr lang="en-IN" sz="4400" dirty="0" smtClean="0">
                <a:solidFill>
                  <a:schemeClr val="bg1"/>
                </a:solidFill>
                <a:latin typeface="Brandon Grotesque Bold"/>
              </a:rPr>
              <a:t>Daltile Facility Analysis</a:t>
            </a:r>
            <a:endParaRPr lang="en-IN" sz="4400" dirty="0">
              <a:solidFill>
                <a:schemeClr val="bg1"/>
              </a:solidFill>
              <a:latin typeface="Brandon Grotesque Bold"/>
            </a:endParaRPr>
          </a:p>
        </p:txBody>
      </p:sp>
      <p:pic>
        <p:nvPicPr>
          <p:cNvPr id="17" name="Picture 16"/>
          <p:cNvPicPr>
            <a:picLocks noChangeAspect="1"/>
          </p:cNvPicPr>
          <p:nvPr/>
        </p:nvPicPr>
        <p:blipFill>
          <a:blip r:embed="rId3" cstate="print">
            <a:clrChange>
              <a:clrFrom>
                <a:srgbClr val="F3F3F3"/>
              </a:clrFrom>
              <a:clrTo>
                <a:srgbClr val="F3F3F3">
                  <a:alpha val="0"/>
                </a:srgbClr>
              </a:clrTo>
            </a:clrChange>
            <a:duotone>
              <a:prstClr val="black"/>
              <a:schemeClr val="accent6">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221309" y="-42204"/>
            <a:ext cx="1736971" cy="1736971"/>
          </a:xfrm>
          <a:prstGeom prst="rect">
            <a:avLst/>
          </a:prstGeom>
        </p:spPr>
      </p:pic>
      <p:pic>
        <p:nvPicPr>
          <p:cNvPr id="18" name="Picture 17"/>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tretch>
            <a:fillRect/>
          </a:stretch>
        </p:blipFill>
        <p:spPr>
          <a:xfrm>
            <a:off x="2347917" y="1296767"/>
            <a:ext cx="9844084" cy="4275760"/>
          </a:xfrm>
          <a:prstGeom prst="rect">
            <a:avLst/>
          </a:prstGeom>
        </p:spPr>
      </p:pic>
      <p:pic>
        <p:nvPicPr>
          <p:cNvPr id="8" name="Picture 8" descr="Daltile Ceramic &amp; Porcelain Tile For Flooring, Walls, &amp; Mor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565979" y="3369871"/>
            <a:ext cx="36576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noChangeArrowheads="1"/>
          </p:cNvSpPr>
          <p:nvPr/>
        </p:nvSpPr>
        <p:spPr bwMode="auto">
          <a:xfrm>
            <a:off x="2949261" y="5003800"/>
            <a:ext cx="8062173"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5000"/>
              </a:spcBef>
              <a:spcAft>
                <a:spcPct val="10000"/>
              </a:spcAft>
              <a:buClr>
                <a:srgbClr val="FF3300"/>
              </a:buClr>
              <a:buChar char="•"/>
              <a:defRPr sz="2200">
                <a:solidFill>
                  <a:schemeClr val="tx1"/>
                </a:solidFill>
                <a:latin typeface="+mn-lt"/>
                <a:ea typeface="MS PGothic" pitchFamily="34" charset="-128"/>
                <a:cs typeface="MS PGothic" charset="0"/>
              </a:defRPr>
            </a:lvl1pPr>
            <a:lvl2pPr marL="742950" indent="-285750" algn="l" rtl="0" eaLnBrk="0" fontAlgn="base" hangingPunct="0">
              <a:spcBef>
                <a:spcPct val="25000"/>
              </a:spcBef>
              <a:spcAft>
                <a:spcPct val="10000"/>
              </a:spcAft>
              <a:buClr>
                <a:srgbClr val="FF3300"/>
              </a:buClr>
              <a:buChar char="–"/>
              <a:defRPr sz="2000">
                <a:solidFill>
                  <a:schemeClr val="tx1"/>
                </a:solidFill>
                <a:latin typeface="+mn-lt"/>
                <a:ea typeface="MS PGothic" pitchFamily="34" charset="-128"/>
                <a:cs typeface="MS PGothic" charset="0"/>
              </a:defRPr>
            </a:lvl2pPr>
            <a:lvl3pPr marL="1143000" indent="-228600" algn="l" rtl="0" eaLnBrk="0" fontAlgn="base" hangingPunct="0">
              <a:spcBef>
                <a:spcPct val="25000"/>
              </a:spcBef>
              <a:spcAft>
                <a:spcPct val="10000"/>
              </a:spcAft>
              <a:buClr>
                <a:srgbClr val="FF3300"/>
              </a:buClr>
              <a:buChar char="•"/>
              <a:defRPr>
                <a:solidFill>
                  <a:schemeClr val="tx1"/>
                </a:solidFill>
                <a:latin typeface="+mn-lt"/>
                <a:ea typeface="MS PGothic" pitchFamily="34" charset="-128"/>
                <a:cs typeface="MS PGothic" charset="0"/>
              </a:defRPr>
            </a:lvl3pPr>
            <a:lvl4pPr marL="1600200" indent="-228600" algn="l" rtl="0" eaLnBrk="0" fontAlgn="base" hangingPunct="0">
              <a:spcBef>
                <a:spcPct val="25000"/>
              </a:spcBef>
              <a:spcAft>
                <a:spcPct val="10000"/>
              </a:spcAft>
              <a:buClr>
                <a:srgbClr val="FF3300"/>
              </a:buClr>
              <a:buChar char="–"/>
              <a:defRPr sz="1600">
                <a:solidFill>
                  <a:schemeClr val="tx1"/>
                </a:solidFill>
                <a:latin typeface="+mn-lt"/>
                <a:ea typeface="MS PGothic" pitchFamily="34" charset="-128"/>
                <a:cs typeface="MS PGothic" charset="0"/>
              </a:defRPr>
            </a:lvl4pPr>
            <a:lvl5pPr marL="2057400" indent="-228600" algn="l" rtl="0" eaLnBrk="0" fontAlgn="base" hangingPunct="0">
              <a:spcBef>
                <a:spcPct val="25000"/>
              </a:spcBef>
              <a:spcAft>
                <a:spcPct val="10000"/>
              </a:spcAft>
              <a:buClr>
                <a:srgbClr val="FF3300"/>
              </a:buClr>
              <a:buChar char="»"/>
              <a:defRPr sz="1400">
                <a:solidFill>
                  <a:schemeClr val="tx1"/>
                </a:solidFill>
                <a:latin typeface="+mn-lt"/>
                <a:ea typeface="MS PGothic" pitchFamily="34" charset="-128"/>
                <a:cs typeface="MS PGothic" charset="0"/>
              </a:defRPr>
            </a:lvl5pPr>
            <a:lvl6pPr marL="2514600" indent="-228600" algn="l" rtl="0" eaLnBrk="0" fontAlgn="base" hangingPunct="0">
              <a:spcBef>
                <a:spcPct val="25000"/>
              </a:spcBef>
              <a:spcAft>
                <a:spcPct val="10000"/>
              </a:spcAft>
              <a:buClr>
                <a:srgbClr val="FF3300"/>
              </a:buClr>
              <a:buChar char="»"/>
              <a:defRPr sz="1400">
                <a:solidFill>
                  <a:schemeClr val="tx1"/>
                </a:solidFill>
                <a:latin typeface="+mn-lt"/>
                <a:ea typeface="+mn-ea"/>
              </a:defRPr>
            </a:lvl6pPr>
            <a:lvl7pPr marL="2971800" indent="-228600" algn="l" rtl="0" eaLnBrk="0" fontAlgn="base" hangingPunct="0">
              <a:spcBef>
                <a:spcPct val="25000"/>
              </a:spcBef>
              <a:spcAft>
                <a:spcPct val="10000"/>
              </a:spcAft>
              <a:buClr>
                <a:srgbClr val="FF3300"/>
              </a:buClr>
              <a:buChar char="»"/>
              <a:defRPr sz="1400">
                <a:solidFill>
                  <a:schemeClr val="tx1"/>
                </a:solidFill>
                <a:latin typeface="+mn-lt"/>
                <a:ea typeface="+mn-ea"/>
              </a:defRPr>
            </a:lvl7pPr>
            <a:lvl8pPr marL="3429000" indent="-228600" algn="l" rtl="0" eaLnBrk="0" fontAlgn="base" hangingPunct="0">
              <a:spcBef>
                <a:spcPct val="25000"/>
              </a:spcBef>
              <a:spcAft>
                <a:spcPct val="10000"/>
              </a:spcAft>
              <a:buClr>
                <a:srgbClr val="FF3300"/>
              </a:buClr>
              <a:buChar char="»"/>
              <a:defRPr sz="1400">
                <a:solidFill>
                  <a:schemeClr val="tx1"/>
                </a:solidFill>
                <a:latin typeface="+mn-lt"/>
                <a:ea typeface="+mn-ea"/>
              </a:defRPr>
            </a:lvl8pPr>
            <a:lvl9pPr marL="3886200" indent="-228600" algn="l" rtl="0" eaLnBrk="0" fontAlgn="base" hangingPunct="0">
              <a:spcBef>
                <a:spcPct val="25000"/>
              </a:spcBef>
              <a:spcAft>
                <a:spcPct val="10000"/>
              </a:spcAft>
              <a:buClr>
                <a:srgbClr val="FF3300"/>
              </a:buClr>
              <a:buChar char="»"/>
              <a:defRPr sz="1400">
                <a:solidFill>
                  <a:schemeClr val="tx1"/>
                </a:solidFill>
                <a:latin typeface="+mn-lt"/>
                <a:ea typeface="+mn-ea"/>
              </a:defRPr>
            </a:lvl9pPr>
          </a:lstStyle>
          <a:p>
            <a:pPr marL="0" indent="0" algn="ctr">
              <a:spcBef>
                <a:spcPts val="0"/>
              </a:spcBef>
              <a:buFontTx/>
              <a:buNone/>
              <a:defRPr/>
            </a:pPr>
            <a:endParaRPr lang="en-US" sz="2800" dirty="0" smtClean="0">
              <a:latin typeface="Brandon Grotesque Bold" panose="020B0803020203060202"/>
            </a:endParaRPr>
          </a:p>
          <a:p>
            <a:pPr marL="0" indent="0" algn="ctr">
              <a:spcBef>
                <a:spcPts val="0"/>
              </a:spcBef>
              <a:buFontTx/>
              <a:buNone/>
              <a:defRPr/>
            </a:pPr>
            <a:r>
              <a:rPr lang="en-US" sz="2800" dirty="0" smtClean="0">
                <a:latin typeface="Brandon Grotesque Bold" panose="020B0803020203060202"/>
              </a:rPr>
              <a:t>Presenters</a:t>
            </a:r>
          </a:p>
          <a:p>
            <a:pPr marL="0" indent="0" algn="ctr">
              <a:spcBef>
                <a:spcPts val="0"/>
              </a:spcBef>
              <a:buFontTx/>
              <a:buNone/>
              <a:defRPr/>
            </a:pPr>
            <a:r>
              <a:rPr lang="en-US" sz="2800" dirty="0" smtClean="0">
                <a:solidFill>
                  <a:schemeClr val="bg2">
                    <a:lumMod val="10000"/>
                  </a:schemeClr>
                </a:solidFill>
                <a:latin typeface="Brandon Grotesque Bold" panose="020B0803020203060202"/>
              </a:rPr>
              <a:t>Dhari Alsaeedi |Mohammed Alqahtani |Smyer Ajhajri |Abdulaziz Alazemi</a:t>
            </a:r>
          </a:p>
          <a:p>
            <a:pPr algn="ctr">
              <a:buFont typeface="Wingdings" pitchFamily="2" charset="2"/>
              <a:buChar char="ü"/>
              <a:defRPr/>
            </a:pPr>
            <a:endParaRPr lang="en-US" sz="2800" dirty="0" smtClean="0">
              <a:latin typeface="Brandon Grotesque Bold" panose="020B0803020203060202"/>
            </a:endParaRPr>
          </a:p>
          <a:p>
            <a:pPr algn="ctr">
              <a:buFont typeface="Wingdings" pitchFamily="2" charset="2"/>
              <a:buChar char="ü"/>
              <a:defRPr/>
            </a:pPr>
            <a:endParaRPr lang="en-US" sz="2800" dirty="0" smtClean="0">
              <a:latin typeface="Brandon Grotesque Bold" panose="020B0803020203060202"/>
            </a:endParaRPr>
          </a:p>
          <a:p>
            <a:pPr algn="ctr">
              <a:buFont typeface="Wingdings" pitchFamily="2" charset="2"/>
              <a:buChar char="ü"/>
              <a:defRPr/>
            </a:pPr>
            <a:endParaRPr lang="en-US" sz="2800" dirty="0" smtClean="0">
              <a:latin typeface="Brandon Grotesque Bold" panose="020B0803020203060202"/>
            </a:endParaRPr>
          </a:p>
        </p:txBody>
      </p:sp>
    </p:spTree>
    <p:extLst>
      <p:ext uri="{BB962C8B-B14F-4D97-AF65-F5344CB8AC3E}">
        <p14:creationId xmlns:p14="http://schemas.microsoft.com/office/powerpoint/2010/main" val="3996565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a:latin typeface="Brandon Grotesque Bold" panose="020B0803020203060202"/>
              </a:rPr>
              <a:t>Interior Designing</a:t>
            </a:r>
          </a:p>
        </p:txBody>
      </p:sp>
      <p:grpSp>
        <p:nvGrpSpPr>
          <p:cNvPr id="6" name="Group 14"/>
          <p:cNvGrpSpPr>
            <a:grpSpLocks/>
          </p:cNvGrpSpPr>
          <p:nvPr/>
        </p:nvGrpSpPr>
        <p:grpSpPr bwMode="auto">
          <a:xfrm>
            <a:off x="3876097" y="20076"/>
            <a:ext cx="768473" cy="702900"/>
            <a:chOff x="1007539" y="3849623"/>
            <a:chExt cx="871345" cy="979898"/>
          </a:xfrm>
          <a:solidFill>
            <a:schemeClr val="accent6">
              <a:lumMod val="75000"/>
            </a:schemeClr>
          </a:solidFill>
        </p:grpSpPr>
        <p:sp>
          <p:nvSpPr>
            <p:cNvPr id="7" name="Freeform 6"/>
            <p:cNvSpPr/>
            <p:nvPr/>
          </p:nvSpPr>
          <p:spPr>
            <a:xfrm>
              <a:off x="1007539" y="4271185"/>
              <a:ext cx="333344" cy="550842"/>
            </a:xfrm>
            <a:custGeom>
              <a:avLst/>
              <a:gdLst>
                <a:gd name="connsiteX0" fmla="*/ 38427 w 333434"/>
                <a:gd name="connsiteY0" fmla="*/ 472302 h 551749"/>
                <a:gd name="connsiteX1" fmla="*/ 319968 w 333434"/>
                <a:gd name="connsiteY1" fmla="*/ 472302 h 551749"/>
                <a:gd name="connsiteX2" fmla="*/ 319968 w 333434"/>
                <a:gd name="connsiteY2" fmla="*/ 518021 h 551749"/>
                <a:gd name="connsiteX3" fmla="*/ 292945 w 333434"/>
                <a:gd name="connsiteY3" fmla="*/ 518021 h 551749"/>
                <a:gd name="connsiteX4" fmla="*/ 293538 w 333434"/>
                <a:gd name="connsiteY4" fmla="*/ 519453 h 551749"/>
                <a:gd name="connsiteX5" fmla="*/ 261242 w 333434"/>
                <a:gd name="connsiteY5" fmla="*/ 551749 h 551749"/>
                <a:gd name="connsiteX6" fmla="*/ 228946 w 333434"/>
                <a:gd name="connsiteY6" fmla="*/ 519453 h 551749"/>
                <a:gd name="connsiteX7" fmla="*/ 229539 w 333434"/>
                <a:gd name="connsiteY7" fmla="*/ 518021 h 551749"/>
                <a:gd name="connsiteX8" fmla="*/ 128855 w 333434"/>
                <a:gd name="connsiteY8" fmla="*/ 518021 h 551749"/>
                <a:gd name="connsiteX9" fmla="*/ 129448 w 333434"/>
                <a:gd name="connsiteY9" fmla="*/ 519453 h 551749"/>
                <a:gd name="connsiteX10" fmla="*/ 97152 w 333434"/>
                <a:gd name="connsiteY10" fmla="*/ 551749 h 551749"/>
                <a:gd name="connsiteX11" fmla="*/ 64856 w 333434"/>
                <a:gd name="connsiteY11" fmla="*/ 519453 h 551749"/>
                <a:gd name="connsiteX12" fmla="*/ 65449 w 333434"/>
                <a:gd name="connsiteY12" fmla="*/ 518021 h 551749"/>
                <a:gd name="connsiteX13" fmla="*/ 38427 w 333434"/>
                <a:gd name="connsiteY13" fmla="*/ 518021 h 551749"/>
                <a:gd name="connsiteX14" fmla="*/ 12809 w 333434"/>
                <a:gd name="connsiteY14" fmla="*/ 76067 h 551749"/>
                <a:gd name="connsiteX15" fmla="*/ 280302 w 333434"/>
                <a:gd name="connsiteY15" fmla="*/ 76067 h 551749"/>
                <a:gd name="connsiteX16" fmla="*/ 280302 w 333434"/>
                <a:gd name="connsiteY16" fmla="*/ 135061 h 551749"/>
                <a:gd name="connsiteX17" fmla="*/ 324306 w 333434"/>
                <a:gd name="connsiteY17" fmla="*/ 179065 h 551749"/>
                <a:gd name="connsiteX18" fmla="*/ 333434 w 333434"/>
                <a:gd name="connsiteY18" fmla="*/ 175284 h 551749"/>
                <a:gd name="connsiteX19" fmla="*/ 298368 w 333434"/>
                <a:gd name="connsiteY19" fmla="*/ 461592 h 551749"/>
                <a:gd name="connsiteX20" fmla="*/ 60027 w 333434"/>
                <a:gd name="connsiteY20" fmla="*/ 461592 h 551749"/>
                <a:gd name="connsiteX21" fmla="*/ 0 w 333434"/>
                <a:gd name="connsiteY21" fmla="*/ 0 h 551749"/>
                <a:gd name="connsiteX22" fmla="*/ 280302 w 333434"/>
                <a:gd name="connsiteY22" fmla="*/ 0 h 551749"/>
                <a:gd name="connsiteX23" fmla="*/ 280302 w 333434"/>
                <a:gd name="connsiteY23" fmla="*/ 65502 h 551749"/>
                <a:gd name="connsiteX24" fmla="*/ 0 w 333434"/>
                <a:gd name="connsiteY24" fmla="*/ 65502 h 55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434" h="551749">
                  <a:moveTo>
                    <a:pt x="38427" y="472302"/>
                  </a:moveTo>
                  <a:lnTo>
                    <a:pt x="319968" y="472302"/>
                  </a:lnTo>
                  <a:lnTo>
                    <a:pt x="319968" y="518021"/>
                  </a:lnTo>
                  <a:lnTo>
                    <a:pt x="292945" y="518021"/>
                  </a:lnTo>
                  <a:lnTo>
                    <a:pt x="293538" y="519453"/>
                  </a:lnTo>
                  <a:cubicBezTo>
                    <a:pt x="293538" y="537290"/>
                    <a:pt x="279079" y="551749"/>
                    <a:pt x="261242" y="551749"/>
                  </a:cubicBezTo>
                  <a:cubicBezTo>
                    <a:pt x="243405" y="551749"/>
                    <a:pt x="228946" y="537290"/>
                    <a:pt x="228946" y="519453"/>
                  </a:cubicBezTo>
                  <a:lnTo>
                    <a:pt x="229539" y="518021"/>
                  </a:lnTo>
                  <a:lnTo>
                    <a:pt x="128855" y="518021"/>
                  </a:lnTo>
                  <a:lnTo>
                    <a:pt x="129448" y="519453"/>
                  </a:lnTo>
                  <a:cubicBezTo>
                    <a:pt x="129448" y="537290"/>
                    <a:pt x="114989" y="551749"/>
                    <a:pt x="97152" y="551749"/>
                  </a:cubicBezTo>
                  <a:cubicBezTo>
                    <a:pt x="79315" y="551749"/>
                    <a:pt x="64856" y="537290"/>
                    <a:pt x="64856" y="519453"/>
                  </a:cubicBezTo>
                  <a:lnTo>
                    <a:pt x="65449" y="518021"/>
                  </a:lnTo>
                  <a:lnTo>
                    <a:pt x="38427" y="518021"/>
                  </a:lnTo>
                  <a:close/>
                  <a:moveTo>
                    <a:pt x="12809" y="76067"/>
                  </a:moveTo>
                  <a:lnTo>
                    <a:pt x="280302" y="76067"/>
                  </a:lnTo>
                  <a:lnTo>
                    <a:pt x="280302" y="135061"/>
                  </a:lnTo>
                  <a:cubicBezTo>
                    <a:pt x="280302" y="159364"/>
                    <a:pt x="300003" y="179065"/>
                    <a:pt x="324306" y="179065"/>
                  </a:cubicBezTo>
                  <a:lnTo>
                    <a:pt x="333434" y="175284"/>
                  </a:lnTo>
                  <a:lnTo>
                    <a:pt x="298368" y="461592"/>
                  </a:lnTo>
                  <a:lnTo>
                    <a:pt x="60027" y="461592"/>
                  </a:lnTo>
                  <a:close/>
                  <a:moveTo>
                    <a:pt x="0" y="0"/>
                  </a:moveTo>
                  <a:lnTo>
                    <a:pt x="280302" y="0"/>
                  </a:lnTo>
                  <a:lnTo>
                    <a:pt x="280302" y="65502"/>
                  </a:lnTo>
                  <a:lnTo>
                    <a:pt x="0" y="655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grpSp>
          <p:nvGrpSpPr>
            <p:cNvPr id="10" name="Group 16"/>
            <p:cNvGrpSpPr>
              <a:grpSpLocks/>
            </p:cNvGrpSpPr>
            <p:nvPr/>
          </p:nvGrpSpPr>
          <p:grpSpPr bwMode="auto">
            <a:xfrm>
              <a:off x="1297470" y="3849623"/>
              <a:ext cx="581414" cy="979898"/>
              <a:chOff x="7359583" y="2866123"/>
              <a:chExt cx="903986" cy="1523552"/>
            </a:xfrm>
            <a:grpFill/>
          </p:grpSpPr>
          <p:sp>
            <p:nvSpPr>
              <p:cNvPr id="11" name="Freeform 10"/>
              <p:cNvSpPr/>
              <p:nvPr/>
            </p:nvSpPr>
            <p:spPr>
              <a:xfrm>
                <a:off x="7359585" y="2880688"/>
                <a:ext cx="744883" cy="903062"/>
              </a:xfrm>
              <a:custGeom>
                <a:avLst/>
                <a:gdLst>
                  <a:gd name="connsiteX0" fmla="*/ 721418 w 745180"/>
                  <a:gd name="connsiteY0" fmla="*/ 328362 h 901859"/>
                  <a:gd name="connsiteX1" fmla="*/ 736422 w 745180"/>
                  <a:gd name="connsiteY1" fmla="*/ 344132 h 901859"/>
                  <a:gd name="connsiteX2" fmla="*/ 734789 w 745180"/>
                  <a:gd name="connsiteY2" fmla="*/ 407553 h 901859"/>
                  <a:gd name="connsiteX3" fmla="*/ 721418 w 745180"/>
                  <a:gd name="connsiteY3" fmla="*/ 426640 h 901859"/>
                  <a:gd name="connsiteX4" fmla="*/ 74805 w 745180"/>
                  <a:gd name="connsiteY4" fmla="*/ 301447 h 901859"/>
                  <a:gd name="connsiteX5" fmla="*/ 92925 w 745180"/>
                  <a:gd name="connsiteY5" fmla="*/ 302030 h 901859"/>
                  <a:gd name="connsiteX6" fmla="*/ 457322 w 745180"/>
                  <a:gd name="connsiteY6" fmla="*/ 302102 h 901859"/>
                  <a:gd name="connsiteX7" fmla="*/ 513115 w 745180"/>
                  <a:gd name="connsiteY7" fmla="*/ 332303 h 901859"/>
                  <a:gd name="connsiteX8" fmla="*/ 571088 w 745180"/>
                  <a:gd name="connsiteY8" fmla="*/ 441182 h 901859"/>
                  <a:gd name="connsiteX9" fmla="*/ 640781 w 745180"/>
                  <a:gd name="connsiteY9" fmla="*/ 341697 h 901859"/>
                  <a:gd name="connsiteX10" fmla="*/ 646178 w 745180"/>
                  <a:gd name="connsiteY10" fmla="*/ 338261 h 901859"/>
                  <a:gd name="connsiteX11" fmla="*/ 646178 w 745180"/>
                  <a:gd name="connsiteY11" fmla="*/ 534043 h 901859"/>
                  <a:gd name="connsiteX12" fmla="*/ 621376 w 745180"/>
                  <a:gd name="connsiteY12" fmla="*/ 569447 h 901859"/>
                  <a:gd name="connsiteX13" fmla="*/ 621207 w 745180"/>
                  <a:gd name="connsiteY13" fmla="*/ 571070 h 901859"/>
                  <a:gd name="connsiteX14" fmla="*/ 614720 w 745180"/>
                  <a:gd name="connsiteY14" fmla="*/ 578949 h 901859"/>
                  <a:gd name="connsiteX15" fmla="*/ 610516 w 745180"/>
                  <a:gd name="connsiteY15" fmla="*/ 584950 h 901859"/>
                  <a:gd name="connsiteX16" fmla="*/ 607117 w 745180"/>
                  <a:gd name="connsiteY16" fmla="*/ 588185 h 901859"/>
                  <a:gd name="connsiteX17" fmla="*/ 593289 w 745180"/>
                  <a:gd name="connsiteY17" fmla="*/ 604980 h 901859"/>
                  <a:gd name="connsiteX18" fmla="*/ 515659 w 745180"/>
                  <a:gd name="connsiteY18" fmla="*/ 581297 h 901859"/>
                  <a:gd name="connsiteX19" fmla="*/ 450994 w 745180"/>
                  <a:gd name="connsiteY19" fmla="*/ 459856 h 901859"/>
                  <a:gd name="connsiteX20" fmla="*/ 450994 w 745180"/>
                  <a:gd name="connsiteY20" fmla="*/ 482272 h 901859"/>
                  <a:gd name="connsiteX21" fmla="*/ 450772 w 745180"/>
                  <a:gd name="connsiteY21" fmla="*/ 482272 h 901859"/>
                  <a:gd name="connsiteX22" fmla="*/ 450772 w 745180"/>
                  <a:gd name="connsiteY22" fmla="*/ 540559 h 901859"/>
                  <a:gd name="connsiteX23" fmla="*/ 449985 w 745180"/>
                  <a:gd name="connsiteY23" fmla="*/ 540559 h 901859"/>
                  <a:gd name="connsiteX24" fmla="*/ 449985 w 745180"/>
                  <a:gd name="connsiteY24" fmla="*/ 482273 h 901859"/>
                  <a:gd name="connsiteX25" fmla="*/ 450207 w 745180"/>
                  <a:gd name="connsiteY25" fmla="*/ 482273 h 901859"/>
                  <a:gd name="connsiteX26" fmla="*/ 450207 w 745180"/>
                  <a:gd name="connsiteY26" fmla="*/ 459857 h 901859"/>
                  <a:gd name="connsiteX27" fmla="*/ 450564 w 745180"/>
                  <a:gd name="connsiteY27" fmla="*/ 460528 h 901859"/>
                  <a:gd name="connsiteX28" fmla="*/ 450564 w 745180"/>
                  <a:gd name="connsiteY28" fmla="*/ 302102 h 901859"/>
                  <a:gd name="connsiteX29" fmla="*/ 385710 w 745180"/>
                  <a:gd name="connsiteY29" fmla="*/ 302089 h 901859"/>
                  <a:gd name="connsiteX30" fmla="*/ 385710 w 745180"/>
                  <a:gd name="connsiteY30" fmla="*/ 438080 h 901859"/>
                  <a:gd name="connsiteX31" fmla="*/ 185079 w 745180"/>
                  <a:gd name="connsiteY31" fmla="*/ 438080 h 901859"/>
                  <a:gd name="connsiteX32" fmla="*/ 185079 w 745180"/>
                  <a:gd name="connsiteY32" fmla="*/ 302049 h 901859"/>
                  <a:gd name="connsiteX33" fmla="*/ 128054 w 745180"/>
                  <a:gd name="connsiteY33" fmla="*/ 302038 h 901859"/>
                  <a:gd name="connsiteX34" fmla="*/ 128054 w 745180"/>
                  <a:gd name="connsiteY34" fmla="*/ 482270 h 901859"/>
                  <a:gd name="connsiteX35" fmla="*/ 109214 w 745180"/>
                  <a:gd name="connsiteY35" fmla="*/ 482271 h 901859"/>
                  <a:gd name="connsiteX36" fmla="*/ 109214 w 745180"/>
                  <a:gd name="connsiteY36" fmla="*/ 847252 h 901859"/>
                  <a:gd name="connsiteX37" fmla="*/ 54606 w 745180"/>
                  <a:gd name="connsiteY37" fmla="*/ 901859 h 901859"/>
                  <a:gd name="connsiteX38" fmla="*/ 54608 w 745180"/>
                  <a:gd name="connsiteY38" fmla="*/ 901858 h 901859"/>
                  <a:gd name="connsiteX39" fmla="*/ 0 w 745180"/>
                  <a:gd name="connsiteY39" fmla="*/ 847251 h 901859"/>
                  <a:gd name="connsiteX40" fmla="*/ 2 w 745180"/>
                  <a:gd name="connsiteY40" fmla="*/ 381038 h 901859"/>
                  <a:gd name="connsiteX41" fmla="*/ 74805 w 745180"/>
                  <a:gd name="connsiteY41" fmla="*/ 301447 h 901859"/>
                  <a:gd name="connsiteX42" fmla="*/ 289640 w 745180"/>
                  <a:gd name="connsiteY42" fmla="*/ 0 h 901859"/>
                  <a:gd name="connsiteX43" fmla="*/ 425114 w 745180"/>
                  <a:gd name="connsiteY43" fmla="*/ 135475 h 901859"/>
                  <a:gd name="connsiteX44" fmla="*/ 289640 w 745180"/>
                  <a:gd name="connsiteY44" fmla="*/ 270949 h 901859"/>
                  <a:gd name="connsiteX45" fmla="*/ 154165 w 745180"/>
                  <a:gd name="connsiteY45" fmla="*/ 135475 h 901859"/>
                  <a:gd name="connsiteX46" fmla="*/ 289640 w 745180"/>
                  <a:gd name="connsiteY46" fmla="*/ 0 h 9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45180" h="901859">
                    <a:moveTo>
                      <a:pt x="721418" y="328362"/>
                    </a:moveTo>
                    <a:lnTo>
                      <a:pt x="736422" y="344132"/>
                    </a:lnTo>
                    <a:cubicBezTo>
                      <a:pt x="748293" y="363086"/>
                      <a:pt x="748428" y="388083"/>
                      <a:pt x="734789" y="407553"/>
                    </a:cubicBezTo>
                    <a:lnTo>
                      <a:pt x="721418" y="426640"/>
                    </a:lnTo>
                    <a:close/>
                    <a:moveTo>
                      <a:pt x="74805" y="301447"/>
                    </a:moveTo>
                    <a:cubicBezTo>
                      <a:pt x="82949" y="301155"/>
                      <a:pt x="89501" y="301941"/>
                      <a:pt x="92925" y="302030"/>
                    </a:cubicBezTo>
                    <a:lnTo>
                      <a:pt x="457322" y="302102"/>
                    </a:lnTo>
                    <a:cubicBezTo>
                      <a:pt x="479597" y="300111"/>
                      <a:pt x="501941" y="311321"/>
                      <a:pt x="513115" y="332303"/>
                    </a:cubicBezTo>
                    <a:lnTo>
                      <a:pt x="571088" y="441182"/>
                    </a:lnTo>
                    <a:lnTo>
                      <a:pt x="640781" y="341697"/>
                    </a:lnTo>
                    <a:lnTo>
                      <a:pt x="646178" y="338261"/>
                    </a:lnTo>
                    <a:lnTo>
                      <a:pt x="646178" y="534043"/>
                    </a:lnTo>
                    <a:lnTo>
                      <a:pt x="621376" y="569447"/>
                    </a:lnTo>
                    <a:cubicBezTo>
                      <a:pt x="621320" y="569988"/>
                      <a:pt x="621263" y="570529"/>
                      <a:pt x="621207" y="571070"/>
                    </a:cubicBezTo>
                    <a:lnTo>
                      <a:pt x="614720" y="578949"/>
                    </a:lnTo>
                    <a:lnTo>
                      <a:pt x="610516" y="584950"/>
                    </a:lnTo>
                    <a:lnTo>
                      <a:pt x="607117" y="588185"/>
                    </a:lnTo>
                    <a:lnTo>
                      <a:pt x="593289" y="604980"/>
                    </a:lnTo>
                    <a:cubicBezTo>
                      <a:pt x="565311" y="619876"/>
                      <a:pt x="530556" y="609273"/>
                      <a:pt x="515659" y="581297"/>
                    </a:cubicBezTo>
                    <a:lnTo>
                      <a:pt x="450994" y="459856"/>
                    </a:lnTo>
                    <a:lnTo>
                      <a:pt x="450994" y="482272"/>
                    </a:lnTo>
                    <a:lnTo>
                      <a:pt x="450772" y="482272"/>
                    </a:lnTo>
                    <a:lnTo>
                      <a:pt x="450772" y="540559"/>
                    </a:lnTo>
                    <a:lnTo>
                      <a:pt x="449985" y="540559"/>
                    </a:lnTo>
                    <a:lnTo>
                      <a:pt x="449985" y="482273"/>
                    </a:lnTo>
                    <a:lnTo>
                      <a:pt x="450207" y="482273"/>
                    </a:lnTo>
                    <a:lnTo>
                      <a:pt x="450207" y="459857"/>
                    </a:lnTo>
                    <a:lnTo>
                      <a:pt x="450564" y="460528"/>
                    </a:lnTo>
                    <a:lnTo>
                      <a:pt x="450564" y="302102"/>
                    </a:lnTo>
                    <a:lnTo>
                      <a:pt x="385710" y="302089"/>
                    </a:lnTo>
                    <a:lnTo>
                      <a:pt x="385710" y="438080"/>
                    </a:lnTo>
                    <a:lnTo>
                      <a:pt x="185079" y="438080"/>
                    </a:lnTo>
                    <a:lnTo>
                      <a:pt x="185079" y="302049"/>
                    </a:lnTo>
                    <a:lnTo>
                      <a:pt x="128054" y="302038"/>
                    </a:lnTo>
                    <a:lnTo>
                      <a:pt x="128054" y="482270"/>
                    </a:lnTo>
                    <a:lnTo>
                      <a:pt x="109214" y="482271"/>
                    </a:lnTo>
                    <a:lnTo>
                      <a:pt x="109214" y="847252"/>
                    </a:lnTo>
                    <a:cubicBezTo>
                      <a:pt x="109214" y="877410"/>
                      <a:pt x="84765" y="901859"/>
                      <a:pt x="54606" y="901859"/>
                    </a:cubicBezTo>
                    <a:lnTo>
                      <a:pt x="54608" y="901858"/>
                    </a:lnTo>
                    <a:cubicBezTo>
                      <a:pt x="24450" y="901858"/>
                      <a:pt x="1" y="877408"/>
                      <a:pt x="0" y="847251"/>
                    </a:cubicBezTo>
                    <a:cubicBezTo>
                      <a:pt x="1" y="691847"/>
                      <a:pt x="1" y="536442"/>
                      <a:pt x="2" y="381038"/>
                    </a:cubicBezTo>
                    <a:cubicBezTo>
                      <a:pt x="11618" y="312885"/>
                      <a:pt x="50374" y="302320"/>
                      <a:pt x="74805" y="301447"/>
                    </a:cubicBezTo>
                    <a:close/>
                    <a:moveTo>
                      <a:pt x="289640" y="0"/>
                    </a:moveTo>
                    <a:cubicBezTo>
                      <a:pt x="364460" y="0"/>
                      <a:pt x="425114" y="60654"/>
                      <a:pt x="425114" y="135475"/>
                    </a:cubicBezTo>
                    <a:cubicBezTo>
                      <a:pt x="425114" y="210295"/>
                      <a:pt x="364460" y="270949"/>
                      <a:pt x="289640" y="270949"/>
                    </a:cubicBezTo>
                    <a:cubicBezTo>
                      <a:pt x="214819" y="270949"/>
                      <a:pt x="154165" y="210295"/>
                      <a:pt x="154165" y="135475"/>
                    </a:cubicBezTo>
                    <a:cubicBezTo>
                      <a:pt x="154165" y="60654"/>
                      <a:pt x="214819" y="0"/>
                      <a:pt x="2896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chemeClr val="tx1"/>
                  </a:solidFill>
                  <a:latin typeface="Arial" pitchFamily="34" charset="0"/>
                  <a:cs typeface="Arial" pitchFamily="34" charset="0"/>
                </a:endParaRPr>
              </a:p>
            </p:txBody>
          </p:sp>
          <p:sp>
            <p:nvSpPr>
              <p:cNvPr id="12" name="Freeform 11"/>
              <p:cNvSpPr/>
              <p:nvPr/>
            </p:nvSpPr>
            <p:spPr>
              <a:xfrm>
                <a:off x="7487347" y="3183650"/>
                <a:ext cx="323024" cy="1206025"/>
              </a:xfrm>
              <a:custGeom>
                <a:avLst/>
                <a:gdLst>
                  <a:gd name="connsiteX0" fmla="*/ 335 w 322845"/>
                  <a:gd name="connsiteY0" fmla="*/ 0 h 1206748"/>
                  <a:gd name="connsiteX1" fmla="*/ 57360 w 322845"/>
                  <a:gd name="connsiteY1" fmla="*/ 11 h 1206748"/>
                  <a:gd name="connsiteX2" fmla="*/ 57360 w 322845"/>
                  <a:gd name="connsiteY2" fmla="*/ 136042 h 1206748"/>
                  <a:gd name="connsiteX3" fmla="*/ 257991 w 322845"/>
                  <a:gd name="connsiteY3" fmla="*/ 136042 h 1206748"/>
                  <a:gd name="connsiteX4" fmla="*/ 257991 w 322845"/>
                  <a:gd name="connsiteY4" fmla="*/ 51 h 1206748"/>
                  <a:gd name="connsiteX5" fmla="*/ 322845 w 322845"/>
                  <a:gd name="connsiteY5" fmla="*/ 64 h 1206748"/>
                  <a:gd name="connsiteX6" fmla="*/ 322845 w 322845"/>
                  <a:gd name="connsiteY6" fmla="*/ 158490 h 1206748"/>
                  <a:gd name="connsiteX7" fmla="*/ 322488 w 322845"/>
                  <a:gd name="connsiteY7" fmla="*/ 157819 h 1206748"/>
                  <a:gd name="connsiteX8" fmla="*/ 322488 w 322845"/>
                  <a:gd name="connsiteY8" fmla="*/ 180235 h 1206748"/>
                  <a:gd name="connsiteX9" fmla="*/ 322266 w 322845"/>
                  <a:gd name="connsiteY9" fmla="*/ 180235 h 1206748"/>
                  <a:gd name="connsiteX10" fmla="*/ 322266 w 322845"/>
                  <a:gd name="connsiteY10" fmla="*/ 624627 h 1206748"/>
                  <a:gd name="connsiteX11" fmla="*/ 322489 w 322845"/>
                  <a:gd name="connsiteY11" fmla="*/ 625726 h 1206748"/>
                  <a:gd name="connsiteX12" fmla="*/ 322489 w 322845"/>
                  <a:gd name="connsiteY12" fmla="*/ 664138 h 1206748"/>
                  <a:gd name="connsiteX13" fmla="*/ 322517 w 322845"/>
                  <a:gd name="connsiteY13" fmla="*/ 664138 h 1206748"/>
                  <a:gd name="connsiteX14" fmla="*/ 322515 w 322845"/>
                  <a:gd name="connsiteY14" fmla="*/ 1132792 h 1206748"/>
                  <a:gd name="connsiteX15" fmla="*/ 248559 w 322845"/>
                  <a:gd name="connsiteY15" fmla="*/ 1206748 h 1206748"/>
                  <a:gd name="connsiteX16" fmla="*/ 174602 w 322845"/>
                  <a:gd name="connsiteY16" fmla="*/ 1132792 h 1206748"/>
                  <a:gd name="connsiteX17" fmla="*/ 174602 w 322845"/>
                  <a:gd name="connsiteY17" fmla="*/ 688990 h 1206748"/>
                  <a:gd name="connsiteX18" fmla="*/ 148161 w 322845"/>
                  <a:gd name="connsiteY18" fmla="*/ 688990 h 1206748"/>
                  <a:gd name="connsiteX19" fmla="*/ 148161 w 322845"/>
                  <a:gd name="connsiteY19" fmla="*/ 1132791 h 1206748"/>
                  <a:gd name="connsiteX20" fmla="*/ 74204 w 322845"/>
                  <a:gd name="connsiteY20" fmla="*/ 1206748 h 1206748"/>
                  <a:gd name="connsiteX21" fmla="*/ 247 w 322845"/>
                  <a:gd name="connsiteY21" fmla="*/ 1132792 h 1206748"/>
                  <a:gd name="connsiteX22" fmla="*/ 247 w 322845"/>
                  <a:gd name="connsiteY22" fmla="*/ 688990 h 1206748"/>
                  <a:gd name="connsiteX23" fmla="*/ 0 w 322845"/>
                  <a:gd name="connsiteY23" fmla="*/ 688990 h 1206748"/>
                  <a:gd name="connsiteX24" fmla="*/ 0 w 322845"/>
                  <a:gd name="connsiteY24" fmla="*/ 389847 h 1206748"/>
                  <a:gd name="connsiteX25" fmla="*/ 335 w 322845"/>
                  <a:gd name="connsiteY25" fmla="*/ 389847 h 120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2845" h="1206748">
                    <a:moveTo>
                      <a:pt x="335" y="0"/>
                    </a:moveTo>
                    <a:lnTo>
                      <a:pt x="57360" y="11"/>
                    </a:lnTo>
                    <a:lnTo>
                      <a:pt x="57360" y="136042"/>
                    </a:lnTo>
                    <a:lnTo>
                      <a:pt x="257991" y="136042"/>
                    </a:lnTo>
                    <a:lnTo>
                      <a:pt x="257991" y="51"/>
                    </a:lnTo>
                    <a:lnTo>
                      <a:pt x="322845" y="64"/>
                    </a:lnTo>
                    <a:lnTo>
                      <a:pt x="322845" y="158490"/>
                    </a:lnTo>
                    <a:lnTo>
                      <a:pt x="322488" y="157819"/>
                    </a:lnTo>
                    <a:lnTo>
                      <a:pt x="322488" y="180235"/>
                    </a:lnTo>
                    <a:lnTo>
                      <a:pt x="322266" y="180235"/>
                    </a:lnTo>
                    <a:lnTo>
                      <a:pt x="322266" y="624627"/>
                    </a:lnTo>
                    <a:cubicBezTo>
                      <a:pt x="322340" y="624994"/>
                      <a:pt x="322414" y="625359"/>
                      <a:pt x="322489" y="625726"/>
                    </a:cubicBezTo>
                    <a:lnTo>
                      <a:pt x="322489" y="664138"/>
                    </a:lnTo>
                    <a:lnTo>
                      <a:pt x="322517" y="664138"/>
                    </a:lnTo>
                    <a:cubicBezTo>
                      <a:pt x="322517" y="820356"/>
                      <a:pt x="322515" y="976574"/>
                      <a:pt x="322515" y="1132792"/>
                    </a:cubicBezTo>
                    <a:cubicBezTo>
                      <a:pt x="322515" y="1173637"/>
                      <a:pt x="289404" y="1206747"/>
                      <a:pt x="248559" y="1206748"/>
                    </a:cubicBezTo>
                    <a:cubicBezTo>
                      <a:pt x="207714" y="1206748"/>
                      <a:pt x="174602" y="1173637"/>
                      <a:pt x="174602" y="1132792"/>
                    </a:cubicBezTo>
                    <a:lnTo>
                      <a:pt x="174602" y="688990"/>
                    </a:lnTo>
                    <a:lnTo>
                      <a:pt x="148161" y="688990"/>
                    </a:lnTo>
                    <a:lnTo>
                      <a:pt x="148161" y="1132791"/>
                    </a:lnTo>
                    <a:cubicBezTo>
                      <a:pt x="148162" y="1173637"/>
                      <a:pt x="115049" y="1206748"/>
                      <a:pt x="74204" y="1206748"/>
                    </a:cubicBezTo>
                    <a:cubicBezTo>
                      <a:pt x="33359" y="1206748"/>
                      <a:pt x="247" y="1173637"/>
                      <a:pt x="247" y="1132792"/>
                    </a:cubicBezTo>
                    <a:lnTo>
                      <a:pt x="247" y="688990"/>
                    </a:lnTo>
                    <a:lnTo>
                      <a:pt x="0" y="688990"/>
                    </a:lnTo>
                    <a:lnTo>
                      <a:pt x="0" y="389847"/>
                    </a:lnTo>
                    <a:lnTo>
                      <a:pt x="335" y="3898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chemeClr val="tx1"/>
                  </a:solidFill>
                  <a:latin typeface="Arial" pitchFamily="34" charset="0"/>
                  <a:cs typeface="Arial" pitchFamily="34" charset="0"/>
                </a:endParaRPr>
              </a:p>
            </p:txBody>
          </p:sp>
          <p:sp>
            <p:nvSpPr>
              <p:cNvPr id="13" name="Freeform 12"/>
              <p:cNvSpPr/>
              <p:nvPr/>
            </p:nvSpPr>
            <p:spPr>
              <a:xfrm>
                <a:off x="7822425" y="2866123"/>
                <a:ext cx="441144" cy="166046"/>
              </a:xfrm>
              <a:custGeom>
                <a:avLst/>
                <a:gdLst>
                  <a:gd name="connsiteX0" fmla="*/ 35662 w 441907"/>
                  <a:gd name="connsiteY0" fmla="*/ 0 h 167245"/>
                  <a:gd name="connsiteX1" fmla="*/ 406245 w 441907"/>
                  <a:gd name="connsiteY1" fmla="*/ 0 h 167245"/>
                  <a:gd name="connsiteX2" fmla="*/ 441907 w 441907"/>
                  <a:gd name="connsiteY2" fmla="*/ 35662 h 167245"/>
                  <a:gd name="connsiteX3" fmla="*/ 441907 w 441907"/>
                  <a:gd name="connsiteY3" fmla="*/ 131583 h 167245"/>
                  <a:gd name="connsiteX4" fmla="*/ 406245 w 441907"/>
                  <a:gd name="connsiteY4" fmla="*/ 167245 h 167245"/>
                  <a:gd name="connsiteX5" fmla="*/ 262101 w 441907"/>
                  <a:gd name="connsiteY5" fmla="*/ 167245 h 167245"/>
                  <a:gd name="connsiteX6" fmla="*/ 262101 w 441907"/>
                  <a:gd name="connsiteY6" fmla="*/ 98092 h 167245"/>
                  <a:gd name="connsiteX7" fmla="*/ 220953 w 441907"/>
                  <a:gd name="connsiteY7" fmla="*/ 56944 h 167245"/>
                  <a:gd name="connsiteX8" fmla="*/ 179805 w 441907"/>
                  <a:gd name="connsiteY8" fmla="*/ 98092 h 167245"/>
                  <a:gd name="connsiteX9" fmla="*/ 179805 w 441907"/>
                  <a:gd name="connsiteY9" fmla="*/ 167245 h 167245"/>
                  <a:gd name="connsiteX10" fmla="*/ 35662 w 441907"/>
                  <a:gd name="connsiteY10" fmla="*/ 167245 h 167245"/>
                  <a:gd name="connsiteX11" fmla="*/ 0 w 441907"/>
                  <a:gd name="connsiteY11" fmla="*/ 131583 h 167245"/>
                  <a:gd name="connsiteX12" fmla="*/ 0 w 441907"/>
                  <a:gd name="connsiteY12" fmla="*/ 35662 h 167245"/>
                  <a:gd name="connsiteX13" fmla="*/ 35662 w 441907"/>
                  <a:gd name="connsiteY13" fmla="*/ 0 h 16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1907" h="167245">
                    <a:moveTo>
                      <a:pt x="35662" y="0"/>
                    </a:moveTo>
                    <a:lnTo>
                      <a:pt x="406245" y="0"/>
                    </a:lnTo>
                    <a:cubicBezTo>
                      <a:pt x="425941" y="0"/>
                      <a:pt x="441907" y="15966"/>
                      <a:pt x="441907" y="35662"/>
                    </a:cubicBezTo>
                    <a:lnTo>
                      <a:pt x="441907" y="131583"/>
                    </a:lnTo>
                    <a:cubicBezTo>
                      <a:pt x="441907" y="151279"/>
                      <a:pt x="425941" y="167245"/>
                      <a:pt x="406245" y="167245"/>
                    </a:cubicBezTo>
                    <a:lnTo>
                      <a:pt x="262101" y="167245"/>
                    </a:lnTo>
                    <a:lnTo>
                      <a:pt x="262101" y="98092"/>
                    </a:lnTo>
                    <a:cubicBezTo>
                      <a:pt x="262101" y="75367"/>
                      <a:pt x="243678" y="56944"/>
                      <a:pt x="220953" y="56944"/>
                    </a:cubicBezTo>
                    <a:cubicBezTo>
                      <a:pt x="198228" y="56944"/>
                      <a:pt x="179805" y="75367"/>
                      <a:pt x="179805" y="98092"/>
                    </a:cubicBezTo>
                    <a:lnTo>
                      <a:pt x="179805" y="167245"/>
                    </a:lnTo>
                    <a:lnTo>
                      <a:pt x="35662" y="167245"/>
                    </a:lnTo>
                    <a:cubicBezTo>
                      <a:pt x="15966" y="167245"/>
                      <a:pt x="0" y="151279"/>
                      <a:pt x="0" y="131583"/>
                    </a:cubicBezTo>
                    <a:lnTo>
                      <a:pt x="0" y="35662"/>
                    </a:lnTo>
                    <a:cubicBezTo>
                      <a:pt x="0" y="15966"/>
                      <a:pt x="15966" y="0"/>
                      <a:pt x="3566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sp>
            <p:nvSpPr>
              <p:cNvPr id="14" name="Rounded Rectangle 13"/>
              <p:cNvSpPr/>
              <p:nvPr/>
            </p:nvSpPr>
            <p:spPr>
              <a:xfrm>
                <a:off x="8015275" y="2941864"/>
                <a:ext cx="55444" cy="144781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grpSp>
      </p:grpSp>
      <p:sp>
        <p:nvSpPr>
          <p:cNvPr id="2" name="TextBox 1"/>
          <p:cNvSpPr txBox="1"/>
          <p:nvPr/>
        </p:nvSpPr>
        <p:spPr>
          <a:xfrm>
            <a:off x="1766284" y="1819815"/>
            <a:ext cx="3451538" cy="461665"/>
          </a:xfrm>
          <a:prstGeom prst="rect">
            <a:avLst/>
          </a:prstGeom>
          <a:noFill/>
        </p:spPr>
        <p:txBody>
          <a:bodyPr wrap="square" rtlCol="0">
            <a:spAutoFit/>
          </a:bodyPr>
          <a:lstStyle/>
          <a:p>
            <a:endParaRPr lang="en-IN" sz="2400" dirty="0">
              <a:latin typeface="Brandon Grotesque Bold" panose="020B0803020203060202"/>
            </a:endParaRPr>
          </a:p>
        </p:txBody>
      </p:sp>
      <p:sp>
        <p:nvSpPr>
          <p:cNvPr id="15" name="TextBox 14"/>
          <p:cNvSpPr txBox="1"/>
          <p:nvPr/>
        </p:nvSpPr>
        <p:spPr>
          <a:xfrm>
            <a:off x="2872078" y="4747604"/>
            <a:ext cx="7041180" cy="1957459"/>
          </a:xfrm>
          <a:prstGeom prst="rect">
            <a:avLst/>
          </a:prstGeom>
          <a:noFill/>
        </p:spPr>
        <p:txBody>
          <a:bodyPr wrap="square" rtlCol="0">
            <a:spAutoFit/>
          </a:bodyPr>
          <a:lstStyle/>
          <a:p>
            <a:pPr marL="457200" indent="-457200">
              <a:spcBef>
                <a:spcPct val="25000"/>
              </a:spcBef>
              <a:spcAft>
                <a:spcPct val="10000"/>
              </a:spcAft>
              <a:buClr>
                <a:srgbClr val="FF3300"/>
              </a:buClr>
              <a:buSzTx/>
              <a:buFont typeface="+mj-lt"/>
              <a:buAutoNum type="arabicPeriod"/>
            </a:pPr>
            <a:r>
              <a:rPr lang="en-IN" sz="2400" dirty="0">
                <a:latin typeface="Times New Roman" panose="02020603050405020304" pitchFamily="18" charset="0"/>
                <a:cs typeface="Times New Roman" panose="02020603050405020304" pitchFamily="18" charset="0"/>
              </a:rPr>
              <a:t>Plant’s interior structure has been in poor shape</a:t>
            </a:r>
          </a:p>
          <a:p>
            <a:pPr marL="457200" indent="-457200">
              <a:spcBef>
                <a:spcPct val="25000"/>
              </a:spcBef>
              <a:spcAft>
                <a:spcPct val="10000"/>
              </a:spcAft>
              <a:buClr>
                <a:srgbClr val="FF3300"/>
              </a:buClr>
              <a:buSzTx/>
              <a:buFont typeface="+mj-lt"/>
              <a:buAutoNum type="arabicPeriod"/>
            </a:pPr>
            <a:r>
              <a:rPr lang="en-IN" sz="2400" dirty="0">
                <a:latin typeface="Times New Roman" panose="02020603050405020304" pitchFamily="18" charset="0"/>
                <a:cs typeface="Times New Roman" panose="02020603050405020304" pitchFamily="18" charset="0"/>
              </a:rPr>
              <a:t>Paint has been wearing off in the facility</a:t>
            </a:r>
          </a:p>
          <a:p>
            <a:pPr marL="457200" indent="-457200">
              <a:spcBef>
                <a:spcPct val="25000"/>
              </a:spcBef>
              <a:spcAft>
                <a:spcPct val="10000"/>
              </a:spcAft>
              <a:buClr>
                <a:srgbClr val="FF3300"/>
              </a:buClr>
              <a:buSzTx/>
              <a:buFont typeface="+mj-lt"/>
              <a:buAutoNum type="arabicPeriod"/>
            </a:pPr>
            <a:r>
              <a:rPr lang="en-IN" sz="2400" dirty="0">
                <a:latin typeface="Times New Roman" panose="02020603050405020304" pitchFamily="18" charset="0"/>
                <a:cs typeface="Times New Roman" panose="02020603050405020304" pitchFamily="18" charset="0"/>
              </a:rPr>
              <a:t>It impacts the facility’s productivity</a:t>
            </a:r>
          </a:p>
          <a:p>
            <a:pPr marL="457200" indent="-457200">
              <a:spcBef>
                <a:spcPct val="25000"/>
              </a:spcBef>
              <a:spcAft>
                <a:spcPct val="10000"/>
              </a:spcAft>
              <a:buClr>
                <a:srgbClr val="FF3300"/>
              </a:buClr>
              <a:buSzTx/>
              <a:buFont typeface="+mj-lt"/>
              <a:buAutoNum type="arabicPeriod"/>
            </a:pPr>
            <a:r>
              <a:rPr lang="en-IN" sz="2400" dirty="0">
                <a:latin typeface="Times New Roman" panose="02020603050405020304" pitchFamily="18" charset="0"/>
                <a:cs typeface="Times New Roman" panose="02020603050405020304" pitchFamily="18" charset="0"/>
              </a:rPr>
              <a:t>It impacts the overall moral of the workers</a:t>
            </a:r>
            <a:endParaRPr lang="en-IN" sz="2400" dirty="0">
              <a:latin typeface="Arial" panose="020B0604020202020204" pitchFamily="34"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623" y="1127141"/>
            <a:ext cx="4452799" cy="3258743"/>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0642" y="1093702"/>
            <a:ext cx="4389576" cy="3292182"/>
          </a:xfrm>
          <a:prstGeom prst="rect">
            <a:avLst/>
          </a:prstGeom>
        </p:spPr>
      </p:pic>
    </p:spTree>
    <p:extLst>
      <p:ext uri="{BB962C8B-B14F-4D97-AF65-F5344CB8AC3E}">
        <p14:creationId xmlns:p14="http://schemas.microsoft.com/office/powerpoint/2010/main" val="2125042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latin typeface="Brandon Grotesque Bold" panose="020B0803020203060202"/>
              </a:rPr>
              <a:t>Illumination</a:t>
            </a:r>
            <a:endParaRPr lang="en-IN" sz="3600" dirty="0">
              <a:latin typeface="Brandon Grotesque Bold" panose="020B0803020203060202"/>
            </a:endParaRPr>
          </a:p>
        </p:txBody>
      </p:sp>
      <p:sp>
        <p:nvSpPr>
          <p:cNvPr id="2" name="TextBox 1"/>
          <p:cNvSpPr txBox="1"/>
          <p:nvPr/>
        </p:nvSpPr>
        <p:spPr>
          <a:xfrm>
            <a:off x="1766284" y="1819815"/>
            <a:ext cx="3451538" cy="461665"/>
          </a:xfrm>
          <a:prstGeom prst="rect">
            <a:avLst/>
          </a:prstGeom>
          <a:noFill/>
        </p:spPr>
        <p:txBody>
          <a:bodyPr wrap="square" rtlCol="0">
            <a:spAutoFit/>
          </a:bodyPr>
          <a:lstStyle/>
          <a:p>
            <a:endParaRPr lang="en-IN" sz="2400" dirty="0">
              <a:latin typeface="Brandon Grotesque Bold" panose="020B0803020203060202"/>
            </a:endParaRPr>
          </a:p>
        </p:txBody>
      </p:sp>
      <p:sp>
        <p:nvSpPr>
          <p:cNvPr id="15" name="TextBox 14"/>
          <p:cNvSpPr txBox="1"/>
          <p:nvPr/>
        </p:nvSpPr>
        <p:spPr>
          <a:xfrm>
            <a:off x="1422400" y="4762119"/>
            <a:ext cx="10509665" cy="1957459"/>
          </a:xfrm>
          <a:prstGeom prst="rect">
            <a:avLst/>
          </a:prstGeom>
          <a:noFill/>
        </p:spPr>
        <p:txBody>
          <a:bodyPr wrap="square" rtlCol="0">
            <a:spAutoFit/>
          </a:bodyPr>
          <a:lstStyle/>
          <a:p>
            <a:pPr marL="457200" indent="-457200">
              <a:spcBef>
                <a:spcPct val="25000"/>
              </a:spcBef>
              <a:spcAft>
                <a:spcPct val="10000"/>
              </a:spcAft>
              <a:buClr>
                <a:srgbClr val="FF3300"/>
              </a:buClr>
              <a:buSzTx/>
              <a:buFont typeface="+mj-lt"/>
              <a:buAutoNum type="arabicPeriod"/>
            </a:pPr>
            <a:r>
              <a:rPr lang="en-IN" sz="2400" dirty="0">
                <a:latin typeface="Times New Roman" panose="02020603050405020304" pitchFamily="18" charset="0"/>
                <a:cs typeface="Times New Roman" panose="02020603050405020304" pitchFamily="18" charset="0"/>
              </a:rPr>
              <a:t>Improper illumination has impacted facility’s productivity</a:t>
            </a:r>
          </a:p>
          <a:p>
            <a:pPr marL="457200" indent="-457200">
              <a:spcBef>
                <a:spcPct val="25000"/>
              </a:spcBef>
              <a:spcAft>
                <a:spcPct val="10000"/>
              </a:spcAft>
              <a:buClr>
                <a:srgbClr val="FF3300"/>
              </a:buClr>
              <a:buSzTx/>
              <a:buFont typeface="+mj-lt"/>
              <a:buAutoNum type="arabicPeriod"/>
            </a:pPr>
            <a:r>
              <a:rPr lang="en-IN" sz="2400" dirty="0">
                <a:latin typeface="Times New Roman" panose="02020603050405020304" pitchFamily="18" charset="0"/>
                <a:cs typeface="Times New Roman" panose="02020603050405020304" pitchFamily="18" charset="0"/>
              </a:rPr>
              <a:t>The facility is not properly illuminated</a:t>
            </a:r>
          </a:p>
          <a:p>
            <a:pPr marL="457200" indent="-457200">
              <a:spcBef>
                <a:spcPct val="25000"/>
              </a:spcBef>
              <a:spcAft>
                <a:spcPct val="10000"/>
              </a:spcAft>
              <a:buClr>
                <a:srgbClr val="FF3300"/>
              </a:buClr>
              <a:buSzTx/>
              <a:buFont typeface="+mj-lt"/>
              <a:buAutoNum type="arabicPeriod"/>
            </a:pPr>
            <a:r>
              <a:rPr lang="en-IN" sz="2400" dirty="0">
                <a:latin typeface="Times New Roman" panose="02020603050405020304" pitchFamily="18" charset="0"/>
                <a:cs typeface="Times New Roman" panose="02020603050405020304" pitchFamily="18" charset="0"/>
              </a:rPr>
              <a:t>Lack of illumination has been impacting labourer’s access to facility area</a:t>
            </a:r>
          </a:p>
          <a:p>
            <a:pPr marL="457200" indent="-457200">
              <a:spcBef>
                <a:spcPct val="25000"/>
              </a:spcBef>
              <a:spcAft>
                <a:spcPct val="10000"/>
              </a:spcAft>
              <a:buClr>
                <a:srgbClr val="FF3300"/>
              </a:buClr>
              <a:buSzTx/>
              <a:buFont typeface="+mj-lt"/>
              <a:buAutoNum type="arabicPeriod"/>
            </a:pPr>
            <a:r>
              <a:rPr lang="en-IN" sz="2400" dirty="0">
                <a:latin typeface="Times New Roman" panose="02020603050405020304" pitchFamily="18" charset="0"/>
                <a:cs typeface="Times New Roman" panose="02020603050405020304" pitchFamily="18" charset="0"/>
              </a:rPr>
              <a:t>The facility doesn’t have direct access to sunlight which impacts workers </a:t>
            </a:r>
            <a:r>
              <a:rPr lang="en-IN" sz="2400" dirty="0" smtClean="0">
                <a:latin typeface="Times New Roman" panose="02020603050405020304" pitchFamily="18" charset="0"/>
                <a:cs typeface="Times New Roman" panose="02020603050405020304" pitchFamily="18" charset="0"/>
              </a:rPr>
              <a:t>health</a:t>
            </a:r>
            <a:endParaRPr lang="en-IN" sz="2400" dirty="0">
              <a:latin typeface="Times New Roman" panose="02020603050405020304" pitchFamily="18" charset="0"/>
              <a:cs typeface="Times New Roman" panose="02020603050405020304" pitchFamily="18" charset="0"/>
            </a:endParaRPr>
          </a:p>
        </p:txBody>
      </p:sp>
      <p:grpSp>
        <p:nvGrpSpPr>
          <p:cNvPr id="16" name="Group 21"/>
          <p:cNvGrpSpPr>
            <a:grpSpLocks/>
          </p:cNvGrpSpPr>
          <p:nvPr/>
        </p:nvGrpSpPr>
        <p:grpSpPr bwMode="auto">
          <a:xfrm>
            <a:off x="2706531" y="36818"/>
            <a:ext cx="785522" cy="711827"/>
            <a:chOff x="7078096" y="4587523"/>
            <a:chExt cx="1036116" cy="934253"/>
          </a:xfrm>
          <a:solidFill>
            <a:schemeClr val="accent6">
              <a:lumMod val="75000"/>
            </a:schemeClr>
          </a:solidFill>
        </p:grpSpPr>
        <p:sp>
          <p:nvSpPr>
            <p:cNvPr id="18" name="Freeform 17"/>
            <p:cNvSpPr/>
            <p:nvPr/>
          </p:nvSpPr>
          <p:spPr>
            <a:xfrm>
              <a:off x="7139136" y="4587523"/>
              <a:ext cx="975076" cy="504150"/>
            </a:xfrm>
            <a:custGeom>
              <a:avLst/>
              <a:gdLst>
                <a:gd name="connsiteX0" fmla="*/ 454089 w 975700"/>
                <a:gd name="connsiteY0" fmla="*/ 0 h 503661"/>
                <a:gd name="connsiteX1" fmla="*/ 880643 w 975700"/>
                <a:gd name="connsiteY1" fmla="*/ 282739 h 503661"/>
                <a:gd name="connsiteX2" fmla="*/ 886712 w 975700"/>
                <a:gd name="connsiteY2" fmla="*/ 302291 h 503661"/>
                <a:gd name="connsiteX3" fmla="*/ 975700 w 975700"/>
                <a:gd name="connsiteY3" fmla="*/ 283426 h 503661"/>
                <a:gd name="connsiteX4" fmla="*/ 903527 w 975700"/>
                <a:gd name="connsiteY4" fmla="*/ 503661 h 503661"/>
                <a:gd name="connsiteX5" fmla="*/ 748200 w 975700"/>
                <a:gd name="connsiteY5" fmla="*/ 331655 h 503661"/>
                <a:gd name="connsiteX6" fmla="*/ 824609 w 975700"/>
                <a:gd name="connsiteY6" fmla="*/ 315457 h 503661"/>
                <a:gd name="connsiteX7" fmla="*/ 822126 w 975700"/>
                <a:gd name="connsiteY7" fmla="*/ 307458 h 503661"/>
                <a:gd name="connsiteX8" fmla="*/ 454088 w 975700"/>
                <a:gd name="connsiteY8" fmla="*/ 63506 h 503661"/>
                <a:gd name="connsiteX9" fmla="*/ 86050 w 975700"/>
                <a:gd name="connsiteY9" fmla="*/ 307458 h 503661"/>
                <a:gd name="connsiteX10" fmla="*/ 65020 w 975700"/>
                <a:gd name="connsiteY10" fmla="*/ 375208 h 503661"/>
                <a:gd name="connsiteX11" fmla="*/ 0 w 975700"/>
                <a:gd name="connsiteY11" fmla="*/ 375208 h 503661"/>
                <a:gd name="connsiteX12" fmla="*/ 561 w 975700"/>
                <a:gd name="connsiteY12" fmla="*/ 369636 h 503661"/>
                <a:gd name="connsiteX13" fmla="*/ 454089 w 975700"/>
                <a:gd name="connsiteY13" fmla="*/ 0 h 5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5700" h="503661">
                  <a:moveTo>
                    <a:pt x="454089" y="0"/>
                  </a:moveTo>
                  <a:cubicBezTo>
                    <a:pt x="645843" y="0"/>
                    <a:pt x="810366" y="116585"/>
                    <a:pt x="880643" y="282739"/>
                  </a:cubicBezTo>
                  <a:lnTo>
                    <a:pt x="886712" y="302291"/>
                  </a:lnTo>
                  <a:lnTo>
                    <a:pt x="975700" y="283426"/>
                  </a:lnTo>
                  <a:lnTo>
                    <a:pt x="903527" y="503661"/>
                  </a:lnTo>
                  <a:lnTo>
                    <a:pt x="748200" y="331655"/>
                  </a:lnTo>
                  <a:lnTo>
                    <a:pt x="824609" y="315457"/>
                  </a:lnTo>
                  <a:lnTo>
                    <a:pt x="822126" y="307458"/>
                  </a:lnTo>
                  <a:cubicBezTo>
                    <a:pt x="761490" y="164098"/>
                    <a:pt x="619536" y="63506"/>
                    <a:pt x="454088" y="63506"/>
                  </a:cubicBezTo>
                  <a:cubicBezTo>
                    <a:pt x="288641" y="63506"/>
                    <a:pt x="146687" y="164098"/>
                    <a:pt x="86050" y="307458"/>
                  </a:cubicBezTo>
                  <a:lnTo>
                    <a:pt x="65020" y="375208"/>
                  </a:lnTo>
                  <a:lnTo>
                    <a:pt x="0" y="375208"/>
                  </a:lnTo>
                  <a:lnTo>
                    <a:pt x="561" y="369636"/>
                  </a:lnTo>
                  <a:cubicBezTo>
                    <a:pt x="43728" y="158685"/>
                    <a:pt x="230377" y="0"/>
                    <a:pt x="45408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sp>
          <p:nvSpPr>
            <p:cNvPr id="19" name="Freeform 18"/>
            <p:cNvSpPr/>
            <p:nvPr/>
          </p:nvSpPr>
          <p:spPr>
            <a:xfrm flipH="1" flipV="1">
              <a:off x="7078096" y="5017626"/>
              <a:ext cx="975075" cy="504150"/>
            </a:xfrm>
            <a:custGeom>
              <a:avLst/>
              <a:gdLst>
                <a:gd name="connsiteX0" fmla="*/ 454089 w 975700"/>
                <a:gd name="connsiteY0" fmla="*/ 0 h 503661"/>
                <a:gd name="connsiteX1" fmla="*/ 880643 w 975700"/>
                <a:gd name="connsiteY1" fmla="*/ 282739 h 503661"/>
                <a:gd name="connsiteX2" fmla="*/ 886712 w 975700"/>
                <a:gd name="connsiteY2" fmla="*/ 302291 h 503661"/>
                <a:gd name="connsiteX3" fmla="*/ 975700 w 975700"/>
                <a:gd name="connsiteY3" fmla="*/ 283426 h 503661"/>
                <a:gd name="connsiteX4" fmla="*/ 903527 w 975700"/>
                <a:gd name="connsiteY4" fmla="*/ 503661 h 503661"/>
                <a:gd name="connsiteX5" fmla="*/ 748200 w 975700"/>
                <a:gd name="connsiteY5" fmla="*/ 331655 h 503661"/>
                <a:gd name="connsiteX6" fmla="*/ 824609 w 975700"/>
                <a:gd name="connsiteY6" fmla="*/ 315457 h 503661"/>
                <a:gd name="connsiteX7" fmla="*/ 822126 w 975700"/>
                <a:gd name="connsiteY7" fmla="*/ 307458 h 503661"/>
                <a:gd name="connsiteX8" fmla="*/ 454088 w 975700"/>
                <a:gd name="connsiteY8" fmla="*/ 63506 h 503661"/>
                <a:gd name="connsiteX9" fmla="*/ 86050 w 975700"/>
                <a:gd name="connsiteY9" fmla="*/ 307458 h 503661"/>
                <a:gd name="connsiteX10" fmla="*/ 65020 w 975700"/>
                <a:gd name="connsiteY10" fmla="*/ 375208 h 503661"/>
                <a:gd name="connsiteX11" fmla="*/ 0 w 975700"/>
                <a:gd name="connsiteY11" fmla="*/ 375208 h 503661"/>
                <a:gd name="connsiteX12" fmla="*/ 561 w 975700"/>
                <a:gd name="connsiteY12" fmla="*/ 369636 h 503661"/>
                <a:gd name="connsiteX13" fmla="*/ 454089 w 975700"/>
                <a:gd name="connsiteY13" fmla="*/ 0 h 5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5700" h="503661">
                  <a:moveTo>
                    <a:pt x="454089" y="0"/>
                  </a:moveTo>
                  <a:cubicBezTo>
                    <a:pt x="645843" y="0"/>
                    <a:pt x="810366" y="116585"/>
                    <a:pt x="880643" y="282739"/>
                  </a:cubicBezTo>
                  <a:lnTo>
                    <a:pt x="886712" y="302291"/>
                  </a:lnTo>
                  <a:lnTo>
                    <a:pt x="975700" y="283426"/>
                  </a:lnTo>
                  <a:lnTo>
                    <a:pt x="903527" y="503661"/>
                  </a:lnTo>
                  <a:lnTo>
                    <a:pt x="748200" y="331655"/>
                  </a:lnTo>
                  <a:lnTo>
                    <a:pt x="824609" y="315457"/>
                  </a:lnTo>
                  <a:lnTo>
                    <a:pt x="822126" y="307458"/>
                  </a:lnTo>
                  <a:cubicBezTo>
                    <a:pt x="761490" y="164098"/>
                    <a:pt x="619536" y="63506"/>
                    <a:pt x="454088" y="63506"/>
                  </a:cubicBezTo>
                  <a:cubicBezTo>
                    <a:pt x="288641" y="63506"/>
                    <a:pt x="146687" y="164098"/>
                    <a:pt x="86050" y="307458"/>
                  </a:cubicBezTo>
                  <a:lnTo>
                    <a:pt x="65020" y="375208"/>
                  </a:lnTo>
                  <a:lnTo>
                    <a:pt x="0" y="375208"/>
                  </a:lnTo>
                  <a:lnTo>
                    <a:pt x="561" y="369636"/>
                  </a:lnTo>
                  <a:cubicBezTo>
                    <a:pt x="43728" y="158685"/>
                    <a:pt x="230377" y="0"/>
                    <a:pt x="45408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grpSp>
          <p:nvGrpSpPr>
            <p:cNvPr id="20" name="Group 24"/>
            <p:cNvGrpSpPr>
              <a:grpSpLocks/>
            </p:cNvGrpSpPr>
            <p:nvPr/>
          </p:nvGrpSpPr>
          <p:grpSpPr bwMode="auto">
            <a:xfrm>
              <a:off x="7414837" y="4772332"/>
              <a:ext cx="357431" cy="592154"/>
              <a:chOff x="3257495" y="3154906"/>
              <a:chExt cx="692715" cy="1147618"/>
            </a:xfrm>
            <a:grpFill/>
          </p:grpSpPr>
          <p:sp>
            <p:nvSpPr>
              <p:cNvPr id="21" name="Freeform 20"/>
              <p:cNvSpPr/>
              <p:nvPr/>
            </p:nvSpPr>
            <p:spPr>
              <a:xfrm>
                <a:off x="3451162" y="4024175"/>
                <a:ext cx="306362" cy="277853"/>
              </a:xfrm>
              <a:custGeom>
                <a:avLst/>
                <a:gdLst>
                  <a:gd name="connsiteX0" fmla="*/ 78213 w 303305"/>
                  <a:gd name="connsiteY0" fmla="*/ 226702 h 277128"/>
                  <a:gd name="connsiteX1" fmla="*/ 225091 w 303305"/>
                  <a:gd name="connsiteY1" fmla="*/ 226702 h 277128"/>
                  <a:gd name="connsiteX2" fmla="*/ 233496 w 303305"/>
                  <a:gd name="connsiteY2" fmla="*/ 235106 h 277128"/>
                  <a:gd name="connsiteX3" fmla="*/ 233496 w 303305"/>
                  <a:gd name="connsiteY3" fmla="*/ 268724 h 277128"/>
                  <a:gd name="connsiteX4" fmla="*/ 225091 w 303305"/>
                  <a:gd name="connsiteY4" fmla="*/ 277128 h 277128"/>
                  <a:gd name="connsiteX5" fmla="*/ 78213 w 303305"/>
                  <a:gd name="connsiteY5" fmla="*/ 277128 h 277128"/>
                  <a:gd name="connsiteX6" fmla="*/ 69808 w 303305"/>
                  <a:gd name="connsiteY6" fmla="*/ 268724 h 277128"/>
                  <a:gd name="connsiteX7" fmla="*/ 69808 w 303305"/>
                  <a:gd name="connsiteY7" fmla="*/ 235106 h 277128"/>
                  <a:gd name="connsiteX8" fmla="*/ 78213 w 303305"/>
                  <a:gd name="connsiteY8" fmla="*/ 226702 h 277128"/>
                  <a:gd name="connsiteX9" fmla="*/ 8404 w 303305"/>
                  <a:gd name="connsiteY9" fmla="*/ 153563 h 277128"/>
                  <a:gd name="connsiteX10" fmla="*/ 294900 w 303305"/>
                  <a:gd name="connsiteY10" fmla="*/ 153563 h 277128"/>
                  <a:gd name="connsiteX11" fmla="*/ 303305 w 303305"/>
                  <a:gd name="connsiteY11" fmla="*/ 161968 h 277128"/>
                  <a:gd name="connsiteX12" fmla="*/ 303305 w 303305"/>
                  <a:gd name="connsiteY12" fmla="*/ 195585 h 277128"/>
                  <a:gd name="connsiteX13" fmla="*/ 294900 w 303305"/>
                  <a:gd name="connsiteY13" fmla="*/ 203990 h 277128"/>
                  <a:gd name="connsiteX14" fmla="*/ 8404 w 303305"/>
                  <a:gd name="connsiteY14" fmla="*/ 203990 h 277128"/>
                  <a:gd name="connsiteX15" fmla="*/ 0 w 303305"/>
                  <a:gd name="connsiteY15" fmla="*/ 195585 h 277128"/>
                  <a:gd name="connsiteX16" fmla="*/ 0 w 303305"/>
                  <a:gd name="connsiteY16" fmla="*/ 161968 h 277128"/>
                  <a:gd name="connsiteX17" fmla="*/ 8404 w 303305"/>
                  <a:gd name="connsiteY17" fmla="*/ 153563 h 277128"/>
                  <a:gd name="connsiteX18" fmla="*/ 8404 w 303305"/>
                  <a:gd name="connsiteY18" fmla="*/ 76781 h 277128"/>
                  <a:gd name="connsiteX19" fmla="*/ 294900 w 303305"/>
                  <a:gd name="connsiteY19" fmla="*/ 76781 h 277128"/>
                  <a:gd name="connsiteX20" fmla="*/ 303305 w 303305"/>
                  <a:gd name="connsiteY20" fmla="*/ 85186 h 277128"/>
                  <a:gd name="connsiteX21" fmla="*/ 303305 w 303305"/>
                  <a:gd name="connsiteY21" fmla="*/ 118803 h 277128"/>
                  <a:gd name="connsiteX22" fmla="*/ 294900 w 303305"/>
                  <a:gd name="connsiteY22" fmla="*/ 127207 h 277128"/>
                  <a:gd name="connsiteX23" fmla="*/ 8404 w 303305"/>
                  <a:gd name="connsiteY23" fmla="*/ 127207 h 277128"/>
                  <a:gd name="connsiteX24" fmla="*/ 0 w 303305"/>
                  <a:gd name="connsiteY24" fmla="*/ 118803 h 277128"/>
                  <a:gd name="connsiteX25" fmla="*/ 0 w 303305"/>
                  <a:gd name="connsiteY25" fmla="*/ 85186 h 277128"/>
                  <a:gd name="connsiteX26" fmla="*/ 8404 w 303305"/>
                  <a:gd name="connsiteY26" fmla="*/ 76781 h 277128"/>
                  <a:gd name="connsiteX27" fmla="*/ 8404 w 303305"/>
                  <a:gd name="connsiteY27" fmla="*/ 0 h 277128"/>
                  <a:gd name="connsiteX28" fmla="*/ 294900 w 303305"/>
                  <a:gd name="connsiteY28" fmla="*/ 0 h 277128"/>
                  <a:gd name="connsiteX29" fmla="*/ 303305 w 303305"/>
                  <a:gd name="connsiteY29" fmla="*/ 8405 h 277128"/>
                  <a:gd name="connsiteX30" fmla="*/ 303305 w 303305"/>
                  <a:gd name="connsiteY30" fmla="*/ 42022 h 277128"/>
                  <a:gd name="connsiteX31" fmla="*/ 294900 w 303305"/>
                  <a:gd name="connsiteY31" fmla="*/ 50426 h 277128"/>
                  <a:gd name="connsiteX32" fmla="*/ 8404 w 303305"/>
                  <a:gd name="connsiteY32" fmla="*/ 50426 h 277128"/>
                  <a:gd name="connsiteX33" fmla="*/ 0 w 303305"/>
                  <a:gd name="connsiteY33" fmla="*/ 42022 h 277128"/>
                  <a:gd name="connsiteX34" fmla="*/ 0 w 303305"/>
                  <a:gd name="connsiteY34" fmla="*/ 8405 h 277128"/>
                  <a:gd name="connsiteX35" fmla="*/ 8404 w 303305"/>
                  <a:gd name="connsiteY35" fmla="*/ 0 h 27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03305" h="277128">
                    <a:moveTo>
                      <a:pt x="78213" y="226702"/>
                    </a:moveTo>
                    <a:lnTo>
                      <a:pt x="225091" y="226702"/>
                    </a:lnTo>
                    <a:cubicBezTo>
                      <a:pt x="229732" y="226702"/>
                      <a:pt x="233496" y="230465"/>
                      <a:pt x="233496" y="235106"/>
                    </a:cubicBezTo>
                    <a:lnTo>
                      <a:pt x="233496" y="268724"/>
                    </a:lnTo>
                    <a:cubicBezTo>
                      <a:pt x="233496" y="273365"/>
                      <a:pt x="229732" y="277128"/>
                      <a:pt x="225091" y="277128"/>
                    </a:cubicBezTo>
                    <a:lnTo>
                      <a:pt x="78213" y="277128"/>
                    </a:lnTo>
                    <a:cubicBezTo>
                      <a:pt x="73572" y="277128"/>
                      <a:pt x="69808" y="273365"/>
                      <a:pt x="69808" y="268724"/>
                    </a:cubicBezTo>
                    <a:lnTo>
                      <a:pt x="69808" y="235106"/>
                    </a:lnTo>
                    <a:cubicBezTo>
                      <a:pt x="69808" y="230465"/>
                      <a:pt x="73572" y="226702"/>
                      <a:pt x="78213" y="226702"/>
                    </a:cubicBezTo>
                    <a:close/>
                    <a:moveTo>
                      <a:pt x="8404" y="153563"/>
                    </a:moveTo>
                    <a:lnTo>
                      <a:pt x="294900" y="153563"/>
                    </a:lnTo>
                    <a:cubicBezTo>
                      <a:pt x="299541" y="153563"/>
                      <a:pt x="303305" y="157327"/>
                      <a:pt x="303305" y="161968"/>
                    </a:cubicBezTo>
                    <a:lnTo>
                      <a:pt x="303305" y="195585"/>
                    </a:lnTo>
                    <a:cubicBezTo>
                      <a:pt x="303305" y="200226"/>
                      <a:pt x="299541" y="203990"/>
                      <a:pt x="294900" y="203990"/>
                    </a:cubicBezTo>
                    <a:lnTo>
                      <a:pt x="8404" y="203990"/>
                    </a:lnTo>
                    <a:cubicBezTo>
                      <a:pt x="3763" y="203990"/>
                      <a:pt x="0" y="200226"/>
                      <a:pt x="0" y="195585"/>
                    </a:cubicBezTo>
                    <a:lnTo>
                      <a:pt x="0" y="161968"/>
                    </a:lnTo>
                    <a:cubicBezTo>
                      <a:pt x="0" y="157327"/>
                      <a:pt x="3763" y="153563"/>
                      <a:pt x="8404" y="153563"/>
                    </a:cubicBezTo>
                    <a:close/>
                    <a:moveTo>
                      <a:pt x="8404" y="76781"/>
                    </a:moveTo>
                    <a:lnTo>
                      <a:pt x="294900" y="76781"/>
                    </a:lnTo>
                    <a:cubicBezTo>
                      <a:pt x="299541" y="76781"/>
                      <a:pt x="303305" y="80545"/>
                      <a:pt x="303305" y="85186"/>
                    </a:cubicBezTo>
                    <a:lnTo>
                      <a:pt x="303305" y="118803"/>
                    </a:lnTo>
                    <a:cubicBezTo>
                      <a:pt x="303305" y="123444"/>
                      <a:pt x="299541" y="127207"/>
                      <a:pt x="294900" y="127207"/>
                    </a:cubicBezTo>
                    <a:lnTo>
                      <a:pt x="8404" y="127207"/>
                    </a:lnTo>
                    <a:cubicBezTo>
                      <a:pt x="3763" y="127207"/>
                      <a:pt x="0" y="123444"/>
                      <a:pt x="0" y="118803"/>
                    </a:cubicBezTo>
                    <a:lnTo>
                      <a:pt x="0" y="85186"/>
                    </a:lnTo>
                    <a:cubicBezTo>
                      <a:pt x="0" y="80545"/>
                      <a:pt x="3763" y="76781"/>
                      <a:pt x="8404" y="76781"/>
                    </a:cubicBezTo>
                    <a:close/>
                    <a:moveTo>
                      <a:pt x="8404" y="0"/>
                    </a:moveTo>
                    <a:lnTo>
                      <a:pt x="294900" y="0"/>
                    </a:lnTo>
                    <a:cubicBezTo>
                      <a:pt x="299541" y="0"/>
                      <a:pt x="303305" y="3764"/>
                      <a:pt x="303305" y="8405"/>
                    </a:cubicBezTo>
                    <a:lnTo>
                      <a:pt x="303305" y="42022"/>
                    </a:lnTo>
                    <a:cubicBezTo>
                      <a:pt x="303305" y="46663"/>
                      <a:pt x="299541" y="50426"/>
                      <a:pt x="294900" y="50426"/>
                    </a:cubicBezTo>
                    <a:lnTo>
                      <a:pt x="8404" y="50426"/>
                    </a:lnTo>
                    <a:cubicBezTo>
                      <a:pt x="3763" y="50426"/>
                      <a:pt x="0" y="46663"/>
                      <a:pt x="0" y="42022"/>
                    </a:cubicBezTo>
                    <a:lnTo>
                      <a:pt x="0" y="8405"/>
                    </a:lnTo>
                    <a:cubicBezTo>
                      <a:pt x="0" y="3764"/>
                      <a:pt x="3763" y="0"/>
                      <a:pt x="840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ysClr val="windowText" lastClr="000000"/>
                  </a:solidFill>
                  <a:latin typeface="Arial" pitchFamily="34" charset="0"/>
                  <a:cs typeface="Arial" pitchFamily="34" charset="0"/>
                </a:endParaRPr>
              </a:p>
            </p:txBody>
          </p:sp>
          <p:sp>
            <p:nvSpPr>
              <p:cNvPr id="22" name="Freeform 21"/>
              <p:cNvSpPr/>
              <p:nvPr/>
            </p:nvSpPr>
            <p:spPr>
              <a:xfrm>
                <a:off x="3257033" y="3153979"/>
                <a:ext cx="694622" cy="845769"/>
              </a:xfrm>
              <a:custGeom>
                <a:avLst/>
                <a:gdLst>
                  <a:gd name="connsiteX0" fmla="*/ 313091 w 692715"/>
                  <a:gd name="connsiteY0" fmla="*/ 96441 h 844461"/>
                  <a:gd name="connsiteX1" fmla="*/ 239381 w 692715"/>
                  <a:gd name="connsiteY1" fmla="*/ 122187 h 844461"/>
                  <a:gd name="connsiteX2" fmla="*/ 186390 w 692715"/>
                  <a:gd name="connsiteY2" fmla="*/ 165688 h 844461"/>
                  <a:gd name="connsiteX3" fmla="*/ 261620 w 692715"/>
                  <a:gd name="connsiteY3" fmla="*/ 137622 h 844461"/>
                  <a:gd name="connsiteX4" fmla="*/ 429888 w 692715"/>
                  <a:gd name="connsiteY4" fmla="*/ 168019 h 844461"/>
                  <a:gd name="connsiteX5" fmla="*/ 555253 w 692715"/>
                  <a:gd name="connsiteY5" fmla="*/ 379253 h 844461"/>
                  <a:gd name="connsiteX6" fmla="*/ 551898 w 692715"/>
                  <a:gd name="connsiteY6" fmla="*/ 398551 h 844461"/>
                  <a:gd name="connsiteX7" fmla="*/ 561869 w 692715"/>
                  <a:gd name="connsiteY7" fmla="*/ 402408 h 844461"/>
                  <a:gd name="connsiteX8" fmla="*/ 466354 w 692715"/>
                  <a:gd name="connsiteY8" fmla="*/ 125430 h 844461"/>
                  <a:gd name="connsiteX9" fmla="*/ 313091 w 692715"/>
                  <a:gd name="connsiteY9" fmla="*/ 96441 h 844461"/>
                  <a:gd name="connsiteX10" fmla="*/ 346358 w 692715"/>
                  <a:gd name="connsiteY10" fmla="*/ 0 h 844461"/>
                  <a:gd name="connsiteX11" fmla="*/ 591270 w 692715"/>
                  <a:gd name="connsiteY11" fmla="*/ 101446 h 844461"/>
                  <a:gd name="connsiteX12" fmla="*/ 591270 w 692715"/>
                  <a:gd name="connsiteY12" fmla="*/ 591270 h 844461"/>
                  <a:gd name="connsiteX13" fmla="*/ 564218 w 692715"/>
                  <a:gd name="connsiteY13" fmla="*/ 618320 h 844461"/>
                  <a:gd name="connsiteX14" fmla="*/ 507683 w 692715"/>
                  <a:gd name="connsiteY14" fmla="*/ 844461 h 844461"/>
                  <a:gd name="connsiteX15" fmla="*/ 379644 w 692715"/>
                  <a:gd name="connsiteY15" fmla="*/ 844461 h 844461"/>
                  <a:gd name="connsiteX16" fmla="*/ 379644 w 692715"/>
                  <a:gd name="connsiteY16" fmla="*/ 398668 h 844461"/>
                  <a:gd name="connsiteX17" fmla="*/ 314616 w 692715"/>
                  <a:gd name="connsiteY17" fmla="*/ 398668 h 844461"/>
                  <a:gd name="connsiteX18" fmla="*/ 314616 w 692715"/>
                  <a:gd name="connsiteY18" fmla="*/ 844461 h 844461"/>
                  <a:gd name="connsiteX19" fmla="*/ 189673 w 692715"/>
                  <a:gd name="connsiteY19" fmla="*/ 844461 h 844461"/>
                  <a:gd name="connsiteX20" fmla="*/ 134686 w 692715"/>
                  <a:gd name="connsiteY20" fmla="*/ 624512 h 844461"/>
                  <a:gd name="connsiteX21" fmla="*/ 101445 w 692715"/>
                  <a:gd name="connsiteY21" fmla="*/ 591270 h 844461"/>
                  <a:gd name="connsiteX22" fmla="*/ 101446 w 692715"/>
                  <a:gd name="connsiteY22" fmla="*/ 101446 h 844461"/>
                  <a:gd name="connsiteX23" fmla="*/ 346358 w 692715"/>
                  <a:gd name="connsiteY23" fmla="*/ 0 h 84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2715" h="844461">
                    <a:moveTo>
                      <a:pt x="313091" y="96441"/>
                    </a:moveTo>
                    <a:cubicBezTo>
                      <a:pt x="287392" y="100685"/>
                      <a:pt x="262417" y="109333"/>
                      <a:pt x="239381" y="122187"/>
                    </a:cubicBezTo>
                    <a:lnTo>
                      <a:pt x="186390" y="165688"/>
                    </a:lnTo>
                    <a:lnTo>
                      <a:pt x="261620" y="137622"/>
                    </a:lnTo>
                    <a:cubicBezTo>
                      <a:pt x="317018" y="127664"/>
                      <a:pt x="376779" y="137135"/>
                      <a:pt x="429888" y="168019"/>
                    </a:cubicBezTo>
                    <a:cubicBezTo>
                      <a:pt x="508184" y="213547"/>
                      <a:pt x="554249" y="295323"/>
                      <a:pt x="555253" y="379253"/>
                    </a:cubicBezTo>
                    <a:lnTo>
                      <a:pt x="551898" y="398551"/>
                    </a:lnTo>
                    <a:lnTo>
                      <a:pt x="561869" y="402408"/>
                    </a:lnTo>
                    <a:cubicBezTo>
                      <a:pt x="601815" y="299143"/>
                      <a:pt x="561462" y="182123"/>
                      <a:pt x="466354" y="125430"/>
                    </a:cubicBezTo>
                    <a:cubicBezTo>
                      <a:pt x="418801" y="97085"/>
                      <a:pt x="364490" y="87954"/>
                      <a:pt x="313091" y="96441"/>
                    </a:cubicBezTo>
                    <a:close/>
                    <a:moveTo>
                      <a:pt x="346358" y="0"/>
                    </a:moveTo>
                    <a:cubicBezTo>
                      <a:pt x="434998" y="0"/>
                      <a:pt x="523639" y="33816"/>
                      <a:pt x="591270" y="101446"/>
                    </a:cubicBezTo>
                    <a:cubicBezTo>
                      <a:pt x="726530" y="236708"/>
                      <a:pt x="726530" y="456009"/>
                      <a:pt x="591270" y="591270"/>
                    </a:cubicBezTo>
                    <a:lnTo>
                      <a:pt x="564218" y="618320"/>
                    </a:lnTo>
                    <a:lnTo>
                      <a:pt x="507683" y="844461"/>
                    </a:lnTo>
                    <a:lnTo>
                      <a:pt x="379644" y="844461"/>
                    </a:lnTo>
                    <a:lnTo>
                      <a:pt x="379644" y="398668"/>
                    </a:lnTo>
                    <a:lnTo>
                      <a:pt x="314616" y="398668"/>
                    </a:lnTo>
                    <a:lnTo>
                      <a:pt x="314616" y="844461"/>
                    </a:lnTo>
                    <a:lnTo>
                      <a:pt x="189673" y="844461"/>
                    </a:lnTo>
                    <a:lnTo>
                      <a:pt x="134686" y="624512"/>
                    </a:lnTo>
                    <a:lnTo>
                      <a:pt x="101445" y="591270"/>
                    </a:lnTo>
                    <a:cubicBezTo>
                      <a:pt x="-33816" y="456009"/>
                      <a:pt x="-33816" y="236707"/>
                      <a:pt x="101446" y="101446"/>
                    </a:cubicBezTo>
                    <a:cubicBezTo>
                      <a:pt x="169077" y="33815"/>
                      <a:pt x="257718" y="0"/>
                      <a:pt x="34635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ysClr val="windowText" lastClr="000000"/>
                  </a:solidFill>
                  <a:latin typeface="Arial" pitchFamily="34" charset="0"/>
                  <a:cs typeface="Arial" pitchFamily="34" charset="0"/>
                </a:endParaRPr>
              </a:p>
            </p:txBody>
          </p:sp>
        </p:gr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2579" y="1232901"/>
            <a:ext cx="3970564" cy="326269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83" y="1232901"/>
            <a:ext cx="4103460" cy="3259052"/>
          </a:xfrm>
          <a:prstGeom prst="rect">
            <a:avLst/>
          </a:prstGeom>
        </p:spPr>
      </p:pic>
    </p:spTree>
    <p:extLst>
      <p:ext uri="{BB962C8B-B14F-4D97-AF65-F5344CB8AC3E}">
        <p14:creationId xmlns:p14="http://schemas.microsoft.com/office/powerpoint/2010/main" val="384074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latin typeface="Brandon Grotesque Bold" panose="020B0803020203060202"/>
              </a:rPr>
              <a:t>Machinery Efficiency</a:t>
            </a:r>
            <a:endParaRPr lang="en-IN" sz="3600" dirty="0">
              <a:latin typeface="Brandon Grotesque Bold" panose="020B0803020203060202"/>
            </a:endParaRPr>
          </a:p>
        </p:txBody>
      </p:sp>
      <p:sp>
        <p:nvSpPr>
          <p:cNvPr id="2" name="TextBox 1"/>
          <p:cNvSpPr txBox="1"/>
          <p:nvPr/>
        </p:nvSpPr>
        <p:spPr>
          <a:xfrm>
            <a:off x="1766284" y="1819815"/>
            <a:ext cx="3451538" cy="461665"/>
          </a:xfrm>
          <a:prstGeom prst="rect">
            <a:avLst/>
          </a:prstGeom>
          <a:noFill/>
        </p:spPr>
        <p:txBody>
          <a:bodyPr wrap="square" rtlCol="0">
            <a:spAutoFit/>
          </a:bodyPr>
          <a:lstStyle/>
          <a:p>
            <a:endParaRPr lang="en-IN" sz="2400" dirty="0">
              <a:latin typeface="Brandon Grotesque Bold" panose="020B0803020203060202"/>
            </a:endParaRPr>
          </a:p>
        </p:txBody>
      </p:sp>
      <p:grpSp>
        <p:nvGrpSpPr>
          <p:cNvPr id="17" name="Group 10"/>
          <p:cNvGrpSpPr>
            <a:grpSpLocks/>
          </p:cNvGrpSpPr>
          <p:nvPr/>
        </p:nvGrpSpPr>
        <p:grpSpPr bwMode="auto">
          <a:xfrm>
            <a:off x="4140728" y="76898"/>
            <a:ext cx="808643" cy="575031"/>
            <a:chOff x="1117917" y="4729756"/>
            <a:chExt cx="1539767" cy="1507899"/>
          </a:xfrm>
          <a:solidFill>
            <a:schemeClr val="accent6">
              <a:lumMod val="75000"/>
            </a:schemeClr>
          </a:solidFill>
        </p:grpSpPr>
        <p:sp>
          <p:nvSpPr>
            <p:cNvPr id="23" name="Freeform 22"/>
            <p:cNvSpPr/>
            <p:nvPr/>
          </p:nvSpPr>
          <p:spPr>
            <a:xfrm>
              <a:off x="1117917" y="5160961"/>
              <a:ext cx="858865" cy="851831"/>
            </a:xfrm>
            <a:custGeom>
              <a:avLst/>
              <a:gdLst>
                <a:gd name="connsiteX0" fmla="*/ 1159054 w 2571798"/>
                <a:gd name="connsiteY0" fmla="*/ 570494 h 2551548"/>
                <a:gd name="connsiteX1" fmla="*/ 579162 w 2571798"/>
                <a:gd name="connsiteY1" fmla="*/ 1402225 h 2551548"/>
                <a:gd name="connsiteX2" fmla="*/ 1410894 w 2571798"/>
                <a:gd name="connsiteY2" fmla="*/ 1982117 h 2551548"/>
                <a:gd name="connsiteX3" fmla="*/ 1990786 w 2571798"/>
                <a:gd name="connsiteY3" fmla="*/ 1150386 h 2551548"/>
                <a:gd name="connsiteX4" fmla="*/ 1159054 w 2571798"/>
                <a:gd name="connsiteY4" fmla="*/ 570494 h 2551548"/>
                <a:gd name="connsiteX5" fmla="*/ 1164860 w 2571798"/>
                <a:gd name="connsiteY5" fmla="*/ 0 h 2551548"/>
                <a:gd name="connsiteX6" fmla="*/ 1345135 w 2571798"/>
                <a:gd name="connsiteY6" fmla="*/ 0 h 2551548"/>
                <a:gd name="connsiteX7" fmla="*/ 1433172 w 2571798"/>
                <a:gd name="connsiteY7" fmla="*/ 319501 h 2551548"/>
                <a:gd name="connsiteX8" fmla="*/ 1499458 w 2571798"/>
                <a:gd name="connsiteY8" fmla="*/ 331174 h 2551548"/>
                <a:gd name="connsiteX9" fmla="*/ 1582862 w 2571798"/>
                <a:gd name="connsiteY9" fmla="*/ 354471 h 2551548"/>
                <a:gd name="connsiteX10" fmla="*/ 1821938 w 2571798"/>
                <a:gd name="connsiteY10" fmla="*/ 110378 h 2551548"/>
                <a:gd name="connsiteX11" fmla="*/ 1979610 w 2571798"/>
                <a:gd name="connsiteY11" fmla="*/ 197777 h 2551548"/>
                <a:gd name="connsiteX12" fmla="*/ 1898744 w 2571798"/>
                <a:gd name="connsiteY12" fmla="*/ 532173 h 2551548"/>
                <a:gd name="connsiteX13" fmla="*/ 1980778 w 2571798"/>
                <a:gd name="connsiteY13" fmla="*/ 601890 h 2551548"/>
                <a:gd name="connsiteX14" fmla="*/ 2002438 w 2571798"/>
                <a:gd name="connsiteY14" fmla="*/ 626462 h 2551548"/>
                <a:gd name="connsiteX15" fmla="*/ 2329999 w 2571798"/>
                <a:gd name="connsiteY15" fmla="*/ 532641 h 2551548"/>
                <a:gd name="connsiteX16" fmla="*/ 2423892 w 2571798"/>
                <a:gd name="connsiteY16" fmla="*/ 686535 h 2551548"/>
                <a:gd name="connsiteX17" fmla="*/ 2190984 w 2571798"/>
                <a:gd name="connsiteY17" fmla="*/ 934498 h 2551548"/>
                <a:gd name="connsiteX18" fmla="*/ 2216502 w 2571798"/>
                <a:gd name="connsiteY18" fmla="*/ 1009487 h 2551548"/>
                <a:gd name="connsiteX19" fmla="*/ 2231334 w 2571798"/>
                <a:gd name="connsiteY19" fmla="*/ 1073701 h 2551548"/>
                <a:gd name="connsiteX20" fmla="*/ 2568483 w 2571798"/>
                <a:gd name="connsiteY20" fmla="*/ 1159963 h 2551548"/>
                <a:gd name="connsiteX21" fmla="*/ 2571798 w 2571798"/>
                <a:gd name="connsiteY21" fmla="*/ 1340207 h 2551548"/>
                <a:gd name="connsiteX22" fmla="*/ 2239326 w 2571798"/>
                <a:gd name="connsiteY22" fmla="*/ 1438430 h 2551548"/>
                <a:gd name="connsiteX23" fmla="*/ 2230105 w 2571798"/>
                <a:gd name="connsiteY23" fmla="*/ 1490789 h 2551548"/>
                <a:gd name="connsiteX24" fmla="*/ 2211146 w 2571798"/>
                <a:gd name="connsiteY24" fmla="*/ 1558668 h 2551548"/>
                <a:gd name="connsiteX25" fmla="*/ 2451365 w 2571798"/>
                <a:gd name="connsiteY25" fmla="*/ 1826467 h 2551548"/>
                <a:gd name="connsiteX26" fmla="*/ 2353967 w 2571798"/>
                <a:gd name="connsiteY26" fmla="*/ 1978167 h 2551548"/>
                <a:gd name="connsiteX27" fmla="*/ 2037892 w 2571798"/>
                <a:gd name="connsiteY27" fmla="*/ 1879738 h 2551548"/>
                <a:gd name="connsiteX28" fmla="*/ 1959390 w 2571798"/>
                <a:gd name="connsiteY28" fmla="*/ 1972110 h 2551548"/>
                <a:gd name="connsiteX29" fmla="*/ 1926205 w 2571798"/>
                <a:gd name="connsiteY29" fmla="*/ 2001361 h 2551548"/>
                <a:gd name="connsiteX30" fmla="*/ 2019765 w 2571798"/>
                <a:gd name="connsiteY30" fmla="*/ 2319039 h 2551548"/>
                <a:gd name="connsiteX31" fmla="*/ 1866577 w 2571798"/>
                <a:gd name="connsiteY31" fmla="*/ 2414078 h 2551548"/>
                <a:gd name="connsiteX32" fmla="*/ 1618982 w 2571798"/>
                <a:gd name="connsiteY32" fmla="*/ 2184970 h 2551548"/>
                <a:gd name="connsiteX33" fmla="*/ 1551792 w 2571798"/>
                <a:gd name="connsiteY33" fmla="*/ 2207833 h 2551548"/>
                <a:gd name="connsiteX34" fmla="*/ 1482693 w 2571798"/>
                <a:gd name="connsiteY34" fmla="*/ 2223794 h 2551548"/>
                <a:gd name="connsiteX35" fmla="*/ 1390381 w 2571798"/>
                <a:gd name="connsiteY35" fmla="*/ 2551548 h 2551548"/>
                <a:gd name="connsiteX36" fmla="*/ 1210109 w 2571798"/>
                <a:gd name="connsiteY36" fmla="*/ 2550526 h 2551548"/>
                <a:gd name="connsiteX37" fmla="*/ 1123972 w 2571798"/>
                <a:gd name="connsiteY37" fmla="*/ 2230855 h 2551548"/>
                <a:gd name="connsiteX38" fmla="*/ 1070490 w 2571798"/>
                <a:gd name="connsiteY38" fmla="*/ 2221437 h 2551548"/>
                <a:gd name="connsiteX39" fmla="*/ 979944 w 2571798"/>
                <a:gd name="connsiteY39" fmla="*/ 2196146 h 2551548"/>
                <a:gd name="connsiteX40" fmla="*/ 977628 w 2571798"/>
                <a:gd name="connsiteY40" fmla="*/ 2195249 h 2551548"/>
                <a:gd name="connsiteX41" fmla="*/ 742441 w 2571798"/>
                <a:gd name="connsiteY41" fmla="*/ 2443094 h 2551548"/>
                <a:gd name="connsiteX42" fmla="*/ 583406 w 2571798"/>
                <a:gd name="connsiteY42" fmla="*/ 2358199 h 2551548"/>
                <a:gd name="connsiteX43" fmla="*/ 661340 w 2571798"/>
                <a:gd name="connsiteY43" fmla="*/ 2012055 h 2551548"/>
                <a:gd name="connsiteX44" fmla="*/ 589170 w 2571798"/>
                <a:gd name="connsiteY44" fmla="*/ 1950721 h 2551548"/>
                <a:gd name="connsiteX45" fmla="*/ 561342 w 2571798"/>
                <a:gd name="connsiteY45" fmla="*/ 1919151 h 2551548"/>
                <a:gd name="connsiteX46" fmla="*/ 234940 w 2571798"/>
                <a:gd name="connsiteY46" fmla="*/ 2010404 h 2551548"/>
                <a:gd name="connsiteX47" fmla="*/ 142025 w 2571798"/>
                <a:gd name="connsiteY47" fmla="*/ 1855919 h 2551548"/>
                <a:gd name="connsiteX48" fmla="*/ 376141 w 2571798"/>
                <a:gd name="connsiteY48" fmla="*/ 1609815 h 2551548"/>
                <a:gd name="connsiteX49" fmla="*/ 353447 w 2571798"/>
                <a:gd name="connsiteY49" fmla="*/ 1543124 h 2551548"/>
                <a:gd name="connsiteX50" fmla="*/ 338049 w 2571798"/>
                <a:gd name="connsiteY50" fmla="*/ 1476462 h 2551548"/>
                <a:gd name="connsiteX51" fmla="*/ 6410 w 2571798"/>
                <a:gd name="connsiteY51" fmla="*/ 1397653 h 2551548"/>
                <a:gd name="connsiteX52" fmla="*/ 0 w 2571798"/>
                <a:gd name="connsiteY52" fmla="*/ 1217492 h 2551548"/>
                <a:gd name="connsiteX53" fmla="*/ 330729 w 2571798"/>
                <a:gd name="connsiteY53" fmla="*/ 1113576 h 2551548"/>
                <a:gd name="connsiteX54" fmla="*/ 339843 w 2571798"/>
                <a:gd name="connsiteY54" fmla="*/ 1061822 h 2551548"/>
                <a:gd name="connsiteX55" fmla="*/ 365134 w 2571798"/>
                <a:gd name="connsiteY55" fmla="*/ 971276 h 2551548"/>
                <a:gd name="connsiteX56" fmla="*/ 366623 w 2571798"/>
                <a:gd name="connsiteY56" fmla="*/ 967430 h 2551548"/>
                <a:gd name="connsiteX57" fmla="*/ 121855 w 2571798"/>
                <a:gd name="connsiteY57" fmla="*/ 742403 h 2551548"/>
                <a:gd name="connsiteX58" fmla="*/ 204226 w 2571798"/>
                <a:gd name="connsiteY58" fmla="*/ 582047 h 2551548"/>
                <a:gd name="connsiteX59" fmla="*/ 548254 w 2571798"/>
                <a:gd name="connsiteY59" fmla="*/ 653814 h 2551548"/>
                <a:gd name="connsiteX60" fmla="*/ 610558 w 2571798"/>
                <a:gd name="connsiteY60" fmla="*/ 580501 h 2551548"/>
                <a:gd name="connsiteX61" fmla="*/ 641814 w 2571798"/>
                <a:gd name="connsiteY61" fmla="*/ 552951 h 2551548"/>
                <a:gd name="connsiteX62" fmla="*/ 540740 w 2571798"/>
                <a:gd name="connsiteY62" fmla="*/ 232862 h 2551548"/>
                <a:gd name="connsiteX63" fmla="*/ 692052 w 2571798"/>
                <a:gd name="connsiteY63" fmla="*/ 134862 h 2551548"/>
                <a:gd name="connsiteX64" fmla="*/ 952898 w 2571798"/>
                <a:gd name="connsiteY64" fmla="*/ 366984 h 2551548"/>
                <a:gd name="connsiteX65" fmla="*/ 1018156 w 2571798"/>
                <a:gd name="connsiteY65" fmla="*/ 344778 h 2551548"/>
                <a:gd name="connsiteX66" fmla="*/ 1073373 w 2571798"/>
                <a:gd name="connsiteY66" fmla="*/ 332024 h 255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71798" h="2551548">
                  <a:moveTo>
                    <a:pt x="1159054" y="570494"/>
                  </a:moveTo>
                  <a:cubicBezTo>
                    <a:pt x="769245" y="640037"/>
                    <a:pt x="509619" y="1012416"/>
                    <a:pt x="579162" y="1402225"/>
                  </a:cubicBezTo>
                  <a:cubicBezTo>
                    <a:pt x="648706" y="1792034"/>
                    <a:pt x="1021085" y="2051661"/>
                    <a:pt x="1410894" y="1982117"/>
                  </a:cubicBezTo>
                  <a:cubicBezTo>
                    <a:pt x="1800703" y="1912574"/>
                    <a:pt x="2060329" y="1540195"/>
                    <a:pt x="1990786" y="1150386"/>
                  </a:cubicBezTo>
                  <a:cubicBezTo>
                    <a:pt x="1921242" y="760577"/>
                    <a:pt x="1548864" y="500950"/>
                    <a:pt x="1159054" y="570494"/>
                  </a:cubicBezTo>
                  <a:close/>
                  <a:moveTo>
                    <a:pt x="1164860" y="0"/>
                  </a:moveTo>
                  <a:lnTo>
                    <a:pt x="1345135" y="0"/>
                  </a:lnTo>
                  <a:lnTo>
                    <a:pt x="1433172" y="319501"/>
                  </a:lnTo>
                  <a:lnTo>
                    <a:pt x="1499458" y="331174"/>
                  </a:lnTo>
                  <a:lnTo>
                    <a:pt x="1582862" y="354471"/>
                  </a:lnTo>
                  <a:lnTo>
                    <a:pt x="1821938" y="110378"/>
                  </a:lnTo>
                  <a:lnTo>
                    <a:pt x="1979610" y="197777"/>
                  </a:lnTo>
                  <a:lnTo>
                    <a:pt x="1898744" y="532173"/>
                  </a:lnTo>
                  <a:lnTo>
                    <a:pt x="1980778" y="601890"/>
                  </a:lnTo>
                  <a:lnTo>
                    <a:pt x="2002438" y="626462"/>
                  </a:lnTo>
                  <a:lnTo>
                    <a:pt x="2329999" y="532641"/>
                  </a:lnTo>
                  <a:lnTo>
                    <a:pt x="2423892" y="686535"/>
                  </a:lnTo>
                  <a:lnTo>
                    <a:pt x="2190984" y="934498"/>
                  </a:lnTo>
                  <a:lnTo>
                    <a:pt x="2216502" y="1009487"/>
                  </a:lnTo>
                  <a:lnTo>
                    <a:pt x="2231334" y="1073701"/>
                  </a:lnTo>
                  <a:lnTo>
                    <a:pt x="2568483" y="1159963"/>
                  </a:lnTo>
                  <a:lnTo>
                    <a:pt x="2571798" y="1340207"/>
                  </a:lnTo>
                  <a:lnTo>
                    <a:pt x="2239326" y="1438430"/>
                  </a:lnTo>
                  <a:lnTo>
                    <a:pt x="2230105" y="1490789"/>
                  </a:lnTo>
                  <a:lnTo>
                    <a:pt x="2211146" y="1558668"/>
                  </a:lnTo>
                  <a:lnTo>
                    <a:pt x="2451365" y="1826467"/>
                  </a:lnTo>
                  <a:lnTo>
                    <a:pt x="2353967" y="1978167"/>
                  </a:lnTo>
                  <a:lnTo>
                    <a:pt x="2037892" y="1879738"/>
                  </a:lnTo>
                  <a:lnTo>
                    <a:pt x="1959390" y="1972110"/>
                  </a:lnTo>
                  <a:lnTo>
                    <a:pt x="1926205" y="2001361"/>
                  </a:lnTo>
                  <a:lnTo>
                    <a:pt x="2019765" y="2319039"/>
                  </a:lnTo>
                  <a:lnTo>
                    <a:pt x="1866577" y="2414078"/>
                  </a:lnTo>
                  <a:lnTo>
                    <a:pt x="1618982" y="2184970"/>
                  </a:lnTo>
                  <a:lnTo>
                    <a:pt x="1551792" y="2207833"/>
                  </a:lnTo>
                  <a:lnTo>
                    <a:pt x="1482693" y="2223794"/>
                  </a:lnTo>
                  <a:lnTo>
                    <a:pt x="1390381" y="2551548"/>
                  </a:lnTo>
                  <a:lnTo>
                    <a:pt x="1210109" y="2550526"/>
                  </a:lnTo>
                  <a:lnTo>
                    <a:pt x="1123972" y="2230855"/>
                  </a:lnTo>
                  <a:lnTo>
                    <a:pt x="1070490" y="2221437"/>
                  </a:lnTo>
                  <a:cubicBezTo>
                    <a:pt x="1039808" y="2214459"/>
                    <a:pt x="1009595" y="2206007"/>
                    <a:pt x="979944" y="2196146"/>
                  </a:cubicBezTo>
                  <a:lnTo>
                    <a:pt x="977628" y="2195249"/>
                  </a:lnTo>
                  <a:lnTo>
                    <a:pt x="742441" y="2443094"/>
                  </a:lnTo>
                  <a:lnTo>
                    <a:pt x="583406" y="2358199"/>
                  </a:lnTo>
                  <a:lnTo>
                    <a:pt x="661340" y="2012055"/>
                  </a:lnTo>
                  <a:lnTo>
                    <a:pt x="589170" y="1950721"/>
                  </a:lnTo>
                  <a:lnTo>
                    <a:pt x="561342" y="1919151"/>
                  </a:lnTo>
                  <a:lnTo>
                    <a:pt x="234940" y="2010404"/>
                  </a:lnTo>
                  <a:lnTo>
                    <a:pt x="142025" y="1855919"/>
                  </a:lnTo>
                  <a:lnTo>
                    <a:pt x="376141" y="1609815"/>
                  </a:lnTo>
                  <a:lnTo>
                    <a:pt x="353447" y="1543124"/>
                  </a:lnTo>
                  <a:lnTo>
                    <a:pt x="338049" y="1476462"/>
                  </a:lnTo>
                  <a:lnTo>
                    <a:pt x="6410" y="1397653"/>
                  </a:lnTo>
                  <a:lnTo>
                    <a:pt x="0" y="1217492"/>
                  </a:lnTo>
                  <a:lnTo>
                    <a:pt x="330729" y="1113576"/>
                  </a:lnTo>
                  <a:lnTo>
                    <a:pt x="339843" y="1061822"/>
                  </a:lnTo>
                  <a:cubicBezTo>
                    <a:pt x="346820" y="1031140"/>
                    <a:pt x="355272" y="1000926"/>
                    <a:pt x="365134" y="971276"/>
                  </a:cubicBezTo>
                  <a:lnTo>
                    <a:pt x="366623" y="967430"/>
                  </a:lnTo>
                  <a:lnTo>
                    <a:pt x="121855" y="742403"/>
                  </a:lnTo>
                  <a:lnTo>
                    <a:pt x="204226" y="582047"/>
                  </a:lnTo>
                  <a:lnTo>
                    <a:pt x="548254" y="653814"/>
                  </a:lnTo>
                  <a:lnTo>
                    <a:pt x="610558" y="580501"/>
                  </a:lnTo>
                  <a:lnTo>
                    <a:pt x="641814" y="552951"/>
                  </a:lnTo>
                  <a:lnTo>
                    <a:pt x="540740" y="232862"/>
                  </a:lnTo>
                  <a:lnTo>
                    <a:pt x="692052" y="134862"/>
                  </a:lnTo>
                  <a:lnTo>
                    <a:pt x="952898" y="366984"/>
                  </a:lnTo>
                  <a:lnTo>
                    <a:pt x="1018156" y="344778"/>
                  </a:lnTo>
                  <a:lnTo>
                    <a:pt x="1073373" y="3320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sp>
          <p:nvSpPr>
            <p:cNvPr id="24" name="Freeform 23"/>
            <p:cNvSpPr/>
            <p:nvPr/>
          </p:nvSpPr>
          <p:spPr>
            <a:xfrm>
              <a:off x="1809136" y="4729756"/>
              <a:ext cx="848548" cy="849184"/>
            </a:xfrm>
            <a:custGeom>
              <a:avLst/>
              <a:gdLst>
                <a:gd name="connsiteX0" fmla="*/ 405029 w 849305"/>
                <a:gd name="connsiteY0" fmla="*/ 185976 h 849877"/>
                <a:gd name="connsiteX1" fmla="*/ 313669 w 849305"/>
                <a:gd name="connsiteY1" fmla="*/ 211956 h 849877"/>
                <a:gd name="connsiteX2" fmla="*/ 210759 w 849305"/>
                <a:gd name="connsiteY2" fmla="*/ 534188 h 849877"/>
                <a:gd name="connsiteX3" fmla="*/ 532991 w 849305"/>
                <a:gd name="connsiteY3" fmla="*/ 637098 h 849877"/>
                <a:gd name="connsiteX4" fmla="*/ 635901 w 849305"/>
                <a:gd name="connsiteY4" fmla="*/ 314866 h 849877"/>
                <a:gd name="connsiteX5" fmla="*/ 405029 w 849305"/>
                <a:gd name="connsiteY5" fmla="*/ 185976 h 849877"/>
                <a:gd name="connsiteX6" fmla="*/ 479638 w 849305"/>
                <a:gd name="connsiteY6" fmla="*/ 0 h 849877"/>
                <a:gd name="connsiteX7" fmla="*/ 538504 w 849305"/>
                <a:gd name="connsiteY7" fmla="*/ 12327 h 849877"/>
                <a:gd name="connsiteX8" fmla="*/ 545667 w 849305"/>
                <a:gd name="connsiteY8" fmla="*/ 126880 h 849877"/>
                <a:gd name="connsiteX9" fmla="*/ 578683 w 849305"/>
                <a:gd name="connsiteY9" fmla="*/ 141021 h 849877"/>
                <a:gd name="connsiteX10" fmla="*/ 588007 w 849305"/>
                <a:gd name="connsiteY10" fmla="*/ 146720 h 849877"/>
                <a:gd name="connsiteX11" fmla="*/ 683174 w 849305"/>
                <a:gd name="connsiteY11" fmla="*/ 84549 h 849877"/>
                <a:gd name="connsiteX12" fmla="*/ 728261 w 849305"/>
                <a:gd name="connsiteY12" fmla="*/ 124353 h 849877"/>
                <a:gd name="connsiteX13" fmla="*/ 678448 w 849305"/>
                <a:gd name="connsiteY13" fmla="*/ 226333 h 849877"/>
                <a:gd name="connsiteX14" fmla="*/ 693968 w 849305"/>
                <a:gd name="connsiteY14" fmla="*/ 247722 h 849877"/>
                <a:gd name="connsiteX15" fmla="*/ 705021 w 849305"/>
                <a:gd name="connsiteY15" fmla="*/ 266728 h 849877"/>
                <a:gd name="connsiteX16" fmla="*/ 820983 w 849305"/>
                <a:gd name="connsiteY16" fmla="*/ 261014 h 849877"/>
                <a:gd name="connsiteX17" fmla="*/ 839794 w 849305"/>
                <a:gd name="connsiteY17" fmla="*/ 318139 h 849877"/>
                <a:gd name="connsiteX18" fmla="*/ 743496 w 849305"/>
                <a:gd name="connsiteY18" fmla="*/ 382197 h 849877"/>
                <a:gd name="connsiteX19" fmla="*/ 745714 w 849305"/>
                <a:gd name="connsiteY19" fmla="*/ 399795 h 849877"/>
                <a:gd name="connsiteX20" fmla="*/ 746357 w 849305"/>
                <a:gd name="connsiteY20" fmla="*/ 423298 h 849877"/>
                <a:gd name="connsiteX21" fmla="*/ 849305 w 849305"/>
                <a:gd name="connsiteY21" fmla="*/ 484996 h 849877"/>
                <a:gd name="connsiteX22" fmla="*/ 833203 w 849305"/>
                <a:gd name="connsiteY22" fmla="*/ 542943 h 849877"/>
                <a:gd name="connsiteX23" fmla="*/ 722760 w 849305"/>
                <a:gd name="connsiteY23" fmla="*/ 542704 h 849877"/>
                <a:gd name="connsiteX24" fmla="*/ 706836 w 849305"/>
                <a:gd name="connsiteY24" fmla="*/ 579880 h 849877"/>
                <a:gd name="connsiteX25" fmla="*/ 699140 w 849305"/>
                <a:gd name="connsiteY25" fmla="*/ 592472 h 849877"/>
                <a:gd name="connsiteX26" fmla="*/ 760254 w 849305"/>
                <a:gd name="connsiteY26" fmla="*/ 684515 h 849877"/>
                <a:gd name="connsiteX27" fmla="*/ 720788 w 849305"/>
                <a:gd name="connsiteY27" fmla="*/ 729898 h 849877"/>
                <a:gd name="connsiteX28" fmla="*/ 619300 w 849305"/>
                <a:gd name="connsiteY28" fmla="*/ 681259 h 849877"/>
                <a:gd name="connsiteX29" fmla="*/ 600136 w 849305"/>
                <a:gd name="connsiteY29" fmla="*/ 695165 h 849877"/>
                <a:gd name="connsiteX30" fmla="*/ 579683 w 849305"/>
                <a:gd name="connsiteY30" fmla="*/ 707059 h 849877"/>
                <a:gd name="connsiteX31" fmla="*/ 582544 w 849305"/>
                <a:gd name="connsiteY31" fmla="*/ 820622 h 849877"/>
                <a:gd name="connsiteX32" fmla="*/ 524982 w 849305"/>
                <a:gd name="connsiteY32" fmla="*/ 838054 h 849877"/>
                <a:gd name="connsiteX33" fmla="*/ 466037 w 849305"/>
                <a:gd name="connsiteY33" fmla="*/ 744645 h 849877"/>
                <a:gd name="connsiteX34" fmla="*/ 448062 w 849305"/>
                <a:gd name="connsiteY34" fmla="*/ 746911 h 849877"/>
                <a:gd name="connsiteX35" fmla="*/ 416710 w 849305"/>
                <a:gd name="connsiteY35" fmla="*/ 747769 h 849877"/>
                <a:gd name="connsiteX36" fmla="*/ 415884 w 849305"/>
                <a:gd name="connsiteY36" fmla="*/ 747711 h 849877"/>
                <a:gd name="connsiteX37" fmla="*/ 365332 w 849305"/>
                <a:gd name="connsiteY37" fmla="*/ 849877 h 849877"/>
                <a:gd name="connsiteX38" fmla="*/ 306278 w 849305"/>
                <a:gd name="connsiteY38" fmla="*/ 838483 h 849877"/>
                <a:gd name="connsiteX39" fmla="*/ 297023 w 849305"/>
                <a:gd name="connsiteY39" fmla="*/ 720474 h 849877"/>
                <a:gd name="connsiteX40" fmla="*/ 267977 w 849305"/>
                <a:gd name="connsiteY40" fmla="*/ 708033 h 849877"/>
                <a:gd name="connsiteX41" fmla="*/ 255998 w 849305"/>
                <a:gd name="connsiteY41" fmla="*/ 700712 h 849877"/>
                <a:gd name="connsiteX42" fmla="*/ 160947 w 849305"/>
                <a:gd name="connsiteY42" fmla="*/ 761950 h 849877"/>
                <a:gd name="connsiteX43" fmla="*/ 116114 w 849305"/>
                <a:gd name="connsiteY43" fmla="*/ 721861 h 849877"/>
                <a:gd name="connsiteX44" fmla="*/ 166495 w 849305"/>
                <a:gd name="connsiteY44" fmla="*/ 620355 h 849877"/>
                <a:gd name="connsiteX45" fmla="*/ 152692 w 849305"/>
                <a:gd name="connsiteY45" fmla="*/ 601333 h 849877"/>
                <a:gd name="connsiteX46" fmla="*/ 141218 w 849305"/>
                <a:gd name="connsiteY46" fmla="*/ 581601 h 849877"/>
                <a:gd name="connsiteX47" fmla="*/ 27746 w 849305"/>
                <a:gd name="connsiteY47" fmla="*/ 589149 h 849877"/>
                <a:gd name="connsiteX48" fmla="*/ 7957 w 849305"/>
                <a:gd name="connsiteY48" fmla="*/ 532355 h 849877"/>
                <a:gd name="connsiteX49" fmla="*/ 103139 w 849305"/>
                <a:gd name="connsiteY49" fmla="*/ 466654 h 849877"/>
                <a:gd name="connsiteX50" fmla="*/ 100946 w 849305"/>
                <a:gd name="connsiteY50" fmla="*/ 449260 h 849877"/>
                <a:gd name="connsiteX51" fmla="*/ 100089 w 849305"/>
                <a:gd name="connsiteY51" fmla="*/ 417908 h 849877"/>
                <a:gd name="connsiteX52" fmla="*/ 100184 w 849305"/>
                <a:gd name="connsiteY52" fmla="*/ 416535 h 849877"/>
                <a:gd name="connsiteX53" fmla="*/ 0 w 849305"/>
                <a:gd name="connsiteY53" fmla="*/ 368919 h 849877"/>
                <a:gd name="connsiteX54" fmla="*/ 10459 w 849305"/>
                <a:gd name="connsiteY54" fmla="*/ 309693 h 849877"/>
                <a:gd name="connsiteX55" fmla="*/ 127186 w 849305"/>
                <a:gd name="connsiteY55" fmla="*/ 298680 h 849877"/>
                <a:gd name="connsiteX56" fmla="*/ 139824 w 849305"/>
                <a:gd name="connsiteY56" fmla="*/ 269175 h 849877"/>
                <a:gd name="connsiteX57" fmla="*/ 147073 w 849305"/>
                <a:gd name="connsiteY57" fmla="*/ 257315 h 849877"/>
                <a:gd name="connsiteX58" fmla="*/ 83326 w 849305"/>
                <a:gd name="connsiteY58" fmla="*/ 165244 h 849877"/>
                <a:gd name="connsiteX59" fmla="*/ 121903 w 849305"/>
                <a:gd name="connsiteY59" fmla="*/ 119101 h 849877"/>
                <a:gd name="connsiteX60" fmla="*/ 227911 w 849305"/>
                <a:gd name="connsiteY60" fmla="*/ 167396 h 849877"/>
                <a:gd name="connsiteX61" fmla="*/ 246524 w 849305"/>
                <a:gd name="connsiteY61" fmla="*/ 153889 h 849877"/>
                <a:gd name="connsiteX62" fmla="*/ 262868 w 849305"/>
                <a:gd name="connsiteY62" fmla="*/ 144385 h 849877"/>
                <a:gd name="connsiteX63" fmla="*/ 259324 w 849305"/>
                <a:gd name="connsiteY63" fmla="*/ 29542 h 849877"/>
                <a:gd name="connsiteX64" fmla="*/ 316786 w 849305"/>
                <a:gd name="connsiteY64" fmla="*/ 11784 h 849877"/>
                <a:gd name="connsiteX65" fmla="*/ 376319 w 849305"/>
                <a:gd name="connsiteY65" fmla="*/ 104952 h 849877"/>
                <a:gd name="connsiteX66" fmla="*/ 398597 w 849305"/>
                <a:gd name="connsiteY66" fmla="*/ 102143 h 849877"/>
                <a:gd name="connsiteX67" fmla="*/ 427477 w 849305"/>
                <a:gd name="connsiteY67" fmla="*/ 101353 h 84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49305" h="849877">
                  <a:moveTo>
                    <a:pt x="405029" y="185976"/>
                  </a:moveTo>
                  <a:cubicBezTo>
                    <a:pt x="374048" y="188339"/>
                    <a:pt x="343019" y="196815"/>
                    <a:pt x="313669" y="211956"/>
                  </a:cubicBezTo>
                  <a:cubicBezTo>
                    <a:pt x="196269" y="272520"/>
                    <a:pt x="150195" y="416789"/>
                    <a:pt x="210759" y="534188"/>
                  </a:cubicBezTo>
                  <a:cubicBezTo>
                    <a:pt x="271323" y="651588"/>
                    <a:pt x="415591" y="697662"/>
                    <a:pt x="532991" y="637098"/>
                  </a:cubicBezTo>
                  <a:cubicBezTo>
                    <a:pt x="650391" y="576534"/>
                    <a:pt x="696465" y="432266"/>
                    <a:pt x="635901" y="314866"/>
                  </a:cubicBezTo>
                  <a:cubicBezTo>
                    <a:pt x="590478" y="226817"/>
                    <a:pt x="497971" y="178887"/>
                    <a:pt x="405029" y="185976"/>
                  </a:cubicBezTo>
                  <a:close/>
                  <a:moveTo>
                    <a:pt x="479638" y="0"/>
                  </a:moveTo>
                  <a:lnTo>
                    <a:pt x="538504" y="12327"/>
                  </a:lnTo>
                  <a:lnTo>
                    <a:pt x="545667" y="126880"/>
                  </a:lnTo>
                  <a:lnTo>
                    <a:pt x="578683" y="141021"/>
                  </a:lnTo>
                  <a:lnTo>
                    <a:pt x="588007" y="146720"/>
                  </a:lnTo>
                  <a:lnTo>
                    <a:pt x="683174" y="84549"/>
                  </a:lnTo>
                  <a:lnTo>
                    <a:pt x="728261" y="124353"/>
                  </a:lnTo>
                  <a:lnTo>
                    <a:pt x="678448" y="226333"/>
                  </a:lnTo>
                  <a:lnTo>
                    <a:pt x="693968" y="247722"/>
                  </a:lnTo>
                  <a:lnTo>
                    <a:pt x="705021" y="266728"/>
                  </a:lnTo>
                  <a:lnTo>
                    <a:pt x="820983" y="261014"/>
                  </a:lnTo>
                  <a:lnTo>
                    <a:pt x="839794" y="318139"/>
                  </a:lnTo>
                  <a:lnTo>
                    <a:pt x="743496" y="382197"/>
                  </a:lnTo>
                  <a:lnTo>
                    <a:pt x="745714" y="399795"/>
                  </a:lnTo>
                  <a:lnTo>
                    <a:pt x="746357" y="423298"/>
                  </a:lnTo>
                  <a:lnTo>
                    <a:pt x="849305" y="484996"/>
                  </a:lnTo>
                  <a:lnTo>
                    <a:pt x="833203" y="542943"/>
                  </a:lnTo>
                  <a:lnTo>
                    <a:pt x="722760" y="542704"/>
                  </a:lnTo>
                  <a:lnTo>
                    <a:pt x="706836" y="579880"/>
                  </a:lnTo>
                  <a:lnTo>
                    <a:pt x="699140" y="592472"/>
                  </a:lnTo>
                  <a:lnTo>
                    <a:pt x="760254" y="684515"/>
                  </a:lnTo>
                  <a:lnTo>
                    <a:pt x="720788" y="729898"/>
                  </a:lnTo>
                  <a:lnTo>
                    <a:pt x="619300" y="681259"/>
                  </a:lnTo>
                  <a:lnTo>
                    <a:pt x="600136" y="695165"/>
                  </a:lnTo>
                  <a:lnTo>
                    <a:pt x="579683" y="707059"/>
                  </a:lnTo>
                  <a:lnTo>
                    <a:pt x="582544" y="820622"/>
                  </a:lnTo>
                  <a:lnTo>
                    <a:pt x="524982" y="838054"/>
                  </a:lnTo>
                  <a:lnTo>
                    <a:pt x="466037" y="744645"/>
                  </a:lnTo>
                  <a:lnTo>
                    <a:pt x="448062" y="746911"/>
                  </a:lnTo>
                  <a:cubicBezTo>
                    <a:pt x="437595" y="747709"/>
                    <a:pt x="427133" y="747991"/>
                    <a:pt x="416710" y="747769"/>
                  </a:cubicBezTo>
                  <a:lnTo>
                    <a:pt x="415884" y="747711"/>
                  </a:lnTo>
                  <a:lnTo>
                    <a:pt x="365332" y="849877"/>
                  </a:lnTo>
                  <a:lnTo>
                    <a:pt x="306278" y="838483"/>
                  </a:lnTo>
                  <a:lnTo>
                    <a:pt x="297023" y="720474"/>
                  </a:lnTo>
                  <a:lnTo>
                    <a:pt x="267977" y="708033"/>
                  </a:lnTo>
                  <a:lnTo>
                    <a:pt x="255998" y="700712"/>
                  </a:lnTo>
                  <a:lnTo>
                    <a:pt x="160947" y="761950"/>
                  </a:lnTo>
                  <a:lnTo>
                    <a:pt x="116114" y="721861"/>
                  </a:lnTo>
                  <a:lnTo>
                    <a:pt x="166495" y="620355"/>
                  </a:lnTo>
                  <a:lnTo>
                    <a:pt x="152692" y="601333"/>
                  </a:lnTo>
                  <a:lnTo>
                    <a:pt x="141218" y="581601"/>
                  </a:lnTo>
                  <a:lnTo>
                    <a:pt x="27746" y="589149"/>
                  </a:lnTo>
                  <a:lnTo>
                    <a:pt x="7957" y="532355"/>
                  </a:lnTo>
                  <a:lnTo>
                    <a:pt x="103139" y="466654"/>
                  </a:lnTo>
                  <a:lnTo>
                    <a:pt x="100946" y="449260"/>
                  </a:lnTo>
                  <a:cubicBezTo>
                    <a:pt x="100148" y="438793"/>
                    <a:pt x="99866" y="428330"/>
                    <a:pt x="100089" y="417908"/>
                  </a:cubicBezTo>
                  <a:lnTo>
                    <a:pt x="100184" y="416535"/>
                  </a:lnTo>
                  <a:lnTo>
                    <a:pt x="0" y="368919"/>
                  </a:lnTo>
                  <a:lnTo>
                    <a:pt x="10459" y="309693"/>
                  </a:lnTo>
                  <a:lnTo>
                    <a:pt x="127186" y="298680"/>
                  </a:lnTo>
                  <a:lnTo>
                    <a:pt x="139824" y="269175"/>
                  </a:lnTo>
                  <a:lnTo>
                    <a:pt x="147073" y="257315"/>
                  </a:lnTo>
                  <a:lnTo>
                    <a:pt x="83326" y="165244"/>
                  </a:lnTo>
                  <a:lnTo>
                    <a:pt x="121903" y="119101"/>
                  </a:lnTo>
                  <a:lnTo>
                    <a:pt x="227911" y="167396"/>
                  </a:lnTo>
                  <a:lnTo>
                    <a:pt x="246524" y="153889"/>
                  </a:lnTo>
                  <a:lnTo>
                    <a:pt x="262868" y="144385"/>
                  </a:lnTo>
                  <a:lnTo>
                    <a:pt x="259324" y="29542"/>
                  </a:lnTo>
                  <a:lnTo>
                    <a:pt x="316786" y="11784"/>
                  </a:lnTo>
                  <a:lnTo>
                    <a:pt x="376319" y="104952"/>
                  </a:lnTo>
                  <a:lnTo>
                    <a:pt x="398597" y="102143"/>
                  </a:lnTo>
                  <a:lnTo>
                    <a:pt x="427477" y="1013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sp>
          <p:nvSpPr>
            <p:cNvPr id="25" name="Freeform 24"/>
            <p:cNvSpPr/>
            <p:nvPr/>
          </p:nvSpPr>
          <p:spPr>
            <a:xfrm>
              <a:off x="1907145" y="5592168"/>
              <a:ext cx="649952" cy="645487"/>
            </a:xfrm>
            <a:custGeom>
              <a:avLst/>
              <a:gdLst>
                <a:gd name="connsiteX0" fmla="*/ 322540 w 649204"/>
                <a:gd name="connsiteY0" fmla="*/ 142074 h 646064"/>
                <a:gd name="connsiteX1" fmla="*/ 142688 w 649204"/>
                <a:gd name="connsiteY1" fmla="*/ 325028 h 646064"/>
                <a:gd name="connsiteX2" fmla="*/ 325643 w 649204"/>
                <a:gd name="connsiteY2" fmla="*/ 504879 h 646064"/>
                <a:gd name="connsiteX3" fmla="*/ 505494 w 649204"/>
                <a:gd name="connsiteY3" fmla="*/ 321925 h 646064"/>
                <a:gd name="connsiteX4" fmla="*/ 322540 w 649204"/>
                <a:gd name="connsiteY4" fmla="*/ 142074 h 646064"/>
                <a:gd name="connsiteX5" fmla="*/ 348124 w 649204"/>
                <a:gd name="connsiteY5" fmla="*/ 0 h 646064"/>
                <a:gd name="connsiteX6" fmla="*/ 393097 w 649204"/>
                <a:gd name="connsiteY6" fmla="*/ 7627 h 646064"/>
                <a:gd name="connsiteX7" fmla="*/ 401542 w 649204"/>
                <a:gd name="connsiteY7" fmla="*/ 91057 h 646064"/>
                <a:gd name="connsiteX8" fmla="*/ 417584 w 649204"/>
                <a:gd name="connsiteY8" fmla="*/ 96773 h 646064"/>
                <a:gd name="connsiteX9" fmla="*/ 437405 w 649204"/>
                <a:gd name="connsiteY9" fmla="*/ 106114 h 646064"/>
                <a:gd name="connsiteX10" fmla="*/ 507373 w 649204"/>
                <a:gd name="connsiteY10" fmla="*/ 55335 h 646064"/>
                <a:gd name="connsiteX11" fmla="*/ 543009 w 649204"/>
                <a:gd name="connsiteY11" fmla="*/ 83809 h 646064"/>
                <a:gd name="connsiteX12" fmla="*/ 508688 w 649204"/>
                <a:gd name="connsiteY12" fmla="*/ 163808 h 646064"/>
                <a:gd name="connsiteX13" fmla="*/ 526203 w 649204"/>
                <a:gd name="connsiteY13" fmla="*/ 184671 h 646064"/>
                <a:gd name="connsiteX14" fmla="*/ 530567 w 649204"/>
                <a:gd name="connsiteY14" fmla="*/ 191717 h 646064"/>
                <a:gd name="connsiteX15" fmla="*/ 616251 w 649204"/>
                <a:gd name="connsiteY15" fmla="*/ 182170 h 646064"/>
                <a:gd name="connsiteX16" fmla="*/ 633163 w 649204"/>
                <a:gd name="connsiteY16" fmla="*/ 224534 h 646064"/>
                <a:gd name="connsiteX17" fmla="*/ 564570 w 649204"/>
                <a:gd name="connsiteY17" fmla="*/ 276538 h 646064"/>
                <a:gd name="connsiteX18" fmla="*/ 567764 w 649204"/>
                <a:gd name="connsiteY18" fmla="*/ 296325 h 646064"/>
                <a:gd name="connsiteX19" fmla="*/ 568747 w 649204"/>
                <a:gd name="connsiteY19" fmla="*/ 312972 h 646064"/>
                <a:gd name="connsiteX20" fmla="*/ 649204 w 649204"/>
                <a:gd name="connsiteY20" fmla="*/ 348755 h 646064"/>
                <a:gd name="connsiteX21" fmla="*/ 642406 w 649204"/>
                <a:gd name="connsiteY21" fmla="*/ 393860 h 646064"/>
                <a:gd name="connsiteX22" fmla="*/ 555310 w 649204"/>
                <a:gd name="connsiteY22" fmla="*/ 404297 h 646064"/>
                <a:gd name="connsiteX23" fmla="*/ 550794 w 649204"/>
                <a:gd name="connsiteY23" fmla="*/ 416969 h 646064"/>
                <a:gd name="connsiteX24" fmla="*/ 543193 w 649204"/>
                <a:gd name="connsiteY24" fmla="*/ 433100 h 646064"/>
                <a:gd name="connsiteX25" fmla="*/ 591789 w 649204"/>
                <a:gd name="connsiteY25" fmla="*/ 510069 h 646064"/>
                <a:gd name="connsiteX26" fmla="*/ 561074 w 649204"/>
                <a:gd name="connsiteY26" fmla="*/ 543793 h 646064"/>
                <a:gd name="connsiteX27" fmla="*/ 486388 w 649204"/>
                <a:gd name="connsiteY27" fmla="*/ 505866 h 646064"/>
                <a:gd name="connsiteX28" fmla="*/ 462897 w 649204"/>
                <a:gd name="connsiteY28" fmla="*/ 525588 h 646064"/>
                <a:gd name="connsiteX29" fmla="*/ 453381 w 649204"/>
                <a:gd name="connsiteY29" fmla="*/ 531481 h 646064"/>
                <a:gd name="connsiteX30" fmla="*/ 463281 w 649204"/>
                <a:gd name="connsiteY30" fmla="*/ 614689 h 646064"/>
                <a:gd name="connsiteX31" fmla="*/ 421045 w 649204"/>
                <a:gd name="connsiteY31" fmla="*/ 631917 h 646064"/>
                <a:gd name="connsiteX32" fmla="*/ 368971 w 649204"/>
                <a:gd name="connsiteY32" fmla="*/ 564287 h 646064"/>
                <a:gd name="connsiteX33" fmla="*/ 351243 w 649204"/>
                <a:gd name="connsiteY33" fmla="*/ 567148 h 646064"/>
                <a:gd name="connsiteX34" fmla="*/ 333329 w 649204"/>
                <a:gd name="connsiteY34" fmla="*/ 568206 h 646064"/>
                <a:gd name="connsiteX35" fmla="*/ 296434 w 649204"/>
                <a:gd name="connsiteY35" fmla="*/ 646064 h 646064"/>
                <a:gd name="connsiteX36" fmla="*/ 251506 w 649204"/>
                <a:gd name="connsiteY36" fmla="*/ 638182 h 646064"/>
                <a:gd name="connsiteX37" fmla="*/ 243542 w 649204"/>
                <a:gd name="connsiteY37" fmla="*/ 554791 h 646064"/>
                <a:gd name="connsiteX38" fmla="*/ 230599 w 649204"/>
                <a:gd name="connsiteY38" fmla="*/ 550179 h 646064"/>
                <a:gd name="connsiteX39" fmla="*/ 209081 w 649204"/>
                <a:gd name="connsiteY39" fmla="*/ 540039 h 646064"/>
                <a:gd name="connsiteX40" fmla="*/ 208541 w 649204"/>
                <a:gd name="connsiteY40" fmla="*/ 539717 h 646064"/>
                <a:gd name="connsiteX41" fmla="*/ 139384 w 649204"/>
                <a:gd name="connsiteY41" fmla="*/ 591596 h 646064"/>
                <a:gd name="connsiteX42" fmla="*/ 103302 w 649204"/>
                <a:gd name="connsiteY42" fmla="*/ 563689 h 646064"/>
                <a:gd name="connsiteX43" fmla="*/ 137388 w 649204"/>
                <a:gd name="connsiteY43" fmla="*/ 480636 h 646064"/>
                <a:gd name="connsiteX44" fmla="*/ 121979 w 649204"/>
                <a:gd name="connsiteY44" fmla="*/ 462282 h 646064"/>
                <a:gd name="connsiteX45" fmla="*/ 116373 w 649204"/>
                <a:gd name="connsiteY45" fmla="*/ 453229 h 646064"/>
                <a:gd name="connsiteX46" fmla="*/ 31086 w 649204"/>
                <a:gd name="connsiteY46" fmla="*/ 462184 h 646064"/>
                <a:gd name="connsiteX47" fmla="*/ 14443 w 649204"/>
                <a:gd name="connsiteY47" fmla="*/ 419714 h 646064"/>
                <a:gd name="connsiteX48" fmla="*/ 83259 w 649204"/>
                <a:gd name="connsiteY48" fmla="*/ 368225 h 646064"/>
                <a:gd name="connsiteX49" fmla="*/ 80419 w 649204"/>
                <a:gd name="connsiteY49" fmla="*/ 350627 h 646064"/>
                <a:gd name="connsiteX50" fmla="*/ 79398 w 649204"/>
                <a:gd name="connsiteY50" fmla="*/ 333346 h 646064"/>
                <a:gd name="connsiteX51" fmla="*/ 0 w 649204"/>
                <a:gd name="connsiteY51" fmla="*/ 299655 h 646064"/>
                <a:gd name="connsiteX52" fmla="*/ 6023 w 649204"/>
                <a:gd name="connsiteY52" fmla="*/ 254440 h 646064"/>
                <a:gd name="connsiteX53" fmla="*/ 92925 w 649204"/>
                <a:gd name="connsiteY53" fmla="*/ 242509 h 646064"/>
                <a:gd name="connsiteX54" fmla="*/ 97388 w 649204"/>
                <a:gd name="connsiteY54" fmla="*/ 229984 h 646064"/>
                <a:gd name="connsiteX55" fmla="*/ 107528 w 649204"/>
                <a:gd name="connsiteY55" fmla="*/ 208466 h 646064"/>
                <a:gd name="connsiteX56" fmla="*/ 108062 w 649204"/>
                <a:gd name="connsiteY56" fmla="*/ 207569 h 646064"/>
                <a:gd name="connsiteX57" fmla="*/ 56522 w 649204"/>
                <a:gd name="connsiteY57" fmla="*/ 141077 h 646064"/>
                <a:gd name="connsiteX58" fmla="*/ 83855 w 649204"/>
                <a:gd name="connsiteY58" fmla="*/ 104559 h 646064"/>
                <a:gd name="connsiteX59" fmla="*/ 166641 w 649204"/>
                <a:gd name="connsiteY59" fmla="*/ 137017 h 646064"/>
                <a:gd name="connsiteX60" fmla="*/ 185286 w 649204"/>
                <a:gd name="connsiteY60" fmla="*/ 121364 h 646064"/>
                <a:gd name="connsiteX61" fmla="*/ 194248 w 649204"/>
                <a:gd name="connsiteY61" fmla="*/ 115814 h 646064"/>
                <a:gd name="connsiteX62" fmla="*/ 182576 w 649204"/>
                <a:gd name="connsiteY62" fmla="*/ 31686 h 646064"/>
                <a:gd name="connsiteX63" fmla="*/ 224469 w 649204"/>
                <a:gd name="connsiteY63" fmla="*/ 13640 h 646064"/>
                <a:gd name="connsiteX64" fmla="*/ 279721 w 649204"/>
                <a:gd name="connsiteY64" fmla="*/ 82582 h 646064"/>
                <a:gd name="connsiteX65" fmla="*/ 296940 w 649204"/>
                <a:gd name="connsiteY65" fmla="*/ 79804 h 646064"/>
                <a:gd name="connsiteX66" fmla="*/ 311254 w 649204"/>
                <a:gd name="connsiteY66" fmla="*/ 78958 h 64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49204" h="646064">
                  <a:moveTo>
                    <a:pt x="322540" y="142074"/>
                  </a:moveTo>
                  <a:cubicBezTo>
                    <a:pt x="222354" y="142930"/>
                    <a:pt x="141832" y="224842"/>
                    <a:pt x="142688" y="325028"/>
                  </a:cubicBezTo>
                  <a:cubicBezTo>
                    <a:pt x="143545" y="425214"/>
                    <a:pt x="225457" y="505736"/>
                    <a:pt x="325643" y="504879"/>
                  </a:cubicBezTo>
                  <a:cubicBezTo>
                    <a:pt x="425829" y="504022"/>
                    <a:pt x="506351" y="422111"/>
                    <a:pt x="505494" y="321925"/>
                  </a:cubicBezTo>
                  <a:cubicBezTo>
                    <a:pt x="504637" y="221739"/>
                    <a:pt x="422726" y="141217"/>
                    <a:pt x="322540" y="142074"/>
                  </a:cubicBezTo>
                  <a:close/>
                  <a:moveTo>
                    <a:pt x="348124" y="0"/>
                  </a:moveTo>
                  <a:lnTo>
                    <a:pt x="393097" y="7627"/>
                  </a:lnTo>
                  <a:lnTo>
                    <a:pt x="401542" y="91057"/>
                  </a:lnTo>
                  <a:lnTo>
                    <a:pt x="417584" y="96773"/>
                  </a:lnTo>
                  <a:lnTo>
                    <a:pt x="437405" y="106114"/>
                  </a:lnTo>
                  <a:lnTo>
                    <a:pt x="507373" y="55335"/>
                  </a:lnTo>
                  <a:lnTo>
                    <a:pt x="543009" y="83809"/>
                  </a:lnTo>
                  <a:lnTo>
                    <a:pt x="508688" y="163808"/>
                  </a:lnTo>
                  <a:lnTo>
                    <a:pt x="526203" y="184671"/>
                  </a:lnTo>
                  <a:lnTo>
                    <a:pt x="530567" y="191717"/>
                  </a:lnTo>
                  <a:lnTo>
                    <a:pt x="616251" y="182170"/>
                  </a:lnTo>
                  <a:lnTo>
                    <a:pt x="633163" y="224534"/>
                  </a:lnTo>
                  <a:lnTo>
                    <a:pt x="564570" y="276538"/>
                  </a:lnTo>
                  <a:lnTo>
                    <a:pt x="567764" y="296325"/>
                  </a:lnTo>
                  <a:lnTo>
                    <a:pt x="568747" y="312972"/>
                  </a:lnTo>
                  <a:lnTo>
                    <a:pt x="649204" y="348755"/>
                  </a:lnTo>
                  <a:lnTo>
                    <a:pt x="642406" y="393860"/>
                  </a:lnTo>
                  <a:lnTo>
                    <a:pt x="555310" y="404297"/>
                  </a:lnTo>
                  <a:lnTo>
                    <a:pt x="550794" y="416969"/>
                  </a:lnTo>
                  <a:lnTo>
                    <a:pt x="543193" y="433100"/>
                  </a:lnTo>
                  <a:lnTo>
                    <a:pt x="591789" y="510069"/>
                  </a:lnTo>
                  <a:lnTo>
                    <a:pt x="561074" y="543793"/>
                  </a:lnTo>
                  <a:lnTo>
                    <a:pt x="486388" y="505866"/>
                  </a:lnTo>
                  <a:lnTo>
                    <a:pt x="462897" y="525588"/>
                  </a:lnTo>
                  <a:lnTo>
                    <a:pt x="453381" y="531481"/>
                  </a:lnTo>
                  <a:lnTo>
                    <a:pt x="463281" y="614689"/>
                  </a:lnTo>
                  <a:lnTo>
                    <a:pt x="421045" y="631917"/>
                  </a:lnTo>
                  <a:lnTo>
                    <a:pt x="368971" y="564287"/>
                  </a:lnTo>
                  <a:lnTo>
                    <a:pt x="351243" y="567148"/>
                  </a:lnTo>
                  <a:lnTo>
                    <a:pt x="333329" y="568206"/>
                  </a:lnTo>
                  <a:lnTo>
                    <a:pt x="296434" y="646064"/>
                  </a:lnTo>
                  <a:lnTo>
                    <a:pt x="251506" y="638182"/>
                  </a:lnTo>
                  <a:lnTo>
                    <a:pt x="243542" y="554791"/>
                  </a:lnTo>
                  <a:lnTo>
                    <a:pt x="230599" y="550179"/>
                  </a:lnTo>
                  <a:cubicBezTo>
                    <a:pt x="223240" y="547140"/>
                    <a:pt x="216060" y="543754"/>
                    <a:pt x="209081" y="540039"/>
                  </a:cubicBezTo>
                  <a:lnTo>
                    <a:pt x="208541" y="539717"/>
                  </a:lnTo>
                  <a:lnTo>
                    <a:pt x="139384" y="591596"/>
                  </a:lnTo>
                  <a:lnTo>
                    <a:pt x="103302" y="563689"/>
                  </a:lnTo>
                  <a:lnTo>
                    <a:pt x="137388" y="480636"/>
                  </a:lnTo>
                  <a:lnTo>
                    <a:pt x="121979" y="462282"/>
                  </a:lnTo>
                  <a:lnTo>
                    <a:pt x="116373" y="453229"/>
                  </a:lnTo>
                  <a:lnTo>
                    <a:pt x="31086" y="462184"/>
                  </a:lnTo>
                  <a:lnTo>
                    <a:pt x="14443" y="419714"/>
                  </a:lnTo>
                  <a:lnTo>
                    <a:pt x="83259" y="368225"/>
                  </a:lnTo>
                  <a:lnTo>
                    <a:pt x="80419" y="350627"/>
                  </a:lnTo>
                  <a:lnTo>
                    <a:pt x="79398" y="333346"/>
                  </a:lnTo>
                  <a:lnTo>
                    <a:pt x="0" y="299655"/>
                  </a:lnTo>
                  <a:lnTo>
                    <a:pt x="6023" y="254440"/>
                  </a:lnTo>
                  <a:lnTo>
                    <a:pt x="92925" y="242509"/>
                  </a:lnTo>
                  <a:lnTo>
                    <a:pt x="97388" y="229984"/>
                  </a:lnTo>
                  <a:cubicBezTo>
                    <a:pt x="100427" y="222625"/>
                    <a:pt x="103814" y="215445"/>
                    <a:pt x="107528" y="208466"/>
                  </a:cubicBezTo>
                  <a:lnTo>
                    <a:pt x="108062" y="207569"/>
                  </a:lnTo>
                  <a:lnTo>
                    <a:pt x="56522" y="141077"/>
                  </a:lnTo>
                  <a:lnTo>
                    <a:pt x="83855" y="104559"/>
                  </a:lnTo>
                  <a:lnTo>
                    <a:pt x="166641" y="137017"/>
                  </a:lnTo>
                  <a:lnTo>
                    <a:pt x="185286" y="121364"/>
                  </a:lnTo>
                  <a:lnTo>
                    <a:pt x="194248" y="115814"/>
                  </a:lnTo>
                  <a:lnTo>
                    <a:pt x="182576" y="31686"/>
                  </a:lnTo>
                  <a:lnTo>
                    <a:pt x="224469" y="13640"/>
                  </a:lnTo>
                  <a:lnTo>
                    <a:pt x="279721" y="82582"/>
                  </a:lnTo>
                  <a:lnTo>
                    <a:pt x="296940" y="79804"/>
                  </a:lnTo>
                  <a:lnTo>
                    <a:pt x="311254" y="7895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1166" y="1220185"/>
            <a:ext cx="3935808" cy="352901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897" y="1220185"/>
            <a:ext cx="3841357" cy="3541934"/>
          </a:xfrm>
          <a:prstGeom prst="rect">
            <a:avLst/>
          </a:prstGeom>
        </p:spPr>
      </p:pic>
      <p:sp>
        <p:nvSpPr>
          <p:cNvPr id="26" name="Content Placeholder 2"/>
          <p:cNvSpPr txBox="1">
            <a:spLocks noChangeArrowheads="1"/>
          </p:cNvSpPr>
          <p:nvPr/>
        </p:nvSpPr>
        <p:spPr bwMode="auto">
          <a:xfrm>
            <a:off x="2075543" y="4914172"/>
            <a:ext cx="9846928" cy="215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457200" indent="-457200">
              <a:spcBef>
                <a:spcPct val="25000"/>
              </a:spcBef>
              <a:spcAft>
                <a:spcPct val="10000"/>
              </a:spcAft>
              <a:buClr>
                <a:srgbClr val="FF3300"/>
              </a:buClr>
              <a:buSzTx/>
              <a:buFont typeface="+mj-lt"/>
              <a:buAutoNum type="arabicPeriod"/>
            </a:pPr>
            <a:r>
              <a:rPr lang="en-IN" sz="2400" dirty="0">
                <a:solidFill>
                  <a:schemeClr val="tx1"/>
                </a:solidFill>
                <a:latin typeface="Times New Roman" panose="02020603050405020304" pitchFamily="18" charset="0"/>
                <a:cs typeface="Times New Roman" panose="02020603050405020304" pitchFamily="18" charset="0"/>
              </a:rPr>
              <a:t>Lack of maintenance in company’s operations</a:t>
            </a:r>
          </a:p>
          <a:p>
            <a:pPr marL="457200" indent="-457200">
              <a:spcBef>
                <a:spcPct val="25000"/>
              </a:spcBef>
              <a:spcAft>
                <a:spcPct val="10000"/>
              </a:spcAft>
              <a:buClr>
                <a:srgbClr val="FF3300"/>
              </a:buClr>
              <a:buSzTx/>
              <a:buFont typeface="+mj-lt"/>
              <a:buAutoNum type="arabicPeriod"/>
            </a:pPr>
            <a:r>
              <a:rPr lang="en-IN" sz="2400" dirty="0">
                <a:solidFill>
                  <a:schemeClr val="tx1"/>
                </a:solidFill>
                <a:latin typeface="Times New Roman" panose="02020603050405020304" pitchFamily="18" charset="0"/>
                <a:cs typeface="Times New Roman" panose="02020603050405020304" pitchFamily="18" charset="0"/>
              </a:rPr>
              <a:t>Machinery is worn down and depreciating</a:t>
            </a:r>
          </a:p>
          <a:p>
            <a:pPr marL="457200" indent="-457200">
              <a:spcBef>
                <a:spcPct val="25000"/>
              </a:spcBef>
              <a:spcAft>
                <a:spcPct val="10000"/>
              </a:spcAft>
              <a:buClr>
                <a:srgbClr val="FF3300"/>
              </a:buClr>
              <a:buSzTx/>
              <a:buFont typeface="+mj-lt"/>
              <a:buAutoNum type="arabicPeriod"/>
            </a:pPr>
            <a:r>
              <a:rPr lang="en-IN" sz="2400" dirty="0">
                <a:solidFill>
                  <a:schemeClr val="tx1"/>
                </a:solidFill>
                <a:latin typeface="Times New Roman" panose="02020603050405020304" pitchFamily="18" charset="0"/>
                <a:cs typeface="Times New Roman" panose="02020603050405020304" pitchFamily="18" charset="0"/>
              </a:rPr>
              <a:t>It has </a:t>
            </a:r>
            <a:r>
              <a:rPr lang="en-IN" sz="2400" dirty="0" smtClean="0">
                <a:solidFill>
                  <a:schemeClr val="tx1"/>
                </a:solidFill>
                <a:latin typeface="Times New Roman" panose="02020603050405020304" pitchFamily="18" charset="0"/>
                <a:cs typeface="Times New Roman" panose="02020603050405020304" pitchFamily="18" charset="0"/>
              </a:rPr>
              <a:t>led </a:t>
            </a:r>
            <a:r>
              <a:rPr lang="en-IN" sz="2400" dirty="0">
                <a:solidFill>
                  <a:schemeClr val="tx1"/>
                </a:solidFill>
                <a:latin typeface="Times New Roman" panose="02020603050405020304" pitchFamily="18" charset="0"/>
                <a:cs typeface="Times New Roman" panose="02020603050405020304" pitchFamily="18" charset="0"/>
              </a:rPr>
              <a:t>to loss of raw materials and production</a:t>
            </a:r>
          </a:p>
          <a:p>
            <a:pPr marL="457200" indent="-457200">
              <a:spcBef>
                <a:spcPct val="25000"/>
              </a:spcBef>
              <a:spcAft>
                <a:spcPct val="10000"/>
              </a:spcAft>
              <a:buClr>
                <a:srgbClr val="FF3300"/>
              </a:buClr>
              <a:buSzTx/>
              <a:buFont typeface="+mj-lt"/>
              <a:buAutoNum type="arabicPeriod"/>
            </a:pPr>
            <a:r>
              <a:rPr lang="en-IN" sz="2400" dirty="0">
                <a:solidFill>
                  <a:schemeClr val="tx1"/>
                </a:solidFill>
                <a:latin typeface="Times New Roman" panose="02020603050405020304" pitchFamily="18" charset="0"/>
                <a:cs typeface="Times New Roman" panose="02020603050405020304" pitchFamily="18" charset="0"/>
              </a:rPr>
              <a:t>Lack of machinery maintenance is also risky for workers in the facility</a:t>
            </a:r>
          </a:p>
        </p:txBody>
      </p:sp>
    </p:spTree>
    <p:extLst>
      <p:ext uri="{BB962C8B-B14F-4D97-AF65-F5344CB8AC3E}">
        <p14:creationId xmlns:p14="http://schemas.microsoft.com/office/powerpoint/2010/main" val="379433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Complication Analysis	</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sp>
        <p:nvSpPr>
          <p:cNvPr id="6" name="Text Box 2"/>
          <p:cNvSpPr txBox="1">
            <a:spLocks noChangeArrowheads="1"/>
          </p:cNvSpPr>
          <p:nvPr/>
        </p:nvSpPr>
        <p:spPr bwMode="auto">
          <a:xfrm>
            <a:off x="2735352" y="3007063"/>
            <a:ext cx="6477000" cy="1200150"/>
          </a:xfrm>
          <a:prstGeom prst="rect">
            <a:avLst/>
          </a:prstGeom>
          <a:solidFill>
            <a:schemeClr val="bg2">
              <a:lumMod val="90000"/>
            </a:schemeClr>
          </a:solidFill>
          <a:ln w="9525">
            <a:noFill/>
            <a:miter lim="800000"/>
            <a:headEnd/>
            <a:tailEnd/>
          </a:ln>
          <a:effectLst/>
        </p:spPr>
        <p:txBody>
          <a:bodyPr>
            <a:spAutoFit/>
          </a:bodyPr>
          <a:lstStyle>
            <a:lvl1pPr>
              <a:defRPr sz="2800">
                <a:solidFill>
                  <a:schemeClr val="tx2"/>
                </a:solidFill>
                <a:latin typeface="Arial" pitchFamily="34" charset="0"/>
                <a:ea typeface="MS PGothic" pitchFamily="34" charset="-128"/>
              </a:defRPr>
            </a:lvl1pPr>
            <a:lvl2pPr marL="742950" indent="-285750">
              <a:defRPr sz="2800">
                <a:solidFill>
                  <a:schemeClr val="tx2"/>
                </a:solidFill>
                <a:latin typeface="Arial" pitchFamily="34" charset="0"/>
                <a:ea typeface="MS PGothic" pitchFamily="34" charset="-128"/>
              </a:defRPr>
            </a:lvl2pPr>
            <a:lvl3pPr marL="1143000" indent="-228600">
              <a:defRPr sz="2800">
                <a:solidFill>
                  <a:schemeClr val="tx2"/>
                </a:solidFill>
                <a:latin typeface="Arial" pitchFamily="34" charset="0"/>
                <a:ea typeface="MS PGothic" pitchFamily="34" charset="-128"/>
              </a:defRPr>
            </a:lvl3pPr>
            <a:lvl4pPr marL="1600200" indent="-228600">
              <a:defRPr sz="2800">
                <a:solidFill>
                  <a:schemeClr val="tx2"/>
                </a:solidFill>
                <a:latin typeface="Arial" pitchFamily="34" charset="0"/>
                <a:ea typeface="MS PGothic" pitchFamily="34" charset="-128"/>
              </a:defRPr>
            </a:lvl4pPr>
            <a:lvl5pPr marL="2057400" indent="-228600">
              <a:defRPr sz="2800">
                <a:solidFill>
                  <a:schemeClr val="tx2"/>
                </a:solidFill>
                <a:latin typeface="Arial"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Arial"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Arial"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Arial"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Arial" pitchFamily="34" charset="0"/>
                <a:ea typeface="MS PGothic" pitchFamily="34" charset="-128"/>
              </a:defRPr>
            </a:lvl9pPr>
          </a:lstStyle>
          <a:p>
            <a:pPr>
              <a:defRPr/>
            </a:pPr>
            <a:r>
              <a:rPr lang="en-US" sz="3600" dirty="0" smtClean="0">
                <a:solidFill>
                  <a:srgbClr val="FF0000"/>
                </a:solidFill>
                <a:effectLst>
                  <a:outerShdw blurRad="38100" dist="38100" dir="2700000" algn="tl">
                    <a:srgbClr val="C0C0C0"/>
                  </a:outerShdw>
                </a:effectLst>
                <a:latin typeface="Arial Black" pitchFamily="34" charset="0"/>
              </a:rPr>
              <a:t>               </a:t>
            </a:r>
            <a:r>
              <a:rPr lang="en-US" sz="3600" dirty="0" smtClean="0">
                <a:solidFill>
                  <a:schemeClr val="accent1"/>
                </a:solidFill>
                <a:effectLst>
                  <a:outerShdw blurRad="38100" dist="38100" dir="2700000" algn="tl">
                    <a:srgbClr val="C0C0C0"/>
                  </a:outerShdw>
                </a:effectLst>
                <a:latin typeface="Arial Black" pitchFamily="34" charset="0"/>
              </a:rPr>
              <a:t>STEP 2</a:t>
            </a:r>
            <a:r>
              <a:rPr lang="en-US" sz="3600" dirty="0" smtClean="0">
                <a:solidFill>
                  <a:schemeClr val="bg2"/>
                </a:solidFill>
                <a:effectLst>
                  <a:outerShdw blurRad="38100" dist="38100" dir="2700000" algn="tl">
                    <a:srgbClr val="C0C0C0"/>
                  </a:outerShdw>
                </a:effectLst>
                <a:latin typeface="Arial Black" pitchFamily="34" charset="0"/>
              </a:rPr>
              <a:t>                    </a:t>
            </a:r>
            <a:r>
              <a:rPr lang="en-US" sz="3600" dirty="0" smtClean="0">
                <a:solidFill>
                  <a:schemeClr val="tx1"/>
                </a:solidFill>
                <a:effectLst>
                  <a:outerShdw blurRad="38100" dist="38100" dir="2700000" algn="tl">
                    <a:srgbClr val="C0C0C0"/>
                  </a:outerShdw>
                </a:effectLst>
                <a:latin typeface="Arial Black" pitchFamily="34" charset="0"/>
              </a:rPr>
              <a:t>Requirement to improve</a:t>
            </a:r>
          </a:p>
        </p:txBody>
      </p:sp>
    </p:spTree>
    <p:extLst>
      <p:ext uri="{BB962C8B-B14F-4D97-AF65-F5344CB8AC3E}">
        <p14:creationId xmlns:p14="http://schemas.microsoft.com/office/powerpoint/2010/main" val="2064609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Requirement to improve</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sp>
        <p:nvSpPr>
          <p:cNvPr id="2" name="TextBox 1"/>
          <p:cNvSpPr txBox="1"/>
          <p:nvPr/>
        </p:nvSpPr>
        <p:spPr>
          <a:xfrm>
            <a:off x="915623" y="1265160"/>
            <a:ext cx="10116458" cy="1231106"/>
          </a:xfrm>
          <a:prstGeom prst="rect">
            <a:avLst/>
          </a:prstGeom>
          <a:noFill/>
        </p:spPr>
        <p:txBody>
          <a:bodyPr wrap="square" rtlCol="0">
            <a:spAutoFit/>
          </a:bodyPr>
          <a:lstStyle/>
          <a:p>
            <a:r>
              <a:rPr lang="en-IN" dirty="0" smtClean="0"/>
              <a:t>There are primarily two reasons why the existing complications in the facility need to be worked upon and improved to the latest standards: </a:t>
            </a:r>
          </a:p>
          <a:p>
            <a:endParaRPr lang="en-IN" dirty="0"/>
          </a:p>
          <a:p>
            <a:pPr marL="342900" indent="-342900">
              <a:buAutoNum type="arabicPeriod"/>
            </a:pPr>
            <a:r>
              <a:rPr lang="en-IN" sz="2000" b="1" dirty="0" smtClean="0"/>
              <a:t>Operational Concerns 	</a:t>
            </a:r>
            <a:r>
              <a:rPr lang="en-IN" dirty="0" smtClean="0"/>
              <a:t>				2.  </a:t>
            </a:r>
            <a:r>
              <a:rPr lang="en-IN" sz="2000" b="1" dirty="0" smtClean="0"/>
              <a:t>Facility’s Profitability Concerns</a:t>
            </a:r>
            <a:endParaRPr lang="en-IN" b="1" dirty="0" smtClean="0"/>
          </a:p>
        </p:txBody>
      </p:sp>
      <p:sp>
        <p:nvSpPr>
          <p:cNvPr id="7" name="TextBox 6"/>
          <p:cNvSpPr txBox="1"/>
          <p:nvPr/>
        </p:nvSpPr>
        <p:spPr>
          <a:xfrm>
            <a:off x="754738" y="2709814"/>
            <a:ext cx="4200072" cy="2010807"/>
          </a:xfrm>
          <a:prstGeom prst="rect">
            <a:avLst/>
          </a:prstGeom>
          <a:noFill/>
        </p:spPr>
        <p:txBody>
          <a:bodyPr wrap="square" rtlCol="0">
            <a:spAutoFit/>
          </a:bodyPr>
          <a:lstStyle/>
          <a:p>
            <a:pPr>
              <a:spcBef>
                <a:spcPts val="500"/>
              </a:spcBef>
              <a:buFont typeface="Wingdings" panose="05000000000000000000" pitchFamily="2" charset="2"/>
              <a:buChar char="ü"/>
            </a:pPr>
            <a:r>
              <a:rPr lang="en-IN" dirty="0" smtClean="0">
                <a:latin typeface="Times New Roman" panose="02020603050405020304" pitchFamily="18" charset="0"/>
                <a:ea typeface="MS PGothic" panose="020B0600070205080204" pitchFamily="34" charset="-128"/>
                <a:cs typeface="Times New Roman" panose="02020603050405020304" pitchFamily="18" charset="0"/>
              </a:rPr>
              <a:t> To achieve minimum breakdown</a:t>
            </a:r>
          </a:p>
          <a:p>
            <a:pPr>
              <a:spcBef>
                <a:spcPts val="500"/>
              </a:spcBef>
              <a:buFont typeface="Wingdings" panose="05000000000000000000" pitchFamily="2" charset="2"/>
              <a:buChar char="ü"/>
            </a:pPr>
            <a:r>
              <a:rPr lang="en-IN" dirty="0" smtClean="0">
                <a:latin typeface="Times New Roman" panose="02020603050405020304" pitchFamily="18" charset="0"/>
                <a:ea typeface="MS PGothic" panose="020B0600070205080204" pitchFamily="34" charset="-128"/>
                <a:cs typeface="Times New Roman" panose="02020603050405020304" pitchFamily="18" charset="0"/>
              </a:rPr>
              <a:t> To keep the plant in good working condition at the lowest cost</a:t>
            </a:r>
            <a:r>
              <a:rPr lang="en-US" dirty="0" smtClean="0">
                <a:latin typeface="Times New Roman" panose="02020603050405020304" pitchFamily="18" charset="0"/>
                <a:ea typeface="MS PGothic" panose="020B0600070205080204" pitchFamily="34" charset="-128"/>
                <a:cs typeface="Times New Roman" panose="02020603050405020304" pitchFamily="18" charset="0"/>
              </a:rPr>
              <a:t> </a:t>
            </a:r>
          </a:p>
          <a:p>
            <a:pPr>
              <a:spcBef>
                <a:spcPts val="500"/>
              </a:spcBef>
              <a:buFont typeface="Wingdings" panose="05000000000000000000" pitchFamily="2" charset="2"/>
              <a:buChar char="ü"/>
            </a:pPr>
            <a:r>
              <a:rPr lang="en-US" dirty="0" smtClean="0">
                <a:latin typeface="Times New Roman" panose="02020603050405020304" pitchFamily="18" charset="0"/>
                <a:ea typeface="MS PGothic" panose="020B0600070205080204" pitchFamily="34" charset="-128"/>
                <a:cs typeface="Times New Roman" panose="02020603050405020304" pitchFamily="18" charset="0"/>
              </a:rPr>
              <a:t> To reduce raw materials waste</a:t>
            </a:r>
          </a:p>
          <a:p>
            <a:pPr>
              <a:spcBef>
                <a:spcPts val="500"/>
              </a:spcBef>
              <a:buFont typeface="Wingdings" panose="05000000000000000000" pitchFamily="2" charset="2"/>
              <a:buChar char="ü"/>
            </a:pPr>
            <a:r>
              <a:rPr lang="en-US" dirty="0" smtClean="0">
                <a:latin typeface="Times New Roman" panose="02020603050405020304" pitchFamily="18" charset="0"/>
                <a:ea typeface="MS PGothic" panose="020B0600070205080204" pitchFamily="34" charset="-128"/>
                <a:cs typeface="Times New Roman" panose="02020603050405020304" pitchFamily="18" charset="0"/>
              </a:rPr>
              <a:t> To reduce downtime</a:t>
            </a:r>
          </a:p>
          <a:p>
            <a:pPr algn="just">
              <a:spcBef>
                <a:spcPts val="500"/>
              </a:spcBef>
              <a:buFont typeface="Wingdings" panose="05000000000000000000" pitchFamily="2" charset="2"/>
              <a:buChar char="ü"/>
            </a:pPr>
            <a:r>
              <a:rPr lang="en-US" dirty="0" smtClean="0">
                <a:latin typeface="Times New Roman" panose="02020603050405020304" pitchFamily="18" charset="0"/>
                <a:ea typeface="MS PGothic" panose="020B0600070205080204" pitchFamily="34" charset="-128"/>
                <a:cs typeface="Times New Roman" panose="02020603050405020304" pitchFamily="18" charset="0"/>
              </a:rPr>
              <a:t> To increase production quantity</a:t>
            </a:r>
            <a:endParaRPr lang="en-US" dirty="0">
              <a:latin typeface="Times New Roman" panose="02020603050405020304" pitchFamily="18" charset="0"/>
              <a:ea typeface="MS PGothic" panose="020B0600070205080204" pitchFamily="34" charset="-128"/>
              <a:cs typeface="Times New Roman" panose="02020603050405020304" pitchFamily="18" charset="0"/>
            </a:endParaRPr>
          </a:p>
        </p:txBody>
      </p:sp>
      <p:grpSp>
        <p:nvGrpSpPr>
          <p:cNvPr id="10" name="Group 5"/>
          <p:cNvGrpSpPr>
            <a:grpSpLocks/>
          </p:cNvGrpSpPr>
          <p:nvPr/>
        </p:nvGrpSpPr>
        <p:grpSpPr bwMode="auto">
          <a:xfrm>
            <a:off x="1843315" y="5062677"/>
            <a:ext cx="1644424" cy="1308100"/>
            <a:chOff x="4824805" y="2845164"/>
            <a:chExt cx="1470122" cy="1162344"/>
          </a:xfrm>
          <a:solidFill>
            <a:schemeClr val="accent6">
              <a:lumMod val="50000"/>
            </a:schemeClr>
          </a:solidFill>
        </p:grpSpPr>
        <p:sp>
          <p:nvSpPr>
            <p:cNvPr id="11" name="Donut 10"/>
            <p:cNvSpPr/>
            <p:nvPr/>
          </p:nvSpPr>
          <p:spPr>
            <a:xfrm>
              <a:off x="5097772" y="3752662"/>
              <a:ext cx="255418" cy="254846"/>
            </a:xfrm>
            <a:prstGeom prst="donut">
              <a:avLst>
                <a:gd name="adj" fmla="val 173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sp>
          <p:nvSpPr>
            <p:cNvPr id="12" name="Donut 11"/>
            <p:cNvSpPr/>
            <p:nvPr/>
          </p:nvSpPr>
          <p:spPr>
            <a:xfrm>
              <a:off x="5914722" y="3752662"/>
              <a:ext cx="255420" cy="254846"/>
            </a:xfrm>
            <a:prstGeom prst="donut">
              <a:avLst>
                <a:gd name="adj" fmla="val 173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sp>
          <p:nvSpPr>
            <p:cNvPr id="13" name="Freeform 12"/>
            <p:cNvSpPr/>
            <p:nvPr/>
          </p:nvSpPr>
          <p:spPr>
            <a:xfrm>
              <a:off x="4824805" y="3607628"/>
              <a:ext cx="1470122" cy="292140"/>
            </a:xfrm>
            <a:custGeom>
              <a:avLst/>
              <a:gdLst>
                <a:gd name="connsiteX0" fmla="*/ 1406424 w 1470122"/>
                <a:gd name="connsiteY0" fmla="*/ 105471 h 291628"/>
                <a:gd name="connsiteX1" fmla="*/ 1406424 w 1470122"/>
                <a:gd name="connsiteY1" fmla="*/ 106576 h 291628"/>
                <a:gd name="connsiteX2" fmla="*/ 1409219 w 1470122"/>
                <a:gd name="connsiteY2" fmla="*/ 106576 h 291628"/>
                <a:gd name="connsiteX3" fmla="*/ 43973 w 1470122"/>
                <a:gd name="connsiteY3" fmla="*/ 0 h 291628"/>
                <a:gd name="connsiteX4" fmla="*/ 781911 w 1470122"/>
                <a:gd name="connsiteY4" fmla="*/ 0 h 291628"/>
                <a:gd name="connsiteX5" fmla="*/ 781911 w 1470122"/>
                <a:gd name="connsiteY5" fmla="*/ 70708 h 291628"/>
                <a:gd name="connsiteX6" fmla="*/ 968776 w 1470122"/>
                <a:gd name="connsiteY6" fmla="*/ 70708 h 291628"/>
                <a:gd name="connsiteX7" fmla="*/ 968776 w 1470122"/>
                <a:gd name="connsiteY7" fmla="*/ 72817 h 291628"/>
                <a:gd name="connsiteX8" fmla="*/ 1429573 w 1470122"/>
                <a:gd name="connsiteY8" fmla="*/ 72817 h 291628"/>
                <a:gd name="connsiteX9" fmla="*/ 1429573 w 1470122"/>
                <a:gd name="connsiteY9" fmla="*/ 73715 h 291628"/>
                <a:gd name="connsiteX10" fmla="*/ 1446123 w 1470122"/>
                <a:gd name="connsiteY10" fmla="*/ 73715 h 291628"/>
                <a:gd name="connsiteX11" fmla="*/ 1450861 w 1470122"/>
                <a:gd name="connsiteY11" fmla="*/ 78452 h 291628"/>
                <a:gd name="connsiteX12" fmla="*/ 1450861 w 1470122"/>
                <a:gd name="connsiteY12" fmla="*/ 187857 h 291628"/>
                <a:gd name="connsiteX13" fmla="*/ 1470122 w 1470122"/>
                <a:gd name="connsiteY13" fmla="*/ 207119 h 291628"/>
                <a:gd name="connsiteX14" fmla="*/ 1470122 w 1470122"/>
                <a:gd name="connsiteY14" fmla="*/ 245471 h 291628"/>
                <a:gd name="connsiteX15" fmla="*/ 1363632 w 1470122"/>
                <a:gd name="connsiteY15" fmla="*/ 245471 h 291628"/>
                <a:gd name="connsiteX16" fmla="*/ 1355670 w 1470122"/>
                <a:gd name="connsiteY16" fmla="*/ 206034 h 291628"/>
                <a:gd name="connsiteX17" fmla="*/ 1212717 w 1470122"/>
                <a:gd name="connsiteY17" fmla="*/ 111278 h 291628"/>
                <a:gd name="connsiteX18" fmla="*/ 1057572 w 1470122"/>
                <a:gd name="connsiteY18" fmla="*/ 266423 h 291628"/>
                <a:gd name="connsiteX19" fmla="*/ 968776 w 1470122"/>
                <a:gd name="connsiteY19" fmla="*/ 267342 h 291628"/>
                <a:gd name="connsiteX20" fmla="*/ 968776 w 1470122"/>
                <a:gd name="connsiteY20" fmla="*/ 269103 h 291628"/>
                <a:gd name="connsiteX21" fmla="*/ 782366 w 1470122"/>
                <a:gd name="connsiteY21" fmla="*/ 269103 h 291628"/>
                <a:gd name="connsiteX22" fmla="*/ 782366 w 1470122"/>
                <a:gd name="connsiteY22" fmla="*/ 269272 h 291628"/>
                <a:gd name="connsiteX23" fmla="*/ 551022 w 1470122"/>
                <a:gd name="connsiteY23" fmla="*/ 271667 h 291628"/>
                <a:gd name="connsiteX24" fmla="*/ 552081 w 1470122"/>
                <a:gd name="connsiteY24" fmla="*/ 266423 h 291628"/>
                <a:gd name="connsiteX25" fmla="*/ 396935 w 1470122"/>
                <a:gd name="connsiteY25" fmla="*/ 111278 h 291628"/>
                <a:gd name="connsiteX26" fmla="*/ 241790 w 1470122"/>
                <a:gd name="connsiteY26" fmla="*/ 266423 h 291628"/>
                <a:gd name="connsiteX27" fmla="*/ 199822 w 1470122"/>
                <a:gd name="connsiteY27" fmla="*/ 291628 h 291628"/>
                <a:gd name="connsiteX28" fmla="*/ 103327 w 1470122"/>
                <a:gd name="connsiteY28" fmla="*/ 291628 h 291628"/>
                <a:gd name="connsiteX29" fmla="*/ 0 w 1470122"/>
                <a:gd name="connsiteY29" fmla="*/ 291628 h 291628"/>
                <a:gd name="connsiteX30" fmla="*/ 0 w 1470122"/>
                <a:gd name="connsiteY30" fmla="*/ 230677 h 291628"/>
                <a:gd name="connsiteX31" fmla="*/ 43691 w 1470122"/>
                <a:gd name="connsiteY31" fmla="*/ 186987 h 291628"/>
                <a:gd name="connsiteX32" fmla="*/ 43691 w 1470122"/>
                <a:gd name="connsiteY32" fmla="*/ 74197 h 291628"/>
                <a:gd name="connsiteX33" fmla="*/ 43973 w 1470122"/>
                <a:gd name="connsiteY33" fmla="*/ 74197 h 291628"/>
                <a:gd name="connsiteX0" fmla="*/ 1406424 w 1470122"/>
                <a:gd name="connsiteY0" fmla="*/ 105471 h 291628"/>
                <a:gd name="connsiteX1" fmla="*/ 1406424 w 1470122"/>
                <a:gd name="connsiteY1" fmla="*/ 106576 h 291628"/>
                <a:gd name="connsiteX2" fmla="*/ 1409219 w 1470122"/>
                <a:gd name="connsiteY2" fmla="*/ 106576 h 291628"/>
                <a:gd name="connsiteX3" fmla="*/ 1406424 w 1470122"/>
                <a:gd name="connsiteY3" fmla="*/ 105471 h 291628"/>
                <a:gd name="connsiteX4" fmla="*/ 43973 w 1470122"/>
                <a:gd name="connsiteY4" fmla="*/ 0 h 291628"/>
                <a:gd name="connsiteX5" fmla="*/ 781911 w 1470122"/>
                <a:gd name="connsiteY5" fmla="*/ 0 h 291628"/>
                <a:gd name="connsiteX6" fmla="*/ 781911 w 1470122"/>
                <a:gd name="connsiteY6" fmla="*/ 70708 h 291628"/>
                <a:gd name="connsiteX7" fmla="*/ 968776 w 1470122"/>
                <a:gd name="connsiteY7" fmla="*/ 70708 h 291628"/>
                <a:gd name="connsiteX8" fmla="*/ 1429573 w 1470122"/>
                <a:gd name="connsiteY8" fmla="*/ 72817 h 291628"/>
                <a:gd name="connsiteX9" fmla="*/ 1429573 w 1470122"/>
                <a:gd name="connsiteY9" fmla="*/ 73715 h 291628"/>
                <a:gd name="connsiteX10" fmla="*/ 1446123 w 1470122"/>
                <a:gd name="connsiteY10" fmla="*/ 73715 h 291628"/>
                <a:gd name="connsiteX11" fmla="*/ 1450861 w 1470122"/>
                <a:gd name="connsiteY11" fmla="*/ 78452 h 291628"/>
                <a:gd name="connsiteX12" fmla="*/ 1450861 w 1470122"/>
                <a:gd name="connsiteY12" fmla="*/ 187857 h 291628"/>
                <a:gd name="connsiteX13" fmla="*/ 1470122 w 1470122"/>
                <a:gd name="connsiteY13" fmla="*/ 207119 h 291628"/>
                <a:gd name="connsiteX14" fmla="*/ 1470122 w 1470122"/>
                <a:gd name="connsiteY14" fmla="*/ 245471 h 291628"/>
                <a:gd name="connsiteX15" fmla="*/ 1363632 w 1470122"/>
                <a:gd name="connsiteY15" fmla="*/ 245471 h 291628"/>
                <a:gd name="connsiteX16" fmla="*/ 1355670 w 1470122"/>
                <a:gd name="connsiteY16" fmla="*/ 206034 h 291628"/>
                <a:gd name="connsiteX17" fmla="*/ 1212717 w 1470122"/>
                <a:gd name="connsiteY17" fmla="*/ 111278 h 291628"/>
                <a:gd name="connsiteX18" fmla="*/ 1057572 w 1470122"/>
                <a:gd name="connsiteY18" fmla="*/ 266423 h 291628"/>
                <a:gd name="connsiteX19" fmla="*/ 968776 w 1470122"/>
                <a:gd name="connsiteY19" fmla="*/ 267342 h 291628"/>
                <a:gd name="connsiteX20" fmla="*/ 968776 w 1470122"/>
                <a:gd name="connsiteY20" fmla="*/ 269103 h 291628"/>
                <a:gd name="connsiteX21" fmla="*/ 782366 w 1470122"/>
                <a:gd name="connsiteY21" fmla="*/ 269103 h 291628"/>
                <a:gd name="connsiteX22" fmla="*/ 782366 w 1470122"/>
                <a:gd name="connsiteY22" fmla="*/ 269272 h 291628"/>
                <a:gd name="connsiteX23" fmla="*/ 551022 w 1470122"/>
                <a:gd name="connsiteY23" fmla="*/ 271667 h 291628"/>
                <a:gd name="connsiteX24" fmla="*/ 552081 w 1470122"/>
                <a:gd name="connsiteY24" fmla="*/ 266423 h 291628"/>
                <a:gd name="connsiteX25" fmla="*/ 396935 w 1470122"/>
                <a:gd name="connsiteY25" fmla="*/ 111278 h 291628"/>
                <a:gd name="connsiteX26" fmla="*/ 241790 w 1470122"/>
                <a:gd name="connsiteY26" fmla="*/ 266423 h 291628"/>
                <a:gd name="connsiteX27" fmla="*/ 199822 w 1470122"/>
                <a:gd name="connsiteY27" fmla="*/ 291628 h 291628"/>
                <a:gd name="connsiteX28" fmla="*/ 103327 w 1470122"/>
                <a:gd name="connsiteY28" fmla="*/ 291628 h 291628"/>
                <a:gd name="connsiteX29" fmla="*/ 0 w 1470122"/>
                <a:gd name="connsiteY29" fmla="*/ 291628 h 291628"/>
                <a:gd name="connsiteX30" fmla="*/ 0 w 1470122"/>
                <a:gd name="connsiteY30" fmla="*/ 230677 h 291628"/>
                <a:gd name="connsiteX31" fmla="*/ 43691 w 1470122"/>
                <a:gd name="connsiteY31" fmla="*/ 186987 h 291628"/>
                <a:gd name="connsiteX32" fmla="*/ 43691 w 1470122"/>
                <a:gd name="connsiteY32" fmla="*/ 74197 h 291628"/>
                <a:gd name="connsiteX33" fmla="*/ 43973 w 1470122"/>
                <a:gd name="connsiteY33" fmla="*/ 74197 h 291628"/>
                <a:gd name="connsiteX34" fmla="*/ 43973 w 1470122"/>
                <a:gd name="connsiteY34" fmla="*/ 0 h 291628"/>
                <a:gd name="connsiteX0" fmla="*/ 1406424 w 1470122"/>
                <a:gd name="connsiteY0" fmla="*/ 105471 h 291628"/>
                <a:gd name="connsiteX1" fmla="*/ 1406424 w 1470122"/>
                <a:gd name="connsiteY1" fmla="*/ 106576 h 291628"/>
                <a:gd name="connsiteX2" fmla="*/ 1409219 w 1470122"/>
                <a:gd name="connsiteY2" fmla="*/ 106576 h 291628"/>
                <a:gd name="connsiteX3" fmla="*/ 1406424 w 1470122"/>
                <a:gd name="connsiteY3" fmla="*/ 105471 h 291628"/>
                <a:gd name="connsiteX4" fmla="*/ 43973 w 1470122"/>
                <a:gd name="connsiteY4" fmla="*/ 0 h 291628"/>
                <a:gd name="connsiteX5" fmla="*/ 781911 w 1470122"/>
                <a:gd name="connsiteY5" fmla="*/ 0 h 291628"/>
                <a:gd name="connsiteX6" fmla="*/ 781911 w 1470122"/>
                <a:gd name="connsiteY6" fmla="*/ 70708 h 291628"/>
                <a:gd name="connsiteX7" fmla="*/ 1429573 w 1470122"/>
                <a:gd name="connsiteY7" fmla="*/ 72817 h 291628"/>
                <a:gd name="connsiteX8" fmla="*/ 1429573 w 1470122"/>
                <a:gd name="connsiteY8" fmla="*/ 73715 h 291628"/>
                <a:gd name="connsiteX9" fmla="*/ 1446123 w 1470122"/>
                <a:gd name="connsiteY9" fmla="*/ 73715 h 291628"/>
                <a:gd name="connsiteX10" fmla="*/ 1450861 w 1470122"/>
                <a:gd name="connsiteY10" fmla="*/ 78452 h 291628"/>
                <a:gd name="connsiteX11" fmla="*/ 1450861 w 1470122"/>
                <a:gd name="connsiteY11" fmla="*/ 187857 h 291628"/>
                <a:gd name="connsiteX12" fmla="*/ 1470122 w 1470122"/>
                <a:gd name="connsiteY12" fmla="*/ 207119 h 291628"/>
                <a:gd name="connsiteX13" fmla="*/ 1470122 w 1470122"/>
                <a:gd name="connsiteY13" fmla="*/ 245471 h 291628"/>
                <a:gd name="connsiteX14" fmla="*/ 1363632 w 1470122"/>
                <a:gd name="connsiteY14" fmla="*/ 245471 h 291628"/>
                <a:gd name="connsiteX15" fmla="*/ 1355670 w 1470122"/>
                <a:gd name="connsiteY15" fmla="*/ 206034 h 291628"/>
                <a:gd name="connsiteX16" fmla="*/ 1212717 w 1470122"/>
                <a:gd name="connsiteY16" fmla="*/ 111278 h 291628"/>
                <a:gd name="connsiteX17" fmla="*/ 1057572 w 1470122"/>
                <a:gd name="connsiteY17" fmla="*/ 266423 h 291628"/>
                <a:gd name="connsiteX18" fmla="*/ 968776 w 1470122"/>
                <a:gd name="connsiteY18" fmla="*/ 267342 h 291628"/>
                <a:gd name="connsiteX19" fmla="*/ 968776 w 1470122"/>
                <a:gd name="connsiteY19" fmla="*/ 269103 h 291628"/>
                <a:gd name="connsiteX20" fmla="*/ 782366 w 1470122"/>
                <a:gd name="connsiteY20" fmla="*/ 269103 h 291628"/>
                <a:gd name="connsiteX21" fmla="*/ 782366 w 1470122"/>
                <a:gd name="connsiteY21" fmla="*/ 269272 h 291628"/>
                <a:gd name="connsiteX22" fmla="*/ 551022 w 1470122"/>
                <a:gd name="connsiteY22" fmla="*/ 271667 h 291628"/>
                <a:gd name="connsiteX23" fmla="*/ 552081 w 1470122"/>
                <a:gd name="connsiteY23" fmla="*/ 266423 h 291628"/>
                <a:gd name="connsiteX24" fmla="*/ 396935 w 1470122"/>
                <a:gd name="connsiteY24" fmla="*/ 111278 h 291628"/>
                <a:gd name="connsiteX25" fmla="*/ 241790 w 1470122"/>
                <a:gd name="connsiteY25" fmla="*/ 266423 h 291628"/>
                <a:gd name="connsiteX26" fmla="*/ 199822 w 1470122"/>
                <a:gd name="connsiteY26" fmla="*/ 291628 h 291628"/>
                <a:gd name="connsiteX27" fmla="*/ 103327 w 1470122"/>
                <a:gd name="connsiteY27" fmla="*/ 291628 h 291628"/>
                <a:gd name="connsiteX28" fmla="*/ 0 w 1470122"/>
                <a:gd name="connsiteY28" fmla="*/ 291628 h 291628"/>
                <a:gd name="connsiteX29" fmla="*/ 0 w 1470122"/>
                <a:gd name="connsiteY29" fmla="*/ 230677 h 291628"/>
                <a:gd name="connsiteX30" fmla="*/ 43691 w 1470122"/>
                <a:gd name="connsiteY30" fmla="*/ 186987 h 291628"/>
                <a:gd name="connsiteX31" fmla="*/ 43691 w 1470122"/>
                <a:gd name="connsiteY31" fmla="*/ 74197 h 291628"/>
                <a:gd name="connsiteX32" fmla="*/ 43973 w 1470122"/>
                <a:gd name="connsiteY32" fmla="*/ 74197 h 291628"/>
                <a:gd name="connsiteX33" fmla="*/ 43973 w 1470122"/>
                <a:gd name="connsiteY33" fmla="*/ 0 h 291628"/>
                <a:gd name="connsiteX0" fmla="*/ 1406424 w 1470122"/>
                <a:gd name="connsiteY0" fmla="*/ 105471 h 291628"/>
                <a:gd name="connsiteX1" fmla="*/ 1406424 w 1470122"/>
                <a:gd name="connsiteY1" fmla="*/ 106576 h 291628"/>
                <a:gd name="connsiteX2" fmla="*/ 1409219 w 1470122"/>
                <a:gd name="connsiteY2" fmla="*/ 106576 h 291628"/>
                <a:gd name="connsiteX3" fmla="*/ 1406424 w 1470122"/>
                <a:gd name="connsiteY3" fmla="*/ 105471 h 291628"/>
                <a:gd name="connsiteX4" fmla="*/ 43973 w 1470122"/>
                <a:gd name="connsiteY4" fmla="*/ 0 h 291628"/>
                <a:gd name="connsiteX5" fmla="*/ 781911 w 1470122"/>
                <a:gd name="connsiteY5" fmla="*/ 0 h 291628"/>
                <a:gd name="connsiteX6" fmla="*/ 781911 w 1470122"/>
                <a:gd name="connsiteY6" fmla="*/ 70708 h 291628"/>
                <a:gd name="connsiteX7" fmla="*/ 1429573 w 1470122"/>
                <a:gd name="connsiteY7" fmla="*/ 72817 h 291628"/>
                <a:gd name="connsiteX8" fmla="*/ 1429573 w 1470122"/>
                <a:gd name="connsiteY8" fmla="*/ 73715 h 291628"/>
                <a:gd name="connsiteX9" fmla="*/ 1446123 w 1470122"/>
                <a:gd name="connsiteY9" fmla="*/ 73715 h 291628"/>
                <a:gd name="connsiteX10" fmla="*/ 1450861 w 1470122"/>
                <a:gd name="connsiteY10" fmla="*/ 78452 h 291628"/>
                <a:gd name="connsiteX11" fmla="*/ 1450861 w 1470122"/>
                <a:gd name="connsiteY11" fmla="*/ 187857 h 291628"/>
                <a:gd name="connsiteX12" fmla="*/ 1470122 w 1470122"/>
                <a:gd name="connsiteY12" fmla="*/ 207119 h 291628"/>
                <a:gd name="connsiteX13" fmla="*/ 1470122 w 1470122"/>
                <a:gd name="connsiteY13" fmla="*/ 245471 h 291628"/>
                <a:gd name="connsiteX14" fmla="*/ 1363632 w 1470122"/>
                <a:gd name="connsiteY14" fmla="*/ 245471 h 291628"/>
                <a:gd name="connsiteX15" fmla="*/ 1355670 w 1470122"/>
                <a:gd name="connsiteY15" fmla="*/ 206034 h 291628"/>
                <a:gd name="connsiteX16" fmla="*/ 1212717 w 1470122"/>
                <a:gd name="connsiteY16" fmla="*/ 111278 h 291628"/>
                <a:gd name="connsiteX17" fmla="*/ 1057572 w 1470122"/>
                <a:gd name="connsiteY17" fmla="*/ 266423 h 291628"/>
                <a:gd name="connsiteX18" fmla="*/ 968776 w 1470122"/>
                <a:gd name="connsiteY18" fmla="*/ 267342 h 291628"/>
                <a:gd name="connsiteX19" fmla="*/ 782366 w 1470122"/>
                <a:gd name="connsiteY19" fmla="*/ 269103 h 291628"/>
                <a:gd name="connsiteX20" fmla="*/ 782366 w 1470122"/>
                <a:gd name="connsiteY20" fmla="*/ 269272 h 291628"/>
                <a:gd name="connsiteX21" fmla="*/ 551022 w 1470122"/>
                <a:gd name="connsiteY21" fmla="*/ 271667 h 291628"/>
                <a:gd name="connsiteX22" fmla="*/ 552081 w 1470122"/>
                <a:gd name="connsiteY22" fmla="*/ 266423 h 291628"/>
                <a:gd name="connsiteX23" fmla="*/ 396935 w 1470122"/>
                <a:gd name="connsiteY23" fmla="*/ 111278 h 291628"/>
                <a:gd name="connsiteX24" fmla="*/ 241790 w 1470122"/>
                <a:gd name="connsiteY24" fmla="*/ 266423 h 291628"/>
                <a:gd name="connsiteX25" fmla="*/ 199822 w 1470122"/>
                <a:gd name="connsiteY25" fmla="*/ 291628 h 291628"/>
                <a:gd name="connsiteX26" fmla="*/ 103327 w 1470122"/>
                <a:gd name="connsiteY26" fmla="*/ 291628 h 291628"/>
                <a:gd name="connsiteX27" fmla="*/ 0 w 1470122"/>
                <a:gd name="connsiteY27" fmla="*/ 291628 h 291628"/>
                <a:gd name="connsiteX28" fmla="*/ 0 w 1470122"/>
                <a:gd name="connsiteY28" fmla="*/ 230677 h 291628"/>
                <a:gd name="connsiteX29" fmla="*/ 43691 w 1470122"/>
                <a:gd name="connsiteY29" fmla="*/ 186987 h 291628"/>
                <a:gd name="connsiteX30" fmla="*/ 43691 w 1470122"/>
                <a:gd name="connsiteY30" fmla="*/ 74197 h 291628"/>
                <a:gd name="connsiteX31" fmla="*/ 43973 w 1470122"/>
                <a:gd name="connsiteY31" fmla="*/ 74197 h 291628"/>
                <a:gd name="connsiteX32" fmla="*/ 43973 w 1470122"/>
                <a:gd name="connsiteY32" fmla="*/ 0 h 291628"/>
                <a:gd name="connsiteX0" fmla="*/ 1406424 w 1470122"/>
                <a:gd name="connsiteY0" fmla="*/ 105471 h 291628"/>
                <a:gd name="connsiteX1" fmla="*/ 1406424 w 1470122"/>
                <a:gd name="connsiteY1" fmla="*/ 106576 h 291628"/>
                <a:gd name="connsiteX2" fmla="*/ 1409219 w 1470122"/>
                <a:gd name="connsiteY2" fmla="*/ 106576 h 291628"/>
                <a:gd name="connsiteX3" fmla="*/ 1406424 w 1470122"/>
                <a:gd name="connsiteY3" fmla="*/ 105471 h 291628"/>
                <a:gd name="connsiteX4" fmla="*/ 43973 w 1470122"/>
                <a:gd name="connsiteY4" fmla="*/ 0 h 291628"/>
                <a:gd name="connsiteX5" fmla="*/ 781911 w 1470122"/>
                <a:gd name="connsiteY5" fmla="*/ 0 h 291628"/>
                <a:gd name="connsiteX6" fmla="*/ 781911 w 1470122"/>
                <a:gd name="connsiteY6" fmla="*/ 70708 h 291628"/>
                <a:gd name="connsiteX7" fmla="*/ 1429573 w 1470122"/>
                <a:gd name="connsiteY7" fmla="*/ 72817 h 291628"/>
                <a:gd name="connsiteX8" fmla="*/ 1429573 w 1470122"/>
                <a:gd name="connsiteY8" fmla="*/ 73715 h 291628"/>
                <a:gd name="connsiteX9" fmla="*/ 1446123 w 1470122"/>
                <a:gd name="connsiteY9" fmla="*/ 73715 h 291628"/>
                <a:gd name="connsiteX10" fmla="*/ 1450861 w 1470122"/>
                <a:gd name="connsiteY10" fmla="*/ 78452 h 291628"/>
                <a:gd name="connsiteX11" fmla="*/ 1450861 w 1470122"/>
                <a:gd name="connsiteY11" fmla="*/ 187857 h 291628"/>
                <a:gd name="connsiteX12" fmla="*/ 1470122 w 1470122"/>
                <a:gd name="connsiteY12" fmla="*/ 207119 h 291628"/>
                <a:gd name="connsiteX13" fmla="*/ 1470122 w 1470122"/>
                <a:gd name="connsiteY13" fmla="*/ 245471 h 291628"/>
                <a:gd name="connsiteX14" fmla="*/ 1363632 w 1470122"/>
                <a:gd name="connsiteY14" fmla="*/ 245471 h 291628"/>
                <a:gd name="connsiteX15" fmla="*/ 1355670 w 1470122"/>
                <a:gd name="connsiteY15" fmla="*/ 206034 h 291628"/>
                <a:gd name="connsiteX16" fmla="*/ 1212717 w 1470122"/>
                <a:gd name="connsiteY16" fmla="*/ 111278 h 291628"/>
                <a:gd name="connsiteX17" fmla="*/ 1057572 w 1470122"/>
                <a:gd name="connsiteY17" fmla="*/ 266423 h 291628"/>
                <a:gd name="connsiteX18" fmla="*/ 782366 w 1470122"/>
                <a:gd name="connsiteY18" fmla="*/ 269103 h 291628"/>
                <a:gd name="connsiteX19" fmla="*/ 782366 w 1470122"/>
                <a:gd name="connsiteY19" fmla="*/ 269272 h 291628"/>
                <a:gd name="connsiteX20" fmla="*/ 551022 w 1470122"/>
                <a:gd name="connsiteY20" fmla="*/ 271667 h 291628"/>
                <a:gd name="connsiteX21" fmla="*/ 552081 w 1470122"/>
                <a:gd name="connsiteY21" fmla="*/ 266423 h 291628"/>
                <a:gd name="connsiteX22" fmla="*/ 396935 w 1470122"/>
                <a:gd name="connsiteY22" fmla="*/ 111278 h 291628"/>
                <a:gd name="connsiteX23" fmla="*/ 241790 w 1470122"/>
                <a:gd name="connsiteY23" fmla="*/ 266423 h 291628"/>
                <a:gd name="connsiteX24" fmla="*/ 199822 w 1470122"/>
                <a:gd name="connsiteY24" fmla="*/ 291628 h 291628"/>
                <a:gd name="connsiteX25" fmla="*/ 103327 w 1470122"/>
                <a:gd name="connsiteY25" fmla="*/ 291628 h 291628"/>
                <a:gd name="connsiteX26" fmla="*/ 0 w 1470122"/>
                <a:gd name="connsiteY26" fmla="*/ 291628 h 291628"/>
                <a:gd name="connsiteX27" fmla="*/ 0 w 1470122"/>
                <a:gd name="connsiteY27" fmla="*/ 230677 h 291628"/>
                <a:gd name="connsiteX28" fmla="*/ 43691 w 1470122"/>
                <a:gd name="connsiteY28" fmla="*/ 186987 h 291628"/>
                <a:gd name="connsiteX29" fmla="*/ 43691 w 1470122"/>
                <a:gd name="connsiteY29" fmla="*/ 74197 h 291628"/>
                <a:gd name="connsiteX30" fmla="*/ 43973 w 1470122"/>
                <a:gd name="connsiteY30" fmla="*/ 74197 h 291628"/>
                <a:gd name="connsiteX31" fmla="*/ 43973 w 1470122"/>
                <a:gd name="connsiteY31" fmla="*/ 0 h 291628"/>
                <a:gd name="connsiteX0" fmla="*/ 1409219 w 1470122"/>
                <a:gd name="connsiteY0" fmla="*/ 106576 h 291628"/>
                <a:gd name="connsiteX1" fmla="*/ 1406424 w 1470122"/>
                <a:gd name="connsiteY1" fmla="*/ 106576 h 291628"/>
                <a:gd name="connsiteX2" fmla="*/ 1409219 w 1470122"/>
                <a:gd name="connsiteY2" fmla="*/ 106576 h 291628"/>
                <a:gd name="connsiteX3" fmla="*/ 43973 w 1470122"/>
                <a:gd name="connsiteY3" fmla="*/ 0 h 291628"/>
                <a:gd name="connsiteX4" fmla="*/ 781911 w 1470122"/>
                <a:gd name="connsiteY4" fmla="*/ 0 h 291628"/>
                <a:gd name="connsiteX5" fmla="*/ 781911 w 1470122"/>
                <a:gd name="connsiteY5" fmla="*/ 70708 h 291628"/>
                <a:gd name="connsiteX6" fmla="*/ 1429573 w 1470122"/>
                <a:gd name="connsiteY6" fmla="*/ 72817 h 291628"/>
                <a:gd name="connsiteX7" fmla="*/ 1429573 w 1470122"/>
                <a:gd name="connsiteY7" fmla="*/ 73715 h 291628"/>
                <a:gd name="connsiteX8" fmla="*/ 1446123 w 1470122"/>
                <a:gd name="connsiteY8" fmla="*/ 73715 h 291628"/>
                <a:gd name="connsiteX9" fmla="*/ 1450861 w 1470122"/>
                <a:gd name="connsiteY9" fmla="*/ 78452 h 291628"/>
                <a:gd name="connsiteX10" fmla="*/ 1450861 w 1470122"/>
                <a:gd name="connsiteY10" fmla="*/ 187857 h 291628"/>
                <a:gd name="connsiteX11" fmla="*/ 1470122 w 1470122"/>
                <a:gd name="connsiteY11" fmla="*/ 207119 h 291628"/>
                <a:gd name="connsiteX12" fmla="*/ 1470122 w 1470122"/>
                <a:gd name="connsiteY12" fmla="*/ 245471 h 291628"/>
                <a:gd name="connsiteX13" fmla="*/ 1363632 w 1470122"/>
                <a:gd name="connsiteY13" fmla="*/ 245471 h 291628"/>
                <a:gd name="connsiteX14" fmla="*/ 1355670 w 1470122"/>
                <a:gd name="connsiteY14" fmla="*/ 206034 h 291628"/>
                <a:gd name="connsiteX15" fmla="*/ 1212717 w 1470122"/>
                <a:gd name="connsiteY15" fmla="*/ 111278 h 291628"/>
                <a:gd name="connsiteX16" fmla="*/ 1057572 w 1470122"/>
                <a:gd name="connsiteY16" fmla="*/ 266423 h 291628"/>
                <a:gd name="connsiteX17" fmla="*/ 782366 w 1470122"/>
                <a:gd name="connsiteY17" fmla="*/ 269103 h 291628"/>
                <a:gd name="connsiteX18" fmla="*/ 782366 w 1470122"/>
                <a:gd name="connsiteY18" fmla="*/ 269272 h 291628"/>
                <a:gd name="connsiteX19" fmla="*/ 551022 w 1470122"/>
                <a:gd name="connsiteY19" fmla="*/ 271667 h 291628"/>
                <a:gd name="connsiteX20" fmla="*/ 552081 w 1470122"/>
                <a:gd name="connsiteY20" fmla="*/ 266423 h 291628"/>
                <a:gd name="connsiteX21" fmla="*/ 396935 w 1470122"/>
                <a:gd name="connsiteY21" fmla="*/ 111278 h 291628"/>
                <a:gd name="connsiteX22" fmla="*/ 241790 w 1470122"/>
                <a:gd name="connsiteY22" fmla="*/ 266423 h 291628"/>
                <a:gd name="connsiteX23" fmla="*/ 199822 w 1470122"/>
                <a:gd name="connsiteY23" fmla="*/ 291628 h 291628"/>
                <a:gd name="connsiteX24" fmla="*/ 103327 w 1470122"/>
                <a:gd name="connsiteY24" fmla="*/ 291628 h 291628"/>
                <a:gd name="connsiteX25" fmla="*/ 0 w 1470122"/>
                <a:gd name="connsiteY25" fmla="*/ 291628 h 291628"/>
                <a:gd name="connsiteX26" fmla="*/ 0 w 1470122"/>
                <a:gd name="connsiteY26" fmla="*/ 230677 h 291628"/>
                <a:gd name="connsiteX27" fmla="*/ 43691 w 1470122"/>
                <a:gd name="connsiteY27" fmla="*/ 186987 h 291628"/>
                <a:gd name="connsiteX28" fmla="*/ 43691 w 1470122"/>
                <a:gd name="connsiteY28" fmla="*/ 74197 h 291628"/>
                <a:gd name="connsiteX29" fmla="*/ 43973 w 1470122"/>
                <a:gd name="connsiteY29" fmla="*/ 74197 h 291628"/>
                <a:gd name="connsiteX30" fmla="*/ 43973 w 1470122"/>
                <a:gd name="connsiteY30" fmla="*/ 0 h 291628"/>
                <a:gd name="connsiteX0" fmla="*/ 43973 w 1470122"/>
                <a:gd name="connsiteY0" fmla="*/ 0 h 291628"/>
                <a:gd name="connsiteX1" fmla="*/ 781911 w 1470122"/>
                <a:gd name="connsiteY1" fmla="*/ 0 h 291628"/>
                <a:gd name="connsiteX2" fmla="*/ 781911 w 1470122"/>
                <a:gd name="connsiteY2" fmla="*/ 70708 h 291628"/>
                <a:gd name="connsiteX3" fmla="*/ 1429573 w 1470122"/>
                <a:gd name="connsiteY3" fmla="*/ 72817 h 291628"/>
                <a:gd name="connsiteX4" fmla="*/ 1429573 w 1470122"/>
                <a:gd name="connsiteY4" fmla="*/ 73715 h 291628"/>
                <a:gd name="connsiteX5" fmla="*/ 1446123 w 1470122"/>
                <a:gd name="connsiteY5" fmla="*/ 73715 h 291628"/>
                <a:gd name="connsiteX6" fmla="*/ 1450861 w 1470122"/>
                <a:gd name="connsiteY6" fmla="*/ 78452 h 291628"/>
                <a:gd name="connsiteX7" fmla="*/ 1450861 w 1470122"/>
                <a:gd name="connsiteY7" fmla="*/ 187857 h 291628"/>
                <a:gd name="connsiteX8" fmla="*/ 1470122 w 1470122"/>
                <a:gd name="connsiteY8" fmla="*/ 207119 h 291628"/>
                <a:gd name="connsiteX9" fmla="*/ 1470122 w 1470122"/>
                <a:gd name="connsiteY9" fmla="*/ 245471 h 291628"/>
                <a:gd name="connsiteX10" fmla="*/ 1363632 w 1470122"/>
                <a:gd name="connsiteY10" fmla="*/ 245471 h 291628"/>
                <a:gd name="connsiteX11" fmla="*/ 1355670 w 1470122"/>
                <a:gd name="connsiteY11" fmla="*/ 206034 h 291628"/>
                <a:gd name="connsiteX12" fmla="*/ 1212717 w 1470122"/>
                <a:gd name="connsiteY12" fmla="*/ 111278 h 291628"/>
                <a:gd name="connsiteX13" fmla="*/ 1057572 w 1470122"/>
                <a:gd name="connsiteY13" fmla="*/ 266423 h 291628"/>
                <a:gd name="connsiteX14" fmla="*/ 782366 w 1470122"/>
                <a:gd name="connsiteY14" fmla="*/ 269103 h 291628"/>
                <a:gd name="connsiteX15" fmla="*/ 782366 w 1470122"/>
                <a:gd name="connsiteY15" fmla="*/ 269272 h 291628"/>
                <a:gd name="connsiteX16" fmla="*/ 551022 w 1470122"/>
                <a:gd name="connsiteY16" fmla="*/ 271667 h 291628"/>
                <a:gd name="connsiteX17" fmla="*/ 552081 w 1470122"/>
                <a:gd name="connsiteY17" fmla="*/ 266423 h 291628"/>
                <a:gd name="connsiteX18" fmla="*/ 396935 w 1470122"/>
                <a:gd name="connsiteY18" fmla="*/ 111278 h 291628"/>
                <a:gd name="connsiteX19" fmla="*/ 241790 w 1470122"/>
                <a:gd name="connsiteY19" fmla="*/ 266423 h 291628"/>
                <a:gd name="connsiteX20" fmla="*/ 199822 w 1470122"/>
                <a:gd name="connsiteY20" fmla="*/ 291628 h 291628"/>
                <a:gd name="connsiteX21" fmla="*/ 103327 w 1470122"/>
                <a:gd name="connsiteY21" fmla="*/ 291628 h 291628"/>
                <a:gd name="connsiteX22" fmla="*/ 0 w 1470122"/>
                <a:gd name="connsiteY22" fmla="*/ 291628 h 291628"/>
                <a:gd name="connsiteX23" fmla="*/ 0 w 1470122"/>
                <a:gd name="connsiteY23" fmla="*/ 230677 h 291628"/>
                <a:gd name="connsiteX24" fmla="*/ 43691 w 1470122"/>
                <a:gd name="connsiteY24" fmla="*/ 186987 h 291628"/>
                <a:gd name="connsiteX25" fmla="*/ 43691 w 1470122"/>
                <a:gd name="connsiteY25" fmla="*/ 74197 h 291628"/>
                <a:gd name="connsiteX26" fmla="*/ 43973 w 1470122"/>
                <a:gd name="connsiteY26" fmla="*/ 74197 h 291628"/>
                <a:gd name="connsiteX27" fmla="*/ 43973 w 1470122"/>
                <a:gd name="connsiteY27" fmla="*/ 0 h 2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70122" h="291628">
                  <a:moveTo>
                    <a:pt x="43973" y="0"/>
                  </a:moveTo>
                  <a:lnTo>
                    <a:pt x="781911" y="0"/>
                  </a:lnTo>
                  <a:lnTo>
                    <a:pt x="781911" y="70708"/>
                  </a:lnTo>
                  <a:lnTo>
                    <a:pt x="1429573" y="72817"/>
                  </a:lnTo>
                  <a:lnTo>
                    <a:pt x="1429573" y="73715"/>
                  </a:lnTo>
                  <a:lnTo>
                    <a:pt x="1446123" y="73715"/>
                  </a:lnTo>
                  <a:cubicBezTo>
                    <a:pt x="1448740" y="73715"/>
                    <a:pt x="1450861" y="75835"/>
                    <a:pt x="1450861" y="78452"/>
                  </a:cubicBezTo>
                  <a:lnTo>
                    <a:pt x="1450861" y="187857"/>
                  </a:lnTo>
                  <a:lnTo>
                    <a:pt x="1470122" y="207119"/>
                  </a:lnTo>
                  <a:lnTo>
                    <a:pt x="1470122" y="245471"/>
                  </a:lnTo>
                  <a:lnTo>
                    <a:pt x="1363632" y="245471"/>
                  </a:lnTo>
                  <a:lnTo>
                    <a:pt x="1355670" y="206034"/>
                  </a:lnTo>
                  <a:cubicBezTo>
                    <a:pt x="1332118" y="150350"/>
                    <a:pt x="1276981" y="111278"/>
                    <a:pt x="1212717" y="111278"/>
                  </a:cubicBezTo>
                  <a:cubicBezTo>
                    <a:pt x="1127033" y="111278"/>
                    <a:pt x="1057572" y="180739"/>
                    <a:pt x="1057572" y="266423"/>
                  </a:cubicBezTo>
                  <a:lnTo>
                    <a:pt x="782366" y="269103"/>
                  </a:lnTo>
                  <a:lnTo>
                    <a:pt x="782366" y="269272"/>
                  </a:lnTo>
                  <a:lnTo>
                    <a:pt x="551022" y="271667"/>
                  </a:lnTo>
                  <a:lnTo>
                    <a:pt x="552081" y="266423"/>
                  </a:lnTo>
                  <a:cubicBezTo>
                    <a:pt x="552081" y="180739"/>
                    <a:pt x="482620" y="111278"/>
                    <a:pt x="396935" y="111278"/>
                  </a:cubicBezTo>
                  <a:cubicBezTo>
                    <a:pt x="311251" y="111278"/>
                    <a:pt x="241790" y="180739"/>
                    <a:pt x="241790" y="266423"/>
                  </a:cubicBezTo>
                  <a:lnTo>
                    <a:pt x="199822" y="291628"/>
                  </a:lnTo>
                  <a:lnTo>
                    <a:pt x="103327" y="291628"/>
                  </a:lnTo>
                  <a:lnTo>
                    <a:pt x="0" y="291628"/>
                  </a:lnTo>
                  <a:lnTo>
                    <a:pt x="0" y="230677"/>
                  </a:lnTo>
                  <a:lnTo>
                    <a:pt x="43691" y="186987"/>
                  </a:lnTo>
                  <a:lnTo>
                    <a:pt x="43691" y="74197"/>
                  </a:lnTo>
                  <a:lnTo>
                    <a:pt x="43973" y="74197"/>
                  </a:lnTo>
                  <a:lnTo>
                    <a:pt x="4397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sp>
          <p:nvSpPr>
            <p:cNvPr id="14" name="Rounded Rectangle 13"/>
            <p:cNvSpPr/>
            <p:nvPr/>
          </p:nvSpPr>
          <p:spPr>
            <a:xfrm>
              <a:off x="5415583" y="3642851"/>
              <a:ext cx="144283" cy="20719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sp>
          <p:nvSpPr>
            <p:cNvPr id="15" name="Rounded Rectangle 14"/>
            <p:cNvSpPr/>
            <p:nvPr/>
          </p:nvSpPr>
          <p:spPr>
            <a:xfrm>
              <a:off x="4904745" y="3642851"/>
              <a:ext cx="144283" cy="20719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sp>
          <p:nvSpPr>
            <p:cNvPr id="16" name="Rectangle 15"/>
            <p:cNvSpPr/>
            <p:nvPr/>
          </p:nvSpPr>
          <p:spPr>
            <a:xfrm>
              <a:off x="4824805" y="3126944"/>
              <a:ext cx="181327" cy="169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sp>
          <p:nvSpPr>
            <p:cNvPr id="17" name="Rectangle 16"/>
            <p:cNvSpPr/>
            <p:nvPr/>
          </p:nvSpPr>
          <p:spPr>
            <a:xfrm>
              <a:off x="4824805" y="3062716"/>
              <a:ext cx="181327" cy="517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sp>
          <p:nvSpPr>
            <p:cNvPr id="18" name="Freeform 17"/>
            <p:cNvSpPr/>
            <p:nvPr/>
          </p:nvSpPr>
          <p:spPr>
            <a:xfrm>
              <a:off x="5871828" y="3114513"/>
              <a:ext cx="85790" cy="124315"/>
            </a:xfrm>
            <a:custGeom>
              <a:avLst/>
              <a:gdLst>
                <a:gd name="connsiteX0" fmla="*/ 0 w 85734"/>
                <a:gd name="connsiteY0" fmla="*/ 0 h 126153"/>
                <a:gd name="connsiteX1" fmla="*/ 69563 w 85734"/>
                <a:gd name="connsiteY1" fmla="*/ 25059 h 126153"/>
                <a:gd name="connsiteX2" fmla="*/ 85734 w 85734"/>
                <a:gd name="connsiteY2" fmla="*/ 95038 h 126153"/>
                <a:gd name="connsiteX3" fmla="*/ 0 w 85734"/>
                <a:gd name="connsiteY3" fmla="*/ 126153 h 126153"/>
              </a:gdLst>
              <a:ahLst/>
              <a:cxnLst>
                <a:cxn ang="0">
                  <a:pos x="connsiteX0" y="connsiteY0"/>
                </a:cxn>
                <a:cxn ang="0">
                  <a:pos x="connsiteX1" y="connsiteY1"/>
                </a:cxn>
                <a:cxn ang="0">
                  <a:pos x="connsiteX2" y="connsiteY2"/>
                </a:cxn>
                <a:cxn ang="0">
                  <a:pos x="connsiteX3" y="connsiteY3"/>
                </a:cxn>
              </a:cxnLst>
              <a:rect l="l" t="t" r="r" b="b"/>
              <a:pathLst>
                <a:path w="85734" h="126153">
                  <a:moveTo>
                    <a:pt x="0" y="0"/>
                  </a:moveTo>
                  <a:lnTo>
                    <a:pt x="69563" y="25059"/>
                  </a:lnTo>
                  <a:lnTo>
                    <a:pt x="85734" y="95038"/>
                  </a:lnTo>
                  <a:lnTo>
                    <a:pt x="0" y="1261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sp>
          <p:nvSpPr>
            <p:cNvPr id="19" name="Rounded Rectangle 18"/>
            <p:cNvSpPr/>
            <p:nvPr/>
          </p:nvSpPr>
          <p:spPr>
            <a:xfrm>
              <a:off x="5179662" y="3454307"/>
              <a:ext cx="222273" cy="2693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sp>
          <p:nvSpPr>
            <p:cNvPr id="20" name="Rounded Rectangle 19"/>
            <p:cNvSpPr/>
            <p:nvPr/>
          </p:nvSpPr>
          <p:spPr>
            <a:xfrm>
              <a:off x="5097772" y="3642851"/>
              <a:ext cx="255418" cy="62157"/>
            </a:xfrm>
            <a:prstGeom prst="roundRect">
              <a:avLst>
                <a:gd name="adj" fmla="val 242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sp>
          <p:nvSpPr>
            <p:cNvPr id="21" name="Freeform 20"/>
            <p:cNvSpPr/>
            <p:nvPr/>
          </p:nvSpPr>
          <p:spPr>
            <a:xfrm>
              <a:off x="5735344" y="3460523"/>
              <a:ext cx="534235" cy="198904"/>
            </a:xfrm>
            <a:custGeom>
              <a:avLst/>
              <a:gdLst>
                <a:gd name="connsiteX0" fmla="*/ 93419 w 533056"/>
                <a:gd name="connsiteY0" fmla="*/ 34099 h 198075"/>
                <a:gd name="connsiteX1" fmla="*/ 52047 w 533056"/>
                <a:gd name="connsiteY1" fmla="*/ 80888 h 198075"/>
                <a:gd name="connsiteX2" fmla="*/ 49547 w 533056"/>
                <a:gd name="connsiteY2" fmla="*/ 152174 h 198075"/>
                <a:gd name="connsiteX3" fmla="*/ 300265 w 533056"/>
                <a:gd name="connsiteY3" fmla="*/ 152279 h 198075"/>
                <a:gd name="connsiteX4" fmla="*/ 195771 w 533056"/>
                <a:gd name="connsiteY4" fmla="*/ 34099 h 198075"/>
                <a:gd name="connsiteX5" fmla="*/ 218701 w 533056"/>
                <a:gd name="connsiteY5" fmla="*/ 0 h 198075"/>
                <a:gd name="connsiteX6" fmla="*/ 359816 w 533056"/>
                <a:gd name="connsiteY6" fmla="*/ 141115 h 198075"/>
                <a:gd name="connsiteX7" fmla="*/ 504711 w 533056"/>
                <a:gd name="connsiteY7" fmla="*/ 141115 h 198075"/>
                <a:gd name="connsiteX8" fmla="*/ 533056 w 533056"/>
                <a:gd name="connsiteY8" fmla="*/ 169460 h 198075"/>
                <a:gd name="connsiteX9" fmla="*/ 533056 w 533056"/>
                <a:gd name="connsiteY9" fmla="*/ 197805 h 198075"/>
                <a:gd name="connsiteX10" fmla="*/ 511071 w 533056"/>
                <a:gd name="connsiteY10" fmla="*/ 197805 h 198075"/>
                <a:gd name="connsiteX11" fmla="*/ 511071 w 533056"/>
                <a:gd name="connsiteY11" fmla="*/ 198074 h 198075"/>
                <a:gd name="connsiteX12" fmla="*/ 45719 w 533056"/>
                <a:gd name="connsiteY12" fmla="*/ 198074 h 198075"/>
                <a:gd name="connsiteX13" fmla="*/ 45719 w 533056"/>
                <a:gd name="connsiteY13" fmla="*/ 198075 h 198075"/>
                <a:gd name="connsiteX14" fmla="*/ 0 w 533056"/>
                <a:gd name="connsiteY14" fmla="*/ 198075 h 198075"/>
                <a:gd name="connsiteX15" fmla="*/ 0 w 533056"/>
                <a:gd name="connsiteY15" fmla="*/ 167786 h 198075"/>
                <a:gd name="connsiteX16" fmla="*/ 0 w 533056"/>
                <a:gd name="connsiteY16" fmla="*/ 33555 h 198075"/>
                <a:gd name="connsiteX17" fmla="*/ 0 w 533056"/>
                <a:gd name="connsiteY17" fmla="*/ 1 h 198075"/>
                <a:gd name="connsiteX18" fmla="*/ 45719 w 533056"/>
                <a:gd name="connsiteY18" fmla="*/ 1 h 198075"/>
                <a:gd name="connsiteX19" fmla="*/ 45719 w 533056"/>
                <a:gd name="connsiteY19" fmla="*/ 1111 h 19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3056" h="198075">
                  <a:moveTo>
                    <a:pt x="93419" y="34099"/>
                  </a:moveTo>
                  <a:cubicBezTo>
                    <a:pt x="70570" y="34099"/>
                    <a:pt x="52047" y="55047"/>
                    <a:pt x="52047" y="80888"/>
                  </a:cubicBezTo>
                  <a:cubicBezTo>
                    <a:pt x="51214" y="104650"/>
                    <a:pt x="50380" y="128412"/>
                    <a:pt x="49547" y="152174"/>
                  </a:cubicBezTo>
                  <a:lnTo>
                    <a:pt x="300265" y="152279"/>
                  </a:lnTo>
                  <a:lnTo>
                    <a:pt x="195771" y="34099"/>
                  </a:lnTo>
                  <a:close/>
                  <a:moveTo>
                    <a:pt x="218701" y="0"/>
                  </a:moveTo>
                  <a:lnTo>
                    <a:pt x="359816" y="141115"/>
                  </a:lnTo>
                  <a:lnTo>
                    <a:pt x="504711" y="141115"/>
                  </a:lnTo>
                  <a:cubicBezTo>
                    <a:pt x="520365" y="141115"/>
                    <a:pt x="533056" y="153805"/>
                    <a:pt x="533056" y="169460"/>
                  </a:cubicBezTo>
                  <a:lnTo>
                    <a:pt x="533056" y="197805"/>
                  </a:lnTo>
                  <a:lnTo>
                    <a:pt x="511071" y="197805"/>
                  </a:lnTo>
                  <a:lnTo>
                    <a:pt x="511071" y="198074"/>
                  </a:lnTo>
                  <a:lnTo>
                    <a:pt x="45719" y="198074"/>
                  </a:lnTo>
                  <a:lnTo>
                    <a:pt x="45719" y="198075"/>
                  </a:lnTo>
                  <a:lnTo>
                    <a:pt x="0" y="198075"/>
                  </a:lnTo>
                  <a:lnTo>
                    <a:pt x="0" y="167786"/>
                  </a:lnTo>
                  <a:lnTo>
                    <a:pt x="0" y="33555"/>
                  </a:lnTo>
                  <a:lnTo>
                    <a:pt x="0" y="1"/>
                  </a:lnTo>
                  <a:lnTo>
                    <a:pt x="45719" y="1"/>
                  </a:lnTo>
                  <a:lnTo>
                    <a:pt x="45719" y="11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sp>
          <p:nvSpPr>
            <p:cNvPr id="22" name="Freeform 21"/>
            <p:cNvSpPr/>
            <p:nvPr/>
          </p:nvSpPr>
          <p:spPr>
            <a:xfrm>
              <a:off x="5017831" y="2845164"/>
              <a:ext cx="844248" cy="752105"/>
            </a:xfrm>
            <a:custGeom>
              <a:avLst/>
              <a:gdLst>
                <a:gd name="connsiteX0" fmla="*/ 183789 w 843826"/>
                <a:gd name="connsiteY0" fmla="*/ 645930 h 752513"/>
                <a:gd name="connsiteX1" fmla="*/ 358847 w 843826"/>
                <a:gd name="connsiteY1" fmla="*/ 645930 h 752513"/>
                <a:gd name="connsiteX2" fmla="*/ 397993 w 843826"/>
                <a:gd name="connsiteY2" fmla="*/ 752513 h 752513"/>
                <a:gd name="connsiteX3" fmla="*/ 208610 w 843826"/>
                <a:gd name="connsiteY3" fmla="*/ 752513 h 752513"/>
                <a:gd name="connsiteX4" fmla="*/ 124020 w 843826"/>
                <a:gd name="connsiteY4" fmla="*/ 0 h 752513"/>
                <a:gd name="connsiteX5" fmla="*/ 138824 w 843826"/>
                <a:gd name="connsiteY5" fmla="*/ 8941 h 752513"/>
                <a:gd name="connsiteX6" fmla="*/ 843826 w 843826"/>
                <a:gd name="connsiteY6" fmla="*/ 262913 h 752513"/>
                <a:gd name="connsiteX7" fmla="*/ 843826 w 843826"/>
                <a:gd name="connsiteY7" fmla="*/ 398055 h 752513"/>
                <a:gd name="connsiteX8" fmla="*/ 335558 w 843826"/>
                <a:gd name="connsiteY8" fmla="*/ 582520 h 752513"/>
                <a:gd name="connsiteX9" fmla="*/ 342056 w 843826"/>
                <a:gd name="connsiteY9" fmla="*/ 600211 h 752513"/>
                <a:gd name="connsiteX10" fmla="*/ 177142 w 843826"/>
                <a:gd name="connsiteY10" fmla="*/ 600211 h 752513"/>
                <a:gd name="connsiteX11" fmla="*/ 174256 w 843826"/>
                <a:gd name="connsiteY11" fmla="*/ 570788 h 752513"/>
                <a:gd name="connsiteX12" fmla="*/ 836686 w 843826"/>
                <a:gd name="connsiteY12" fmla="*/ 330374 h 752513"/>
                <a:gd name="connsiteX13" fmla="*/ 165016 w 843826"/>
                <a:gd name="connsiteY13" fmla="*/ 86607 h 752513"/>
                <a:gd name="connsiteX14" fmla="*/ 96747 w 843826"/>
                <a:gd name="connsiteY14" fmla="*/ 259287 h 752513"/>
                <a:gd name="connsiteX15" fmla="*/ 96747 w 843826"/>
                <a:gd name="connsiteY15" fmla="*/ 266530 h 752513"/>
                <a:gd name="connsiteX16" fmla="*/ 0 w 843826"/>
                <a:gd name="connsiteY16" fmla="*/ 266530 h 752513"/>
                <a:gd name="connsiteX17" fmla="*/ 0 w 843826"/>
                <a:gd name="connsiteY17" fmla="*/ 217765 h 752513"/>
                <a:gd name="connsiteX18" fmla="*/ 43447 w 843826"/>
                <a:gd name="connsiteY18" fmla="*/ 217765 h 75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3826" h="752513">
                  <a:moveTo>
                    <a:pt x="183789" y="645930"/>
                  </a:moveTo>
                  <a:lnTo>
                    <a:pt x="358847" y="645930"/>
                  </a:lnTo>
                  <a:lnTo>
                    <a:pt x="397993" y="752513"/>
                  </a:lnTo>
                  <a:lnTo>
                    <a:pt x="208610" y="752513"/>
                  </a:lnTo>
                  <a:close/>
                  <a:moveTo>
                    <a:pt x="124020" y="0"/>
                  </a:moveTo>
                  <a:lnTo>
                    <a:pt x="138824" y="8941"/>
                  </a:lnTo>
                  <a:lnTo>
                    <a:pt x="843826" y="262913"/>
                  </a:lnTo>
                  <a:lnTo>
                    <a:pt x="843826" y="398055"/>
                  </a:lnTo>
                  <a:lnTo>
                    <a:pt x="335558" y="582520"/>
                  </a:lnTo>
                  <a:lnTo>
                    <a:pt x="342056" y="600211"/>
                  </a:lnTo>
                  <a:lnTo>
                    <a:pt x="177142" y="600211"/>
                  </a:lnTo>
                  <a:lnTo>
                    <a:pt x="174256" y="570788"/>
                  </a:lnTo>
                  <a:lnTo>
                    <a:pt x="836686" y="330374"/>
                  </a:lnTo>
                  <a:lnTo>
                    <a:pt x="165016" y="86607"/>
                  </a:lnTo>
                  <a:lnTo>
                    <a:pt x="96747" y="259287"/>
                  </a:lnTo>
                  <a:lnTo>
                    <a:pt x="96747" y="266530"/>
                  </a:lnTo>
                  <a:lnTo>
                    <a:pt x="0" y="266530"/>
                  </a:lnTo>
                  <a:lnTo>
                    <a:pt x="0" y="217765"/>
                  </a:lnTo>
                  <a:lnTo>
                    <a:pt x="43447" y="2177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sp>
          <p:nvSpPr>
            <p:cNvPr id="23" name="Rounded Rectangle 22"/>
            <p:cNvSpPr/>
            <p:nvPr/>
          </p:nvSpPr>
          <p:spPr>
            <a:xfrm>
              <a:off x="5622258" y="3705009"/>
              <a:ext cx="115037" cy="14503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grpSp>
      <p:grpSp>
        <p:nvGrpSpPr>
          <p:cNvPr id="24" name="Group 19"/>
          <p:cNvGrpSpPr>
            <a:grpSpLocks/>
          </p:cNvGrpSpPr>
          <p:nvPr/>
        </p:nvGrpSpPr>
        <p:grpSpPr bwMode="auto">
          <a:xfrm>
            <a:off x="8724064" y="5126313"/>
            <a:ext cx="1164619" cy="1242812"/>
            <a:chOff x="6468144" y="5054868"/>
            <a:chExt cx="1268735" cy="1268735"/>
          </a:xfrm>
          <a:solidFill>
            <a:schemeClr val="accent6">
              <a:lumMod val="50000"/>
            </a:schemeClr>
          </a:solidFill>
        </p:grpSpPr>
        <p:sp>
          <p:nvSpPr>
            <p:cNvPr id="25" name="Freeform 24"/>
            <p:cNvSpPr/>
            <p:nvPr/>
          </p:nvSpPr>
          <p:spPr>
            <a:xfrm>
              <a:off x="6468144" y="5054868"/>
              <a:ext cx="1268735" cy="1268735"/>
            </a:xfrm>
            <a:custGeom>
              <a:avLst/>
              <a:gdLst>
                <a:gd name="connsiteX0" fmla="*/ 328637 w 657274"/>
                <a:gd name="connsiteY0" fmla="*/ 0 h 657274"/>
                <a:gd name="connsiteX1" fmla="*/ 456558 w 657274"/>
                <a:gd name="connsiteY1" fmla="*/ 25826 h 657274"/>
                <a:gd name="connsiteX2" fmla="*/ 484761 w 657274"/>
                <a:gd name="connsiteY2" fmla="*/ 41134 h 657274"/>
                <a:gd name="connsiteX3" fmla="*/ 452203 w 657274"/>
                <a:gd name="connsiteY3" fmla="*/ 79418 h 657274"/>
                <a:gd name="connsiteX4" fmla="*/ 437329 w 657274"/>
                <a:gd name="connsiteY4" fmla="*/ 71345 h 657274"/>
                <a:gd name="connsiteX5" fmla="*/ 328637 w 657274"/>
                <a:gd name="connsiteY5" fmla="*/ 49401 h 657274"/>
                <a:gd name="connsiteX6" fmla="*/ 49401 w 657274"/>
                <a:gd name="connsiteY6" fmla="*/ 328637 h 657274"/>
                <a:gd name="connsiteX7" fmla="*/ 328637 w 657274"/>
                <a:gd name="connsiteY7" fmla="*/ 607873 h 657274"/>
                <a:gd name="connsiteX8" fmla="*/ 607873 w 657274"/>
                <a:gd name="connsiteY8" fmla="*/ 328637 h 657274"/>
                <a:gd name="connsiteX9" fmla="*/ 526087 w 657274"/>
                <a:gd name="connsiteY9" fmla="*/ 131188 h 657274"/>
                <a:gd name="connsiteX10" fmla="*/ 518585 w 657274"/>
                <a:gd name="connsiteY10" fmla="*/ 124998 h 657274"/>
                <a:gd name="connsiteX11" fmla="*/ 546850 w 657274"/>
                <a:gd name="connsiteY11" fmla="*/ 84566 h 657274"/>
                <a:gd name="connsiteX12" fmla="*/ 561019 w 657274"/>
                <a:gd name="connsiteY12" fmla="*/ 96256 h 657274"/>
                <a:gd name="connsiteX13" fmla="*/ 657274 w 657274"/>
                <a:gd name="connsiteY13" fmla="*/ 328637 h 657274"/>
                <a:gd name="connsiteX14" fmla="*/ 328637 w 657274"/>
                <a:gd name="connsiteY14" fmla="*/ 657274 h 657274"/>
                <a:gd name="connsiteX15" fmla="*/ 0 w 657274"/>
                <a:gd name="connsiteY15" fmla="*/ 328637 h 657274"/>
                <a:gd name="connsiteX16" fmla="*/ 328637 w 657274"/>
                <a:gd name="connsiteY16" fmla="*/ 0 h 657274"/>
                <a:gd name="connsiteX0" fmla="*/ 328637 w 657274"/>
                <a:gd name="connsiteY0" fmla="*/ 0 h 657274"/>
                <a:gd name="connsiteX1" fmla="*/ 456558 w 657274"/>
                <a:gd name="connsiteY1" fmla="*/ 25826 h 657274"/>
                <a:gd name="connsiteX2" fmla="*/ 484761 w 657274"/>
                <a:gd name="connsiteY2" fmla="*/ 41134 h 657274"/>
                <a:gd name="connsiteX3" fmla="*/ 437329 w 657274"/>
                <a:gd name="connsiteY3" fmla="*/ 71345 h 657274"/>
                <a:gd name="connsiteX4" fmla="*/ 328637 w 657274"/>
                <a:gd name="connsiteY4" fmla="*/ 49401 h 657274"/>
                <a:gd name="connsiteX5" fmla="*/ 49401 w 657274"/>
                <a:gd name="connsiteY5" fmla="*/ 328637 h 657274"/>
                <a:gd name="connsiteX6" fmla="*/ 328637 w 657274"/>
                <a:gd name="connsiteY6" fmla="*/ 607873 h 657274"/>
                <a:gd name="connsiteX7" fmla="*/ 607873 w 657274"/>
                <a:gd name="connsiteY7" fmla="*/ 328637 h 657274"/>
                <a:gd name="connsiteX8" fmla="*/ 526087 w 657274"/>
                <a:gd name="connsiteY8" fmla="*/ 131188 h 657274"/>
                <a:gd name="connsiteX9" fmla="*/ 518585 w 657274"/>
                <a:gd name="connsiteY9" fmla="*/ 124998 h 657274"/>
                <a:gd name="connsiteX10" fmla="*/ 546850 w 657274"/>
                <a:gd name="connsiteY10" fmla="*/ 84566 h 657274"/>
                <a:gd name="connsiteX11" fmla="*/ 561019 w 657274"/>
                <a:gd name="connsiteY11" fmla="*/ 96256 h 657274"/>
                <a:gd name="connsiteX12" fmla="*/ 657274 w 657274"/>
                <a:gd name="connsiteY12" fmla="*/ 328637 h 657274"/>
                <a:gd name="connsiteX13" fmla="*/ 328637 w 657274"/>
                <a:gd name="connsiteY13" fmla="*/ 657274 h 657274"/>
                <a:gd name="connsiteX14" fmla="*/ 0 w 657274"/>
                <a:gd name="connsiteY14" fmla="*/ 328637 h 657274"/>
                <a:gd name="connsiteX15" fmla="*/ 328637 w 657274"/>
                <a:gd name="connsiteY15" fmla="*/ 0 h 65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7274" h="657274">
                  <a:moveTo>
                    <a:pt x="328637" y="0"/>
                  </a:moveTo>
                  <a:cubicBezTo>
                    <a:pt x="374013" y="0"/>
                    <a:pt x="417240" y="9196"/>
                    <a:pt x="456558" y="25826"/>
                  </a:cubicBezTo>
                  <a:lnTo>
                    <a:pt x="484761" y="41134"/>
                  </a:lnTo>
                  <a:lnTo>
                    <a:pt x="437329" y="71345"/>
                  </a:lnTo>
                  <a:cubicBezTo>
                    <a:pt x="403921" y="57215"/>
                    <a:pt x="367192" y="49401"/>
                    <a:pt x="328637" y="49401"/>
                  </a:cubicBezTo>
                  <a:cubicBezTo>
                    <a:pt x="174419" y="49401"/>
                    <a:pt x="49401" y="174419"/>
                    <a:pt x="49401" y="328637"/>
                  </a:cubicBezTo>
                  <a:cubicBezTo>
                    <a:pt x="49401" y="482855"/>
                    <a:pt x="174419" y="607873"/>
                    <a:pt x="328637" y="607873"/>
                  </a:cubicBezTo>
                  <a:cubicBezTo>
                    <a:pt x="482855" y="607873"/>
                    <a:pt x="607873" y="482855"/>
                    <a:pt x="607873" y="328637"/>
                  </a:cubicBezTo>
                  <a:cubicBezTo>
                    <a:pt x="607873" y="251528"/>
                    <a:pt x="576619" y="181719"/>
                    <a:pt x="526087" y="131188"/>
                  </a:cubicBezTo>
                  <a:lnTo>
                    <a:pt x="518585" y="124998"/>
                  </a:lnTo>
                  <a:lnTo>
                    <a:pt x="546850" y="84566"/>
                  </a:lnTo>
                  <a:lnTo>
                    <a:pt x="561019" y="96256"/>
                  </a:lnTo>
                  <a:cubicBezTo>
                    <a:pt x="620490" y="155728"/>
                    <a:pt x="657274" y="237887"/>
                    <a:pt x="657274" y="328637"/>
                  </a:cubicBezTo>
                  <a:cubicBezTo>
                    <a:pt x="657274" y="510138"/>
                    <a:pt x="510138" y="657274"/>
                    <a:pt x="328637" y="657274"/>
                  </a:cubicBezTo>
                  <a:cubicBezTo>
                    <a:pt x="147136" y="657274"/>
                    <a:pt x="0" y="510138"/>
                    <a:pt x="0" y="328637"/>
                  </a:cubicBezTo>
                  <a:cubicBezTo>
                    <a:pt x="0" y="147136"/>
                    <a:pt x="147136" y="0"/>
                    <a:pt x="32863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sp>
          <p:nvSpPr>
            <p:cNvPr id="26" name="Freeform 25"/>
            <p:cNvSpPr/>
            <p:nvPr/>
          </p:nvSpPr>
          <p:spPr bwMode="auto">
            <a:xfrm>
              <a:off x="6672472" y="5090574"/>
              <a:ext cx="959867" cy="987850"/>
            </a:xfrm>
            <a:custGeom>
              <a:avLst/>
              <a:gdLst>
                <a:gd name="connsiteX0" fmla="*/ 666231 w 666231"/>
                <a:gd name="connsiteY0" fmla="*/ 1962 h 686547"/>
                <a:gd name="connsiteX1" fmla="*/ 414488 w 666231"/>
                <a:gd name="connsiteY1" fmla="*/ 457870 h 686547"/>
                <a:gd name="connsiteX2" fmla="*/ 410500 w 666231"/>
                <a:gd name="connsiteY2" fmla="*/ 494397 h 686547"/>
                <a:gd name="connsiteX3" fmla="*/ 407239 w 666231"/>
                <a:gd name="connsiteY3" fmla="*/ 512321 h 686547"/>
                <a:gd name="connsiteX4" fmla="*/ 402258 w 666231"/>
                <a:gd name="connsiteY4" fmla="*/ 576954 h 686547"/>
                <a:gd name="connsiteX5" fmla="*/ 304295 w 666231"/>
                <a:gd name="connsiteY5" fmla="*/ 686547 h 686547"/>
                <a:gd name="connsiteX6" fmla="*/ 261529 w 666231"/>
                <a:gd name="connsiteY6" fmla="*/ 624337 h 686547"/>
                <a:gd name="connsiteX7" fmla="*/ 57765 w 666231"/>
                <a:gd name="connsiteY7" fmla="*/ 418176 h 686547"/>
                <a:gd name="connsiteX8" fmla="*/ 15153 w 666231"/>
                <a:gd name="connsiteY8" fmla="*/ 408345 h 686547"/>
                <a:gd name="connsiteX9" fmla="*/ 13674 w 666231"/>
                <a:gd name="connsiteY9" fmla="*/ 406738 h 686547"/>
                <a:gd name="connsiteX10" fmla="*/ 16715 w 666231"/>
                <a:gd name="connsiteY10" fmla="*/ 333588 h 686547"/>
                <a:gd name="connsiteX11" fmla="*/ 93458 w 666231"/>
                <a:gd name="connsiteY11" fmla="*/ 262972 h 686547"/>
                <a:gd name="connsiteX12" fmla="*/ 111042 w 666231"/>
                <a:gd name="connsiteY12" fmla="*/ 252321 h 686547"/>
                <a:gd name="connsiteX13" fmla="*/ 166607 w 666231"/>
                <a:gd name="connsiteY13" fmla="*/ 266013 h 686547"/>
                <a:gd name="connsiteX14" fmla="*/ 311820 w 666231"/>
                <a:gd name="connsiteY14" fmla="*/ 423824 h 686547"/>
                <a:gd name="connsiteX15" fmla="*/ 328574 w 666231"/>
                <a:gd name="connsiteY15" fmla="*/ 345245 h 686547"/>
                <a:gd name="connsiteX16" fmla="*/ 549572 w 666231"/>
                <a:gd name="connsiteY16" fmla="*/ 23083 h 686547"/>
                <a:gd name="connsiteX17" fmla="*/ 666231 w 666231"/>
                <a:gd name="connsiteY17" fmla="*/ 1962 h 68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231" h="686547">
                  <a:moveTo>
                    <a:pt x="666231" y="1962"/>
                  </a:moveTo>
                  <a:cubicBezTo>
                    <a:pt x="543471" y="75173"/>
                    <a:pt x="445705" y="252228"/>
                    <a:pt x="414488" y="457870"/>
                  </a:cubicBezTo>
                  <a:lnTo>
                    <a:pt x="410500" y="494397"/>
                  </a:lnTo>
                  <a:lnTo>
                    <a:pt x="407239" y="512321"/>
                  </a:lnTo>
                  <a:lnTo>
                    <a:pt x="402258" y="576954"/>
                  </a:lnTo>
                  <a:lnTo>
                    <a:pt x="304295" y="686547"/>
                  </a:lnTo>
                  <a:lnTo>
                    <a:pt x="261529" y="624337"/>
                  </a:lnTo>
                  <a:cubicBezTo>
                    <a:pt x="193702" y="534171"/>
                    <a:pt x="127254" y="458428"/>
                    <a:pt x="57765" y="418176"/>
                  </a:cubicBezTo>
                  <a:lnTo>
                    <a:pt x="15153" y="408345"/>
                  </a:lnTo>
                  <a:lnTo>
                    <a:pt x="13674" y="406738"/>
                  </a:lnTo>
                  <a:cubicBezTo>
                    <a:pt x="-5686" y="385698"/>
                    <a:pt x="-4324" y="352948"/>
                    <a:pt x="16715" y="333588"/>
                  </a:cubicBezTo>
                  <a:lnTo>
                    <a:pt x="93458" y="262972"/>
                  </a:lnTo>
                  <a:cubicBezTo>
                    <a:pt x="98718" y="258132"/>
                    <a:pt x="104710" y="254586"/>
                    <a:pt x="111042" y="252321"/>
                  </a:cubicBezTo>
                  <a:cubicBezTo>
                    <a:pt x="130036" y="245522"/>
                    <a:pt x="152088" y="250233"/>
                    <a:pt x="166607" y="266013"/>
                  </a:cubicBezTo>
                  <a:lnTo>
                    <a:pt x="311820" y="423824"/>
                  </a:lnTo>
                  <a:lnTo>
                    <a:pt x="328574" y="345245"/>
                  </a:lnTo>
                  <a:cubicBezTo>
                    <a:pt x="371414" y="190917"/>
                    <a:pt x="455084" y="71250"/>
                    <a:pt x="549572" y="23083"/>
                  </a:cubicBezTo>
                  <a:cubicBezTo>
                    <a:pt x="587367" y="3817"/>
                    <a:pt x="626894" y="-4009"/>
                    <a:pt x="666231" y="1962"/>
                  </a:cubicBezTo>
                  <a:close/>
                </a:path>
              </a:pathLst>
            </a:custGeom>
            <a:grpFill/>
            <a:ln>
              <a:noFill/>
            </a:ln>
          </p:spPr>
          <p:txBody>
            <a:bodyPr lIns="90000" tIns="46800" rIns="90000" bIns="46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1400" kern="0" dirty="0">
                <a:solidFill>
                  <a:srgbClr val="000000"/>
                </a:solidFill>
              </a:endParaRPr>
            </a:p>
          </p:txBody>
        </p:sp>
      </p:grpSp>
      <p:sp>
        <p:nvSpPr>
          <p:cNvPr id="27" name="TextBox 26"/>
          <p:cNvSpPr txBox="1"/>
          <p:nvPr/>
        </p:nvSpPr>
        <p:spPr>
          <a:xfrm>
            <a:off x="7206338" y="2709814"/>
            <a:ext cx="4200072" cy="2287806"/>
          </a:xfrm>
          <a:prstGeom prst="rect">
            <a:avLst/>
          </a:prstGeom>
          <a:noFill/>
        </p:spPr>
        <p:txBody>
          <a:bodyPr wrap="square" rtlCol="0">
            <a:spAutoFit/>
          </a:bodyPr>
          <a:lstStyle/>
          <a:p>
            <a:pPr lvl="1">
              <a:spcBef>
                <a:spcPts val="500"/>
              </a:spcBef>
              <a:buFont typeface="Wingdings" panose="05000000000000000000" pitchFamily="2" charset="2"/>
              <a:buChar char="ü"/>
            </a:pPr>
            <a:r>
              <a:rPr lang="en-IN" dirty="0">
                <a:latin typeface="Times New Roman" panose="02020603050405020304" pitchFamily="18" charset="0"/>
                <a:ea typeface="MS PGothic" panose="020B0600070205080204" pitchFamily="34" charset="-128"/>
                <a:cs typeface="Times New Roman" panose="02020603050405020304" pitchFamily="18" charset="0"/>
              </a:rPr>
              <a:t> </a:t>
            </a:r>
            <a:r>
              <a:rPr lang="en-IN" dirty="0" smtClean="0">
                <a:latin typeface="Times New Roman" panose="02020603050405020304" pitchFamily="18" charset="0"/>
                <a:cs typeface="Times New Roman" panose="02020603050405020304" pitchFamily="18" charset="0"/>
              </a:rPr>
              <a:t>Equipment breakdown leads to loss of production</a:t>
            </a:r>
            <a:r>
              <a:rPr lang="en-US" dirty="0" smtClean="0">
                <a:latin typeface="Times New Roman" panose="02020603050405020304" pitchFamily="18" charset="0"/>
                <a:cs typeface="Times New Roman" panose="02020603050405020304" pitchFamily="18" charset="0"/>
              </a:rPr>
              <a:t> </a:t>
            </a:r>
          </a:p>
          <a:p>
            <a:pPr lvl="1">
              <a:spcBef>
                <a:spcPts val="500"/>
              </a:spcBef>
              <a:buFont typeface="Wingdings" panose="05000000000000000000" pitchFamily="2" charset="2"/>
              <a:buChar char="ü"/>
            </a:pPr>
            <a:r>
              <a:rPr lang="en-IN" dirty="0" smtClean="0">
                <a:latin typeface="Times New Roman" panose="02020603050405020304" pitchFamily="18" charset="0"/>
                <a:cs typeface="Times New Roman" panose="02020603050405020304" pitchFamily="18" charset="0"/>
              </a:rPr>
              <a:t> It also affects production management</a:t>
            </a:r>
            <a:endParaRPr lang="en-US" dirty="0" smtClean="0">
              <a:latin typeface="Times New Roman" panose="02020603050405020304" pitchFamily="18" charset="0"/>
              <a:cs typeface="Times New Roman" panose="02020603050405020304" pitchFamily="18" charset="0"/>
            </a:endParaRPr>
          </a:p>
          <a:p>
            <a:pPr lvl="1">
              <a:spcBef>
                <a:spcPts val="500"/>
              </a:spcBef>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 To increase production quality</a:t>
            </a:r>
          </a:p>
          <a:p>
            <a:pPr lvl="1">
              <a:spcBef>
                <a:spcPts val="500"/>
              </a:spcBef>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 To increase facility’s productivity</a:t>
            </a:r>
          </a:p>
          <a:p>
            <a:pPr lvl="1">
              <a:spcBef>
                <a:spcPts val="500"/>
              </a:spcBef>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 To improve facility’s area usability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090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Complication Analysis	</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sp>
        <p:nvSpPr>
          <p:cNvPr id="7" name="Text Box 2"/>
          <p:cNvSpPr txBox="1">
            <a:spLocks noChangeArrowheads="1"/>
          </p:cNvSpPr>
          <p:nvPr/>
        </p:nvSpPr>
        <p:spPr bwMode="auto">
          <a:xfrm>
            <a:off x="3417553" y="2684845"/>
            <a:ext cx="4737100" cy="1200150"/>
          </a:xfrm>
          <a:prstGeom prst="rect">
            <a:avLst/>
          </a:prstGeom>
          <a:solidFill>
            <a:schemeClr val="bg1">
              <a:lumMod val="65000"/>
            </a:schemeClr>
          </a:solidFill>
          <a:ln w="9525">
            <a:noFill/>
            <a:miter lim="800000"/>
            <a:headEnd/>
            <a:tailEnd/>
          </a:ln>
          <a:effectLst/>
        </p:spPr>
        <p:txBody>
          <a:bodyPr>
            <a:spAutoFit/>
          </a:bodyPr>
          <a:lstStyle>
            <a:lvl1pPr>
              <a:defRPr sz="2800">
                <a:solidFill>
                  <a:schemeClr val="tx2"/>
                </a:solidFill>
                <a:latin typeface="Arial" pitchFamily="34" charset="0"/>
                <a:ea typeface="MS PGothic" pitchFamily="34" charset="-128"/>
              </a:defRPr>
            </a:lvl1pPr>
            <a:lvl2pPr marL="742950" indent="-285750">
              <a:defRPr sz="2800">
                <a:solidFill>
                  <a:schemeClr val="tx2"/>
                </a:solidFill>
                <a:latin typeface="Arial" pitchFamily="34" charset="0"/>
                <a:ea typeface="MS PGothic" pitchFamily="34" charset="-128"/>
              </a:defRPr>
            </a:lvl2pPr>
            <a:lvl3pPr marL="1143000" indent="-228600">
              <a:defRPr sz="2800">
                <a:solidFill>
                  <a:schemeClr val="tx2"/>
                </a:solidFill>
                <a:latin typeface="Arial" pitchFamily="34" charset="0"/>
                <a:ea typeface="MS PGothic" pitchFamily="34" charset="-128"/>
              </a:defRPr>
            </a:lvl3pPr>
            <a:lvl4pPr marL="1600200" indent="-228600">
              <a:defRPr sz="2800">
                <a:solidFill>
                  <a:schemeClr val="tx2"/>
                </a:solidFill>
                <a:latin typeface="Arial" pitchFamily="34" charset="0"/>
                <a:ea typeface="MS PGothic" pitchFamily="34" charset="-128"/>
              </a:defRPr>
            </a:lvl4pPr>
            <a:lvl5pPr marL="2057400" indent="-228600">
              <a:defRPr sz="2800">
                <a:solidFill>
                  <a:schemeClr val="tx2"/>
                </a:solidFill>
                <a:latin typeface="Arial"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Arial"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Arial"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Arial"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Arial" pitchFamily="34" charset="0"/>
                <a:ea typeface="MS PGothic" pitchFamily="34" charset="-128"/>
              </a:defRPr>
            </a:lvl9pPr>
          </a:lstStyle>
          <a:p>
            <a:pPr algn="ctr">
              <a:defRPr/>
            </a:pPr>
            <a:r>
              <a:rPr lang="en-US" sz="3600" dirty="0" smtClean="0">
                <a:solidFill>
                  <a:schemeClr val="accent1"/>
                </a:solidFill>
                <a:effectLst>
                  <a:outerShdw blurRad="38100" dist="38100" dir="2700000" algn="tl">
                    <a:srgbClr val="C0C0C0"/>
                  </a:outerShdw>
                </a:effectLst>
                <a:latin typeface="Arial Black" pitchFamily="34" charset="0"/>
              </a:rPr>
              <a:t>STEP 3</a:t>
            </a:r>
            <a:r>
              <a:rPr lang="en-US" sz="3600" dirty="0" smtClean="0">
                <a:solidFill>
                  <a:schemeClr val="bg2"/>
                </a:solidFill>
                <a:effectLst>
                  <a:outerShdw blurRad="38100" dist="38100" dir="2700000" algn="tl">
                    <a:srgbClr val="C0C0C0"/>
                  </a:outerShdw>
                </a:effectLst>
                <a:latin typeface="Arial Black" pitchFamily="34" charset="0"/>
              </a:rPr>
              <a:t>      </a:t>
            </a:r>
            <a:endParaRPr lang="en-US" sz="3600" dirty="0">
              <a:solidFill>
                <a:schemeClr val="tx1"/>
              </a:solidFill>
              <a:effectLst>
                <a:outerShdw blurRad="38100" dist="38100" dir="2700000" algn="tl">
                  <a:srgbClr val="C0C0C0"/>
                </a:outerShdw>
              </a:effectLst>
              <a:latin typeface="Arial Black" pitchFamily="34" charset="0"/>
            </a:endParaRPr>
          </a:p>
          <a:p>
            <a:pPr algn="ctr">
              <a:defRPr/>
            </a:pPr>
            <a:r>
              <a:rPr lang="en-US" sz="3600" dirty="0" smtClean="0">
                <a:solidFill>
                  <a:schemeClr val="tx1"/>
                </a:solidFill>
                <a:effectLst>
                  <a:outerShdw blurRad="38100" dist="38100" dir="2700000" algn="tl">
                    <a:srgbClr val="C0C0C0"/>
                  </a:outerShdw>
                </a:effectLst>
                <a:latin typeface="Arial Black" pitchFamily="34" charset="0"/>
              </a:rPr>
              <a:t>Current Scenario</a:t>
            </a:r>
          </a:p>
        </p:txBody>
      </p:sp>
    </p:spTree>
    <p:extLst>
      <p:ext uri="{BB962C8B-B14F-4D97-AF65-F5344CB8AC3E}">
        <p14:creationId xmlns:p14="http://schemas.microsoft.com/office/powerpoint/2010/main" val="929146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Current Scenario</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sp>
        <p:nvSpPr>
          <p:cNvPr id="2" name="Rectangle 1"/>
          <p:cNvSpPr/>
          <p:nvPr/>
        </p:nvSpPr>
        <p:spPr>
          <a:xfrm>
            <a:off x="493485" y="1217751"/>
            <a:ext cx="11553372" cy="923330"/>
          </a:xfrm>
          <a:prstGeom prst="rect">
            <a:avLst/>
          </a:prstGeom>
        </p:spPr>
        <p:txBody>
          <a:bodyPr wrap="square">
            <a:spAutoFit/>
          </a:bodyPr>
          <a:lstStyle/>
          <a:p>
            <a:r>
              <a:rPr lang="en-IN" dirty="0">
                <a:solidFill>
                  <a:srgbClr val="222222"/>
                </a:solidFill>
                <a:latin typeface="Georgia" panose="02040502050405020303" pitchFamily="18" charset="0"/>
              </a:rPr>
              <a:t>Just when you think operations are running smoothly, the market changes—and then changes again</a:t>
            </a:r>
            <a:r>
              <a:rPr lang="en-IN" dirty="0" smtClean="0">
                <a:solidFill>
                  <a:srgbClr val="222222"/>
                </a:solidFill>
                <a:latin typeface="Georgia" panose="02040502050405020303" pitchFamily="18" charset="0"/>
              </a:rPr>
              <a:t>. To cope with the markets, Daltile has been managing the supply levels accordingly and operating effectively.  But with ongoing operations, the facility has been lagging on multiple fronts when it comes to efficient production:</a:t>
            </a:r>
            <a:endParaRPr lang="en-IN" dirty="0"/>
          </a:p>
        </p:txBody>
      </p:sp>
      <p:pic>
        <p:nvPicPr>
          <p:cNvPr id="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2758" y="2665981"/>
            <a:ext cx="3086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6444" y="2680496"/>
            <a:ext cx="3086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
          <p:cNvSpPr txBox="1">
            <a:spLocks noChangeArrowheads="1"/>
          </p:cNvSpPr>
          <p:nvPr/>
        </p:nvSpPr>
        <p:spPr bwMode="auto">
          <a:xfrm>
            <a:off x="2041071" y="2218865"/>
            <a:ext cx="845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IN" b="1" dirty="0">
                <a:solidFill>
                  <a:schemeClr val="tx1"/>
                </a:solidFill>
                <a:latin typeface="Arial" panose="020B0604020202020204" pitchFamily="34" charset="0"/>
              </a:rPr>
              <a:t>Lack of maintenance      </a:t>
            </a:r>
            <a:r>
              <a:rPr lang="en-IN" b="1" dirty="0" smtClean="0">
                <a:solidFill>
                  <a:schemeClr val="tx1"/>
                </a:solidFill>
                <a:latin typeface="Arial" panose="020B0604020202020204" pitchFamily="34" charset="0"/>
              </a:rPr>
              <a:t>				Loss </a:t>
            </a:r>
            <a:r>
              <a:rPr lang="en-IN" b="1" dirty="0">
                <a:solidFill>
                  <a:schemeClr val="tx1"/>
                </a:solidFill>
                <a:latin typeface="Arial" panose="020B0604020202020204" pitchFamily="34" charset="0"/>
              </a:rPr>
              <a:t>of inventory</a:t>
            </a:r>
          </a:p>
        </p:txBody>
      </p:sp>
    </p:spTree>
    <p:extLst>
      <p:ext uri="{BB962C8B-B14F-4D97-AF65-F5344CB8AC3E}">
        <p14:creationId xmlns:p14="http://schemas.microsoft.com/office/powerpoint/2010/main" val="1522251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3485" y="1217751"/>
            <a:ext cx="11553372" cy="923330"/>
          </a:xfrm>
          <a:prstGeom prst="rect">
            <a:avLst/>
          </a:prstGeom>
        </p:spPr>
        <p:txBody>
          <a:bodyPr wrap="square">
            <a:spAutoFit/>
          </a:bodyPr>
          <a:lstStyle/>
          <a:p>
            <a:r>
              <a:rPr lang="en-IN" dirty="0">
                <a:solidFill>
                  <a:srgbClr val="222222"/>
                </a:solidFill>
                <a:latin typeface="Georgia" panose="02040502050405020303" pitchFamily="18" charset="0"/>
              </a:rPr>
              <a:t>Just when you think operations are running smoothly, the market changes—and then changes again</a:t>
            </a:r>
            <a:r>
              <a:rPr lang="en-IN" dirty="0" smtClean="0">
                <a:solidFill>
                  <a:srgbClr val="222222"/>
                </a:solidFill>
                <a:latin typeface="Georgia" panose="02040502050405020303" pitchFamily="18" charset="0"/>
              </a:rPr>
              <a:t>. To cope with the markets, Daltile has been managing the supply levels accordingly and operating effectively.  But with ongoing operations, the facility has been lagging on multiple fronts when it comes to efficient production:</a:t>
            </a:r>
            <a:endParaRPr lang="en-IN" dirty="0"/>
          </a:p>
        </p:txBody>
      </p:sp>
      <p:sp>
        <p:nvSpPr>
          <p:cNvPr id="11" name="TextBox 1"/>
          <p:cNvSpPr txBox="1">
            <a:spLocks noChangeArrowheads="1"/>
          </p:cNvSpPr>
          <p:nvPr/>
        </p:nvSpPr>
        <p:spPr bwMode="auto">
          <a:xfrm>
            <a:off x="2093578" y="2199536"/>
            <a:ext cx="845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IN" b="1" dirty="0" smtClean="0">
                <a:solidFill>
                  <a:schemeClr val="tx1"/>
                </a:solidFill>
                <a:latin typeface="Arial" panose="020B0604020202020204" pitchFamily="34" charset="0"/>
              </a:rPr>
              <a:t>Improper Production			</a:t>
            </a:r>
            <a:r>
              <a:rPr lang="en-IN" b="1" dirty="0">
                <a:solidFill>
                  <a:schemeClr val="tx1"/>
                </a:solidFill>
                <a:latin typeface="Arial" panose="020B0604020202020204" pitchFamily="34" charset="0"/>
              </a:rPr>
              <a:t>  </a:t>
            </a:r>
            <a:r>
              <a:rPr lang="en-IN" b="1" dirty="0" smtClean="0">
                <a:solidFill>
                  <a:schemeClr val="tx1"/>
                </a:solidFill>
                <a:latin typeface="Arial" panose="020B0604020202020204" pitchFamily="34" charset="0"/>
              </a:rPr>
              <a:t>       Increased Downtime</a:t>
            </a:r>
            <a:endParaRPr lang="en-IN" b="1" dirty="0">
              <a:solidFill>
                <a:schemeClr val="tx1"/>
              </a:solidFill>
              <a:latin typeface="Arial" panose="020B0604020202020204" pitchFamily="34" charset="0"/>
            </a:endParaRPr>
          </a:p>
        </p:txBody>
      </p:sp>
      <p:pic>
        <p:nvPicPr>
          <p:cNvPr id="12" name="Picture 6" descr="E:\Chegg ppt outside\IMG-20200324-WA0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9857" y="2694214"/>
            <a:ext cx="3133725"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E:\Chegg ppt outside\IMG-20200324-WA0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2988" y="2660768"/>
            <a:ext cx="3133725" cy="419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Current Scenario</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spTree>
    <p:extLst>
      <p:ext uri="{BB962C8B-B14F-4D97-AF65-F5344CB8AC3E}">
        <p14:creationId xmlns:p14="http://schemas.microsoft.com/office/powerpoint/2010/main" val="2013579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Complication Analysis	</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sp>
        <p:nvSpPr>
          <p:cNvPr id="7" name="Text Box 2"/>
          <p:cNvSpPr txBox="1">
            <a:spLocks noChangeArrowheads="1"/>
          </p:cNvSpPr>
          <p:nvPr/>
        </p:nvSpPr>
        <p:spPr bwMode="auto">
          <a:xfrm>
            <a:off x="3417553" y="2684845"/>
            <a:ext cx="4737100" cy="1200329"/>
          </a:xfrm>
          <a:prstGeom prst="rect">
            <a:avLst/>
          </a:prstGeom>
          <a:solidFill>
            <a:schemeClr val="bg1">
              <a:lumMod val="65000"/>
            </a:schemeClr>
          </a:solidFill>
          <a:ln w="9525">
            <a:noFill/>
            <a:miter lim="800000"/>
            <a:headEnd/>
            <a:tailEnd/>
          </a:ln>
          <a:effectLst/>
        </p:spPr>
        <p:txBody>
          <a:bodyPr>
            <a:spAutoFit/>
          </a:bodyPr>
          <a:lstStyle>
            <a:lvl1pPr>
              <a:defRPr sz="2800">
                <a:solidFill>
                  <a:schemeClr val="tx2"/>
                </a:solidFill>
                <a:latin typeface="Arial" pitchFamily="34" charset="0"/>
                <a:ea typeface="MS PGothic" pitchFamily="34" charset="-128"/>
              </a:defRPr>
            </a:lvl1pPr>
            <a:lvl2pPr marL="742950" indent="-285750">
              <a:defRPr sz="2800">
                <a:solidFill>
                  <a:schemeClr val="tx2"/>
                </a:solidFill>
                <a:latin typeface="Arial" pitchFamily="34" charset="0"/>
                <a:ea typeface="MS PGothic" pitchFamily="34" charset="-128"/>
              </a:defRPr>
            </a:lvl2pPr>
            <a:lvl3pPr marL="1143000" indent="-228600">
              <a:defRPr sz="2800">
                <a:solidFill>
                  <a:schemeClr val="tx2"/>
                </a:solidFill>
                <a:latin typeface="Arial" pitchFamily="34" charset="0"/>
                <a:ea typeface="MS PGothic" pitchFamily="34" charset="-128"/>
              </a:defRPr>
            </a:lvl3pPr>
            <a:lvl4pPr marL="1600200" indent="-228600">
              <a:defRPr sz="2800">
                <a:solidFill>
                  <a:schemeClr val="tx2"/>
                </a:solidFill>
                <a:latin typeface="Arial" pitchFamily="34" charset="0"/>
                <a:ea typeface="MS PGothic" pitchFamily="34" charset="-128"/>
              </a:defRPr>
            </a:lvl4pPr>
            <a:lvl5pPr marL="2057400" indent="-228600">
              <a:defRPr sz="2800">
                <a:solidFill>
                  <a:schemeClr val="tx2"/>
                </a:solidFill>
                <a:latin typeface="Arial"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Arial"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Arial"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Arial"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Arial" pitchFamily="34" charset="0"/>
                <a:ea typeface="MS PGothic" pitchFamily="34" charset="-128"/>
              </a:defRPr>
            </a:lvl9pPr>
          </a:lstStyle>
          <a:p>
            <a:pPr algn="ctr">
              <a:defRPr/>
            </a:pPr>
            <a:r>
              <a:rPr lang="en-US" sz="3600" dirty="0" smtClean="0">
                <a:solidFill>
                  <a:schemeClr val="accent1"/>
                </a:solidFill>
                <a:effectLst>
                  <a:outerShdw blurRad="38100" dist="38100" dir="2700000" algn="tl">
                    <a:srgbClr val="C0C0C0"/>
                  </a:outerShdw>
                </a:effectLst>
                <a:latin typeface="Arial Black" pitchFamily="34" charset="0"/>
              </a:rPr>
              <a:t>STEP </a:t>
            </a:r>
            <a:r>
              <a:rPr lang="en-US" sz="3600" dirty="0">
                <a:solidFill>
                  <a:schemeClr val="accent1"/>
                </a:solidFill>
                <a:effectLst>
                  <a:outerShdw blurRad="38100" dist="38100" dir="2700000" algn="tl">
                    <a:srgbClr val="C0C0C0"/>
                  </a:outerShdw>
                </a:effectLst>
                <a:latin typeface="Arial Black" pitchFamily="34" charset="0"/>
              </a:rPr>
              <a:t>4</a:t>
            </a:r>
            <a:r>
              <a:rPr lang="en-US" sz="3600" dirty="0" smtClean="0">
                <a:solidFill>
                  <a:schemeClr val="bg2"/>
                </a:solidFill>
                <a:effectLst>
                  <a:outerShdw blurRad="38100" dist="38100" dir="2700000" algn="tl">
                    <a:srgbClr val="C0C0C0"/>
                  </a:outerShdw>
                </a:effectLst>
                <a:latin typeface="Arial Black" pitchFamily="34" charset="0"/>
              </a:rPr>
              <a:t>      </a:t>
            </a:r>
            <a:r>
              <a:rPr lang="en-US" sz="3600" dirty="0" smtClean="0">
                <a:solidFill>
                  <a:schemeClr val="tx1"/>
                </a:solidFill>
                <a:effectLst>
                  <a:outerShdw blurRad="38100" dist="38100" dir="2700000" algn="tl">
                    <a:srgbClr val="C0C0C0"/>
                  </a:outerShdw>
                </a:effectLst>
                <a:latin typeface="Arial Black" pitchFamily="34" charset="0"/>
              </a:rPr>
              <a:t>Analysis</a:t>
            </a:r>
          </a:p>
        </p:txBody>
      </p:sp>
    </p:spTree>
    <p:extLst>
      <p:ext uri="{BB962C8B-B14F-4D97-AF65-F5344CB8AC3E}">
        <p14:creationId xmlns:p14="http://schemas.microsoft.com/office/powerpoint/2010/main" val="2540989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Current status</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2994" y="1276349"/>
            <a:ext cx="3435600" cy="458079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2538" y="1276349"/>
            <a:ext cx="3435600" cy="45808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450" y="1103116"/>
            <a:ext cx="3435600" cy="4580799"/>
          </a:xfrm>
          <a:prstGeom prst="rect">
            <a:avLst/>
          </a:prstGeom>
        </p:spPr>
      </p:pic>
      <p:sp>
        <p:nvSpPr>
          <p:cNvPr id="10" name="Rectangle 9"/>
          <p:cNvSpPr/>
          <p:nvPr/>
        </p:nvSpPr>
        <p:spPr>
          <a:xfrm>
            <a:off x="462416" y="6021611"/>
            <a:ext cx="11305722" cy="646331"/>
          </a:xfrm>
          <a:prstGeom prst="rect">
            <a:avLst/>
          </a:prstGeom>
        </p:spPr>
        <p:txBody>
          <a:bodyPr wrap="square">
            <a:spAutoFit/>
          </a:bodyPr>
          <a:lstStyle/>
          <a:p>
            <a:r>
              <a:rPr lang="en-IN" dirty="0" smtClean="0">
                <a:solidFill>
                  <a:srgbClr val="222222"/>
                </a:solidFill>
                <a:latin typeface="Georgia" panose="02040502050405020303" pitchFamily="18" charset="0"/>
              </a:rPr>
              <a:t>The plant facility is not up to the mark when it comes to interior and machinery maintenance. Due care needs to be taken else poor maintenance will impact the facility’s efficiency and bottom line.</a:t>
            </a:r>
            <a:endParaRPr lang="en-IN" dirty="0"/>
          </a:p>
        </p:txBody>
      </p:sp>
    </p:spTree>
    <p:extLst>
      <p:ext uri="{BB962C8B-B14F-4D97-AF65-F5344CB8AC3E}">
        <p14:creationId xmlns:p14="http://schemas.microsoft.com/office/powerpoint/2010/main" val="3104856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2501"/>
            <a:ext cx="11216185" cy="777922"/>
          </a:xfrm>
          <a:noFill/>
        </p:spPr>
        <p:txBody>
          <a:bodyPr>
            <a:normAutofit/>
          </a:bodyPr>
          <a:lstStyle/>
          <a:p>
            <a:r>
              <a:rPr lang="en-IN" sz="3600" dirty="0" smtClean="0">
                <a:solidFill>
                  <a:schemeClr val="accent6">
                    <a:lumMod val="50000"/>
                  </a:schemeClr>
                </a:solidFill>
                <a:latin typeface="Brandon Grotesque Bold" panose="020B0803020203060202"/>
                <a:cs typeface="Times New Roman" panose="02020603050405020304" pitchFamily="18" charset="0"/>
              </a:rPr>
              <a:t>Daltile Facility</a:t>
            </a:r>
            <a:endParaRPr lang="en-IN" sz="3600" dirty="0">
              <a:solidFill>
                <a:schemeClr val="accent6">
                  <a:lumMod val="50000"/>
                </a:schemeClr>
              </a:solidFill>
              <a:latin typeface="Brandon Grotesque Bold" panose="020B0803020203060202"/>
              <a:cs typeface="Times New Roman" panose="02020603050405020304" pitchFamily="18" charset="0"/>
            </a:endParaRPr>
          </a:p>
        </p:txBody>
      </p:sp>
      <p:sp>
        <p:nvSpPr>
          <p:cNvPr id="9" name="TextBox 8"/>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6"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3865" y="3097370"/>
            <a:ext cx="3886822" cy="364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0" descr="World Leader in Tile for 70 Years | Dalti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 y="3097370"/>
            <a:ext cx="3644721" cy="364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p:nvPr/>
        </p:nvSpPr>
        <p:spPr>
          <a:xfrm>
            <a:off x="365760" y="1106862"/>
            <a:ext cx="11041389" cy="1938992"/>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Daltile is America's leader in porcelain tile and natural stone and the world's leading manufacturer of ceramic tile. </a:t>
            </a:r>
            <a:endParaRPr lang="en-IN"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IN" sz="2400" dirty="0" smtClean="0">
                <a:latin typeface="Times New Roman" panose="02020603050405020304" pitchFamily="18" charset="0"/>
                <a:cs typeface="Times New Roman" panose="02020603050405020304" pitchFamily="18" charset="0"/>
              </a:rPr>
              <a:t>Dal-Tile is a subsidiary of Mohawk Industries, the world's largest flooring company</a:t>
            </a:r>
          </a:p>
          <a:p>
            <a:pPr marL="342900" indent="-342900" algn="just">
              <a:buFont typeface="Arial" panose="020B0604020202020204" pitchFamily="34" charset="0"/>
              <a:buChar char="•"/>
            </a:pPr>
            <a:r>
              <a:rPr lang="en-IN" sz="2400" dirty="0" smtClean="0">
                <a:latin typeface="Times New Roman" panose="02020603050405020304" pitchFamily="18" charset="0"/>
                <a:cs typeface="Times New Roman" panose="02020603050405020304" pitchFamily="18" charset="0"/>
              </a:rPr>
              <a:t>Mohawk's integrated manufacturing and distribution processes provide advantages </a:t>
            </a:r>
            <a:r>
              <a:rPr lang="en-IN" sz="2400" dirty="0">
                <a:latin typeface="Times New Roman" panose="02020603050405020304" pitchFamily="18" charset="0"/>
                <a:cs typeface="Times New Roman" panose="02020603050405020304" pitchFamily="18" charset="0"/>
              </a:rPr>
              <a:t>in </a:t>
            </a:r>
            <a:r>
              <a:rPr lang="en-IN" sz="2400" dirty="0" smtClean="0">
                <a:latin typeface="Times New Roman" panose="02020603050405020304" pitchFamily="18" charset="0"/>
                <a:cs typeface="Times New Roman" panose="02020603050405020304" pitchFamily="18" charset="0"/>
              </a:rPr>
              <a:t>production </a:t>
            </a:r>
            <a:r>
              <a:rPr lang="en-IN" sz="2400" dirty="0">
                <a:latin typeface="Times New Roman" panose="02020603050405020304" pitchFamily="18" charset="0"/>
                <a:cs typeface="Times New Roman" panose="02020603050405020304" pitchFamily="18" charset="0"/>
              </a:rPr>
              <a:t>of </a:t>
            </a:r>
            <a:r>
              <a:rPr lang="en-IN" sz="2400" dirty="0" smtClean="0">
                <a:latin typeface="Times New Roman" panose="02020603050405020304" pitchFamily="18" charset="0"/>
                <a:cs typeface="Times New Roman" panose="02020603050405020304" pitchFamily="18" charset="0"/>
              </a:rPr>
              <a:t>carpet, ceramic </a:t>
            </a:r>
            <a:r>
              <a:rPr lang="en-IN" sz="2400" dirty="0">
                <a:latin typeface="Times New Roman" panose="02020603050405020304" pitchFamily="18" charset="0"/>
                <a:cs typeface="Times New Roman" panose="02020603050405020304" pitchFamily="18" charset="0"/>
              </a:rPr>
              <a:t>tile, laminate, wood, stone and vinyl flooring</a:t>
            </a:r>
            <a:r>
              <a:rPr lang="en-IN" sz="2400" dirty="0" smtClean="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4332202" y="3785946"/>
            <a:ext cx="2957240" cy="1938992"/>
          </a:xfrm>
          <a:prstGeom prst="rect">
            <a:avLst/>
          </a:prstGeom>
        </p:spPr>
        <p:txBody>
          <a:bodyPr wrap="square">
            <a:spAutoFit/>
          </a:bodyPr>
          <a:lstStyle/>
          <a:p>
            <a:pPr algn="just"/>
            <a:r>
              <a:rPr lang="en-IN" sz="2400" b="1" dirty="0">
                <a:solidFill>
                  <a:schemeClr val="accent6">
                    <a:lumMod val="50000"/>
                  </a:schemeClr>
                </a:solidFill>
                <a:latin typeface="Times New Roman" panose="02020603050405020304" pitchFamily="18" charset="0"/>
                <a:cs typeface="Times New Roman" panose="02020603050405020304" pitchFamily="18" charset="0"/>
              </a:rPr>
              <a:t>The facility is located at El </a:t>
            </a:r>
            <a:r>
              <a:rPr lang="en-IN" sz="2400" b="1" dirty="0" smtClean="0">
                <a:solidFill>
                  <a:schemeClr val="accent6">
                    <a:lumMod val="50000"/>
                  </a:schemeClr>
                </a:solidFill>
                <a:latin typeface="Times New Roman" panose="02020603050405020304" pitchFamily="18" charset="0"/>
                <a:cs typeface="Times New Roman" panose="02020603050405020304" pitchFamily="18" charset="0"/>
              </a:rPr>
              <a:t>Paso, TX </a:t>
            </a:r>
            <a:r>
              <a:rPr lang="en-IN" sz="2400" b="1" dirty="0">
                <a:solidFill>
                  <a:schemeClr val="accent6">
                    <a:lumMod val="50000"/>
                  </a:schemeClr>
                </a:solidFill>
                <a:latin typeface="Times New Roman" panose="02020603050405020304" pitchFamily="18" charset="0"/>
                <a:cs typeface="Times New Roman" panose="02020603050405020304" pitchFamily="18" charset="0"/>
              </a:rPr>
              <a:t>and is one of the biggest </a:t>
            </a:r>
            <a:r>
              <a:rPr lang="en-IN" sz="2400" b="1" dirty="0" smtClean="0">
                <a:solidFill>
                  <a:schemeClr val="accent6">
                    <a:lumMod val="50000"/>
                  </a:schemeClr>
                </a:solidFill>
                <a:latin typeface="Times New Roman" panose="02020603050405020304" pitchFamily="18" charset="0"/>
                <a:cs typeface="Times New Roman" panose="02020603050405020304" pitchFamily="18" charset="0"/>
              </a:rPr>
              <a:t>plant for Dal-tile in terms of production</a:t>
            </a:r>
            <a:endParaRPr lang="en-I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405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Insights with Impact</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grpSp>
        <p:nvGrpSpPr>
          <p:cNvPr id="9" name="Group 31"/>
          <p:cNvGrpSpPr>
            <a:grpSpLocks/>
          </p:cNvGrpSpPr>
          <p:nvPr/>
        </p:nvGrpSpPr>
        <p:grpSpPr bwMode="auto">
          <a:xfrm>
            <a:off x="6868816" y="3325710"/>
            <a:ext cx="4138883" cy="2490364"/>
            <a:chOff x="6757637" y="3168604"/>
            <a:chExt cx="3048426" cy="1505697"/>
          </a:xfrm>
        </p:grpSpPr>
        <p:sp>
          <p:nvSpPr>
            <p:cNvPr id="10" name="Rectangle 9"/>
            <p:cNvSpPr/>
            <p:nvPr/>
          </p:nvSpPr>
          <p:spPr>
            <a:xfrm>
              <a:off x="6848671" y="3168604"/>
              <a:ext cx="2738759" cy="270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1108"/>
                </a:spcBef>
                <a:spcAft>
                  <a:spcPts val="1108"/>
                </a:spcAft>
                <a:buClr>
                  <a:srgbClr val="005C42"/>
                </a:buClr>
                <a:defRPr/>
              </a:pPr>
              <a:r>
                <a:rPr lang="en-IN" b="1" dirty="0">
                  <a:solidFill>
                    <a:schemeClr val="tx1"/>
                  </a:solidFill>
                  <a:latin typeface="Times New Roman" panose="02020603050405020304" pitchFamily="18" charset="0"/>
                  <a:cs typeface="Times New Roman" panose="02020603050405020304" pitchFamily="18" charset="0"/>
                </a:rPr>
                <a:t>Evidence-based approach</a:t>
              </a:r>
            </a:p>
          </p:txBody>
        </p:sp>
        <p:sp>
          <p:nvSpPr>
            <p:cNvPr id="11" name="Rectangle 10"/>
            <p:cNvSpPr/>
            <p:nvPr/>
          </p:nvSpPr>
          <p:spPr>
            <a:xfrm>
              <a:off x="6757637" y="4403799"/>
              <a:ext cx="3048426" cy="270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1108"/>
                </a:spcBef>
                <a:spcAft>
                  <a:spcPts val="1108"/>
                </a:spcAft>
                <a:buClr>
                  <a:srgbClr val="005C42"/>
                </a:buClr>
                <a:defRPr/>
              </a:pPr>
              <a:r>
                <a:rPr lang="en-IN" b="1" dirty="0">
                  <a:solidFill>
                    <a:schemeClr val="tx1"/>
                  </a:solidFill>
                  <a:latin typeface="Times New Roman" panose="02020603050405020304" pitchFamily="18" charset="0"/>
                  <a:cs typeface="Times New Roman" panose="02020603050405020304" pitchFamily="18" charset="0"/>
                </a:rPr>
                <a:t>Superior analytical capabilities</a:t>
              </a:r>
            </a:p>
          </p:txBody>
        </p:sp>
      </p:grpSp>
      <p:grpSp>
        <p:nvGrpSpPr>
          <p:cNvPr id="12" name="Group 32"/>
          <p:cNvGrpSpPr>
            <a:grpSpLocks/>
          </p:cNvGrpSpPr>
          <p:nvPr/>
        </p:nvGrpSpPr>
        <p:grpSpPr bwMode="auto">
          <a:xfrm>
            <a:off x="6992413" y="2344253"/>
            <a:ext cx="3891690" cy="2450339"/>
            <a:chOff x="6530103" y="2256203"/>
            <a:chExt cx="2866286" cy="1482850"/>
          </a:xfrm>
        </p:grpSpPr>
        <p:sp>
          <p:nvSpPr>
            <p:cNvPr id="13" name="Rectangle 12"/>
            <p:cNvSpPr/>
            <p:nvPr/>
          </p:nvSpPr>
          <p:spPr>
            <a:xfrm>
              <a:off x="6531660" y="2256203"/>
              <a:ext cx="2737133" cy="270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1108"/>
                </a:spcBef>
                <a:spcAft>
                  <a:spcPts val="1108"/>
                </a:spcAft>
                <a:buClr>
                  <a:srgbClr val="005C42"/>
                </a:buClr>
                <a:defRPr/>
              </a:pPr>
              <a:r>
                <a:rPr lang="en-IN" b="1" dirty="0">
                  <a:solidFill>
                    <a:schemeClr val="tx1"/>
                  </a:solidFill>
                  <a:latin typeface="Times New Roman" panose="02020603050405020304" pitchFamily="18" charset="0"/>
                  <a:cs typeface="Times New Roman" panose="02020603050405020304" pitchFamily="18" charset="0"/>
                </a:rPr>
                <a:t>Proprietary methodologies</a:t>
              </a:r>
            </a:p>
          </p:txBody>
        </p:sp>
        <p:sp>
          <p:nvSpPr>
            <p:cNvPr id="14" name="Rectangle 13"/>
            <p:cNvSpPr/>
            <p:nvPr/>
          </p:nvSpPr>
          <p:spPr>
            <a:xfrm>
              <a:off x="6530103" y="3468304"/>
              <a:ext cx="2866286" cy="270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1108"/>
                </a:spcBef>
                <a:spcAft>
                  <a:spcPts val="1108"/>
                </a:spcAft>
                <a:buClr>
                  <a:srgbClr val="005C42"/>
                </a:buClr>
                <a:defRPr/>
              </a:pPr>
              <a:r>
                <a:rPr lang="en-IN" b="1" dirty="0">
                  <a:solidFill>
                    <a:schemeClr val="tx1"/>
                  </a:solidFill>
                  <a:latin typeface="Times New Roman" panose="02020603050405020304" pitchFamily="18" charset="0"/>
                  <a:cs typeface="Times New Roman" panose="02020603050405020304" pitchFamily="18" charset="0"/>
                </a:rPr>
                <a:t>Leading edge analytical tools</a:t>
              </a:r>
            </a:p>
          </p:txBody>
        </p:sp>
      </p:grpSp>
      <p:sp>
        <p:nvSpPr>
          <p:cNvPr id="15" name="Rectangle 34"/>
          <p:cNvSpPr>
            <a:spLocks noChangeArrowheads="1"/>
          </p:cNvSpPr>
          <p:nvPr/>
        </p:nvSpPr>
        <p:spPr bwMode="auto">
          <a:xfrm>
            <a:off x="4541864" y="2325203"/>
            <a:ext cx="1679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sz="1800" b="1" dirty="0">
                <a:solidFill>
                  <a:schemeClr val="tx1"/>
                </a:solidFill>
                <a:latin typeface="Times New Roman" panose="02020603050405020304" pitchFamily="18" charset="0"/>
                <a:cs typeface="Times New Roman" panose="02020603050405020304" pitchFamily="18" charset="0"/>
              </a:rPr>
              <a:t>Key findings</a:t>
            </a:r>
          </a:p>
        </p:txBody>
      </p:sp>
      <p:sp>
        <p:nvSpPr>
          <p:cNvPr id="16" name="Rectangle 15"/>
          <p:cNvSpPr/>
          <p:nvPr/>
        </p:nvSpPr>
        <p:spPr>
          <a:xfrm>
            <a:off x="4532313" y="3272936"/>
            <a:ext cx="1679639" cy="369332"/>
          </a:xfrm>
          <a:prstGeom prst="rect">
            <a:avLst/>
          </a:prstGeom>
          <a:noFill/>
        </p:spPr>
        <p:txBody>
          <a:bodyPr wrap="square" anchor="ctr">
            <a:spAutoFit/>
          </a:bodyPr>
          <a:lstStyle/>
          <a:p>
            <a:pPr algn="ctr" eaLnBrk="1" hangingPunct="1">
              <a:defRPr/>
            </a:pPr>
            <a:r>
              <a:rPr lang="en-GB" sz="1800" b="1" dirty="0">
                <a:solidFill>
                  <a:schemeClr val="tx1"/>
                </a:solidFill>
                <a:latin typeface="Times New Roman" panose="02020603050405020304" pitchFamily="18" charset="0"/>
                <a:ea typeface="+mn-ea"/>
                <a:cs typeface="Times New Roman" panose="02020603050405020304" pitchFamily="18" charset="0"/>
              </a:rPr>
              <a:t>Key problems</a:t>
            </a:r>
          </a:p>
        </p:txBody>
      </p:sp>
      <p:sp>
        <p:nvSpPr>
          <p:cNvPr id="17" name="Freeform 16"/>
          <p:cNvSpPr/>
          <p:nvPr/>
        </p:nvSpPr>
        <p:spPr bwMode="auto">
          <a:xfrm>
            <a:off x="2185988" y="2045870"/>
            <a:ext cx="1045812" cy="727666"/>
          </a:xfrm>
          <a:custGeom>
            <a:avLst/>
            <a:gdLst>
              <a:gd name="connsiteX0" fmla="*/ 824643 w 1786329"/>
              <a:gd name="connsiteY0" fmla="*/ 650343 h 1020638"/>
              <a:gd name="connsiteX1" fmla="*/ 960627 w 1786329"/>
              <a:gd name="connsiteY1" fmla="*/ 650343 h 1020638"/>
              <a:gd name="connsiteX2" fmla="*/ 914211 w 1786329"/>
              <a:gd name="connsiteY2" fmla="*/ 730371 h 1020638"/>
              <a:gd name="connsiteX3" fmla="*/ 944227 w 1786329"/>
              <a:gd name="connsiteY3" fmla="*/ 812175 h 1020638"/>
              <a:gd name="connsiteX4" fmla="*/ 1022207 w 1786329"/>
              <a:gd name="connsiteY4" fmla="*/ 677726 h 1020638"/>
              <a:gd name="connsiteX5" fmla="*/ 1071254 w 1786329"/>
              <a:gd name="connsiteY5" fmla="*/ 688418 h 1020638"/>
              <a:gd name="connsiteX6" fmla="*/ 1373212 w 1786329"/>
              <a:gd name="connsiteY6" fmla="*/ 987569 h 1020638"/>
              <a:gd name="connsiteX7" fmla="*/ 1375435 w 1786329"/>
              <a:gd name="connsiteY7" fmla="*/ 1020638 h 1020638"/>
              <a:gd name="connsiteX8" fmla="*/ 414550 w 1786329"/>
              <a:gd name="connsiteY8" fmla="*/ 1020638 h 1020638"/>
              <a:gd name="connsiteX9" fmla="*/ 416773 w 1786329"/>
              <a:gd name="connsiteY9" fmla="*/ 987569 h 1020638"/>
              <a:gd name="connsiteX10" fmla="*/ 718731 w 1786329"/>
              <a:gd name="connsiteY10" fmla="*/ 688418 h 1020638"/>
              <a:gd name="connsiteX11" fmla="*/ 770718 w 1786329"/>
              <a:gd name="connsiteY11" fmla="*/ 677085 h 1020638"/>
              <a:gd name="connsiteX12" fmla="*/ 844154 w 1786329"/>
              <a:gd name="connsiteY12" fmla="*/ 803700 h 1020638"/>
              <a:gd name="connsiteX13" fmla="*/ 871060 w 1786329"/>
              <a:gd name="connsiteY13" fmla="*/ 730373 h 1020638"/>
              <a:gd name="connsiteX14" fmla="*/ 1305887 w 1786329"/>
              <a:gd name="connsiteY14" fmla="*/ 626573 h 1020638"/>
              <a:gd name="connsiteX15" fmla="*/ 1784106 w 1786329"/>
              <a:gd name="connsiteY15" fmla="*/ 950772 h 1020638"/>
              <a:gd name="connsiteX16" fmla="*/ 1786329 w 1786329"/>
              <a:gd name="connsiteY16" fmla="*/ 983842 h 1020638"/>
              <a:gd name="connsiteX17" fmla="*/ 1417355 w 1786329"/>
              <a:gd name="connsiteY17" fmla="*/ 983842 h 1020638"/>
              <a:gd name="connsiteX18" fmla="*/ 1415132 w 1786329"/>
              <a:gd name="connsiteY18" fmla="*/ 950772 h 1020638"/>
              <a:gd name="connsiteX19" fmla="*/ 1191109 w 1786329"/>
              <a:gd name="connsiteY19" fmla="*/ 681138 h 1020638"/>
              <a:gd name="connsiteX20" fmla="*/ 1121399 w 1786329"/>
              <a:gd name="connsiteY20" fmla="*/ 654737 h 1020638"/>
              <a:gd name="connsiteX21" fmla="*/ 1129626 w 1786329"/>
              <a:gd name="connsiteY21" fmla="*/ 651622 h 1020638"/>
              <a:gd name="connsiteX22" fmla="*/ 1305887 w 1786329"/>
              <a:gd name="connsiteY22" fmla="*/ 626573 h 1020638"/>
              <a:gd name="connsiteX23" fmla="*/ 480442 w 1786329"/>
              <a:gd name="connsiteY23" fmla="*/ 626573 h 1020638"/>
              <a:gd name="connsiteX24" fmla="*/ 656704 w 1786329"/>
              <a:gd name="connsiteY24" fmla="*/ 651622 h 1020638"/>
              <a:gd name="connsiteX25" fmla="*/ 664930 w 1786329"/>
              <a:gd name="connsiteY25" fmla="*/ 654737 h 1020638"/>
              <a:gd name="connsiteX26" fmla="*/ 595220 w 1786329"/>
              <a:gd name="connsiteY26" fmla="*/ 681138 h 1020638"/>
              <a:gd name="connsiteX27" fmla="*/ 371197 w 1786329"/>
              <a:gd name="connsiteY27" fmla="*/ 950772 h 1020638"/>
              <a:gd name="connsiteX28" fmla="*/ 368974 w 1786329"/>
              <a:gd name="connsiteY28" fmla="*/ 983842 h 1020638"/>
              <a:gd name="connsiteX29" fmla="*/ 0 w 1786329"/>
              <a:gd name="connsiteY29" fmla="*/ 983842 h 1020638"/>
              <a:gd name="connsiteX30" fmla="*/ 2223 w 1786329"/>
              <a:gd name="connsiteY30" fmla="*/ 950772 h 1020638"/>
              <a:gd name="connsiteX31" fmla="*/ 480442 w 1786329"/>
              <a:gd name="connsiteY31" fmla="*/ 626573 h 1020638"/>
              <a:gd name="connsiteX32" fmla="*/ 1419391 w 1786329"/>
              <a:gd name="connsiteY32" fmla="*/ 172271 h 1020638"/>
              <a:gd name="connsiteX33" fmla="*/ 1620539 w 1786329"/>
              <a:gd name="connsiteY33" fmla="*/ 373419 h 1020638"/>
              <a:gd name="connsiteX34" fmla="*/ 1419391 w 1786329"/>
              <a:gd name="connsiteY34" fmla="*/ 574566 h 1020638"/>
              <a:gd name="connsiteX35" fmla="*/ 1218244 w 1786329"/>
              <a:gd name="connsiteY35" fmla="*/ 373419 h 1020638"/>
              <a:gd name="connsiteX36" fmla="*/ 1419391 w 1786329"/>
              <a:gd name="connsiteY36" fmla="*/ 172271 h 1020638"/>
              <a:gd name="connsiteX37" fmla="*/ 366877 w 1786329"/>
              <a:gd name="connsiteY37" fmla="*/ 172271 h 1020638"/>
              <a:gd name="connsiteX38" fmla="*/ 568025 w 1786329"/>
              <a:gd name="connsiteY38" fmla="*/ 373419 h 1020638"/>
              <a:gd name="connsiteX39" fmla="*/ 366877 w 1786329"/>
              <a:gd name="connsiteY39" fmla="*/ 574566 h 1020638"/>
              <a:gd name="connsiteX40" fmla="*/ 165730 w 1786329"/>
              <a:gd name="connsiteY40" fmla="*/ 373419 h 1020638"/>
              <a:gd name="connsiteX41" fmla="*/ 366877 w 1786329"/>
              <a:gd name="connsiteY41" fmla="*/ 172271 h 1020638"/>
              <a:gd name="connsiteX42" fmla="*/ 894993 w 1786329"/>
              <a:gd name="connsiteY42" fmla="*/ 0 h 1020638"/>
              <a:gd name="connsiteX43" fmla="*/ 1182276 w 1786329"/>
              <a:gd name="connsiteY43" fmla="*/ 287284 h 1020638"/>
              <a:gd name="connsiteX44" fmla="*/ 894993 w 1786329"/>
              <a:gd name="connsiteY44" fmla="*/ 574567 h 1020638"/>
              <a:gd name="connsiteX45" fmla="*/ 607709 w 1786329"/>
              <a:gd name="connsiteY45" fmla="*/ 287284 h 1020638"/>
              <a:gd name="connsiteX46" fmla="*/ 894993 w 1786329"/>
              <a:gd name="connsiteY46" fmla="*/ 0 h 102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86329" h="1020638">
                <a:moveTo>
                  <a:pt x="824643" y="650343"/>
                </a:moveTo>
                <a:lnTo>
                  <a:pt x="960627" y="650343"/>
                </a:lnTo>
                <a:lnTo>
                  <a:pt x="914211" y="730371"/>
                </a:lnTo>
                <a:lnTo>
                  <a:pt x="944227" y="812175"/>
                </a:lnTo>
                <a:lnTo>
                  <a:pt x="1022207" y="677726"/>
                </a:lnTo>
                <a:lnTo>
                  <a:pt x="1071254" y="688418"/>
                </a:lnTo>
                <a:cubicBezTo>
                  <a:pt x="1234984" y="736920"/>
                  <a:pt x="1354750" y="850995"/>
                  <a:pt x="1373212" y="987569"/>
                </a:cubicBezTo>
                <a:lnTo>
                  <a:pt x="1375435" y="1020638"/>
                </a:lnTo>
                <a:lnTo>
                  <a:pt x="414550" y="1020638"/>
                </a:lnTo>
                <a:lnTo>
                  <a:pt x="416773" y="987569"/>
                </a:lnTo>
                <a:cubicBezTo>
                  <a:pt x="435235" y="850995"/>
                  <a:pt x="555001" y="736920"/>
                  <a:pt x="718731" y="688418"/>
                </a:cubicBezTo>
                <a:lnTo>
                  <a:pt x="770718" y="677085"/>
                </a:lnTo>
                <a:lnTo>
                  <a:pt x="844154" y="803700"/>
                </a:lnTo>
                <a:lnTo>
                  <a:pt x="871060" y="730373"/>
                </a:lnTo>
                <a:close/>
                <a:moveTo>
                  <a:pt x="1305887" y="626573"/>
                </a:moveTo>
                <a:cubicBezTo>
                  <a:pt x="1554778" y="626573"/>
                  <a:pt x="1759490" y="768674"/>
                  <a:pt x="1784106" y="950772"/>
                </a:cubicBezTo>
                <a:lnTo>
                  <a:pt x="1786329" y="983842"/>
                </a:lnTo>
                <a:lnTo>
                  <a:pt x="1417355" y="983842"/>
                </a:lnTo>
                <a:lnTo>
                  <a:pt x="1415132" y="950772"/>
                </a:lnTo>
                <a:cubicBezTo>
                  <a:pt x="1399747" y="836961"/>
                  <a:pt x="1314011" y="738774"/>
                  <a:pt x="1191109" y="681138"/>
                </a:cubicBezTo>
                <a:lnTo>
                  <a:pt x="1121399" y="654737"/>
                </a:lnTo>
                <a:lnTo>
                  <a:pt x="1129626" y="651622"/>
                </a:lnTo>
                <a:cubicBezTo>
                  <a:pt x="1184202" y="635454"/>
                  <a:pt x="1243664" y="626573"/>
                  <a:pt x="1305887" y="626573"/>
                </a:cubicBezTo>
                <a:close/>
                <a:moveTo>
                  <a:pt x="480442" y="626573"/>
                </a:moveTo>
                <a:cubicBezTo>
                  <a:pt x="542665" y="626573"/>
                  <a:pt x="602127" y="635454"/>
                  <a:pt x="656704" y="651622"/>
                </a:cubicBezTo>
                <a:lnTo>
                  <a:pt x="664930" y="654737"/>
                </a:lnTo>
                <a:lnTo>
                  <a:pt x="595220" y="681138"/>
                </a:lnTo>
                <a:cubicBezTo>
                  <a:pt x="472318" y="738774"/>
                  <a:pt x="386582" y="836961"/>
                  <a:pt x="371197" y="950772"/>
                </a:cubicBezTo>
                <a:lnTo>
                  <a:pt x="368974" y="983842"/>
                </a:lnTo>
                <a:lnTo>
                  <a:pt x="0" y="983842"/>
                </a:lnTo>
                <a:lnTo>
                  <a:pt x="2223" y="950772"/>
                </a:lnTo>
                <a:cubicBezTo>
                  <a:pt x="26840" y="768674"/>
                  <a:pt x="231551" y="626573"/>
                  <a:pt x="480442" y="626573"/>
                </a:cubicBezTo>
                <a:close/>
                <a:moveTo>
                  <a:pt x="1419391" y="172271"/>
                </a:moveTo>
                <a:cubicBezTo>
                  <a:pt x="1530482" y="172271"/>
                  <a:pt x="1620539" y="262328"/>
                  <a:pt x="1620539" y="373419"/>
                </a:cubicBezTo>
                <a:cubicBezTo>
                  <a:pt x="1620539" y="484510"/>
                  <a:pt x="1530482" y="574566"/>
                  <a:pt x="1419391" y="574566"/>
                </a:cubicBezTo>
                <a:cubicBezTo>
                  <a:pt x="1308301" y="574566"/>
                  <a:pt x="1218244" y="484510"/>
                  <a:pt x="1218244" y="373419"/>
                </a:cubicBezTo>
                <a:cubicBezTo>
                  <a:pt x="1218244" y="262328"/>
                  <a:pt x="1308301" y="172271"/>
                  <a:pt x="1419391" y="172271"/>
                </a:cubicBezTo>
                <a:close/>
                <a:moveTo>
                  <a:pt x="366877" y="172271"/>
                </a:moveTo>
                <a:cubicBezTo>
                  <a:pt x="477968" y="172271"/>
                  <a:pt x="568025" y="262328"/>
                  <a:pt x="568025" y="373419"/>
                </a:cubicBezTo>
                <a:cubicBezTo>
                  <a:pt x="568025" y="484510"/>
                  <a:pt x="477968" y="574566"/>
                  <a:pt x="366877" y="574566"/>
                </a:cubicBezTo>
                <a:cubicBezTo>
                  <a:pt x="255786" y="574566"/>
                  <a:pt x="165730" y="484510"/>
                  <a:pt x="165730" y="373419"/>
                </a:cubicBezTo>
                <a:cubicBezTo>
                  <a:pt x="165730" y="262328"/>
                  <a:pt x="255786" y="172271"/>
                  <a:pt x="366877" y="172271"/>
                </a:cubicBezTo>
                <a:close/>
                <a:moveTo>
                  <a:pt x="894993" y="0"/>
                </a:moveTo>
                <a:cubicBezTo>
                  <a:pt x="1053655" y="0"/>
                  <a:pt x="1182276" y="128621"/>
                  <a:pt x="1182276" y="287284"/>
                </a:cubicBezTo>
                <a:cubicBezTo>
                  <a:pt x="1182276" y="445946"/>
                  <a:pt x="1053655" y="574567"/>
                  <a:pt x="894993" y="574567"/>
                </a:cubicBezTo>
                <a:cubicBezTo>
                  <a:pt x="736331" y="574567"/>
                  <a:pt x="607709" y="445946"/>
                  <a:pt x="607709" y="287284"/>
                </a:cubicBezTo>
                <a:cubicBezTo>
                  <a:pt x="607709" y="128621"/>
                  <a:pt x="736331" y="0"/>
                  <a:pt x="894993" y="0"/>
                </a:cubicBezTo>
                <a:close/>
              </a:path>
            </a:pathLst>
          </a:custGeom>
          <a:solidFill>
            <a:schemeClr val="accent6">
              <a:lumMod val="75000"/>
            </a:schemeClr>
          </a:solidFill>
          <a:ln>
            <a:noFill/>
          </a:ln>
        </p:spPr>
        <p:txBody>
          <a:bodyPr lIns="83077" tIns="43200" rIns="83077" bIns="432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1292" kern="0" dirty="0"/>
          </a:p>
        </p:txBody>
      </p:sp>
      <p:sp>
        <p:nvSpPr>
          <p:cNvPr id="18" name="Freeform 17"/>
          <p:cNvSpPr/>
          <p:nvPr/>
        </p:nvSpPr>
        <p:spPr>
          <a:xfrm>
            <a:off x="2362402" y="2974728"/>
            <a:ext cx="692983" cy="984792"/>
          </a:xfrm>
          <a:custGeom>
            <a:avLst/>
            <a:gdLst>
              <a:gd name="connsiteX0" fmla="*/ 398272 w 1198809"/>
              <a:gd name="connsiteY0" fmla="*/ 563398 h 1400529"/>
              <a:gd name="connsiteX1" fmla="*/ 332882 w 1198809"/>
              <a:gd name="connsiteY1" fmla="*/ 628788 h 1400529"/>
              <a:gd name="connsiteX2" fmla="*/ 398272 w 1198809"/>
              <a:gd name="connsiteY2" fmla="*/ 694178 h 1400529"/>
              <a:gd name="connsiteX3" fmla="*/ 463662 w 1198809"/>
              <a:gd name="connsiteY3" fmla="*/ 628788 h 1400529"/>
              <a:gd name="connsiteX4" fmla="*/ 398272 w 1198809"/>
              <a:gd name="connsiteY4" fmla="*/ 563398 h 1400529"/>
              <a:gd name="connsiteX5" fmla="*/ 767385 w 1198809"/>
              <a:gd name="connsiteY5" fmla="*/ 529325 h 1400529"/>
              <a:gd name="connsiteX6" fmla="*/ 715605 w 1198809"/>
              <a:gd name="connsiteY6" fmla="*/ 568453 h 1400529"/>
              <a:gd name="connsiteX7" fmla="*/ 754733 w 1198809"/>
              <a:gd name="connsiteY7" fmla="*/ 620233 h 1400529"/>
              <a:gd name="connsiteX8" fmla="*/ 806513 w 1198809"/>
              <a:gd name="connsiteY8" fmla="*/ 581105 h 1400529"/>
              <a:gd name="connsiteX9" fmla="*/ 767385 w 1198809"/>
              <a:gd name="connsiteY9" fmla="*/ 529325 h 1400529"/>
              <a:gd name="connsiteX10" fmla="*/ 397385 w 1198809"/>
              <a:gd name="connsiteY10" fmla="*/ 513421 h 1400529"/>
              <a:gd name="connsiteX11" fmla="*/ 477923 w 1198809"/>
              <a:gd name="connsiteY11" fmla="*/ 546780 h 1400529"/>
              <a:gd name="connsiteX12" fmla="*/ 477923 w 1198809"/>
              <a:gd name="connsiteY12" fmla="*/ 707855 h 1400529"/>
              <a:gd name="connsiteX13" fmla="*/ 316848 w 1198809"/>
              <a:gd name="connsiteY13" fmla="*/ 707855 h 1400529"/>
              <a:gd name="connsiteX14" fmla="*/ 316848 w 1198809"/>
              <a:gd name="connsiteY14" fmla="*/ 546780 h 1400529"/>
              <a:gd name="connsiteX15" fmla="*/ 397385 w 1198809"/>
              <a:gd name="connsiteY15" fmla="*/ 513421 h 1400529"/>
              <a:gd name="connsiteX16" fmla="*/ 771603 w 1198809"/>
              <a:gd name="connsiteY16" fmla="*/ 494499 h 1400529"/>
              <a:gd name="connsiteX17" fmla="*/ 824359 w 1198809"/>
              <a:gd name="connsiteY17" fmla="*/ 525479 h 1400529"/>
              <a:gd name="connsiteX18" fmla="*/ 808776 w 1198809"/>
              <a:gd name="connsiteY18" fmla="*/ 637445 h 1400529"/>
              <a:gd name="connsiteX19" fmla="*/ 696811 w 1198809"/>
              <a:gd name="connsiteY19" fmla="*/ 621863 h 1400529"/>
              <a:gd name="connsiteX20" fmla="*/ 712393 w 1198809"/>
              <a:gd name="connsiteY20" fmla="*/ 509897 h 1400529"/>
              <a:gd name="connsiteX21" fmla="*/ 771603 w 1198809"/>
              <a:gd name="connsiteY21" fmla="*/ 494499 h 1400529"/>
              <a:gd name="connsiteX22" fmla="*/ 757732 w 1198809"/>
              <a:gd name="connsiteY22" fmla="*/ 424998 h 1400529"/>
              <a:gd name="connsiteX23" fmla="*/ 745145 w 1198809"/>
              <a:gd name="connsiteY23" fmla="*/ 456217 h 1400529"/>
              <a:gd name="connsiteX24" fmla="*/ 737096 w 1198809"/>
              <a:gd name="connsiteY24" fmla="*/ 457085 h 1400529"/>
              <a:gd name="connsiteX25" fmla="*/ 720884 w 1198809"/>
              <a:gd name="connsiteY25" fmla="*/ 461603 h 1400529"/>
              <a:gd name="connsiteX26" fmla="*/ 691021 w 1198809"/>
              <a:gd name="connsiteY26" fmla="*/ 437519 h 1400529"/>
              <a:gd name="connsiteX27" fmla="*/ 646936 w 1198809"/>
              <a:gd name="connsiteY27" fmla="*/ 470833 h 1400529"/>
              <a:gd name="connsiteX28" fmla="*/ 662319 w 1198809"/>
              <a:gd name="connsiteY28" fmla="*/ 507002 h 1400529"/>
              <a:gd name="connsiteX29" fmla="*/ 654842 w 1198809"/>
              <a:gd name="connsiteY29" fmla="*/ 519242 h 1400529"/>
              <a:gd name="connsiteX30" fmla="*/ 651598 w 1198809"/>
              <a:gd name="connsiteY30" fmla="*/ 527271 h 1400529"/>
              <a:gd name="connsiteX31" fmla="*/ 620077 w 1198809"/>
              <a:gd name="connsiteY31" fmla="*/ 528918 h 1400529"/>
              <a:gd name="connsiteX32" fmla="*/ 609490 w 1198809"/>
              <a:gd name="connsiteY32" fmla="*/ 583151 h 1400529"/>
              <a:gd name="connsiteX33" fmla="*/ 644783 w 1198809"/>
              <a:gd name="connsiteY33" fmla="*/ 599669 h 1400529"/>
              <a:gd name="connsiteX34" fmla="*/ 645274 w 1198809"/>
              <a:gd name="connsiteY34" fmla="*/ 602797 h 1400529"/>
              <a:gd name="connsiteX35" fmla="*/ 648480 w 1198809"/>
              <a:gd name="connsiteY35" fmla="*/ 611687 h 1400529"/>
              <a:gd name="connsiteX36" fmla="*/ 623558 w 1198809"/>
              <a:gd name="connsiteY36" fmla="*/ 642589 h 1400529"/>
              <a:gd name="connsiteX37" fmla="*/ 656872 w 1198809"/>
              <a:gd name="connsiteY37" fmla="*/ 686674 h 1400529"/>
              <a:gd name="connsiteX38" fmla="*/ 693404 w 1198809"/>
              <a:gd name="connsiteY38" fmla="*/ 671136 h 1400529"/>
              <a:gd name="connsiteX39" fmla="*/ 701080 w 1198809"/>
              <a:gd name="connsiteY39" fmla="*/ 676647 h 1400529"/>
              <a:gd name="connsiteX40" fmla="*/ 706259 w 1198809"/>
              <a:gd name="connsiteY40" fmla="*/ 679037 h 1400529"/>
              <a:gd name="connsiteX41" fmla="*/ 709205 w 1198809"/>
              <a:gd name="connsiteY41" fmla="*/ 715434 h 1400529"/>
              <a:gd name="connsiteX42" fmla="*/ 763719 w 1198809"/>
              <a:gd name="connsiteY42" fmla="*/ 724466 h 1400529"/>
              <a:gd name="connsiteX43" fmla="*/ 778282 w 1198809"/>
              <a:gd name="connsiteY43" fmla="*/ 690882 h 1400529"/>
              <a:gd name="connsiteX44" fmla="*/ 784074 w 1198809"/>
              <a:gd name="connsiteY44" fmla="*/ 690257 h 1400529"/>
              <a:gd name="connsiteX45" fmla="*/ 798304 w 1198809"/>
              <a:gd name="connsiteY45" fmla="*/ 686291 h 1400529"/>
              <a:gd name="connsiteX46" fmla="*/ 827616 w 1198809"/>
              <a:gd name="connsiteY46" fmla="*/ 709932 h 1400529"/>
              <a:gd name="connsiteX47" fmla="*/ 871701 w 1198809"/>
              <a:gd name="connsiteY47" fmla="*/ 676619 h 1400529"/>
              <a:gd name="connsiteX48" fmla="*/ 857330 w 1198809"/>
              <a:gd name="connsiteY48" fmla="*/ 642830 h 1400529"/>
              <a:gd name="connsiteX49" fmla="*/ 866327 w 1198809"/>
              <a:gd name="connsiteY49" fmla="*/ 628100 h 1400529"/>
              <a:gd name="connsiteX50" fmla="*/ 868912 w 1198809"/>
              <a:gd name="connsiteY50" fmla="*/ 621703 h 1400529"/>
              <a:gd name="connsiteX51" fmla="*/ 902349 w 1198809"/>
              <a:gd name="connsiteY51" fmla="*/ 619837 h 1400529"/>
              <a:gd name="connsiteX52" fmla="*/ 912744 w 1198809"/>
              <a:gd name="connsiteY52" fmla="*/ 565567 h 1400529"/>
              <a:gd name="connsiteX53" fmla="*/ 876562 w 1198809"/>
              <a:gd name="connsiteY53" fmla="*/ 548788 h 1400529"/>
              <a:gd name="connsiteX54" fmla="*/ 875895 w 1198809"/>
              <a:gd name="connsiteY54" fmla="*/ 544544 h 1400529"/>
              <a:gd name="connsiteX55" fmla="*/ 872488 w 1198809"/>
              <a:gd name="connsiteY55" fmla="*/ 535099 h 1400529"/>
              <a:gd name="connsiteX56" fmla="*/ 895948 w 1198809"/>
              <a:gd name="connsiteY56" fmla="*/ 506011 h 1400529"/>
              <a:gd name="connsiteX57" fmla="*/ 862634 w 1198809"/>
              <a:gd name="connsiteY57" fmla="*/ 461926 h 1400529"/>
              <a:gd name="connsiteX58" fmla="*/ 828246 w 1198809"/>
              <a:gd name="connsiteY58" fmla="*/ 476552 h 1400529"/>
              <a:gd name="connsiteX59" fmla="*/ 820089 w 1198809"/>
              <a:gd name="connsiteY59" fmla="*/ 470695 h 1400529"/>
              <a:gd name="connsiteX60" fmla="*/ 816356 w 1198809"/>
              <a:gd name="connsiteY60" fmla="*/ 468972 h 1400529"/>
              <a:gd name="connsiteX61" fmla="*/ 812461 w 1198809"/>
              <a:gd name="connsiteY61" fmla="*/ 432614 h 1400529"/>
              <a:gd name="connsiteX62" fmla="*/ 364160 w 1198809"/>
              <a:gd name="connsiteY62" fmla="*/ 418059 h 1400529"/>
              <a:gd name="connsiteX63" fmla="*/ 352527 w 1198809"/>
              <a:gd name="connsiteY63" fmla="*/ 464590 h 1400529"/>
              <a:gd name="connsiteX64" fmla="*/ 341339 w 1198809"/>
              <a:gd name="connsiteY64" fmla="*/ 467396 h 1400529"/>
              <a:gd name="connsiteX65" fmla="*/ 319345 w 1198809"/>
              <a:gd name="connsiteY65" fmla="*/ 476956 h 1400529"/>
              <a:gd name="connsiteX66" fmla="*/ 272471 w 1198809"/>
              <a:gd name="connsiteY66" fmla="*/ 448832 h 1400529"/>
              <a:gd name="connsiteX67" fmla="*/ 216798 w 1198809"/>
              <a:gd name="connsiteY67" fmla="*/ 504505 h 1400529"/>
              <a:gd name="connsiteX68" fmla="*/ 245612 w 1198809"/>
              <a:gd name="connsiteY68" fmla="*/ 552528 h 1400529"/>
              <a:gd name="connsiteX69" fmla="*/ 237463 w 1198809"/>
              <a:gd name="connsiteY69" fmla="*/ 571270 h 1400529"/>
              <a:gd name="connsiteX70" fmla="*/ 234462 w 1198809"/>
              <a:gd name="connsiteY70" fmla="*/ 583240 h 1400529"/>
              <a:gd name="connsiteX71" fmla="*/ 190301 w 1198809"/>
              <a:gd name="connsiteY71" fmla="*/ 591754 h 1400529"/>
              <a:gd name="connsiteX72" fmla="*/ 186011 w 1198809"/>
              <a:gd name="connsiteY72" fmla="*/ 670371 h 1400529"/>
              <a:gd name="connsiteX73" fmla="*/ 239063 w 1198809"/>
              <a:gd name="connsiteY73" fmla="*/ 686752 h 1400529"/>
              <a:gd name="connsiteX74" fmla="*/ 240371 w 1198809"/>
              <a:gd name="connsiteY74" fmla="*/ 691070 h 1400529"/>
              <a:gd name="connsiteX75" fmla="*/ 246642 w 1198809"/>
              <a:gd name="connsiteY75" fmla="*/ 702986 h 1400529"/>
              <a:gd name="connsiteX76" fmla="*/ 217538 w 1198809"/>
              <a:gd name="connsiteY76" fmla="*/ 751492 h 1400529"/>
              <a:gd name="connsiteX77" fmla="*/ 273211 w 1198809"/>
              <a:gd name="connsiteY77" fmla="*/ 807166 h 1400529"/>
              <a:gd name="connsiteX78" fmla="*/ 321717 w 1198809"/>
              <a:gd name="connsiteY78" fmla="*/ 778062 h 1400529"/>
              <a:gd name="connsiteX79" fmla="*/ 333633 w 1198809"/>
              <a:gd name="connsiteY79" fmla="*/ 784332 h 1400529"/>
              <a:gd name="connsiteX80" fmla="*/ 341410 w 1198809"/>
              <a:gd name="connsiteY80" fmla="*/ 786688 h 1400529"/>
              <a:gd name="connsiteX81" fmla="*/ 352718 w 1198809"/>
              <a:gd name="connsiteY81" fmla="*/ 837475 h 1400529"/>
              <a:gd name="connsiteX82" fmla="*/ 431425 w 1198809"/>
              <a:gd name="connsiteY82" fmla="*/ 839515 h 1400529"/>
              <a:gd name="connsiteX83" fmla="*/ 445383 w 1198809"/>
              <a:gd name="connsiteY83" fmla="*/ 789258 h 1400529"/>
              <a:gd name="connsiteX84" fmla="*/ 453433 w 1198809"/>
              <a:gd name="connsiteY84" fmla="*/ 787240 h 1400529"/>
              <a:gd name="connsiteX85" fmla="*/ 472736 w 1198809"/>
              <a:gd name="connsiteY85" fmla="*/ 778848 h 1400529"/>
              <a:gd name="connsiteX86" fmla="*/ 518747 w 1198809"/>
              <a:gd name="connsiteY86" fmla="*/ 806455 h 1400529"/>
              <a:gd name="connsiteX87" fmla="*/ 574420 w 1198809"/>
              <a:gd name="connsiteY87" fmla="*/ 750782 h 1400529"/>
              <a:gd name="connsiteX88" fmla="*/ 547503 w 1198809"/>
              <a:gd name="connsiteY88" fmla="*/ 705918 h 1400529"/>
              <a:gd name="connsiteX89" fmla="*/ 557307 w 1198809"/>
              <a:gd name="connsiteY89" fmla="*/ 683365 h 1400529"/>
              <a:gd name="connsiteX90" fmla="*/ 559699 w 1198809"/>
              <a:gd name="connsiteY90" fmla="*/ 673828 h 1400529"/>
              <a:gd name="connsiteX91" fmla="*/ 606521 w 1198809"/>
              <a:gd name="connsiteY91" fmla="*/ 664629 h 1400529"/>
              <a:gd name="connsiteX92" fmla="*/ 610532 w 1198809"/>
              <a:gd name="connsiteY92" fmla="*/ 585996 h 1400529"/>
              <a:gd name="connsiteX93" fmla="*/ 556174 w 1198809"/>
              <a:gd name="connsiteY93" fmla="*/ 569423 h 1400529"/>
              <a:gd name="connsiteX94" fmla="*/ 554399 w 1198809"/>
              <a:gd name="connsiteY94" fmla="*/ 563565 h 1400529"/>
              <a:gd name="connsiteX95" fmla="*/ 547737 w 1198809"/>
              <a:gd name="connsiteY95" fmla="*/ 550903 h 1400529"/>
              <a:gd name="connsiteX96" fmla="*/ 575132 w 1198809"/>
              <a:gd name="connsiteY96" fmla="*/ 505245 h 1400529"/>
              <a:gd name="connsiteX97" fmla="*/ 519458 w 1198809"/>
              <a:gd name="connsiteY97" fmla="*/ 449572 h 1400529"/>
              <a:gd name="connsiteX98" fmla="*/ 473800 w 1198809"/>
              <a:gd name="connsiteY98" fmla="*/ 476967 h 1400529"/>
              <a:gd name="connsiteX99" fmla="*/ 461138 w 1198809"/>
              <a:gd name="connsiteY99" fmla="*/ 470304 h 1400529"/>
              <a:gd name="connsiteX100" fmla="*/ 455530 w 1198809"/>
              <a:gd name="connsiteY100" fmla="*/ 468605 h 1400529"/>
              <a:gd name="connsiteX101" fmla="*/ 442894 w 1198809"/>
              <a:gd name="connsiteY101" fmla="*/ 418059 h 1400529"/>
              <a:gd name="connsiteX102" fmla="*/ 581914 w 1198809"/>
              <a:gd name="connsiteY102" fmla="*/ 267522 h 1400529"/>
              <a:gd name="connsiteX103" fmla="*/ 536022 w 1198809"/>
              <a:gd name="connsiteY103" fmla="*/ 313413 h 1400529"/>
              <a:gd name="connsiteX104" fmla="*/ 581914 w 1198809"/>
              <a:gd name="connsiteY104" fmla="*/ 359305 h 1400529"/>
              <a:gd name="connsiteX105" fmla="*/ 627806 w 1198809"/>
              <a:gd name="connsiteY105" fmla="*/ 313413 h 1400529"/>
              <a:gd name="connsiteX106" fmla="*/ 581914 w 1198809"/>
              <a:gd name="connsiteY106" fmla="*/ 267522 h 1400529"/>
              <a:gd name="connsiteX107" fmla="*/ 581292 w 1198809"/>
              <a:gd name="connsiteY107" fmla="*/ 232447 h 1400529"/>
              <a:gd name="connsiteX108" fmla="*/ 637814 w 1198809"/>
              <a:gd name="connsiteY108" fmla="*/ 255859 h 1400529"/>
              <a:gd name="connsiteX109" fmla="*/ 637814 w 1198809"/>
              <a:gd name="connsiteY109" fmla="*/ 368905 h 1400529"/>
              <a:gd name="connsiteX110" fmla="*/ 524769 w 1198809"/>
              <a:gd name="connsiteY110" fmla="*/ 368905 h 1400529"/>
              <a:gd name="connsiteX111" fmla="*/ 524769 w 1198809"/>
              <a:gd name="connsiteY111" fmla="*/ 255859 h 1400529"/>
              <a:gd name="connsiteX112" fmla="*/ 581292 w 1198809"/>
              <a:gd name="connsiteY112" fmla="*/ 232447 h 1400529"/>
              <a:gd name="connsiteX113" fmla="*/ 557974 w 1198809"/>
              <a:gd name="connsiteY113" fmla="*/ 165521 h 1400529"/>
              <a:gd name="connsiteX114" fmla="*/ 549810 w 1198809"/>
              <a:gd name="connsiteY114" fmla="*/ 198177 h 1400529"/>
              <a:gd name="connsiteX115" fmla="*/ 541957 w 1198809"/>
              <a:gd name="connsiteY115" fmla="*/ 200146 h 1400529"/>
              <a:gd name="connsiteX116" fmla="*/ 526522 w 1198809"/>
              <a:gd name="connsiteY116" fmla="*/ 206856 h 1400529"/>
              <a:gd name="connsiteX117" fmla="*/ 493625 w 1198809"/>
              <a:gd name="connsiteY117" fmla="*/ 187117 h 1400529"/>
              <a:gd name="connsiteX118" fmla="*/ 454553 w 1198809"/>
              <a:gd name="connsiteY118" fmla="*/ 226190 h 1400529"/>
              <a:gd name="connsiteX119" fmla="*/ 474774 w 1198809"/>
              <a:gd name="connsiteY119" fmla="*/ 259893 h 1400529"/>
              <a:gd name="connsiteX120" fmla="*/ 469056 w 1198809"/>
              <a:gd name="connsiteY120" fmla="*/ 273047 h 1400529"/>
              <a:gd name="connsiteX121" fmla="*/ 466950 w 1198809"/>
              <a:gd name="connsiteY121" fmla="*/ 281447 h 1400529"/>
              <a:gd name="connsiteX122" fmla="*/ 435957 w 1198809"/>
              <a:gd name="connsiteY122" fmla="*/ 287422 h 1400529"/>
              <a:gd name="connsiteX123" fmla="*/ 432946 w 1198809"/>
              <a:gd name="connsiteY123" fmla="*/ 342598 h 1400529"/>
              <a:gd name="connsiteX124" fmla="*/ 470179 w 1198809"/>
              <a:gd name="connsiteY124" fmla="*/ 354094 h 1400529"/>
              <a:gd name="connsiteX125" fmla="*/ 471097 w 1198809"/>
              <a:gd name="connsiteY125" fmla="*/ 357124 h 1400529"/>
              <a:gd name="connsiteX126" fmla="*/ 475497 w 1198809"/>
              <a:gd name="connsiteY126" fmla="*/ 365487 h 1400529"/>
              <a:gd name="connsiteX127" fmla="*/ 455072 w 1198809"/>
              <a:gd name="connsiteY127" fmla="*/ 399530 h 1400529"/>
              <a:gd name="connsiteX128" fmla="*/ 494145 w 1198809"/>
              <a:gd name="connsiteY128" fmla="*/ 438602 h 1400529"/>
              <a:gd name="connsiteX129" fmla="*/ 528187 w 1198809"/>
              <a:gd name="connsiteY129" fmla="*/ 418176 h 1400529"/>
              <a:gd name="connsiteX130" fmla="*/ 536550 w 1198809"/>
              <a:gd name="connsiteY130" fmla="*/ 422577 h 1400529"/>
              <a:gd name="connsiteX131" fmla="*/ 542008 w 1198809"/>
              <a:gd name="connsiteY131" fmla="*/ 424230 h 1400529"/>
              <a:gd name="connsiteX132" fmla="*/ 549943 w 1198809"/>
              <a:gd name="connsiteY132" fmla="*/ 459873 h 1400529"/>
              <a:gd name="connsiteX133" fmla="*/ 605181 w 1198809"/>
              <a:gd name="connsiteY133" fmla="*/ 461305 h 1400529"/>
              <a:gd name="connsiteX134" fmla="*/ 614976 w 1198809"/>
              <a:gd name="connsiteY134" fmla="*/ 426035 h 1400529"/>
              <a:gd name="connsiteX135" fmla="*/ 620626 w 1198809"/>
              <a:gd name="connsiteY135" fmla="*/ 424618 h 1400529"/>
              <a:gd name="connsiteX136" fmla="*/ 634174 w 1198809"/>
              <a:gd name="connsiteY136" fmla="*/ 418728 h 1400529"/>
              <a:gd name="connsiteX137" fmla="*/ 666465 w 1198809"/>
              <a:gd name="connsiteY137" fmla="*/ 438103 h 1400529"/>
              <a:gd name="connsiteX138" fmla="*/ 705537 w 1198809"/>
              <a:gd name="connsiteY138" fmla="*/ 399030 h 1400529"/>
              <a:gd name="connsiteX139" fmla="*/ 686647 w 1198809"/>
              <a:gd name="connsiteY139" fmla="*/ 367545 h 1400529"/>
              <a:gd name="connsiteX140" fmla="*/ 693527 w 1198809"/>
              <a:gd name="connsiteY140" fmla="*/ 351716 h 1400529"/>
              <a:gd name="connsiteX141" fmla="*/ 695206 w 1198809"/>
              <a:gd name="connsiteY141" fmla="*/ 345023 h 1400529"/>
              <a:gd name="connsiteX142" fmla="*/ 728067 w 1198809"/>
              <a:gd name="connsiteY142" fmla="*/ 338567 h 1400529"/>
              <a:gd name="connsiteX143" fmla="*/ 730881 w 1198809"/>
              <a:gd name="connsiteY143" fmla="*/ 283381 h 1400529"/>
              <a:gd name="connsiteX144" fmla="*/ 692732 w 1198809"/>
              <a:gd name="connsiteY144" fmla="*/ 271750 h 1400529"/>
              <a:gd name="connsiteX145" fmla="*/ 691487 w 1198809"/>
              <a:gd name="connsiteY145" fmla="*/ 267639 h 1400529"/>
              <a:gd name="connsiteX146" fmla="*/ 686811 w 1198809"/>
              <a:gd name="connsiteY146" fmla="*/ 258753 h 1400529"/>
              <a:gd name="connsiteX147" fmla="*/ 706037 w 1198809"/>
              <a:gd name="connsiteY147" fmla="*/ 226709 h 1400529"/>
              <a:gd name="connsiteX148" fmla="*/ 666964 w 1198809"/>
              <a:gd name="connsiteY148" fmla="*/ 187637 h 1400529"/>
              <a:gd name="connsiteX149" fmla="*/ 634921 w 1198809"/>
              <a:gd name="connsiteY149" fmla="*/ 206863 h 1400529"/>
              <a:gd name="connsiteX150" fmla="*/ 626034 w 1198809"/>
              <a:gd name="connsiteY150" fmla="*/ 202187 h 1400529"/>
              <a:gd name="connsiteX151" fmla="*/ 622099 w 1198809"/>
              <a:gd name="connsiteY151" fmla="*/ 200994 h 1400529"/>
              <a:gd name="connsiteX152" fmla="*/ 613230 w 1198809"/>
              <a:gd name="connsiteY152" fmla="*/ 165521 h 1400529"/>
              <a:gd name="connsiteX153" fmla="*/ 538895 w 1198809"/>
              <a:gd name="connsiteY153" fmla="*/ 144 h 1400529"/>
              <a:gd name="connsiteX154" fmla="*/ 882947 w 1198809"/>
              <a:gd name="connsiteY154" fmla="*/ 94026 h 1400529"/>
              <a:gd name="connsiteX155" fmla="*/ 982625 w 1198809"/>
              <a:gd name="connsiteY155" fmla="*/ 166215 h 1400529"/>
              <a:gd name="connsiteX156" fmla="*/ 1075572 w 1198809"/>
              <a:gd name="connsiteY156" fmla="*/ 349598 h 1400529"/>
              <a:gd name="connsiteX157" fmla="*/ 1108229 w 1198809"/>
              <a:gd name="connsiteY157" fmla="*/ 447569 h 1400529"/>
              <a:gd name="connsiteX158" fmla="*/ 1065524 w 1198809"/>
              <a:gd name="connsiteY158" fmla="*/ 558101 h 1400529"/>
              <a:gd name="connsiteX159" fmla="*/ 1171032 w 1198809"/>
              <a:gd name="connsiteY159" fmla="*/ 711339 h 1400529"/>
              <a:gd name="connsiteX160" fmla="*/ 1198664 w 1198809"/>
              <a:gd name="connsiteY160" fmla="*/ 769116 h 1400529"/>
              <a:gd name="connsiteX161" fmla="*/ 1163496 w 1198809"/>
              <a:gd name="connsiteY161" fmla="*/ 796749 h 1400529"/>
              <a:gd name="connsiteX162" fmla="*/ 1088132 w 1198809"/>
              <a:gd name="connsiteY162" fmla="*/ 814334 h 1400529"/>
              <a:gd name="connsiteX163" fmla="*/ 1080596 w 1198809"/>
              <a:gd name="connsiteY163" fmla="*/ 844479 h 1400529"/>
              <a:gd name="connsiteX164" fmla="*/ 1100693 w 1198809"/>
              <a:gd name="connsiteY164" fmla="*/ 899745 h 1400529"/>
              <a:gd name="connsiteX165" fmla="*/ 1108229 w 1198809"/>
              <a:gd name="connsiteY165" fmla="*/ 922354 h 1400529"/>
              <a:gd name="connsiteX166" fmla="*/ 1070548 w 1198809"/>
              <a:gd name="connsiteY166" fmla="*/ 949986 h 1400529"/>
              <a:gd name="connsiteX167" fmla="*/ 1103206 w 1198809"/>
              <a:gd name="connsiteY167" fmla="*/ 977619 h 1400529"/>
              <a:gd name="connsiteX168" fmla="*/ 1037892 w 1198809"/>
              <a:gd name="connsiteY168" fmla="*/ 1040423 h 1400529"/>
              <a:gd name="connsiteX169" fmla="*/ 1065525 w 1198809"/>
              <a:gd name="connsiteY169" fmla="*/ 1158491 h 1400529"/>
              <a:gd name="connsiteX170" fmla="*/ 960016 w 1198809"/>
              <a:gd name="connsiteY170" fmla="*/ 1213756 h 1400529"/>
              <a:gd name="connsiteX171" fmla="*/ 903253 w 1198809"/>
              <a:gd name="connsiteY171" fmla="*/ 1222625 h 1400529"/>
              <a:gd name="connsiteX172" fmla="*/ 823877 w 1198809"/>
              <a:gd name="connsiteY172" fmla="*/ 1220117 h 1400529"/>
              <a:gd name="connsiteX173" fmla="*/ 819387 w 1198809"/>
              <a:gd name="connsiteY173" fmla="*/ 1219004 h 1400529"/>
              <a:gd name="connsiteX174" fmla="*/ 803265 w 1198809"/>
              <a:gd name="connsiteY174" fmla="*/ 1230301 h 1400529"/>
              <a:gd name="connsiteX175" fmla="*/ 759049 w 1198809"/>
              <a:gd name="connsiteY175" fmla="*/ 1304191 h 1400529"/>
              <a:gd name="connsiteX176" fmla="*/ 749001 w 1198809"/>
              <a:gd name="connsiteY176" fmla="*/ 1399650 h 1400529"/>
              <a:gd name="connsiteX177" fmla="*/ 158220 w 1198809"/>
              <a:gd name="connsiteY177" fmla="*/ 1244508 h 1400529"/>
              <a:gd name="connsiteX178" fmla="*/ 173732 w 1198809"/>
              <a:gd name="connsiteY178" fmla="*/ 1206219 h 1400529"/>
              <a:gd name="connsiteX179" fmla="*/ 188805 w 1198809"/>
              <a:gd name="connsiteY179" fmla="*/ 1000228 h 1400529"/>
              <a:gd name="connsiteX180" fmla="*/ 98370 w 1198809"/>
              <a:gd name="connsiteY180" fmla="*/ 806797 h 1400529"/>
              <a:gd name="connsiteX181" fmla="*/ 28030 w 1198809"/>
              <a:gd name="connsiteY181" fmla="*/ 671146 h 1400529"/>
              <a:gd name="connsiteX182" fmla="*/ 397 w 1198809"/>
              <a:gd name="connsiteY182" fmla="*/ 482739 h 1400529"/>
              <a:gd name="connsiteX183" fmla="*/ 7 w 1198809"/>
              <a:gd name="connsiteY183" fmla="*/ 453218 h 1400529"/>
              <a:gd name="connsiteX184" fmla="*/ 437254 w 1198809"/>
              <a:gd name="connsiteY184" fmla="*/ 9921 h 1400529"/>
              <a:gd name="connsiteX185" fmla="*/ 538895 w 1198809"/>
              <a:gd name="connsiteY185" fmla="*/ 144 h 140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198809" h="1400529">
                <a:moveTo>
                  <a:pt x="398272" y="563398"/>
                </a:moveTo>
                <a:cubicBezTo>
                  <a:pt x="362158" y="563398"/>
                  <a:pt x="332882" y="592674"/>
                  <a:pt x="332882" y="628788"/>
                </a:cubicBezTo>
                <a:cubicBezTo>
                  <a:pt x="332882" y="664902"/>
                  <a:pt x="362158" y="694178"/>
                  <a:pt x="398272" y="694178"/>
                </a:cubicBezTo>
                <a:cubicBezTo>
                  <a:pt x="434386" y="694178"/>
                  <a:pt x="463662" y="664902"/>
                  <a:pt x="463662" y="628788"/>
                </a:cubicBezTo>
                <a:cubicBezTo>
                  <a:pt x="463662" y="592674"/>
                  <a:pt x="434386" y="563398"/>
                  <a:pt x="398272" y="563398"/>
                </a:cubicBezTo>
                <a:close/>
                <a:moveTo>
                  <a:pt x="767385" y="529325"/>
                </a:moveTo>
                <a:cubicBezTo>
                  <a:pt x="742281" y="525831"/>
                  <a:pt x="719099" y="543350"/>
                  <a:pt x="715605" y="568453"/>
                </a:cubicBezTo>
                <a:cubicBezTo>
                  <a:pt x="712112" y="593557"/>
                  <a:pt x="729630" y="616739"/>
                  <a:pt x="754733" y="620233"/>
                </a:cubicBezTo>
                <a:cubicBezTo>
                  <a:pt x="779837" y="623726"/>
                  <a:pt x="803019" y="606207"/>
                  <a:pt x="806513" y="581105"/>
                </a:cubicBezTo>
                <a:cubicBezTo>
                  <a:pt x="810006" y="556001"/>
                  <a:pt x="792488" y="532818"/>
                  <a:pt x="767385" y="529325"/>
                </a:cubicBezTo>
                <a:close/>
                <a:moveTo>
                  <a:pt x="397385" y="513421"/>
                </a:moveTo>
                <a:cubicBezTo>
                  <a:pt x="426535" y="513421"/>
                  <a:pt x="455683" y="524540"/>
                  <a:pt x="477923" y="546780"/>
                </a:cubicBezTo>
                <a:cubicBezTo>
                  <a:pt x="522403" y="591260"/>
                  <a:pt x="522403" y="663376"/>
                  <a:pt x="477923" y="707855"/>
                </a:cubicBezTo>
                <a:cubicBezTo>
                  <a:pt x="433443" y="752335"/>
                  <a:pt x="361327" y="752335"/>
                  <a:pt x="316848" y="707855"/>
                </a:cubicBezTo>
                <a:cubicBezTo>
                  <a:pt x="272368" y="663376"/>
                  <a:pt x="272368" y="591260"/>
                  <a:pt x="316848" y="546780"/>
                </a:cubicBezTo>
                <a:cubicBezTo>
                  <a:pt x="339088" y="524540"/>
                  <a:pt x="368237" y="513421"/>
                  <a:pt x="397385" y="513421"/>
                </a:cubicBezTo>
                <a:close/>
                <a:moveTo>
                  <a:pt x="771603" y="494499"/>
                </a:moveTo>
                <a:cubicBezTo>
                  <a:pt x="791864" y="497319"/>
                  <a:pt x="811051" y="507868"/>
                  <a:pt x="824359" y="525479"/>
                </a:cubicBezTo>
                <a:cubicBezTo>
                  <a:pt x="850974" y="560700"/>
                  <a:pt x="843998" y="610829"/>
                  <a:pt x="808776" y="637445"/>
                </a:cubicBezTo>
                <a:cubicBezTo>
                  <a:pt x="773556" y="664060"/>
                  <a:pt x="723426" y="657085"/>
                  <a:pt x="696811" y="621863"/>
                </a:cubicBezTo>
                <a:cubicBezTo>
                  <a:pt x="670195" y="586642"/>
                  <a:pt x="677171" y="536512"/>
                  <a:pt x="712393" y="509897"/>
                </a:cubicBezTo>
                <a:cubicBezTo>
                  <a:pt x="730003" y="496589"/>
                  <a:pt x="751341" y="491679"/>
                  <a:pt x="771603" y="494499"/>
                </a:cubicBezTo>
                <a:close/>
                <a:moveTo>
                  <a:pt x="757732" y="424998"/>
                </a:moveTo>
                <a:lnTo>
                  <a:pt x="745145" y="456217"/>
                </a:lnTo>
                <a:lnTo>
                  <a:pt x="737096" y="457085"/>
                </a:lnTo>
                <a:lnTo>
                  <a:pt x="720884" y="461603"/>
                </a:lnTo>
                <a:lnTo>
                  <a:pt x="691021" y="437519"/>
                </a:lnTo>
                <a:lnTo>
                  <a:pt x="646936" y="470833"/>
                </a:lnTo>
                <a:lnTo>
                  <a:pt x="662319" y="507002"/>
                </a:lnTo>
                <a:lnTo>
                  <a:pt x="654842" y="519242"/>
                </a:lnTo>
                <a:lnTo>
                  <a:pt x="651598" y="527271"/>
                </a:lnTo>
                <a:lnTo>
                  <a:pt x="620077" y="528918"/>
                </a:lnTo>
                <a:lnTo>
                  <a:pt x="609490" y="583151"/>
                </a:lnTo>
                <a:lnTo>
                  <a:pt x="644783" y="599669"/>
                </a:lnTo>
                <a:lnTo>
                  <a:pt x="645274" y="602797"/>
                </a:lnTo>
                <a:lnTo>
                  <a:pt x="648480" y="611687"/>
                </a:lnTo>
                <a:lnTo>
                  <a:pt x="623558" y="642589"/>
                </a:lnTo>
                <a:lnTo>
                  <a:pt x="656872" y="686674"/>
                </a:lnTo>
                <a:lnTo>
                  <a:pt x="693404" y="671136"/>
                </a:lnTo>
                <a:lnTo>
                  <a:pt x="701080" y="676647"/>
                </a:lnTo>
                <a:lnTo>
                  <a:pt x="706259" y="679037"/>
                </a:lnTo>
                <a:lnTo>
                  <a:pt x="709205" y="715434"/>
                </a:lnTo>
                <a:lnTo>
                  <a:pt x="763719" y="724466"/>
                </a:lnTo>
                <a:lnTo>
                  <a:pt x="778282" y="690882"/>
                </a:lnTo>
                <a:lnTo>
                  <a:pt x="784074" y="690257"/>
                </a:lnTo>
                <a:lnTo>
                  <a:pt x="798304" y="686291"/>
                </a:lnTo>
                <a:lnTo>
                  <a:pt x="827616" y="709932"/>
                </a:lnTo>
                <a:lnTo>
                  <a:pt x="871701" y="676619"/>
                </a:lnTo>
                <a:lnTo>
                  <a:pt x="857330" y="642830"/>
                </a:lnTo>
                <a:lnTo>
                  <a:pt x="866327" y="628100"/>
                </a:lnTo>
                <a:lnTo>
                  <a:pt x="868912" y="621703"/>
                </a:lnTo>
                <a:lnTo>
                  <a:pt x="902349" y="619837"/>
                </a:lnTo>
                <a:lnTo>
                  <a:pt x="912744" y="565567"/>
                </a:lnTo>
                <a:lnTo>
                  <a:pt x="876562" y="548788"/>
                </a:lnTo>
                <a:lnTo>
                  <a:pt x="875895" y="544544"/>
                </a:lnTo>
                <a:lnTo>
                  <a:pt x="872488" y="535099"/>
                </a:lnTo>
                <a:lnTo>
                  <a:pt x="895948" y="506011"/>
                </a:lnTo>
                <a:lnTo>
                  <a:pt x="862634" y="461926"/>
                </a:lnTo>
                <a:lnTo>
                  <a:pt x="828246" y="476552"/>
                </a:lnTo>
                <a:lnTo>
                  <a:pt x="820089" y="470695"/>
                </a:lnTo>
                <a:lnTo>
                  <a:pt x="816356" y="468972"/>
                </a:lnTo>
                <a:lnTo>
                  <a:pt x="812461" y="432614"/>
                </a:lnTo>
                <a:close/>
                <a:moveTo>
                  <a:pt x="364160" y="418059"/>
                </a:moveTo>
                <a:lnTo>
                  <a:pt x="352527" y="464590"/>
                </a:lnTo>
                <a:lnTo>
                  <a:pt x="341339" y="467396"/>
                </a:lnTo>
                <a:lnTo>
                  <a:pt x="319345" y="476956"/>
                </a:lnTo>
                <a:lnTo>
                  <a:pt x="272471" y="448832"/>
                </a:lnTo>
                <a:lnTo>
                  <a:pt x="216798" y="504505"/>
                </a:lnTo>
                <a:lnTo>
                  <a:pt x="245612" y="552528"/>
                </a:lnTo>
                <a:lnTo>
                  <a:pt x="237463" y="571270"/>
                </a:lnTo>
                <a:lnTo>
                  <a:pt x="234462" y="583240"/>
                </a:lnTo>
                <a:lnTo>
                  <a:pt x="190301" y="591754"/>
                </a:lnTo>
                <a:lnTo>
                  <a:pt x="186011" y="670371"/>
                </a:lnTo>
                <a:lnTo>
                  <a:pt x="239063" y="686752"/>
                </a:lnTo>
                <a:lnTo>
                  <a:pt x="240371" y="691070"/>
                </a:lnTo>
                <a:lnTo>
                  <a:pt x="246642" y="702986"/>
                </a:lnTo>
                <a:lnTo>
                  <a:pt x="217538" y="751492"/>
                </a:lnTo>
                <a:lnTo>
                  <a:pt x="273211" y="807166"/>
                </a:lnTo>
                <a:lnTo>
                  <a:pt x="321717" y="778062"/>
                </a:lnTo>
                <a:lnTo>
                  <a:pt x="333633" y="784332"/>
                </a:lnTo>
                <a:lnTo>
                  <a:pt x="341410" y="786688"/>
                </a:lnTo>
                <a:lnTo>
                  <a:pt x="352718" y="837475"/>
                </a:lnTo>
                <a:lnTo>
                  <a:pt x="431425" y="839515"/>
                </a:lnTo>
                <a:lnTo>
                  <a:pt x="445383" y="789258"/>
                </a:lnTo>
                <a:lnTo>
                  <a:pt x="453433" y="787240"/>
                </a:lnTo>
                <a:lnTo>
                  <a:pt x="472736" y="778848"/>
                </a:lnTo>
                <a:lnTo>
                  <a:pt x="518747" y="806455"/>
                </a:lnTo>
                <a:lnTo>
                  <a:pt x="574420" y="750782"/>
                </a:lnTo>
                <a:lnTo>
                  <a:pt x="547503" y="705918"/>
                </a:lnTo>
                <a:lnTo>
                  <a:pt x="557307" y="683365"/>
                </a:lnTo>
                <a:lnTo>
                  <a:pt x="559699" y="673828"/>
                </a:lnTo>
                <a:lnTo>
                  <a:pt x="606521" y="664629"/>
                </a:lnTo>
                <a:lnTo>
                  <a:pt x="610532" y="585996"/>
                </a:lnTo>
                <a:lnTo>
                  <a:pt x="556174" y="569423"/>
                </a:lnTo>
                <a:lnTo>
                  <a:pt x="554399" y="563565"/>
                </a:lnTo>
                <a:lnTo>
                  <a:pt x="547737" y="550903"/>
                </a:lnTo>
                <a:lnTo>
                  <a:pt x="575132" y="505245"/>
                </a:lnTo>
                <a:lnTo>
                  <a:pt x="519458" y="449572"/>
                </a:lnTo>
                <a:lnTo>
                  <a:pt x="473800" y="476967"/>
                </a:lnTo>
                <a:lnTo>
                  <a:pt x="461138" y="470304"/>
                </a:lnTo>
                <a:lnTo>
                  <a:pt x="455530" y="468605"/>
                </a:lnTo>
                <a:lnTo>
                  <a:pt x="442894" y="418059"/>
                </a:lnTo>
                <a:close/>
                <a:moveTo>
                  <a:pt x="581914" y="267522"/>
                </a:moveTo>
                <a:cubicBezTo>
                  <a:pt x="556569" y="267522"/>
                  <a:pt x="536022" y="288068"/>
                  <a:pt x="536022" y="313413"/>
                </a:cubicBezTo>
                <a:cubicBezTo>
                  <a:pt x="536022" y="338759"/>
                  <a:pt x="556569" y="359305"/>
                  <a:pt x="581914" y="359305"/>
                </a:cubicBezTo>
                <a:cubicBezTo>
                  <a:pt x="607259" y="359305"/>
                  <a:pt x="627806" y="338759"/>
                  <a:pt x="627806" y="313413"/>
                </a:cubicBezTo>
                <a:cubicBezTo>
                  <a:pt x="627806" y="288068"/>
                  <a:pt x="607259" y="267522"/>
                  <a:pt x="581914" y="267522"/>
                </a:cubicBezTo>
                <a:close/>
                <a:moveTo>
                  <a:pt x="581292" y="232447"/>
                </a:moveTo>
                <a:cubicBezTo>
                  <a:pt x="601749" y="232447"/>
                  <a:pt x="622206" y="240250"/>
                  <a:pt x="637814" y="255859"/>
                </a:cubicBezTo>
                <a:cubicBezTo>
                  <a:pt x="669030" y="287076"/>
                  <a:pt x="669030" y="337688"/>
                  <a:pt x="637814" y="368905"/>
                </a:cubicBezTo>
                <a:cubicBezTo>
                  <a:pt x="606598" y="400121"/>
                  <a:pt x="555985" y="400121"/>
                  <a:pt x="524769" y="368905"/>
                </a:cubicBezTo>
                <a:cubicBezTo>
                  <a:pt x="493553" y="337688"/>
                  <a:pt x="493553" y="287076"/>
                  <a:pt x="524769" y="255859"/>
                </a:cubicBezTo>
                <a:cubicBezTo>
                  <a:pt x="540378" y="240250"/>
                  <a:pt x="560835" y="232447"/>
                  <a:pt x="581292" y="232447"/>
                </a:cubicBezTo>
                <a:close/>
                <a:moveTo>
                  <a:pt x="557974" y="165521"/>
                </a:moveTo>
                <a:lnTo>
                  <a:pt x="549810" y="198177"/>
                </a:lnTo>
                <a:lnTo>
                  <a:pt x="541957" y="200146"/>
                </a:lnTo>
                <a:lnTo>
                  <a:pt x="526522" y="206856"/>
                </a:lnTo>
                <a:lnTo>
                  <a:pt x="493625" y="187117"/>
                </a:lnTo>
                <a:lnTo>
                  <a:pt x="454553" y="226190"/>
                </a:lnTo>
                <a:lnTo>
                  <a:pt x="474774" y="259893"/>
                </a:lnTo>
                <a:lnTo>
                  <a:pt x="469056" y="273047"/>
                </a:lnTo>
                <a:lnTo>
                  <a:pt x="466950" y="281447"/>
                </a:lnTo>
                <a:lnTo>
                  <a:pt x="435957" y="287422"/>
                </a:lnTo>
                <a:lnTo>
                  <a:pt x="432946" y="342598"/>
                </a:lnTo>
                <a:lnTo>
                  <a:pt x="470179" y="354094"/>
                </a:lnTo>
                <a:lnTo>
                  <a:pt x="471097" y="357124"/>
                </a:lnTo>
                <a:lnTo>
                  <a:pt x="475497" y="365487"/>
                </a:lnTo>
                <a:lnTo>
                  <a:pt x="455072" y="399530"/>
                </a:lnTo>
                <a:lnTo>
                  <a:pt x="494145" y="438602"/>
                </a:lnTo>
                <a:lnTo>
                  <a:pt x="528187" y="418176"/>
                </a:lnTo>
                <a:lnTo>
                  <a:pt x="536550" y="422577"/>
                </a:lnTo>
                <a:lnTo>
                  <a:pt x="542008" y="424230"/>
                </a:lnTo>
                <a:lnTo>
                  <a:pt x="549943" y="459873"/>
                </a:lnTo>
                <a:lnTo>
                  <a:pt x="605181" y="461305"/>
                </a:lnTo>
                <a:lnTo>
                  <a:pt x="614976" y="426035"/>
                </a:lnTo>
                <a:lnTo>
                  <a:pt x="620626" y="424618"/>
                </a:lnTo>
                <a:lnTo>
                  <a:pt x="634174" y="418728"/>
                </a:lnTo>
                <a:lnTo>
                  <a:pt x="666465" y="438103"/>
                </a:lnTo>
                <a:lnTo>
                  <a:pt x="705537" y="399030"/>
                </a:lnTo>
                <a:lnTo>
                  <a:pt x="686647" y="367545"/>
                </a:lnTo>
                <a:lnTo>
                  <a:pt x="693527" y="351716"/>
                </a:lnTo>
                <a:lnTo>
                  <a:pt x="695206" y="345023"/>
                </a:lnTo>
                <a:lnTo>
                  <a:pt x="728067" y="338567"/>
                </a:lnTo>
                <a:lnTo>
                  <a:pt x="730881" y="283381"/>
                </a:lnTo>
                <a:lnTo>
                  <a:pt x="692732" y="271750"/>
                </a:lnTo>
                <a:lnTo>
                  <a:pt x="691487" y="267639"/>
                </a:lnTo>
                <a:lnTo>
                  <a:pt x="686811" y="258753"/>
                </a:lnTo>
                <a:lnTo>
                  <a:pt x="706037" y="226709"/>
                </a:lnTo>
                <a:lnTo>
                  <a:pt x="666964" y="187637"/>
                </a:lnTo>
                <a:lnTo>
                  <a:pt x="634921" y="206863"/>
                </a:lnTo>
                <a:lnTo>
                  <a:pt x="626034" y="202187"/>
                </a:lnTo>
                <a:lnTo>
                  <a:pt x="622099" y="200994"/>
                </a:lnTo>
                <a:lnTo>
                  <a:pt x="613230" y="165521"/>
                </a:lnTo>
                <a:close/>
                <a:moveTo>
                  <a:pt x="538895" y="144"/>
                </a:moveTo>
                <a:cubicBezTo>
                  <a:pt x="671866" y="-2792"/>
                  <a:pt x="769779" y="39405"/>
                  <a:pt x="882947" y="94026"/>
                </a:cubicBezTo>
                <a:cubicBezTo>
                  <a:pt x="916173" y="118089"/>
                  <a:pt x="950522" y="123619"/>
                  <a:pt x="982625" y="166215"/>
                </a:cubicBezTo>
                <a:cubicBezTo>
                  <a:pt x="1014730" y="208810"/>
                  <a:pt x="1054638" y="302705"/>
                  <a:pt x="1075572" y="349598"/>
                </a:cubicBezTo>
                <a:cubicBezTo>
                  <a:pt x="1096507" y="396489"/>
                  <a:pt x="1109903" y="412818"/>
                  <a:pt x="1108229" y="447569"/>
                </a:cubicBezTo>
                <a:cubicBezTo>
                  <a:pt x="1106555" y="482320"/>
                  <a:pt x="1055058" y="514140"/>
                  <a:pt x="1065524" y="558101"/>
                </a:cubicBezTo>
                <a:cubicBezTo>
                  <a:pt x="1075991" y="602063"/>
                  <a:pt x="1148842" y="676170"/>
                  <a:pt x="1171032" y="711339"/>
                </a:cubicBezTo>
                <a:cubicBezTo>
                  <a:pt x="1193221" y="746507"/>
                  <a:pt x="1199921" y="754881"/>
                  <a:pt x="1198664" y="769116"/>
                </a:cubicBezTo>
                <a:cubicBezTo>
                  <a:pt x="1197408" y="783351"/>
                  <a:pt x="1181918" y="789214"/>
                  <a:pt x="1163496" y="796749"/>
                </a:cubicBezTo>
                <a:cubicBezTo>
                  <a:pt x="1145073" y="804285"/>
                  <a:pt x="1101950" y="806379"/>
                  <a:pt x="1088132" y="814334"/>
                </a:cubicBezTo>
                <a:cubicBezTo>
                  <a:pt x="1074316" y="822290"/>
                  <a:pt x="1078504" y="830245"/>
                  <a:pt x="1080596" y="844479"/>
                </a:cubicBezTo>
                <a:cubicBezTo>
                  <a:pt x="1082690" y="858714"/>
                  <a:pt x="1096088" y="886766"/>
                  <a:pt x="1100693" y="899745"/>
                </a:cubicBezTo>
                <a:cubicBezTo>
                  <a:pt x="1105299" y="912724"/>
                  <a:pt x="1113253" y="913981"/>
                  <a:pt x="1108229" y="922354"/>
                </a:cubicBezTo>
                <a:cubicBezTo>
                  <a:pt x="1103206" y="930727"/>
                  <a:pt x="1071385" y="940775"/>
                  <a:pt x="1070548" y="949986"/>
                </a:cubicBezTo>
                <a:cubicBezTo>
                  <a:pt x="1069711" y="959197"/>
                  <a:pt x="1106137" y="963804"/>
                  <a:pt x="1103206" y="977619"/>
                </a:cubicBezTo>
                <a:cubicBezTo>
                  <a:pt x="1100275" y="991435"/>
                  <a:pt x="1044172" y="1010278"/>
                  <a:pt x="1037892" y="1040423"/>
                </a:cubicBezTo>
                <a:cubicBezTo>
                  <a:pt x="1031611" y="1070568"/>
                  <a:pt x="1078503" y="1129601"/>
                  <a:pt x="1065525" y="1158491"/>
                </a:cubicBezTo>
                <a:cubicBezTo>
                  <a:pt x="1052545" y="1187380"/>
                  <a:pt x="999791" y="1204545"/>
                  <a:pt x="960016" y="1213756"/>
                </a:cubicBezTo>
                <a:lnTo>
                  <a:pt x="903253" y="1222625"/>
                </a:lnTo>
                <a:cubicBezTo>
                  <a:pt x="878469" y="1224649"/>
                  <a:pt x="851625" y="1223952"/>
                  <a:pt x="823877" y="1220117"/>
                </a:cubicBezTo>
                <a:lnTo>
                  <a:pt x="819387" y="1219004"/>
                </a:lnTo>
                <a:lnTo>
                  <a:pt x="803265" y="1230301"/>
                </a:lnTo>
                <a:cubicBezTo>
                  <a:pt x="781344" y="1251281"/>
                  <a:pt x="768094" y="1275967"/>
                  <a:pt x="759049" y="1304191"/>
                </a:cubicBezTo>
                <a:cubicBezTo>
                  <a:pt x="750005" y="1332416"/>
                  <a:pt x="849139" y="1409598"/>
                  <a:pt x="749001" y="1399650"/>
                </a:cubicBezTo>
                <a:cubicBezTo>
                  <a:pt x="648863" y="1389703"/>
                  <a:pt x="156942" y="1272937"/>
                  <a:pt x="158220" y="1244508"/>
                </a:cubicBezTo>
                <a:cubicBezTo>
                  <a:pt x="159497" y="1216079"/>
                  <a:pt x="168634" y="1246933"/>
                  <a:pt x="173732" y="1206219"/>
                </a:cubicBezTo>
                <a:cubicBezTo>
                  <a:pt x="178830" y="1165506"/>
                  <a:pt x="201365" y="1066799"/>
                  <a:pt x="188805" y="1000228"/>
                </a:cubicBezTo>
                <a:cubicBezTo>
                  <a:pt x="176245" y="933658"/>
                  <a:pt x="125166" y="861645"/>
                  <a:pt x="98370" y="806797"/>
                </a:cubicBezTo>
                <a:cubicBezTo>
                  <a:pt x="71574" y="751950"/>
                  <a:pt x="44360" y="725156"/>
                  <a:pt x="28030" y="671146"/>
                </a:cubicBezTo>
                <a:cubicBezTo>
                  <a:pt x="11702" y="617136"/>
                  <a:pt x="1883" y="539909"/>
                  <a:pt x="397" y="482739"/>
                </a:cubicBezTo>
                <a:lnTo>
                  <a:pt x="7" y="453218"/>
                </a:lnTo>
                <a:cubicBezTo>
                  <a:pt x="-1267" y="222764"/>
                  <a:pt x="162110" y="56678"/>
                  <a:pt x="437254" y="9921"/>
                </a:cubicBezTo>
                <a:cubicBezTo>
                  <a:pt x="471647" y="4076"/>
                  <a:pt x="505652" y="878"/>
                  <a:pt x="538895" y="14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108" dirty="0" err="1">
              <a:solidFill>
                <a:schemeClr val="tx1"/>
              </a:solidFill>
            </a:endParaRPr>
          </a:p>
        </p:txBody>
      </p:sp>
      <p:sp>
        <p:nvSpPr>
          <p:cNvPr id="19" name="Freeform 18"/>
          <p:cNvSpPr/>
          <p:nvPr/>
        </p:nvSpPr>
        <p:spPr bwMode="auto">
          <a:xfrm>
            <a:off x="2382473" y="4063067"/>
            <a:ext cx="652840" cy="1015649"/>
          </a:xfrm>
          <a:custGeom>
            <a:avLst/>
            <a:gdLst>
              <a:gd name="connsiteX0" fmla="*/ 1673819 w 1738609"/>
              <a:gd name="connsiteY0" fmla="*/ 1924378 h 2216141"/>
              <a:gd name="connsiteX1" fmla="*/ 1713244 w 1738609"/>
              <a:gd name="connsiteY1" fmla="*/ 1983176 h 2216141"/>
              <a:gd name="connsiteX2" fmla="*/ 1672295 w 1738609"/>
              <a:gd name="connsiteY2" fmla="*/ 2190776 h 2216141"/>
              <a:gd name="connsiteX3" fmla="*/ 1464696 w 1738609"/>
              <a:gd name="connsiteY3" fmla="*/ 2149831 h 2216141"/>
              <a:gd name="connsiteX4" fmla="*/ 1427585 w 1738609"/>
              <a:gd name="connsiteY4" fmla="*/ 2094484 h 2216141"/>
              <a:gd name="connsiteX5" fmla="*/ 911387 w 1738609"/>
              <a:gd name="connsiteY5" fmla="*/ 1338423 h 2216141"/>
              <a:gd name="connsiteX6" fmla="*/ 911387 w 1738609"/>
              <a:gd name="connsiteY6" fmla="*/ 1338424 h 2216141"/>
              <a:gd name="connsiteX7" fmla="*/ 911388 w 1738609"/>
              <a:gd name="connsiteY7" fmla="*/ 1338424 h 2216141"/>
              <a:gd name="connsiteX8" fmla="*/ 672785 w 1738609"/>
              <a:gd name="connsiteY8" fmla="*/ 248914 h 2216141"/>
              <a:gd name="connsiteX9" fmla="*/ 251382 w 1738609"/>
              <a:gd name="connsiteY9" fmla="*/ 670317 h 2216141"/>
              <a:gd name="connsiteX10" fmla="*/ 672785 w 1738609"/>
              <a:gd name="connsiteY10" fmla="*/ 1091720 h 2216141"/>
              <a:gd name="connsiteX11" fmla="*/ 1094188 w 1738609"/>
              <a:gd name="connsiteY11" fmla="*/ 670317 h 2216141"/>
              <a:gd name="connsiteX12" fmla="*/ 672785 w 1738609"/>
              <a:gd name="connsiteY12" fmla="*/ 248914 h 2216141"/>
              <a:gd name="connsiteX13" fmla="*/ 672786 w 1738609"/>
              <a:gd name="connsiteY13" fmla="*/ 181801 h 2216141"/>
              <a:gd name="connsiteX14" fmla="*/ 1161302 w 1738609"/>
              <a:gd name="connsiteY14" fmla="*/ 670317 h 2216141"/>
              <a:gd name="connsiteX15" fmla="*/ 672786 w 1738609"/>
              <a:gd name="connsiteY15" fmla="*/ 1158833 h 2216141"/>
              <a:gd name="connsiteX16" fmla="*/ 184270 w 1738609"/>
              <a:gd name="connsiteY16" fmla="*/ 670317 h 2216141"/>
              <a:gd name="connsiteX17" fmla="*/ 672786 w 1738609"/>
              <a:gd name="connsiteY17" fmla="*/ 181801 h 2216141"/>
              <a:gd name="connsiteX18" fmla="*/ 664118 w 1738609"/>
              <a:gd name="connsiteY18" fmla="*/ 114107 h 2216141"/>
              <a:gd name="connsiteX19" fmla="*/ 355152 w 1738609"/>
              <a:gd name="connsiteY19" fmla="*/ 210980 h 2216141"/>
              <a:gd name="connsiteX20" fmla="*/ 153050 w 1738609"/>
              <a:gd name="connsiteY20" fmla="*/ 463960 h 2216141"/>
              <a:gd name="connsiteX21" fmla="*/ 210981 w 1738609"/>
              <a:gd name="connsiteY21" fmla="*/ 980884 h 2216141"/>
              <a:gd name="connsiteX22" fmla="*/ 980885 w 1738609"/>
              <a:gd name="connsiteY22" fmla="*/ 1125056 h 2216141"/>
              <a:gd name="connsiteX23" fmla="*/ 1125056 w 1738609"/>
              <a:gd name="connsiteY23" fmla="*/ 355151 h 2216141"/>
              <a:gd name="connsiteX24" fmla="*/ 664118 w 1738609"/>
              <a:gd name="connsiteY24" fmla="*/ 114107 h 2216141"/>
              <a:gd name="connsiteX25" fmla="*/ 663316 w 1738609"/>
              <a:gd name="connsiteY25" fmla="*/ 13 h 2216141"/>
              <a:gd name="connsiteX26" fmla="*/ 1219197 w 1738609"/>
              <a:gd name="connsiteY26" fmla="*/ 290707 h 2216141"/>
              <a:gd name="connsiteX27" fmla="*/ 1148746 w 1738609"/>
              <a:gd name="connsiteY27" fmla="*/ 1131957 h 2216141"/>
              <a:gd name="connsiteX28" fmla="*/ 1122082 w 1738609"/>
              <a:gd name="connsiteY28" fmla="*/ 1154450 h 2216141"/>
              <a:gd name="connsiteX29" fmla="*/ 1138269 w 1738609"/>
              <a:gd name="connsiteY29" fmla="*/ 1151687 h 2216141"/>
              <a:gd name="connsiteX30" fmla="*/ 1171115 w 1738609"/>
              <a:gd name="connsiteY30" fmla="*/ 1174955 h 2216141"/>
              <a:gd name="connsiteX31" fmla="*/ 1171114 w 1738609"/>
              <a:gd name="connsiteY31" fmla="*/ 1174956 h 2216141"/>
              <a:gd name="connsiteX32" fmla="*/ 1154618 w 1738609"/>
              <a:gd name="connsiteY32" fmla="*/ 1247480 h 2216141"/>
              <a:gd name="connsiteX33" fmla="*/ 1137158 w 1738609"/>
              <a:gd name="connsiteY33" fmla="*/ 1258469 h 2216141"/>
              <a:gd name="connsiteX34" fmla="*/ 1191079 w 1738609"/>
              <a:gd name="connsiteY34" fmla="*/ 1337736 h 2216141"/>
              <a:gd name="connsiteX35" fmla="*/ 1253850 w 1738609"/>
              <a:gd name="connsiteY35" fmla="*/ 1343922 h 2216141"/>
              <a:gd name="connsiteX36" fmla="*/ 1321663 w 1738609"/>
              <a:gd name="connsiteY36" fmla="*/ 1399173 h 2216141"/>
              <a:gd name="connsiteX37" fmla="*/ 1628529 w 1738609"/>
              <a:gd name="connsiteY37" fmla="*/ 1856831 h 2216141"/>
              <a:gd name="connsiteX38" fmla="*/ 1382295 w 1738609"/>
              <a:gd name="connsiteY38" fmla="*/ 2026937 h 2216141"/>
              <a:gd name="connsiteX39" fmla="*/ 1073115 w 1738609"/>
              <a:gd name="connsiteY39" fmla="*/ 1565828 h 2216141"/>
              <a:gd name="connsiteX40" fmla="*/ 1047751 w 1738609"/>
              <a:gd name="connsiteY40" fmla="*/ 1482114 h 2216141"/>
              <a:gd name="connsiteX41" fmla="*/ 1065546 w 1738609"/>
              <a:gd name="connsiteY41" fmla="*/ 1422750 h 2216141"/>
              <a:gd name="connsiteX42" fmla="*/ 1008763 w 1738609"/>
              <a:gd name="connsiteY42" fmla="*/ 1339278 h 2216141"/>
              <a:gd name="connsiteX43" fmla="*/ 983911 w 1738609"/>
              <a:gd name="connsiteY43" fmla="*/ 1354919 h 2216141"/>
              <a:gd name="connsiteX44" fmla="*/ 944233 w 1738609"/>
              <a:gd name="connsiteY44" fmla="*/ 1361692 h 2216141"/>
              <a:gd name="connsiteX45" fmla="*/ 911387 w 1738609"/>
              <a:gd name="connsiteY45" fmla="*/ 1338424 h 2216141"/>
              <a:gd name="connsiteX46" fmla="*/ 903981 w 1738609"/>
              <a:gd name="connsiteY46" fmla="*/ 1318897 h 2216141"/>
              <a:gd name="connsiteX47" fmla="*/ 904615 w 1738609"/>
              <a:gd name="connsiteY47" fmla="*/ 1298746 h 2216141"/>
              <a:gd name="connsiteX48" fmla="*/ 908545 w 1738609"/>
              <a:gd name="connsiteY48" fmla="*/ 1289848 h 2216141"/>
              <a:gd name="connsiteX49" fmla="*/ 817052 w 1738609"/>
              <a:gd name="connsiteY49" fmla="*/ 1319314 h 2216141"/>
              <a:gd name="connsiteX50" fmla="*/ 116839 w 1738609"/>
              <a:gd name="connsiteY50" fmla="*/ 1045327 h 2216141"/>
              <a:gd name="connsiteX51" fmla="*/ 46976 w 1738609"/>
              <a:gd name="connsiteY51" fmla="*/ 421930 h 2216141"/>
              <a:gd name="connsiteX52" fmla="*/ 290708 w 1738609"/>
              <a:gd name="connsiteY52" fmla="*/ 116838 h 2216141"/>
              <a:gd name="connsiteX53" fmla="*/ 663316 w 1738609"/>
              <a:gd name="connsiteY53" fmla="*/ 13 h 221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38609" h="2216141">
                <a:moveTo>
                  <a:pt x="1673819" y="1924378"/>
                </a:moveTo>
                <a:lnTo>
                  <a:pt x="1713244" y="1983176"/>
                </a:lnTo>
                <a:cubicBezTo>
                  <a:pt x="1759264" y="2051809"/>
                  <a:pt x="1740930" y="2144756"/>
                  <a:pt x="1672295" y="2190776"/>
                </a:cubicBezTo>
                <a:cubicBezTo>
                  <a:pt x="1603662" y="2236796"/>
                  <a:pt x="1510716" y="2218464"/>
                  <a:pt x="1464696" y="2149831"/>
                </a:cubicBezTo>
                <a:lnTo>
                  <a:pt x="1427585" y="2094484"/>
                </a:lnTo>
                <a:close/>
                <a:moveTo>
                  <a:pt x="911387" y="1338423"/>
                </a:moveTo>
                <a:lnTo>
                  <a:pt x="911387" y="1338424"/>
                </a:lnTo>
                <a:lnTo>
                  <a:pt x="911388" y="1338424"/>
                </a:lnTo>
                <a:close/>
                <a:moveTo>
                  <a:pt x="672785" y="248914"/>
                </a:moveTo>
                <a:cubicBezTo>
                  <a:pt x="440051" y="248914"/>
                  <a:pt x="251382" y="437583"/>
                  <a:pt x="251382" y="670317"/>
                </a:cubicBezTo>
                <a:cubicBezTo>
                  <a:pt x="251382" y="903051"/>
                  <a:pt x="440051" y="1091720"/>
                  <a:pt x="672785" y="1091720"/>
                </a:cubicBezTo>
                <a:cubicBezTo>
                  <a:pt x="905519" y="1091720"/>
                  <a:pt x="1094188" y="903051"/>
                  <a:pt x="1094188" y="670317"/>
                </a:cubicBezTo>
                <a:cubicBezTo>
                  <a:pt x="1094188" y="437583"/>
                  <a:pt x="905519" y="248914"/>
                  <a:pt x="672785" y="248914"/>
                </a:cubicBezTo>
                <a:close/>
                <a:moveTo>
                  <a:pt x="672786" y="181801"/>
                </a:moveTo>
                <a:cubicBezTo>
                  <a:pt x="942586" y="181801"/>
                  <a:pt x="1161302" y="400517"/>
                  <a:pt x="1161302" y="670317"/>
                </a:cubicBezTo>
                <a:cubicBezTo>
                  <a:pt x="1161302" y="940117"/>
                  <a:pt x="942586" y="1158833"/>
                  <a:pt x="672786" y="1158833"/>
                </a:cubicBezTo>
                <a:cubicBezTo>
                  <a:pt x="402986" y="1158833"/>
                  <a:pt x="184270" y="940117"/>
                  <a:pt x="184270" y="670317"/>
                </a:cubicBezTo>
                <a:cubicBezTo>
                  <a:pt x="184270" y="400517"/>
                  <a:pt x="402986" y="181801"/>
                  <a:pt x="672786" y="181801"/>
                </a:cubicBezTo>
                <a:close/>
                <a:moveTo>
                  <a:pt x="664118" y="114107"/>
                </a:moveTo>
                <a:cubicBezTo>
                  <a:pt x="557440" y="114762"/>
                  <a:pt x="449807" y="146183"/>
                  <a:pt x="355152" y="210980"/>
                </a:cubicBezTo>
                <a:cubicBezTo>
                  <a:pt x="260496" y="275775"/>
                  <a:pt x="192261" y="364745"/>
                  <a:pt x="153050" y="463960"/>
                </a:cubicBezTo>
                <a:cubicBezTo>
                  <a:pt x="87703" y="629317"/>
                  <a:pt x="102983" y="823124"/>
                  <a:pt x="210981" y="980884"/>
                </a:cubicBezTo>
                <a:cubicBezTo>
                  <a:pt x="383770" y="1233297"/>
                  <a:pt x="728467" y="1297849"/>
                  <a:pt x="980885" y="1125056"/>
                </a:cubicBezTo>
                <a:cubicBezTo>
                  <a:pt x="1233300" y="952263"/>
                  <a:pt x="1297848" y="607564"/>
                  <a:pt x="1125056" y="355151"/>
                </a:cubicBezTo>
                <a:cubicBezTo>
                  <a:pt x="1017062" y="197391"/>
                  <a:pt x="841916" y="113017"/>
                  <a:pt x="664118" y="114107"/>
                </a:cubicBezTo>
                <a:close/>
                <a:moveTo>
                  <a:pt x="663316" y="13"/>
                </a:moveTo>
                <a:cubicBezTo>
                  <a:pt x="877736" y="-1302"/>
                  <a:pt x="1088959" y="100451"/>
                  <a:pt x="1219197" y="290707"/>
                </a:cubicBezTo>
                <a:cubicBezTo>
                  <a:pt x="1401532" y="557062"/>
                  <a:pt x="1364724" y="908626"/>
                  <a:pt x="1148746" y="1131957"/>
                </a:cubicBezTo>
                <a:lnTo>
                  <a:pt x="1122082" y="1154450"/>
                </a:lnTo>
                <a:lnTo>
                  <a:pt x="1138269" y="1151687"/>
                </a:lnTo>
                <a:cubicBezTo>
                  <a:pt x="1151394" y="1154672"/>
                  <a:pt x="1163379" y="1162664"/>
                  <a:pt x="1171115" y="1174955"/>
                </a:cubicBezTo>
                <a:lnTo>
                  <a:pt x="1171114" y="1174956"/>
                </a:lnTo>
                <a:cubicBezTo>
                  <a:pt x="1186586" y="1199538"/>
                  <a:pt x="1179200" y="1232008"/>
                  <a:pt x="1154618" y="1247480"/>
                </a:cubicBezTo>
                <a:lnTo>
                  <a:pt x="1137158" y="1258469"/>
                </a:lnTo>
                <a:lnTo>
                  <a:pt x="1191079" y="1337736"/>
                </a:lnTo>
                <a:lnTo>
                  <a:pt x="1253850" y="1343922"/>
                </a:lnTo>
                <a:cubicBezTo>
                  <a:pt x="1280551" y="1354772"/>
                  <a:pt x="1304407" y="1373436"/>
                  <a:pt x="1321663" y="1399173"/>
                </a:cubicBezTo>
                <a:lnTo>
                  <a:pt x="1628529" y="1856831"/>
                </a:lnTo>
                <a:lnTo>
                  <a:pt x="1382295" y="2026937"/>
                </a:lnTo>
                <a:lnTo>
                  <a:pt x="1073115" y="1565828"/>
                </a:lnTo>
                <a:cubicBezTo>
                  <a:pt x="1055859" y="1540091"/>
                  <a:pt x="1047651" y="1510933"/>
                  <a:pt x="1047751" y="1482114"/>
                </a:cubicBezTo>
                <a:lnTo>
                  <a:pt x="1065546" y="1422750"/>
                </a:lnTo>
                <a:lnTo>
                  <a:pt x="1008763" y="1339278"/>
                </a:lnTo>
                <a:lnTo>
                  <a:pt x="983911" y="1354919"/>
                </a:lnTo>
                <a:cubicBezTo>
                  <a:pt x="971620" y="1362655"/>
                  <a:pt x="957357" y="1364677"/>
                  <a:pt x="944233" y="1361692"/>
                </a:cubicBezTo>
                <a:lnTo>
                  <a:pt x="911387" y="1338424"/>
                </a:lnTo>
                <a:lnTo>
                  <a:pt x="903981" y="1318897"/>
                </a:lnTo>
                <a:cubicBezTo>
                  <a:pt x="902882" y="1312155"/>
                  <a:pt x="903123" y="1305308"/>
                  <a:pt x="904615" y="1298746"/>
                </a:cubicBezTo>
                <a:lnTo>
                  <a:pt x="908545" y="1289848"/>
                </a:lnTo>
                <a:lnTo>
                  <a:pt x="817052" y="1319314"/>
                </a:lnTo>
                <a:cubicBezTo>
                  <a:pt x="557448" y="1378643"/>
                  <a:pt x="276380" y="1278390"/>
                  <a:pt x="116839" y="1045327"/>
                </a:cubicBezTo>
                <a:cubicBezTo>
                  <a:pt x="-13401" y="855072"/>
                  <a:pt x="-31835" y="621345"/>
                  <a:pt x="46976" y="421930"/>
                </a:cubicBezTo>
                <a:cubicBezTo>
                  <a:pt x="94261" y="302278"/>
                  <a:pt x="176554" y="194981"/>
                  <a:pt x="290708" y="116838"/>
                </a:cubicBezTo>
                <a:cubicBezTo>
                  <a:pt x="404861" y="38696"/>
                  <a:pt x="534663" y="802"/>
                  <a:pt x="663316" y="13"/>
                </a:cubicBezTo>
                <a:close/>
              </a:path>
            </a:pathLst>
          </a:custGeom>
          <a:solidFill>
            <a:schemeClr val="accent6">
              <a:lumMod val="75000"/>
            </a:schemeClr>
          </a:solidFill>
          <a:ln>
            <a:noFill/>
          </a:ln>
        </p:spPr>
        <p:txBody>
          <a:bodyPr lIns="83077" tIns="43200" rIns="83077" bIns="432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1292" kern="0" dirty="0"/>
          </a:p>
        </p:txBody>
      </p:sp>
      <p:sp>
        <p:nvSpPr>
          <p:cNvPr id="20" name="Freeform 19"/>
          <p:cNvSpPr/>
          <p:nvPr/>
        </p:nvSpPr>
        <p:spPr>
          <a:xfrm>
            <a:off x="2527229" y="5173937"/>
            <a:ext cx="479594" cy="969365"/>
          </a:xfrm>
          <a:custGeom>
            <a:avLst/>
            <a:gdLst>
              <a:gd name="connsiteX0" fmla="*/ 195310 w 487023"/>
              <a:gd name="connsiteY0" fmla="*/ 773428 h 808881"/>
              <a:gd name="connsiteX1" fmla="*/ 298575 w 487023"/>
              <a:gd name="connsiteY1" fmla="*/ 773428 h 808881"/>
              <a:gd name="connsiteX2" fmla="*/ 304484 w 487023"/>
              <a:gd name="connsiteY2" fmla="*/ 779337 h 808881"/>
              <a:gd name="connsiteX3" fmla="*/ 304484 w 487023"/>
              <a:gd name="connsiteY3" fmla="*/ 802972 h 808881"/>
              <a:gd name="connsiteX4" fmla="*/ 298575 w 487023"/>
              <a:gd name="connsiteY4" fmla="*/ 808881 h 808881"/>
              <a:gd name="connsiteX5" fmla="*/ 195310 w 487023"/>
              <a:gd name="connsiteY5" fmla="*/ 808881 h 808881"/>
              <a:gd name="connsiteX6" fmla="*/ 189401 w 487023"/>
              <a:gd name="connsiteY6" fmla="*/ 802972 h 808881"/>
              <a:gd name="connsiteX7" fmla="*/ 189401 w 487023"/>
              <a:gd name="connsiteY7" fmla="*/ 779337 h 808881"/>
              <a:gd name="connsiteX8" fmla="*/ 195310 w 487023"/>
              <a:gd name="connsiteY8" fmla="*/ 773428 h 808881"/>
              <a:gd name="connsiteX9" fmla="*/ 146230 w 487023"/>
              <a:gd name="connsiteY9" fmla="*/ 722007 h 808881"/>
              <a:gd name="connsiteX10" fmla="*/ 347655 w 487023"/>
              <a:gd name="connsiteY10" fmla="*/ 722007 h 808881"/>
              <a:gd name="connsiteX11" fmla="*/ 353564 w 487023"/>
              <a:gd name="connsiteY11" fmla="*/ 727916 h 808881"/>
              <a:gd name="connsiteX12" fmla="*/ 353564 w 487023"/>
              <a:gd name="connsiteY12" fmla="*/ 751551 h 808881"/>
              <a:gd name="connsiteX13" fmla="*/ 347655 w 487023"/>
              <a:gd name="connsiteY13" fmla="*/ 757460 h 808881"/>
              <a:gd name="connsiteX14" fmla="*/ 146230 w 487023"/>
              <a:gd name="connsiteY14" fmla="*/ 757460 h 808881"/>
              <a:gd name="connsiteX15" fmla="*/ 140321 w 487023"/>
              <a:gd name="connsiteY15" fmla="*/ 751551 h 808881"/>
              <a:gd name="connsiteX16" fmla="*/ 140321 w 487023"/>
              <a:gd name="connsiteY16" fmla="*/ 727916 h 808881"/>
              <a:gd name="connsiteX17" fmla="*/ 146230 w 487023"/>
              <a:gd name="connsiteY17" fmla="*/ 722007 h 808881"/>
              <a:gd name="connsiteX18" fmla="*/ 146230 w 487023"/>
              <a:gd name="connsiteY18" fmla="*/ 668024 h 808881"/>
              <a:gd name="connsiteX19" fmla="*/ 347655 w 487023"/>
              <a:gd name="connsiteY19" fmla="*/ 668024 h 808881"/>
              <a:gd name="connsiteX20" fmla="*/ 353564 w 487023"/>
              <a:gd name="connsiteY20" fmla="*/ 673933 h 808881"/>
              <a:gd name="connsiteX21" fmla="*/ 353564 w 487023"/>
              <a:gd name="connsiteY21" fmla="*/ 697568 h 808881"/>
              <a:gd name="connsiteX22" fmla="*/ 347655 w 487023"/>
              <a:gd name="connsiteY22" fmla="*/ 703477 h 808881"/>
              <a:gd name="connsiteX23" fmla="*/ 146230 w 487023"/>
              <a:gd name="connsiteY23" fmla="*/ 703477 h 808881"/>
              <a:gd name="connsiteX24" fmla="*/ 140321 w 487023"/>
              <a:gd name="connsiteY24" fmla="*/ 697568 h 808881"/>
              <a:gd name="connsiteX25" fmla="*/ 140321 w 487023"/>
              <a:gd name="connsiteY25" fmla="*/ 673933 h 808881"/>
              <a:gd name="connsiteX26" fmla="*/ 146230 w 487023"/>
              <a:gd name="connsiteY26" fmla="*/ 668024 h 808881"/>
              <a:gd name="connsiteX27" fmla="*/ 146230 w 487023"/>
              <a:gd name="connsiteY27" fmla="*/ 614042 h 808881"/>
              <a:gd name="connsiteX28" fmla="*/ 347655 w 487023"/>
              <a:gd name="connsiteY28" fmla="*/ 614042 h 808881"/>
              <a:gd name="connsiteX29" fmla="*/ 353564 w 487023"/>
              <a:gd name="connsiteY29" fmla="*/ 619951 h 808881"/>
              <a:gd name="connsiteX30" fmla="*/ 353564 w 487023"/>
              <a:gd name="connsiteY30" fmla="*/ 643586 h 808881"/>
              <a:gd name="connsiteX31" fmla="*/ 347655 w 487023"/>
              <a:gd name="connsiteY31" fmla="*/ 649495 h 808881"/>
              <a:gd name="connsiteX32" fmla="*/ 146230 w 487023"/>
              <a:gd name="connsiteY32" fmla="*/ 649495 h 808881"/>
              <a:gd name="connsiteX33" fmla="*/ 140321 w 487023"/>
              <a:gd name="connsiteY33" fmla="*/ 643586 h 808881"/>
              <a:gd name="connsiteX34" fmla="*/ 140321 w 487023"/>
              <a:gd name="connsiteY34" fmla="*/ 619951 h 808881"/>
              <a:gd name="connsiteX35" fmla="*/ 146230 w 487023"/>
              <a:gd name="connsiteY35" fmla="*/ 614042 h 808881"/>
              <a:gd name="connsiteX36" fmla="*/ 220123 w 487023"/>
              <a:gd name="connsiteY36" fmla="*/ 67804 h 808881"/>
              <a:gd name="connsiteX37" fmla="*/ 168300 w 487023"/>
              <a:gd name="connsiteY37" fmla="*/ 85905 h 808881"/>
              <a:gd name="connsiteX38" fmla="*/ 131044 w 487023"/>
              <a:gd name="connsiteY38" fmla="*/ 116489 h 808881"/>
              <a:gd name="connsiteX39" fmla="*/ 183936 w 487023"/>
              <a:gd name="connsiteY39" fmla="*/ 96757 h 808881"/>
              <a:gd name="connsiteX40" fmla="*/ 302239 w 487023"/>
              <a:gd name="connsiteY40" fmla="*/ 118128 h 808881"/>
              <a:gd name="connsiteX41" fmla="*/ 390379 w 487023"/>
              <a:gd name="connsiteY41" fmla="*/ 266639 h 808881"/>
              <a:gd name="connsiteX42" fmla="*/ 388020 w 487023"/>
              <a:gd name="connsiteY42" fmla="*/ 280207 h 808881"/>
              <a:gd name="connsiteX43" fmla="*/ 395030 w 487023"/>
              <a:gd name="connsiteY43" fmla="*/ 282919 h 808881"/>
              <a:gd name="connsiteX44" fmla="*/ 327877 w 487023"/>
              <a:gd name="connsiteY44" fmla="*/ 88185 h 808881"/>
              <a:gd name="connsiteX45" fmla="*/ 220123 w 487023"/>
              <a:gd name="connsiteY45" fmla="*/ 67804 h 808881"/>
              <a:gd name="connsiteX46" fmla="*/ 243512 w 487023"/>
              <a:gd name="connsiteY46" fmla="*/ 0 h 808881"/>
              <a:gd name="connsiteX47" fmla="*/ 415701 w 487023"/>
              <a:gd name="connsiteY47" fmla="*/ 71323 h 808881"/>
              <a:gd name="connsiteX48" fmla="*/ 415701 w 487023"/>
              <a:gd name="connsiteY48" fmla="*/ 71323 h 808881"/>
              <a:gd name="connsiteX49" fmla="*/ 415701 w 487023"/>
              <a:gd name="connsiteY49" fmla="*/ 415701 h 808881"/>
              <a:gd name="connsiteX50" fmla="*/ 396682 w 487023"/>
              <a:gd name="connsiteY50" fmla="*/ 434719 h 808881"/>
              <a:gd name="connsiteX51" fmla="*/ 356934 w 487023"/>
              <a:gd name="connsiteY51" fmla="*/ 593711 h 808881"/>
              <a:gd name="connsiteX52" fmla="*/ 266914 w 487023"/>
              <a:gd name="connsiteY52" fmla="*/ 593711 h 808881"/>
              <a:gd name="connsiteX53" fmla="*/ 266914 w 487023"/>
              <a:gd name="connsiteY53" fmla="*/ 280289 h 808881"/>
              <a:gd name="connsiteX54" fmla="*/ 221195 w 487023"/>
              <a:gd name="connsiteY54" fmla="*/ 280289 h 808881"/>
              <a:gd name="connsiteX55" fmla="*/ 221195 w 487023"/>
              <a:gd name="connsiteY55" fmla="*/ 593711 h 808881"/>
              <a:gd name="connsiteX56" fmla="*/ 133352 w 487023"/>
              <a:gd name="connsiteY56" fmla="*/ 593711 h 808881"/>
              <a:gd name="connsiteX57" fmla="*/ 94693 w 487023"/>
              <a:gd name="connsiteY57" fmla="*/ 439072 h 808881"/>
              <a:gd name="connsiteX58" fmla="*/ 71322 w 487023"/>
              <a:gd name="connsiteY58" fmla="*/ 415701 h 808881"/>
              <a:gd name="connsiteX59" fmla="*/ 71323 w 487023"/>
              <a:gd name="connsiteY59" fmla="*/ 71323 h 808881"/>
              <a:gd name="connsiteX60" fmla="*/ 243512 w 487023"/>
              <a:gd name="connsiteY60" fmla="*/ 0 h 80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87023" h="808881">
                <a:moveTo>
                  <a:pt x="195310" y="773428"/>
                </a:moveTo>
                <a:lnTo>
                  <a:pt x="298575" y="773428"/>
                </a:lnTo>
                <a:cubicBezTo>
                  <a:pt x="301838" y="773428"/>
                  <a:pt x="304484" y="776074"/>
                  <a:pt x="304484" y="779337"/>
                </a:cubicBezTo>
                <a:lnTo>
                  <a:pt x="304484" y="802972"/>
                </a:lnTo>
                <a:cubicBezTo>
                  <a:pt x="304484" y="806235"/>
                  <a:pt x="301838" y="808881"/>
                  <a:pt x="298575" y="808881"/>
                </a:cubicBezTo>
                <a:lnTo>
                  <a:pt x="195310" y="808881"/>
                </a:lnTo>
                <a:cubicBezTo>
                  <a:pt x="192047" y="808881"/>
                  <a:pt x="189401" y="806235"/>
                  <a:pt x="189401" y="802972"/>
                </a:cubicBezTo>
                <a:lnTo>
                  <a:pt x="189401" y="779337"/>
                </a:lnTo>
                <a:cubicBezTo>
                  <a:pt x="189401" y="776074"/>
                  <a:pt x="192047" y="773428"/>
                  <a:pt x="195310" y="773428"/>
                </a:cubicBezTo>
                <a:close/>
                <a:moveTo>
                  <a:pt x="146230" y="722007"/>
                </a:moveTo>
                <a:lnTo>
                  <a:pt x="347655" y="722007"/>
                </a:lnTo>
                <a:cubicBezTo>
                  <a:pt x="350918" y="722007"/>
                  <a:pt x="353564" y="724653"/>
                  <a:pt x="353564" y="727916"/>
                </a:cubicBezTo>
                <a:lnTo>
                  <a:pt x="353564" y="751551"/>
                </a:lnTo>
                <a:cubicBezTo>
                  <a:pt x="353564" y="754814"/>
                  <a:pt x="350918" y="757460"/>
                  <a:pt x="347655" y="757460"/>
                </a:cubicBezTo>
                <a:lnTo>
                  <a:pt x="146230" y="757460"/>
                </a:lnTo>
                <a:cubicBezTo>
                  <a:pt x="142967" y="757460"/>
                  <a:pt x="140321" y="754814"/>
                  <a:pt x="140321" y="751551"/>
                </a:cubicBezTo>
                <a:lnTo>
                  <a:pt x="140321" y="727916"/>
                </a:lnTo>
                <a:cubicBezTo>
                  <a:pt x="140321" y="724653"/>
                  <a:pt x="142967" y="722007"/>
                  <a:pt x="146230" y="722007"/>
                </a:cubicBezTo>
                <a:close/>
                <a:moveTo>
                  <a:pt x="146230" y="668024"/>
                </a:moveTo>
                <a:lnTo>
                  <a:pt x="347655" y="668024"/>
                </a:lnTo>
                <a:cubicBezTo>
                  <a:pt x="350918" y="668024"/>
                  <a:pt x="353564" y="670670"/>
                  <a:pt x="353564" y="673933"/>
                </a:cubicBezTo>
                <a:lnTo>
                  <a:pt x="353564" y="697568"/>
                </a:lnTo>
                <a:cubicBezTo>
                  <a:pt x="353564" y="700831"/>
                  <a:pt x="350918" y="703477"/>
                  <a:pt x="347655" y="703477"/>
                </a:cubicBezTo>
                <a:lnTo>
                  <a:pt x="146230" y="703477"/>
                </a:lnTo>
                <a:cubicBezTo>
                  <a:pt x="142967" y="703477"/>
                  <a:pt x="140321" y="700831"/>
                  <a:pt x="140321" y="697568"/>
                </a:cubicBezTo>
                <a:lnTo>
                  <a:pt x="140321" y="673933"/>
                </a:lnTo>
                <a:cubicBezTo>
                  <a:pt x="140321" y="670670"/>
                  <a:pt x="142967" y="668024"/>
                  <a:pt x="146230" y="668024"/>
                </a:cubicBezTo>
                <a:close/>
                <a:moveTo>
                  <a:pt x="146230" y="614042"/>
                </a:moveTo>
                <a:lnTo>
                  <a:pt x="347655" y="614042"/>
                </a:lnTo>
                <a:cubicBezTo>
                  <a:pt x="350918" y="614042"/>
                  <a:pt x="353564" y="616688"/>
                  <a:pt x="353564" y="619951"/>
                </a:cubicBezTo>
                <a:lnTo>
                  <a:pt x="353564" y="643586"/>
                </a:lnTo>
                <a:cubicBezTo>
                  <a:pt x="353564" y="646849"/>
                  <a:pt x="350918" y="649495"/>
                  <a:pt x="347655" y="649495"/>
                </a:cubicBezTo>
                <a:lnTo>
                  <a:pt x="146230" y="649495"/>
                </a:lnTo>
                <a:cubicBezTo>
                  <a:pt x="142967" y="649495"/>
                  <a:pt x="140321" y="646849"/>
                  <a:pt x="140321" y="643586"/>
                </a:cubicBezTo>
                <a:lnTo>
                  <a:pt x="140321" y="619951"/>
                </a:lnTo>
                <a:cubicBezTo>
                  <a:pt x="140321" y="616688"/>
                  <a:pt x="142967" y="614042"/>
                  <a:pt x="146230" y="614042"/>
                </a:cubicBezTo>
                <a:close/>
                <a:moveTo>
                  <a:pt x="220123" y="67804"/>
                </a:moveTo>
                <a:cubicBezTo>
                  <a:pt x="202055" y="70788"/>
                  <a:pt x="184496" y="76868"/>
                  <a:pt x="168300" y="85905"/>
                </a:cubicBezTo>
                <a:lnTo>
                  <a:pt x="131044" y="116489"/>
                </a:lnTo>
                <a:lnTo>
                  <a:pt x="183936" y="96757"/>
                </a:lnTo>
                <a:cubicBezTo>
                  <a:pt x="222884" y="89756"/>
                  <a:pt x="264900" y="96415"/>
                  <a:pt x="302239" y="118128"/>
                </a:cubicBezTo>
                <a:cubicBezTo>
                  <a:pt x="357286" y="150137"/>
                  <a:pt x="389673" y="207631"/>
                  <a:pt x="390379" y="266639"/>
                </a:cubicBezTo>
                <a:lnTo>
                  <a:pt x="388020" y="280207"/>
                </a:lnTo>
                <a:lnTo>
                  <a:pt x="395030" y="282919"/>
                </a:lnTo>
                <a:cubicBezTo>
                  <a:pt x="423115" y="210317"/>
                  <a:pt x="394744" y="128044"/>
                  <a:pt x="327877" y="88185"/>
                </a:cubicBezTo>
                <a:cubicBezTo>
                  <a:pt x="294444" y="68257"/>
                  <a:pt x="256260" y="61837"/>
                  <a:pt x="220123" y="67804"/>
                </a:cubicBezTo>
                <a:close/>
                <a:moveTo>
                  <a:pt x="243512" y="0"/>
                </a:moveTo>
                <a:cubicBezTo>
                  <a:pt x="305832" y="0"/>
                  <a:pt x="368152" y="23775"/>
                  <a:pt x="415701" y="71323"/>
                </a:cubicBezTo>
                <a:lnTo>
                  <a:pt x="415701" y="71323"/>
                </a:lnTo>
                <a:cubicBezTo>
                  <a:pt x="510798" y="166421"/>
                  <a:pt x="510798" y="320604"/>
                  <a:pt x="415701" y="415701"/>
                </a:cubicBezTo>
                <a:lnTo>
                  <a:pt x="396682" y="434719"/>
                </a:lnTo>
                <a:lnTo>
                  <a:pt x="356934" y="593711"/>
                </a:lnTo>
                <a:lnTo>
                  <a:pt x="266914" y="593711"/>
                </a:lnTo>
                <a:lnTo>
                  <a:pt x="266914" y="280289"/>
                </a:lnTo>
                <a:lnTo>
                  <a:pt x="221195" y="280289"/>
                </a:lnTo>
                <a:lnTo>
                  <a:pt x="221195" y="593711"/>
                </a:lnTo>
                <a:lnTo>
                  <a:pt x="133352" y="593711"/>
                </a:lnTo>
                <a:lnTo>
                  <a:pt x="94693" y="439072"/>
                </a:lnTo>
                <a:lnTo>
                  <a:pt x="71322" y="415701"/>
                </a:lnTo>
                <a:cubicBezTo>
                  <a:pt x="-23775" y="320604"/>
                  <a:pt x="-23775" y="166420"/>
                  <a:pt x="71323" y="71323"/>
                </a:cubicBezTo>
                <a:cubicBezTo>
                  <a:pt x="118872" y="23774"/>
                  <a:pt x="181192" y="0"/>
                  <a:pt x="243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92" dirty="0" err="1">
              <a:solidFill>
                <a:schemeClr val="tx1"/>
              </a:solidFill>
              <a:latin typeface="Arial" pitchFamily="34" charset="0"/>
              <a:cs typeface="Arial" pitchFamily="34" charset="0"/>
            </a:endParaRPr>
          </a:p>
        </p:txBody>
      </p:sp>
      <p:sp>
        <p:nvSpPr>
          <p:cNvPr id="21" name="Rectangle 45"/>
          <p:cNvSpPr>
            <a:spLocks noChangeArrowheads="1"/>
          </p:cNvSpPr>
          <p:nvPr/>
        </p:nvSpPr>
        <p:spPr bwMode="auto">
          <a:xfrm>
            <a:off x="4149904" y="4347192"/>
            <a:ext cx="24444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sz="1800" b="1">
                <a:solidFill>
                  <a:schemeClr val="tx1"/>
                </a:solidFill>
                <a:latin typeface="Times New Roman" panose="02020603050405020304" pitchFamily="18" charset="0"/>
                <a:cs typeface="Times New Roman" panose="02020603050405020304" pitchFamily="18" charset="0"/>
              </a:rPr>
              <a:t>Potential solutions</a:t>
            </a:r>
          </a:p>
        </p:txBody>
      </p:sp>
      <p:sp>
        <p:nvSpPr>
          <p:cNvPr id="22" name="Rectangle 46"/>
          <p:cNvSpPr>
            <a:spLocks noChangeArrowheads="1"/>
          </p:cNvSpPr>
          <p:nvPr/>
        </p:nvSpPr>
        <p:spPr bwMode="auto">
          <a:xfrm>
            <a:off x="4532313" y="5368674"/>
            <a:ext cx="1679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sz="1800" b="1">
                <a:solidFill>
                  <a:schemeClr val="tx1"/>
                </a:solidFill>
                <a:latin typeface="Times New Roman" panose="02020603050405020304" pitchFamily="18" charset="0"/>
                <a:cs typeface="Times New Roman" panose="02020603050405020304" pitchFamily="18" charset="0"/>
              </a:rPr>
              <a:t>Execution</a:t>
            </a:r>
          </a:p>
        </p:txBody>
      </p:sp>
      <p:sp>
        <p:nvSpPr>
          <p:cNvPr id="23" name="Title 1"/>
          <p:cNvSpPr txBox="1">
            <a:spLocks/>
          </p:cNvSpPr>
          <p:nvPr/>
        </p:nvSpPr>
        <p:spPr>
          <a:xfrm>
            <a:off x="4541864" y="114843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Avenues		   Methodology</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spTree>
    <p:extLst>
      <p:ext uri="{BB962C8B-B14F-4D97-AF65-F5344CB8AC3E}">
        <p14:creationId xmlns:p14="http://schemas.microsoft.com/office/powerpoint/2010/main" val="1862595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Insights with Impact</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sp>
        <p:nvSpPr>
          <p:cNvPr id="24" name="Slide Number Placeholder 1"/>
          <p:cNvSpPr>
            <a:spLocks noGrp="1"/>
          </p:cNvSpPr>
          <p:nvPr>
            <p:ph type="sldNum" sz="quarter" idx="12"/>
          </p:nvPr>
        </p:nvSpPr>
        <p:spPr bwMode="auto">
          <a:xfrm>
            <a:off x="7672070" y="5770294"/>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9E2F973D-3A68-459C-BA3E-059B8A097B48}" type="slidenum">
              <a:rPr lang="en-US" sz="1800" smtClean="0">
                <a:solidFill>
                  <a:schemeClr val="tx1"/>
                </a:solidFill>
                <a:latin typeface="Times New Roman" panose="02020603050405020304" pitchFamily="18" charset="0"/>
              </a:rPr>
              <a:pPr>
                <a:spcBef>
                  <a:spcPct val="0"/>
                </a:spcBef>
                <a:buClrTx/>
                <a:buSzTx/>
                <a:buFontTx/>
                <a:buNone/>
              </a:pPr>
              <a:t>21</a:t>
            </a:fld>
            <a:endParaRPr lang="en-US" sz="1800" smtClean="0">
              <a:solidFill>
                <a:schemeClr val="tx1"/>
              </a:solidFill>
              <a:latin typeface="Times New Roman" panose="02020603050405020304" pitchFamily="18" charset="0"/>
            </a:endParaRPr>
          </a:p>
        </p:txBody>
      </p:sp>
      <p:sp>
        <p:nvSpPr>
          <p:cNvPr id="25" name="Rectangle 3"/>
          <p:cNvSpPr>
            <a:spLocks noChangeArrowheads="1"/>
          </p:cNvSpPr>
          <p:nvPr/>
        </p:nvSpPr>
        <p:spPr bwMode="auto">
          <a:xfrm>
            <a:off x="3650456" y="918645"/>
            <a:ext cx="4565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sz="3200" b="1" dirty="0">
                <a:solidFill>
                  <a:schemeClr val="accent6">
                    <a:lumMod val="50000"/>
                  </a:schemeClr>
                </a:solidFill>
                <a:latin typeface="Arial Rounded MT Bold" panose="020F0704030504030204" pitchFamily="34" charset="0"/>
              </a:rPr>
              <a:t>Insights with Impact</a:t>
            </a:r>
          </a:p>
        </p:txBody>
      </p:sp>
      <p:sp>
        <p:nvSpPr>
          <p:cNvPr id="26" name="Right Brace 25"/>
          <p:cNvSpPr/>
          <p:nvPr/>
        </p:nvSpPr>
        <p:spPr>
          <a:xfrm rot="16200000">
            <a:off x="5672105" y="-3859196"/>
            <a:ext cx="541893" cy="11522537"/>
          </a:xfrm>
          <a:prstGeom prst="rightBrace">
            <a:avLst>
              <a:gd name="adj1" fmla="val 8333"/>
              <a:gd name="adj2" fmla="val 50127"/>
            </a:avLst>
          </a:prstGeom>
          <a:ln>
            <a:solidFill>
              <a:srgbClr val="FF9521"/>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b="1" dirty="0">
              <a:solidFill>
                <a:schemeClr val="accent6">
                  <a:lumMod val="50000"/>
                </a:schemeClr>
              </a:solidFill>
            </a:endParaRPr>
          </a:p>
        </p:txBody>
      </p:sp>
      <p:sp>
        <p:nvSpPr>
          <p:cNvPr id="27" name="Rectangle 5"/>
          <p:cNvSpPr>
            <a:spLocks noChangeArrowheads="1"/>
          </p:cNvSpPr>
          <p:nvPr/>
        </p:nvSpPr>
        <p:spPr bwMode="auto">
          <a:xfrm>
            <a:off x="509020" y="2747694"/>
            <a:ext cx="1880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b="1" dirty="0">
                <a:solidFill>
                  <a:schemeClr val="tx1"/>
                </a:solidFill>
                <a:latin typeface="Lucida Sans Unicode" panose="020B0602030504020204" pitchFamily="34" charset="0"/>
              </a:rPr>
              <a:t>Key Findings</a:t>
            </a:r>
          </a:p>
        </p:txBody>
      </p:sp>
      <p:sp>
        <p:nvSpPr>
          <p:cNvPr id="28" name="Rectangle 6"/>
          <p:cNvSpPr>
            <a:spLocks noChangeArrowheads="1"/>
          </p:cNvSpPr>
          <p:nvPr/>
        </p:nvSpPr>
        <p:spPr bwMode="auto">
          <a:xfrm>
            <a:off x="3386544" y="2747694"/>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b="1" dirty="0">
                <a:solidFill>
                  <a:schemeClr val="tx1"/>
                </a:solidFill>
                <a:latin typeface="Lucida Sans Unicode" panose="020B0602030504020204" pitchFamily="34" charset="0"/>
              </a:rPr>
              <a:t>Key Problems</a:t>
            </a:r>
          </a:p>
        </p:txBody>
      </p:sp>
      <p:sp>
        <p:nvSpPr>
          <p:cNvPr id="29" name="Rectangle 7"/>
          <p:cNvSpPr>
            <a:spLocks noChangeArrowheads="1"/>
          </p:cNvSpPr>
          <p:nvPr/>
        </p:nvSpPr>
        <p:spPr bwMode="auto">
          <a:xfrm>
            <a:off x="5878993" y="2736622"/>
            <a:ext cx="2270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b="1" dirty="0">
                <a:solidFill>
                  <a:schemeClr val="tx1"/>
                </a:solidFill>
                <a:latin typeface="Lucida Sans Unicode" panose="020B0602030504020204" pitchFamily="34" charset="0"/>
              </a:rPr>
              <a:t>Potential Solutions</a:t>
            </a:r>
          </a:p>
        </p:txBody>
      </p:sp>
      <p:sp>
        <p:nvSpPr>
          <p:cNvPr id="30" name="Rectangle 8"/>
          <p:cNvSpPr>
            <a:spLocks noChangeArrowheads="1"/>
          </p:cNvSpPr>
          <p:nvPr/>
        </p:nvSpPr>
        <p:spPr bwMode="auto">
          <a:xfrm>
            <a:off x="9126275" y="2747694"/>
            <a:ext cx="12795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b="1" dirty="0">
                <a:solidFill>
                  <a:schemeClr val="tx1"/>
                </a:solidFill>
                <a:latin typeface="Lucida Sans Unicode" panose="020B0602030504020204" pitchFamily="34" charset="0"/>
              </a:rPr>
              <a:t>Execution</a:t>
            </a:r>
          </a:p>
        </p:txBody>
      </p:sp>
      <p:cxnSp>
        <p:nvCxnSpPr>
          <p:cNvPr id="31" name="Straight Connector 30"/>
          <p:cNvCxnSpPr/>
          <p:nvPr/>
        </p:nvCxnSpPr>
        <p:spPr>
          <a:xfrm>
            <a:off x="5798820" y="2034907"/>
            <a:ext cx="0" cy="327025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81783" y="3406454"/>
            <a:ext cx="2462213" cy="2239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92190" indent="-292190">
              <a:spcBef>
                <a:spcPts val="1023"/>
              </a:spcBef>
              <a:spcAft>
                <a:spcPts val="511"/>
              </a:spcAft>
              <a:buClr>
                <a:srgbClr val="005C42"/>
              </a:buClr>
              <a:buFont typeface="Wingdings" panose="05000000000000000000" pitchFamily="2" charset="2"/>
              <a:buChar char="l"/>
              <a:defRPr/>
            </a:pPr>
            <a:r>
              <a:rPr lang="en-IN" b="1" dirty="0" smtClean="0">
                <a:solidFill>
                  <a:schemeClr val="tx2"/>
                </a:solidFill>
              </a:rPr>
              <a:t>Worn out machinery</a:t>
            </a:r>
          </a:p>
          <a:p>
            <a:pPr marL="292190" indent="-292190">
              <a:spcBef>
                <a:spcPts val="1023"/>
              </a:spcBef>
              <a:spcAft>
                <a:spcPts val="511"/>
              </a:spcAft>
              <a:buClr>
                <a:srgbClr val="005C42"/>
              </a:buClr>
              <a:buFont typeface="Wingdings" panose="05000000000000000000" pitchFamily="2" charset="2"/>
              <a:buChar char="l"/>
              <a:defRPr/>
            </a:pPr>
            <a:r>
              <a:rPr lang="en-IN" b="1" dirty="0" smtClean="0">
                <a:solidFill>
                  <a:schemeClr val="tx2"/>
                </a:solidFill>
              </a:rPr>
              <a:t>Lack of maintenance</a:t>
            </a:r>
          </a:p>
          <a:p>
            <a:pPr marL="292190" indent="-292190">
              <a:spcBef>
                <a:spcPts val="1023"/>
              </a:spcBef>
              <a:spcAft>
                <a:spcPts val="511"/>
              </a:spcAft>
              <a:buClr>
                <a:srgbClr val="005C42"/>
              </a:buClr>
              <a:buFont typeface="Wingdings" panose="05000000000000000000" pitchFamily="2" charset="2"/>
              <a:buChar char="l"/>
              <a:defRPr/>
            </a:pPr>
            <a:r>
              <a:rPr lang="en-IN" b="1" dirty="0" smtClean="0">
                <a:solidFill>
                  <a:schemeClr val="tx2"/>
                </a:solidFill>
              </a:rPr>
              <a:t>Ill-maintained operations</a:t>
            </a:r>
          </a:p>
          <a:p>
            <a:pPr marL="292190" indent="-292190">
              <a:spcBef>
                <a:spcPts val="1023"/>
              </a:spcBef>
              <a:spcAft>
                <a:spcPts val="511"/>
              </a:spcAft>
              <a:buClr>
                <a:srgbClr val="005C42"/>
              </a:buClr>
              <a:buFont typeface="Wingdings" panose="05000000000000000000" pitchFamily="2" charset="2"/>
              <a:buChar char="l"/>
              <a:defRPr/>
            </a:pPr>
            <a:r>
              <a:rPr lang="en-IN" b="1" dirty="0" smtClean="0">
                <a:solidFill>
                  <a:schemeClr val="tx2"/>
                </a:solidFill>
              </a:rPr>
              <a:t>Improper alignment of glides</a:t>
            </a:r>
            <a:endParaRPr lang="en-IN" b="1" dirty="0">
              <a:solidFill>
                <a:schemeClr val="tx2"/>
              </a:solidFill>
            </a:endParaRPr>
          </a:p>
        </p:txBody>
      </p:sp>
      <p:sp>
        <p:nvSpPr>
          <p:cNvPr id="33" name="Rectangle 32"/>
          <p:cNvSpPr/>
          <p:nvPr/>
        </p:nvSpPr>
        <p:spPr>
          <a:xfrm>
            <a:off x="2979420" y="3458894"/>
            <a:ext cx="2657475" cy="3005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7259" indent="-227259">
              <a:spcBef>
                <a:spcPts val="511"/>
              </a:spcBef>
              <a:spcAft>
                <a:spcPts val="511"/>
              </a:spcAft>
              <a:buClr>
                <a:srgbClr val="005C42"/>
              </a:buClr>
              <a:buFont typeface="Wingdings" panose="05000000000000000000" pitchFamily="2" charset="2"/>
              <a:buChar char="l"/>
              <a:defRPr/>
            </a:pPr>
            <a:r>
              <a:rPr lang="en-IN" b="1" dirty="0" smtClean="0">
                <a:solidFill>
                  <a:schemeClr val="tx2"/>
                </a:solidFill>
              </a:rPr>
              <a:t>Poor maintenance</a:t>
            </a:r>
            <a:endParaRPr lang="en-IN" b="1" dirty="0">
              <a:solidFill>
                <a:schemeClr val="tx2"/>
              </a:solidFill>
            </a:endParaRPr>
          </a:p>
          <a:p>
            <a:pPr marL="227259" indent="-227259">
              <a:spcBef>
                <a:spcPts val="511"/>
              </a:spcBef>
              <a:spcAft>
                <a:spcPts val="511"/>
              </a:spcAft>
              <a:buClr>
                <a:srgbClr val="005C42"/>
              </a:buClr>
              <a:buFont typeface="Wingdings" panose="05000000000000000000" pitchFamily="2" charset="2"/>
              <a:buChar char="l"/>
              <a:defRPr/>
            </a:pPr>
            <a:r>
              <a:rPr lang="en-IN" b="1" dirty="0" smtClean="0">
                <a:solidFill>
                  <a:schemeClr val="tx2"/>
                </a:solidFill>
              </a:rPr>
              <a:t>Old machinery, highly depreciating </a:t>
            </a:r>
            <a:endParaRPr lang="en-IN" b="1" dirty="0">
              <a:solidFill>
                <a:schemeClr val="tx2"/>
              </a:solidFill>
            </a:endParaRPr>
          </a:p>
          <a:p>
            <a:pPr marL="227259" indent="-227259">
              <a:spcBef>
                <a:spcPts val="511"/>
              </a:spcBef>
              <a:spcAft>
                <a:spcPts val="511"/>
              </a:spcAft>
              <a:buClr>
                <a:srgbClr val="005C42"/>
              </a:buClr>
              <a:buFont typeface="Wingdings" panose="05000000000000000000" pitchFamily="2" charset="2"/>
              <a:buChar char="l"/>
              <a:defRPr/>
            </a:pPr>
            <a:r>
              <a:rPr lang="en-IN" b="1" dirty="0" smtClean="0">
                <a:solidFill>
                  <a:schemeClr val="tx2"/>
                </a:solidFill>
              </a:rPr>
              <a:t>Poor Illumination in the facility</a:t>
            </a:r>
            <a:endParaRPr lang="en-IN" b="1" dirty="0">
              <a:solidFill>
                <a:schemeClr val="tx2"/>
              </a:solidFill>
            </a:endParaRPr>
          </a:p>
          <a:p>
            <a:pPr marL="227259" indent="-227259">
              <a:spcBef>
                <a:spcPts val="511"/>
              </a:spcBef>
              <a:spcAft>
                <a:spcPts val="511"/>
              </a:spcAft>
              <a:buClr>
                <a:srgbClr val="005C42"/>
              </a:buClr>
              <a:buFont typeface="Wingdings" panose="05000000000000000000" pitchFamily="2" charset="2"/>
              <a:buChar char="l"/>
              <a:defRPr/>
            </a:pPr>
            <a:r>
              <a:rPr lang="en-IN" b="1" dirty="0" smtClean="0">
                <a:solidFill>
                  <a:schemeClr val="tx2"/>
                </a:solidFill>
              </a:rPr>
              <a:t>Impact on production quality</a:t>
            </a:r>
            <a:endParaRPr lang="en-IN" b="1" dirty="0">
              <a:solidFill>
                <a:schemeClr val="tx2"/>
              </a:solidFill>
            </a:endParaRPr>
          </a:p>
          <a:p>
            <a:pPr marL="227259" indent="-227259">
              <a:spcBef>
                <a:spcPts val="511"/>
              </a:spcBef>
              <a:spcAft>
                <a:spcPts val="511"/>
              </a:spcAft>
              <a:buClr>
                <a:srgbClr val="005C42"/>
              </a:buClr>
              <a:buFont typeface="Wingdings" panose="05000000000000000000" pitchFamily="2" charset="2"/>
              <a:buChar char="l"/>
              <a:defRPr/>
            </a:pPr>
            <a:r>
              <a:rPr lang="en-IN" b="1" dirty="0" smtClean="0">
                <a:solidFill>
                  <a:schemeClr val="tx2"/>
                </a:solidFill>
              </a:rPr>
              <a:t>Impact on plant’s productivity</a:t>
            </a:r>
            <a:endParaRPr lang="en-IN" b="1" dirty="0">
              <a:solidFill>
                <a:schemeClr val="tx2"/>
              </a:solidFill>
            </a:endParaRPr>
          </a:p>
        </p:txBody>
      </p:sp>
      <p:sp>
        <p:nvSpPr>
          <p:cNvPr id="34" name="Rectangle 33"/>
          <p:cNvSpPr/>
          <p:nvPr/>
        </p:nvSpPr>
        <p:spPr>
          <a:xfrm>
            <a:off x="5952473" y="3439268"/>
            <a:ext cx="2419350" cy="3262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92190" indent="-292190">
              <a:spcBef>
                <a:spcPts val="1023"/>
              </a:spcBef>
              <a:spcAft>
                <a:spcPts val="511"/>
              </a:spcAft>
              <a:buClr>
                <a:srgbClr val="005C42"/>
              </a:buClr>
              <a:buFont typeface="Wingdings" panose="05000000000000000000" pitchFamily="2" charset="2"/>
              <a:buChar char="l"/>
              <a:defRPr/>
            </a:pPr>
            <a:r>
              <a:rPr lang="en-IN" b="1" dirty="0" smtClean="0">
                <a:solidFill>
                  <a:schemeClr val="tx2"/>
                </a:solidFill>
              </a:rPr>
              <a:t>Introduction of new machinery</a:t>
            </a:r>
          </a:p>
          <a:p>
            <a:pPr marL="292190" indent="-292190">
              <a:spcBef>
                <a:spcPts val="1023"/>
              </a:spcBef>
              <a:spcAft>
                <a:spcPts val="511"/>
              </a:spcAft>
              <a:buClr>
                <a:srgbClr val="005C42"/>
              </a:buClr>
              <a:buFont typeface="Wingdings" panose="05000000000000000000" pitchFamily="2" charset="2"/>
              <a:buChar char="l"/>
              <a:defRPr/>
            </a:pPr>
            <a:r>
              <a:rPr lang="en-IN" b="1" dirty="0" smtClean="0">
                <a:solidFill>
                  <a:schemeClr val="tx2"/>
                </a:solidFill>
              </a:rPr>
              <a:t>Regular maintenance of machinery</a:t>
            </a:r>
          </a:p>
          <a:p>
            <a:pPr marL="292190" indent="-292190">
              <a:spcBef>
                <a:spcPts val="1023"/>
              </a:spcBef>
              <a:spcAft>
                <a:spcPts val="511"/>
              </a:spcAft>
              <a:buClr>
                <a:srgbClr val="005C42"/>
              </a:buClr>
              <a:buFont typeface="Wingdings" panose="05000000000000000000" pitchFamily="2" charset="2"/>
              <a:buChar char="l"/>
              <a:defRPr/>
            </a:pPr>
            <a:r>
              <a:rPr lang="en-IN" b="1" dirty="0" smtClean="0">
                <a:solidFill>
                  <a:schemeClr val="tx2"/>
                </a:solidFill>
              </a:rPr>
              <a:t>Periodic maintenance of facility</a:t>
            </a:r>
            <a:endParaRPr lang="en-IN" b="1" dirty="0">
              <a:solidFill>
                <a:schemeClr val="tx2"/>
              </a:solidFill>
            </a:endParaRPr>
          </a:p>
          <a:p>
            <a:pPr marL="292190" indent="-292190">
              <a:spcBef>
                <a:spcPts val="1023"/>
              </a:spcBef>
              <a:spcAft>
                <a:spcPts val="511"/>
              </a:spcAft>
              <a:buClr>
                <a:srgbClr val="005C42"/>
              </a:buClr>
              <a:buFont typeface="Wingdings" panose="05000000000000000000" pitchFamily="2" charset="2"/>
              <a:buChar char="l"/>
              <a:defRPr/>
            </a:pPr>
            <a:r>
              <a:rPr lang="en-IN" b="1" dirty="0" smtClean="0">
                <a:solidFill>
                  <a:schemeClr val="tx2"/>
                </a:solidFill>
              </a:rPr>
              <a:t>Introduction of cost effective illumination</a:t>
            </a:r>
          </a:p>
          <a:p>
            <a:pPr marL="292190" indent="-292190">
              <a:spcBef>
                <a:spcPts val="1023"/>
              </a:spcBef>
              <a:spcAft>
                <a:spcPts val="511"/>
              </a:spcAft>
              <a:buClr>
                <a:srgbClr val="005C42"/>
              </a:buClr>
              <a:buFont typeface="Wingdings" panose="05000000000000000000" pitchFamily="2" charset="2"/>
              <a:buChar char="l"/>
              <a:defRPr/>
            </a:pPr>
            <a:endParaRPr lang="en-IN" b="1" dirty="0" smtClean="0">
              <a:solidFill>
                <a:schemeClr val="tx2"/>
              </a:solidFill>
            </a:endParaRPr>
          </a:p>
        </p:txBody>
      </p:sp>
      <p:sp>
        <p:nvSpPr>
          <p:cNvPr id="35" name="Rectangle 34"/>
          <p:cNvSpPr/>
          <p:nvPr/>
        </p:nvSpPr>
        <p:spPr>
          <a:xfrm>
            <a:off x="8625824" y="3458894"/>
            <a:ext cx="3078496" cy="3070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92190" indent="-292190">
              <a:spcBef>
                <a:spcPts val="1023"/>
              </a:spcBef>
              <a:spcAft>
                <a:spcPts val="511"/>
              </a:spcAft>
              <a:buClr>
                <a:srgbClr val="005C42"/>
              </a:buClr>
              <a:buFont typeface="Wingdings" panose="05000000000000000000" pitchFamily="2" charset="2"/>
              <a:buChar char="l"/>
              <a:defRPr/>
            </a:pPr>
            <a:r>
              <a:rPr lang="en-IN" b="1" dirty="0" smtClean="0">
                <a:solidFill>
                  <a:schemeClr val="tx2"/>
                </a:solidFill>
              </a:rPr>
              <a:t>Instant maintenance of machinery </a:t>
            </a:r>
            <a:endParaRPr lang="en-IN" b="1" dirty="0">
              <a:solidFill>
                <a:schemeClr val="tx2"/>
              </a:solidFill>
            </a:endParaRPr>
          </a:p>
          <a:p>
            <a:pPr marL="292190" indent="-292190">
              <a:spcBef>
                <a:spcPts val="1023"/>
              </a:spcBef>
              <a:spcAft>
                <a:spcPts val="511"/>
              </a:spcAft>
              <a:buClr>
                <a:srgbClr val="005C42"/>
              </a:buClr>
              <a:buFont typeface="Wingdings" panose="05000000000000000000" pitchFamily="2" charset="2"/>
              <a:buChar char="l"/>
              <a:defRPr/>
            </a:pPr>
            <a:r>
              <a:rPr lang="en-IN" b="1" dirty="0" smtClean="0">
                <a:solidFill>
                  <a:schemeClr val="tx2"/>
                </a:solidFill>
              </a:rPr>
              <a:t>Acquisition of machinery parts, cost amortized</a:t>
            </a:r>
          </a:p>
          <a:p>
            <a:pPr marL="292190" indent="-292190">
              <a:spcBef>
                <a:spcPts val="1023"/>
              </a:spcBef>
              <a:spcAft>
                <a:spcPts val="511"/>
              </a:spcAft>
              <a:buClr>
                <a:srgbClr val="005C42"/>
              </a:buClr>
              <a:buFont typeface="Wingdings" panose="05000000000000000000" pitchFamily="2" charset="2"/>
              <a:buChar char="l"/>
              <a:defRPr/>
            </a:pPr>
            <a:r>
              <a:rPr lang="en-IN" b="1" dirty="0" smtClean="0">
                <a:solidFill>
                  <a:schemeClr val="tx2"/>
                </a:solidFill>
              </a:rPr>
              <a:t>Outsourcing facility (non machinery) maintenance</a:t>
            </a:r>
            <a:endParaRPr lang="en-IN" b="1" dirty="0">
              <a:solidFill>
                <a:schemeClr val="tx2"/>
              </a:solidFill>
            </a:endParaRPr>
          </a:p>
          <a:p>
            <a:pPr marL="292190" indent="-292190">
              <a:spcBef>
                <a:spcPts val="1023"/>
              </a:spcBef>
              <a:spcAft>
                <a:spcPts val="511"/>
              </a:spcAft>
              <a:buClr>
                <a:srgbClr val="005C42"/>
              </a:buClr>
              <a:buFont typeface="Wingdings" panose="05000000000000000000" pitchFamily="2" charset="2"/>
              <a:buChar char="l"/>
              <a:defRPr/>
            </a:pPr>
            <a:r>
              <a:rPr lang="en-IN" b="1" dirty="0" smtClean="0">
                <a:solidFill>
                  <a:schemeClr val="tx2"/>
                </a:solidFill>
              </a:rPr>
              <a:t>Implementation of biweekly maintenance of machinery parts</a:t>
            </a:r>
          </a:p>
        </p:txBody>
      </p:sp>
      <p:cxnSp>
        <p:nvCxnSpPr>
          <p:cNvPr id="36" name="Straight Connector 35"/>
          <p:cNvCxnSpPr/>
          <p:nvPr/>
        </p:nvCxnSpPr>
        <p:spPr>
          <a:xfrm>
            <a:off x="2736532" y="1939756"/>
            <a:ext cx="0" cy="327025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798820" y="2034907"/>
            <a:ext cx="0" cy="327025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470583" y="1939756"/>
            <a:ext cx="0" cy="327025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3202414"/>
            <a:ext cx="11704320" cy="16211"/>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602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Ishikawa Diagram</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sp>
        <p:nvSpPr>
          <p:cNvPr id="25" name="TextBox 1"/>
          <p:cNvSpPr txBox="1">
            <a:spLocks noChangeArrowheads="1"/>
          </p:cNvSpPr>
          <p:nvPr/>
        </p:nvSpPr>
        <p:spPr bwMode="auto">
          <a:xfrm>
            <a:off x="182880" y="1485718"/>
            <a:ext cx="1172337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IN" sz="2200" dirty="0">
                <a:solidFill>
                  <a:schemeClr val="tx1"/>
                </a:solidFill>
                <a:latin typeface="Times New Roman" panose="02020603050405020304" pitchFamily="18" charset="0"/>
                <a:cs typeface="Times New Roman" panose="02020603050405020304" pitchFamily="18" charset="0"/>
              </a:rPr>
              <a:t>Ishikawa diagrams are causal diagrams created by Kaoru Ishikawa that show the causes of a specific event. Common uses of the Ishikawa diagram are product design and quality defect prevention to identify potential factors causing an overall effect.</a:t>
            </a:r>
          </a:p>
        </p:txBody>
      </p:sp>
      <p:sp>
        <p:nvSpPr>
          <p:cNvPr id="26" name="Rectangle 25"/>
          <p:cNvSpPr/>
          <p:nvPr/>
        </p:nvSpPr>
        <p:spPr>
          <a:xfrm>
            <a:off x="182880" y="2791686"/>
            <a:ext cx="11399065" cy="3139321"/>
          </a:xfrm>
          <a:prstGeom prst="rect">
            <a:avLst/>
          </a:prstGeom>
        </p:spPr>
        <p:txBody>
          <a:bodyPr wrap="square">
            <a:spAutoFit/>
          </a:bodyPr>
          <a:lstStyle/>
          <a:p>
            <a:pPr>
              <a:defRPr/>
            </a:pPr>
            <a:r>
              <a:rPr lang="en-IN" sz="2200" b="1" dirty="0">
                <a:solidFill>
                  <a:srgbClr val="000000"/>
                </a:solidFill>
                <a:latin typeface="Times New Roman" panose="02020603050405020304" pitchFamily="18" charset="0"/>
                <a:cs typeface="Times New Roman" panose="02020603050405020304" pitchFamily="18" charset="0"/>
              </a:rPr>
              <a:t>Advantages</a:t>
            </a:r>
          </a:p>
          <a:p>
            <a:pPr marL="342900" indent="-342900">
              <a:buFont typeface="Arial" panose="020B0604020202020204" pitchFamily="34" charset="0"/>
              <a:buChar char="•"/>
              <a:defRPr/>
            </a:pPr>
            <a:r>
              <a:rPr lang="en-IN" sz="2200" dirty="0">
                <a:solidFill>
                  <a:srgbClr val="222222"/>
                </a:solidFill>
                <a:latin typeface="Times New Roman" panose="02020603050405020304" pitchFamily="18" charset="0"/>
                <a:cs typeface="Times New Roman" panose="02020603050405020304" pitchFamily="18" charset="0"/>
              </a:rPr>
              <a:t>Highly visual brainstorming tool which can spark further examples of root causes</a:t>
            </a:r>
          </a:p>
          <a:p>
            <a:pPr marL="342900" indent="-342900">
              <a:buFont typeface="Arial" panose="020B0604020202020204" pitchFamily="34" charset="0"/>
              <a:buChar char="•"/>
              <a:defRPr/>
            </a:pPr>
            <a:r>
              <a:rPr lang="en-IN" sz="2200" dirty="0">
                <a:solidFill>
                  <a:srgbClr val="222222"/>
                </a:solidFill>
                <a:latin typeface="Times New Roman" panose="02020603050405020304" pitchFamily="18" charset="0"/>
                <a:cs typeface="Times New Roman" panose="02020603050405020304" pitchFamily="18" charset="0"/>
              </a:rPr>
              <a:t>Quickly identify if the root cause is found multiple times in the same or different causal tree</a:t>
            </a:r>
          </a:p>
          <a:p>
            <a:pPr marL="342900" indent="-342900">
              <a:buFont typeface="Arial" panose="020B0604020202020204" pitchFamily="34" charset="0"/>
              <a:buChar char="•"/>
              <a:defRPr/>
            </a:pPr>
            <a:r>
              <a:rPr lang="en-IN" sz="2200" dirty="0">
                <a:solidFill>
                  <a:srgbClr val="222222"/>
                </a:solidFill>
                <a:latin typeface="Times New Roman" panose="02020603050405020304" pitchFamily="18" charset="0"/>
                <a:cs typeface="Times New Roman" panose="02020603050405020304" pitchFamily="18" charset="0"/>
              </a:rPr>
              <a:t>Allows one to see all causes simultaneously</a:t>
            </a:r>
          </a:p>
          <a:p>
            <a:pPr marL="342900" indent="-342900">
              <a:buFont typeface="Arial" panose="020B0604020202020204" pitchFamily="34" charset="0"/>
              <a:buChar char="•"/>
              <a:defRPr/>
            </a:pPr>
            <a:r>
              <a:rPr lang="en-IN" sz="2200" dirty="0">
                <a:solidFill>
                  <a:srgbClr val="222222"/>
                </a:solidFill>
                <a:latin typeface="Times New Roman" panose="02020603050405020304" pitchFamily="18" charset="0"/>
                <a:cs typeface="Times New Roman" panose="02020603050405020304" pitchFamily="18" charset="0"/>
              </a:rPr>
              <a:t>Good visualization for presenting issues to </a:t>
            </a:r>
            <a:r>
              <a:rPr lang="en-IN" sz="2200" dirty="0" smtClean="0">
                <a:solidFill>
                  <a:srgbClr val="222222"/>
                </a:solidFill>
                <a:latin typeface="Times New Roman" panose="02020603050405020304" pitchFamily="18" charset="0"/>
                <a:cs typeface="Times New Roman" panose="02020603050405020304" pitchFamily="18" charset="0"/>
              </a:rPr>
              <a:t>stakeholders</a:t>
            </a:r>
          </a:p>
          <a:p>
            <a:pPr marL="342900" indent="-342900">
              <a:buFont typeface="Arial" panose="020B0604020202020204" pitchFamily="34" charset="0"/>
              <a:buChar char="•"/>
              <a:defRPr/>
            </a:pPr>
            <a:endParaRPr lang="en-IN" sz="2200" dirty="0">
              <a:solidFill>
                <a:srgbClr val="222222"/>
              </a:solidFill>
              <a:latin typeface="Times New Roman" panose="02020603050405020304" pitchFamily="18" charset="0"/>
              <a:cs typeface="Times New Roman" panose="02020603050405020304" pitchFamily="18" charset="0"/>
            </a:endParaRPr>
          </a:p>
          <a:p>
            <a:pPr>
              <a:defRPr/>
            </a:pPr>
            <a:r>
              <a:rPr lang="en-IN" sz="2200" b="1" dirty="0" smtClean="0">
                <a:solidFill>
                  <a:srgbClr val="000000"/>
                </a:solidFill>
                <a:latin typeface="Times New Roman" panose="02020603050405020304" pitchFamily="18" charset="0"/>
                <a:cs typeface="Times New Roman" panose="02020603050405020304" pitchFamily="18" charset="0"/>
              </a:rPr>
              <a:t>Disadvantages</a:t>
            </a:r>
          </a:p>
          <a:p>
            <a:pPr marL="342900" indent="-342900">
              <a:buFont typeface="Arial" panose="020B0604020202020204" pitchFamily="34" charset="0"/>
              <a:buChar char="•"/>
              <a:defRPr/>
            </a:pPr>
            <a:r>
              <a:rPr lang="en-IN" sz="2200" dirty="0" smtClean="0">
                <a:solidFill>
                  <a:srgbClr val="222222"/>
                </a:solidFill>
                <a:latin typeface="Times New Roman" panose="02020603050405020304" pitchFamily="18" charset="0"/>
                <a:cs typeface="Times New Roman" panose="02020603050405020304" pitchFamily="18" charset="0"/>
              </a:rPr>
              <a:t>Complex defects might yield a lot of causes which might become visually cluttering</a:t>
            </a:r>
          </a:p>
          <a:p>
            <a:pPr marL="342900" indent="-342900">
              <a:buFont typeface="Arial" panose="020B0604020202020204" pitchFamily="34" charset="0"/>
              <a:buChar char="•"/>
              <a:defRPr/>
            </a:pPr>
            <a:r>
              <a:rPr lang="en-IN" sz="2200" dirty="0" smtClean="0">
                <a:solidFill>
                  <a:srgbClr val="222222"/>
                </a:solidFill>
                <a:latin typeface="Times New Roman" panose="02020603050405020304" pitchFamily="18" charset="0"/>
                <a:cs typeface="Times New Roman" panose="02020603050405020304" pitchFamily="18" charset="0"/>
              </a:rPr>
              <a:t>Interrelationships between causes are not easily identifiable</a:t>
            </a:r>
            <a:endParaRPr lang="en-IN" sz="2200" dirty="0">
              <a:solidFill>
                <a:srgbClr val="22222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6546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365760" y="1276350"/>
            <a:ext cx="11426190" cy="4832092"/>
          </a:xfrm>
          <a:prstGeom prst="rect">
            <a:avLst/>
          </a:prstGeom>
        </p:spPr>
        <p:txBody>
          <a:bodyPr wrap="square">
            <a:spAutoFit/>
          </a:bodyPr>
          <a:lstStyle/>
          <a:p>
            <a:pPr>
              <a:defRPr/>
            </a:pPr>
            <a:r>
              <a:rPr lang="en-IN" sz="2200" b="1" dirty="0">
                <a:solidFill>
                  <a:srgbClr val="000000"/>
                </a:solidFill>
                <a:latin typeface="Times New Roman" panose="02020603050405020304" pitchFamily="18" charset="0"/>
                <a:cs typeface="Times New Roman" panose="02020603050405020304" pitchFamily="18" charset="0"/>
              </a:rPr>
              <a:t>The 5 Ms (used in manufacturing)</a:t>
            </a:r>
          </a:p>
          <a:p>
            <a:pPr>
              <a:defRPr/>
            </a:pPr>
            <a:endParaRPr lang="en-IN" sz="2200" i="1" dirty="0">
              <a:solidFill>
                <a:srgbClr val="222222"/>
              </a:solidFill>
              <a:latin typeface="Times New Roman" panose="02020603050405020304" pitchFamily="18" charset="0"/>
              <a:cs typeface="Times New Roman" panose="02020603050405020304" pitchFamily="18" charset="0"/>
            </a:endParaRPr>
          </a:p>
          <a:p>
            <a:pPr>
              <a:defRPr/>
            </a:pPr>
            <a:r>
              <a:rPr lang="en-IN" sz="2200" dirty="0">
                <a:solidFill>
                  <a:srgbClr val="222222"/>
                </a:solidFill>
                <a:latin typeface="Times New Roman" panose="02020603050405020304" pitchFamily="18" charset="0"/>
                <a:cs typeface="Times New Roman" panose="02020603050405020304" pitchFamily="18" charset="0"/>
              </a:rPr>
              <a:t>Originating with lean manufacturing and the </a:t>
            </a:r>
            <a:r>
              <a:rPr lang="en-IN" sz="2200" dirty="0">
                <a:solidFill>
                  <a:schemeClr val="tx1"/>
                </a:solidFill>
                <a:latin typeface="Times New Roman" panose="02020603050405020304" pitchFamily="18" charset="0"/>
                <a:cs typeface="Times New Roman" panose="02020603050405020304" pitchFamily="18" charset="0"/>
              </a:rPr>
              <a:t>Toyota Production System</a:t>
            </a:r>
            <a:r>
              <a:rPr lang="en-IN" sz="2200" dirty="0">
                <a:solidFill>
                  <a:srgbClr val="222222"/>
                </a:solidFill>
                <a:latin typeface="Times New Roman" panose="02020603050405020304" pitchFamily="18" charset="0"/>
                <a:cs typeface="Times New Roman" panose="02020603050405020304" pitchFamily="18" charset="0"/>
              </a:rPr>
              <a:t>, the 5 Ms is one of the most common frameworks for root-cause analysis:</a:t>
            </a:r>
          </a:p>
          <a:p>
            <a:pPr>
              <a:defRPr/>
            </a:pPr>
            <a:endParaRPr lang="en-IN" sz="2200" dirty="0">
              <a:solidFill>
                <a:srgbClr val="22222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IN" sz="2200" dirty="0">
                <a:solidFill>
                  <a:srgbClr val="222222"/>
                </a:solidFill>
                <a:latin typeface="Times New Roman" panose="02020603050405020304" pitchFamily="18" charset="0"/>
                <a:cs typeface="Times New Roman" panose="02020603050405020304" pitchFamily="18" charset="0"/>
              </a:rPr>
              <a:t>Man / mind power (physical or knowledge work, includes: </a:t>
            </a:r>
            <a:r>
              <a:rPr lang="en-IN" sz="2200" dirty="0">
                <a:solidFill>
                  <a:schemeClr val="tx1"/>
                </a:solidFill>
                <a:latin typeface="Times New Roman" panose="02020603050405020304" pitchFamily="18" charset="0"/>
                <a:cs typeface="Times New Roman" panose="02020603050405020304" pitchFamily="18" charset="0"/>
              </a:rPr>
              <a:t>Kaizens,</a:t>
            </a:r>
            <a:r>
              <a:rPr lang="en-IN" sz="2200" dirty="0">
                <a:solidFill>
                  <a:srgbClr val="222222"/>
                </a:solidFill>
                <a:latin typeface="Times New Roman" panose="02020603050405020304" pitchFamily="18" charset="0"/>
                <a:cs typeface="Times New Roman" panose="02020603050405020304" pitchFamily="18" charset="0"/>
              </a:rPr>
              <a:t> suggestions</a:t>
            </a:r>
            <a:r>
              <a:rPr lang="en-IN" sz="2200" dirty="0" smtClean="0">
                <a:solidFill>
                  <a:srgbClr val="222222"/>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defRPr/>
            </a:pPr>
            <a:endParaRPr lang="en-IN" sz="2200" dirty="0">
              <a:solidFill>
                <a:srgbClr val="22222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IN" sz="2200" dirty="0">
                <a:solidFill>
                  <a:srgbClr val="222222"/>
                </a:solidFill>
                <a:latin typeface="Times New Roman" panose="02020603050405020304" pitchFamily="18" charset="0"/>
                <a:cs typeface="Times New Roman" panose="02020603050405020304" pitchFamily="18" charset="0"/>
              </a:rPr>
              <a:t>Machine (equipment, technology)</a:t>
            </a:r>
          </a:p>
          <a:p>
            <a:pPr marL="342900" indent="-342900">
              <a:buFont typeface="Arial" panose="020B0604020202020204" pitchFamily="34" charset="0"/>
              <a:buChar char="•"/>
              <a:defRPr/>
            </a:pPr>
            <a:endParaRPr lang="en-IN" sz="2200" dirty="0" smtClean="0">
              <a:solidFill>
                <a:srgbClr val="22222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IN" sz="2200" dirty="0" smtClean="0">
                <a:solidFill>
                  <a:srgbClr val="222222"/>
                </a:solidFill>
                <a:latin typeface="Times New Roman" panose="02020603050405020304" pitchFamily="18" charset="0"/>
                <a:cs typeface="Times New Roman" panose="02020603050405020304" pitchFamily="18" charset="0"/>
              </a:rPr>
              <a:t>Material </a:t>
            </a:r>
            <a:r>
              <a:rPr lang="en-IN" sz="2200" dirty="0">
                <a:solidFill>
                  <a:srgbClr val="222222"/>
                </a:solidFill>
                <a:latin typeface="Times New Roman" panose="02020603050405020304" pitchFamily="18" charset="0"/>
                <a:cs typeface="Times New Roman" panose="02020603050405020304" pitchFamily="18" charset="0"/>
              </a:rPr>
              <a:t>(includes raw material, consumables, and information)</a:t>
            </a:r>
          </a:p>
          <a:p>
            <a:pPr marL="342900" indent="-342900">
              <a:buFont typeface="Arial" panose="020B0604020202020204" pitchFamily="34" charset="0"/>
              <a:buChar char="•"/>
              <a:defRPr/>
            </a:pPr>
            <a:endParaRPr lang="en-IN" sz="2200" dirty="0" smtClean="0">
              <a:solidFill>
                <a:srgbClr val="22222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IN" sz="2200" dirty="0" smtClean="0">
                <a:solidFill>
                  <a:srgbClr val="222222"/>
                </a:solidFill>
                <a:latin typeface="Times New Roman" panose="02020603050405020304" pitchFamily="18" charset="0"/>
                <a:cs typeface="Times New Roman" panose="02020603050405020304" pitchFamily="18" charset="0"/>
              </a:rPr>
              <a:t>Method </a:t>
            </a:r>
            <a:r>
              <a:rPr lang="en-IN" sz="2200" dirty="0">
                <a:solidFill>
                  <a:srgbClr val="222222"/>
                </a:solidFill>
                <a:latin typeface="Times New Roman" panose="02020603050405020304" pitchFamily="18" charset="0"/>
                <a:cs typeface="Times New Roman" panose="02020603050405020304" pitchFamily="18" charset="0"/>
              </a:rPr>
              <a:t>(process)</a:t>
            </a:r>
          </a:p>
          <a:p>
            <a:pPr marL="342900" indent="-342900">
              <a:buFont typeface="Arial" panose="020B0604020202020204" pitchFamily="34" charset="0"/>
              <a:buChar char="•"/>
              <a:defRPr/>
            </a:pPr>
            <a:endParaRPr lang="en-IN" sz="2200" dirty="0" smtClean="0">
              <a:solidFill>
                <a:srgbClr val="22222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IN" sz="2200" dirty="0" smtClean="0">
                <a:solidFill>
                  <a:srgbClr val="222222"/>
                </a:solidFill>
                <a:latin typeface="Times New Roman" panose="02020603050405020304" pitchFamily="18" charset="0"/>
                <a:cs typeface="Times New Roman" panose="02020603050405020304" pitchFamily="18" charset="0"/>
              </a:rPr>
              <a:t>Measurement </a:t>
            </a:r>
            <a:r>
              <a:rPr lang="en-IN" sz="2200" dirty="0">
                <a:solidFill>
                  <a:srgbClr val="222222"/>
                </a:solidFill>
                <a:latin typeface="Times New Roman" panose="02020603050405020304" pitchFamily="18" charset="0"/>
                <a:cs typeface="Times New Roman" panose="02020603050405020304" pitchFamily="18" charset="0"/>
              </a:rPr>
              <a:t>/ medium (inspection, environment)</a:t>
            </a:r>
          </a:p>
        </p:txBody>
      </p:sp>
      <p:sp>
        <p:nvSpPr>
          <p:cNvPr id="25"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Ishikawa Diagram</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spTree>
    <p:extLst>
      <p:ext uri="{BB962C8B-B14F-4D97-AF65-F5344CB8AC3E}">
        <p14:creationId xmlns:p14="http://schemas.microsoft.com/office/powerpoint/2010/main" val="1102845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eft Arrow 32"/>
          <p:cNvSpPr>
            <a:spLocks noChangeArrowheads="1"/>
          </p:cNvSpPr>
          <p:nvPr/>
        </p:nvSpPr>
        <p:spPr bwMode="auto">
          <a:xfrm>
            <a:off x="2666488" y="3488447"/>
            <a:ext cx="4546600" cy="376238"/>
          </a:xfrm>
          <a:prstGeom prst="leftArrow">
            <a:avLst>
              <a:gd name="adj1" fmla="val 50000"/>
              <a:gd name="adj2" fmla="val 49904"/>
            </a:avLst>
          </a:prstGeom>
          <a:solidFill>
            <a:schemeClr val="hlink"/>
          </a:solidFill>
          <a:ln w="25400">
            <a:solidFill>
              <a:srgbClr val="77828D"/>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sz="1200">
                <a:solidFill>
                  <a:srgbClr val="FFFFFF"/>
                </a:solidFill>
                <a:latin typeface="Verdana" panose="020B0604030504040204" pitchFamily="34" charset="0"/>
              </a:rPr>
              <a:t>5M</a:t>
            </a:r>
            <a:r>
              <a:rPr lang="en-US" altLang="en-US" sz="1200">
                <a:solidFill>
                  <a:srgbClr val="FFFFFF"/>
                </a:solidFill>
                <a:latin typeface="Verdana" panose="020B0604030504040204" pitchFamily="34" charset="0"/>
              </a:rPr>
              <a:t>’</a:t>
            </a:r>
            <a:r>
              <a:rPr lang="en-US" sz="1200">
                <a:solidFill>
                  <a:srgbClr val="FFFFFF"/>
                </a:solidFill>
                <a:latin typeface="Verdana" panose="020B0604030504040204" pitchFamily="34" charset="0"/>
              </a:rPr>
              <a:t>s</a:t>
            </a:r>
          </a:p>
        </p:txBody>
      </p:sp>
      <p:grpSp>
        <p:nvGrpSpPr>
          <p:cNvPr id="10" name="TextBox 11"/>
          <p:cNvGrpSpPr>
            <a:grpSpLocks/>
          </p:cNvGrpSpPr>
          <p:nvPr/>
        </p:nvGrpSpPr>
        <p:grpSpPr bwMode="auto">
          <a:xfrm>
            <a:off x="4409563" y="1772360"/>
            <a:ext cx="1092200" cy="534987"/>
            <a:chOff x="2154" y="1260"/>
            <a:chExt cx="688" cy="337"/>
          </a:xfrm>
        </p:grpSpPr>
        <p:pic>
          <p:nvPicPr>
            <p:cNvPr id="11" name="TextBox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 y="1260"/>
              <a:ext cx="688" cy="33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Text Box 11"/>
            <p:cNvSpPr txBox="1">
              <a:spLocks noChangeArrowheads="1"/>
            </p:cNvSpPr>
            <p:nvPr/>
          </p:nvSpPr>
          <p:spPr bwMode="auto">
            <a:xfrm>
              <a:off x="2192" y="1282"/>
              <a:ext cx="565" cy="27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sz="1100" b="1">
                  <a:solidFill>
                    <a:srgbClr val="FFFFFF"/>
                  </a:solidFill>
                  <a:latin typeface="Verdana" panose="020B0604030504040204" pitchFamily="34" charset="0"/>
                </a:rPr>
                <a:t>Updated Methods</a:t>
              </a:r>
            </a:p>
          </p:txBody>
        </p:sp>
      </p:grpSp>
      <p:sp>
        <p:nvSpPr>
          <p:cNvPr id="13" name="Left Arrow 12"/>
          <p:cNvSpPr/>
          <p:nvPr/>
        </p:nvSpPr>
        <p:spPr>
          <a:xfrm rot="17888376">
            <a:off x="2565682" y="2327191"/>
            <a:ext cx="2366962" cy="3683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n-US"/>
            </a:defPPr>
            <a:lvl1pPr algn="l" rtl="0" eaLnBrk="0" fontAlgn="base" hangingPunct="0">
              <a:spcBef>
                <a:spcPct val="0"/>
              </a:spcBef>
              <a:spcAft>
                <a:spcPct val="0"/>
              </a:spcAft>
              <a:defRPr sz="2800" kern="1200">
                <a:solidFill>
                  <a:schemeClr val="lt1"/>
                </a:solidFill>
                <a:latin typeface="+mn-lt"/>
                <a:ea typeface="+mn-ea"/>
                <a:cs typeface="+mn-cs"/>
              </a:defRPr>
            </a:lvl1pPr>
            <a:lvl2pPr marL="457200" algn="l" rtl="0" eaLnBrk="0" fontAlgn="base" hangingPunct="0">
              <a:spcBef>
                <a:spcPct val="0"/>
              </a:spcBef>
              <a:spcAft>
                <a:spcPct val="0"/>
              </a:spcAft>
              <a:defRPr sz="2800" kern="1200">
                <a:solidFill>
                  <a:schemeClr val="lt1"/>
                </a:solidFill>
                <a:latin typeface="+mn-lt"/>
                <a:ea typeface="+mn-ea"/>
                <a:cs typeface="+mn-cs"/>
              </a:defRPr>
            </a:lvl2pPr>
            <a:lvl3pPr marL="914400" algn="l" rtl="0" eaLnBrk="0" fontAlgn="base" hangingPunct="0">
              <a:spcBef>
                <a:spcPct val="0"/>
              </a:spcBef>
              <a:spcAft>
                <a:spcPct val="0"/>
              </a:spcAft>
              <a:defRPr sz="2800" kern="1200">
                <a:solidFill>
                  <a:schemeClr val="lt1"/>
                </a:solidFill>
                <a:latin typeface="+mn-lt"/>
                <a:ea typeface="+mn-ea"/>
                <a:cs typeface="+mn-cs"/>
              </a:defRPr>
            </a:lvl3pPr>
            <a:lvl4pPr marL="1371600" algn="l" rtl="0" eaLnBrk="0" fontAlgn="base" hangingPunct="0">
              <a:spcBef>
                <a:spcPct val="0"/>
              </a:spcBef>
              <a:spcAft>
                <a:spcPct val="0"/>
              </a:spcAft>
              <a:defRPr sz="2800" kern="1200">
                <a:solidFill>
                  <a:schemeClr val="lt1"/>
                </a:solidFill>
                <a:latin typeface="+mn-lt"/>
                <a:ea typeface="+mn-ea"/>
                <a:cs typeface="+mn-cs"/>
              </a:defRPr>
            </a:lvl4pPr>
            <a:lvl5pPr marL="1828800" algn="l" rtl="0" eaLnBrk="0" fontAlgn="base" hangingPunct="0">
              <a:spcBef>
                <a:spcPct val="0"/>
              </a:spcBef>
              <a:spcAft>
                <a:spcPct val="0"/>
              </a:spcAft>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eaLnBrk="1" hangingPunct="1">
              <a:defRPr/>
            </a:pPr>
            <a:r>
              <a:rPr lang="en-US" sz="1600" dirty="0">
                <a:solidFill>
                  <a:srgbClr val="FFFFFF"/>
                </a:solidFill>
              </a:rPr>
              <a:t>Methods</a:t>
            </a:r>
          </a:p>
        </p:txBody>
      </p:sp>
      <p:sp>
        <p:nvSpPr>
          <p:cNvPr id="14" name="Left Arrow 13"/>
          <p:cNvSpPr/>
          <p:nvPr/>
        </p:nvSpPr>
        <p:spPr>
          <a:xfrm rot="3605220">
            <a:off x="2590288" y="4648910"/>
            <a:ext cx="2371725" cy="37147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n-US"/>
            </a:defPPr>
            <a:lvl1pPr algn="l" rtl="0" eaLnBrk="0" fontAlgn="base" hangingPunct="0">
              <a:spcBef>
                <a:spcPct val="0"/>
              </a:spcBef>
              <a:spcAft>
                <a:spcPct val="0"/>
              </a:spcAft>
              <a:defRPr sz="2800" kern="1200">
                <a:solidFill>
                  <a:schemeClr val="lt1"/>
                </a:solidFill>
                <a:latin typeface="+mn-lt"/>
                <a:ea typeface="+mn-ea"/>
                <a:cs typeface="+mn-cs"/>
              </a:defRPr>
            </a:lvl1pPr>
            <a:lvl2pPr marL="457200" algn="l" rtl="0" eaLnBrk="0" fontAlgn="base" hangingPunct="0">
              <a:spcBef>
                <a:spcPct val="0"/>
              </a:spcBef>
              <a:spcAft>
                <a:spcPct val="0"/>
              </a:spcAft>
              <a:defRPr sz="2800" kern="1200">
                <a:solidFill>
                  <a:schemeClr val="lt1"/>
                </a:solidFill>
                <a:latin typeface="+mn-lt"/>
                <a:ea typeface="+mn-ea"/>
                <a:cs typeface="+mn-cs"/>
              </a:defRPr>
            </a:lvl2pPr>
            <a:lvl3pPr marL="914400" algn="l" rtl="0" eaLnBrk="0" fontAlgn="base" hangingPunct="0">
              <a:spcBef>
                <a:spcPct val="0"/>
              </a:spcBef>
              <a:spcAft>
                <a:spcPct val="0"/>
              </a:spcAft>
              <a:defRPr sz="2800" kern="1200">
                <a:solidFill>
                  <a:schemeClr val="lt1"/>
                </a:solidFill>
                <a:latin typeface="+mn-lt"/>
                <a:ea typeface="+mn-ea"/>
                <a:cs typeface="+mn-cs"/>
              </a:defRPr>
            </a:lvl3pPr>
            <a:lvl4pPr marL="1371600" algn="l" rtl="0" eaLnBrk="0" fontAlgn="base" hangingPunct="0">
              <a:spcBef>
                <a:spcPct val="0"/>
              </a:spcBef>
              <a:spcAft>
                <a:spcPct val="0"/>
              </a:spcAft>
              <a:defRPr sz="2800" kern="1200">
                <a:solidFill>
                  <a:schemeClr val="lt1"/>
                </a:solidFill>
                <a:latin typeface="+mn-lt"/>
                <a:ea typeface="+mn-ea"/>
                <a:cs typeface="+mn-cs"/>
              </a:defRPr>
            </a:lvl4pPr>
            <a:lvl5pPr marL="1828800" algn="l" rtl="0" eaLnBrk="0" fontAlgn="base" hangingPunct="0">
              <a:spcBef>
                <a:spcPct val="0"/>
              </a:spcBef>
              <a:spcAft>
                <a:spcPct val="0"/>
              </a:spcAft>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eaLnBrk="1" hangingPunct="1">
              <a:defRPr/>
            </a:pPr>
            <a:r>
              <a:rPr lang="en-US" sz="1600" dirty="0">
                <a:solidFill>
                  <a:srgbClr val="FFFFFF"/>
                </a:solidFill>
              </a:rPr>
              <a:t>Materials</a:t>
            </a:r>
          </a:p>
        </p:txBody>
      </p:sp>
      <p:sp>
        <p:nvSpPr>
          <p:cNvPr id="15" name="Left Arrow 14"/>
          <p:cNvSpPr/>
          <p:nvPr/>
        </p:nvSpPr>
        <p:spPr>
          <a:xfrm rot="17888376">
            <a:off x="4557993" y="2344654"/>
            <a:ext cx="2366963" cy="3429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n-US"/>
            </a:defPPr>
            <a:lvl1pPr algn="l" rtl="0" eaLnBrk="0" fontAlgn="base" hangingPunct="0">
              <a:spcBef>
                <a:spcPct val="0"/>
              </a:spcBef>
              <a:spcAft>
                <a:spcPct val="0"/>
              </a:spcAft>
              <a:defRPr sz="2800" kern="1200">
                <a:solidFill>
                  <a:schemeClr val="lt1"/>
                </a:solidFill>
                <a:latin typeface="+mn-lt"/>
                <a:ea typeface="+mn-ea"/>
                <a:cs typeface="+mn-cs"/>
              </a:defRPr>
            </a:lvl1pPr>
            <a:lvl2pPr marL="457200" algn="l" rtl="0" eaLnBrk="0" fontAlgn="base" hangingPunct="0">
              <a:spcBef>
                <a:spcPct val="0"/>
              </a:spcBef>
              <a:spcAft>
                <a:spcPct val="0"/>
              </a:spcAft>
              <a:defRPr sz="2800" kern="1200">
                <a:solidFill>
                  <a:schemeClr val="lt1"/>
                </a:solidFill>
                <a:latin typeface="+mn-lt"/>
                <a:ea typeface="+mn-ea"/>
                <a:cs typeface="+mn-cs"/>
              </a:defRPr>
            </a:lvl2pPr>
            <a:lvl3pPr marL="914400" algn="l" rtl="0" eaLnBrk="0" fontAlgn="base" hangingPunct="0">
              <a:spcBef>
                <a:spcPct val="0"/>
              </a:spcBef>
              <a:spcAft>
                <a:spcPct val="0"/>
              </a:spcAft>
              <a:defRPr sz="2800" kern="1200">
                <a:solidFill>
                  <a:schemeClr val="lt1"/>
                </a:solidFill>
                <a:latin typeface="+mn-lt"/>
                <a:ea typeface="+mn-ea"/>
                <a:cs typeface="+mn-cs"/>
              </a:defRPr>
            </a:lvl3pPr>
            <a:lvl4pPr marL="1371600" algn="l" rtl="0" eaLnBrk="0" fontAlgn="base" hangingPunct="0">
              <a:spcBef>
                <a:spcPct val="0"/>
              </a:spcBef>
              <a:spcAft>
                <a:spcPct val="0"/>
              </a:spcAft>
              <a:defRPr sz="2800" kern="1200">
                <a:solidFill>
                  <a:schemeClr val="lt1"/>
                </a:solidFill>
                <a:latin typeface="+mn-lt"/>
                <a:ea typeface="+mn-ea"/>
                <a:cs typeface="+mn-cs"/>
              </a:defRPr>
            </a:lvl4pPr>
            <a:lvl5pPr marL="1828800" algn="l" rtl="0" eaLnBrk="0" fontAlgn="base" hangingPunct="0">
              <a:spcBef>
                <a:spcPct val="0"/>
              </a:spcBef>
              <a:spcAft>
                <a:spcPct val="0"/>
              </a:spcAft>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eaLnBrk="1" fontAlgn="auto" hangingPunct="1">
              <a:spcBef>
                <a:spcPts val="0"/>
              </a:spcBef>
              <a:spcAft>
                <a:spcPts val="0"/>
              </a:spcAft>
              <a:defRPr/>
            </a:pPr>
            <a:r>
              <a:rPr lang="en-US" sz="1600" dirty="0">
                <a:solidFill>
                  <a:srgbClr val="FFFFFF"/>
                </a:solidFill>
              </a:rPr>
              <a:t>Machine</a:t>
            </a:r>
          </a:p>
        </p:txBody>
      </p:sp>
      <p:sp>
        <p:nvSpPr>
          <p:cNvPr id="16" name="Left Arrow 15"/>
          <p:cNvSpPr/>
          <p:nvPr/>
        </p:nvSpPr>
        <p:spPr>
          <a:xfrm rot="3605220">
            <a:off x="4599269" y="4641766"/>
            <a:ext cx="2292350" cy="30956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n-US"/>
            </a:defPPr>
            <a:lvl1pPr algn="l" rtl="0" eaLnBrk="0" fontAlgn="base" hangingPunct="0">
              <a:spcBef>
                <a:spcPct val="0"/>
              </a:spcBef>
              <a:spcAft>
                <a:spcPct val="0"/>
              </a:spcAft>
              <a:defRPr sz="2800" kern="1200">
                <a:solidFill>
                  <a:schemeClr val="lt1"/>
                </a:solidFill>
                <a:latin typeface="+mn-lt"/>
                <a:ea typeface="+mn-ea"/>
                <a:cs typeface="+mn-cs"/>
              </a:defRPr>
            </a:lvl1pPr>
            <a:lvl2pPr marL="457200" algn="l" rtl="0" eaLnBrk="0" fontAlgn="base" hangingPunct="0">
              <a:spcBef>
                <a:spcPct val="0"/>
              </a:spcBef>
              <a:spcAft>
                <a:spcPct val="0"/>
              </a:spcAft>
              <a:defRPr sz="2800" kern="1200">
                <a:solidFill>
                  <a:schemeClr val="lt1"/>
                </a:solidFill>
                <a:latin typeface="+mn-lt"/>
                <a:ea typeface="+mn-ea"/>
                <a:cs typeface="+mn-cs"/>
              </a:defRPr>
            </a:lvl2pPr>
            <a:lvl3pPr marL="914400" algn="l" rtl="0" eaLnBrk="0" fontAlgn="base" hangingPunct="0">
              <a:spcBef>
                <a:spcPct val="0"/>
              </a:spcBef>
              <a:spcAft>
                <a:spcPct val="0"/>
              </a:spcAft>
              <a:defRPr sz="2800" kern="1200">
                <a:solidFill>
                  <a:schemeClr val="lt1"/>
                </a:solidFill>
                <a:latin typeface="+mn-lt"/>
                <a:ea typeface="+mn-ea"/>
                <a:cs typeface="+mn-cs"/>
              </a:defRPr>
            </a:lvl3pPr>
            <a:lvl4pPr marL="1371600" algn="l" rtl="0" eaLnBrk="0" fontAlgn="base" hangingPunct="0">
              <a:spcBef>
                <a:spcPct val="0"/>
              </a:spcBef>
              <a:spcAft>
                <a:spcPct val="0"/>
              </a:spcAft>
              <a:defRPr sz="2800" kern="1200">
                <a:solidFill>
                  <a:schemeClr val="lt1"/>
                </a:solidFill>
                <a:latin typeface="+mn-lt"/>
                <a:ea typeface="+mn-ea"/>
                <a:cs typeface="+mn-cs"/>
              </a:defRPr>
            </a:lvl4pPr>
            <a:lvl5pPr marL="1828800" algn="l" rtl="0" eaLnBrk="0" fontAlgn="base" hangingPunct="0">
              <a:spcBef>
                <a:spcPct val="0"/>
              </a:spcBef>
              <a:spcAft>
                <a:spcPct val="0"/>
              </a:spcAft>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eaLnBrk="1" hangingPunct="1">
              <a:defRPr/>
            </a:pPr>
            <a:r>
              <a:rPr lang="en-US" sz="1600" dirty="0">
                <a:solidFill>
                  <a:srgbClr val="FFFFFF"/>
                </a:solidFill>
              </a:rPr>
              <a:t>Measurement </a:t>
            </a:r>
          </a:p>
        </p:txBody>
      </p:sp>
      <p:cxnSp>
        <p:nvCxnSpPr>
          <p:cNvPr id="17" name="Straight Arrow Connector 40"/>
          <p:cNvCxnSpPr>
            <a:cxnSpLocks noChangeShapeType="1"/>
          </p:cNvCxnSpPr>
          <p:nvPr/>
        </p:nvCxnSpPr>
        <p:spPr bwMode="auto">
          <a:xfrm flipH="1" flipV="1">
            <a:off x="4190488" y="2021597"/>
            <a:ext cx="279400" cy="0"/>
          </a:xfrm>
          <a:prstGeom prst="straightConnector1">
            <a:avLst/>
          </a:prstGeom>
          <a:noFill/>
          <a:ln w="9525">
            <a:solidFill>
              <a:schemeClr val="hlink"/>
            </a:solidFill>
            <a:round/>
            <a:headEnd/>
            <a:tailEnd type="arrow" w="med" len="med"/>
          </a:ln>
          <a:extLst>
            <a:ext uri="{909E8E84-426E-40DD-AFC4-6F175D3DCCD1}">
              <a14:hiddenFill xmlns:a14="http://schemas.microsoft.com/office/drawing/2010/main">
                <a:noFill/>
              </a14:hiddenFill>
            </a:ext>
          </a:extLst>
        </p:spPr>
      </p:cxnSp>
      <p:grpSp>
        <p:nvGrpSpPr>
          <p:cNvPr id="18" name="TextBox 26"/>
          <p:cNvGrpSpPr>
            <a:grpSpLocks/>
          </p:cNvGrpSpPr>
          <p:nvPr/>
        </p:nvGrpSpPr>
        <p:grpSpPr bwMode="auto">
          <a:xfrm>
            <a:off x="4050788" y="2381960"/>
            <a:ext cx="1316037" cy="534987"/>
            <a:chOff x="1928" y="1644"/>
            <a:chExt cx="829" cy="337"/>
          </a:xfrm>
        </p:grpSpPr>
        <p:pic>
          <p:nvPicPr>
            <p:cNvPr id="19" name="TextBox 2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 y="1644"/>
              <a:ext cx="687" cy="33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 name="Text Box 19"/>
            <p:cNvSpPr txBox="1">
              <a:spLocks noChangeArrowheads="1"/>
            </p:cNvSpPr>
            <p:nvPr/>
          </p:nvSpPr>
          <p:spPr bwMode="auto">
            <a:xfrm>
              <a:off x="1966" y="1666"/>
              <a:ext cx="791" cy="27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sz="1100" b="1">
                  <a:solidFill>
                    <a:srgbClr val="FFFFFF"/>
                  </a:solidFill>
                  <a:latin typeface="Verdana" panose="020B0604030504040204" pitchFamily="34" charset="0"/>
                </a:rPr>
                <a:t>Latest technologies</a:t>
              </a:r>
            </a:p>
          </p:txBody>
        </p:sp>
      </p:grpSp>
      <p:cxnSp>
        <p:nvCxnSpPr>
          <p:cNvPr id="21" name="Straight Arrow Connector 44"/>
          <p:cNvCxnSpPr>
            <a:cxnSpLocks noChangeShapeType="1"/>
          </p:cNvCxnSpPr>
          <p:nvPr/>
        </p:nvCxnSpPr>
        <p:spPr bwMode="auto">
          <a:xfrm flipH="1" flipV="1">
            <a:off x="3831713" y="2631197"/>
            <a:ext cx="279400" cy="0"/>
          </a:xfrm>
          <a:prstGeom prst="straightConnector1">
            <a:avLst/>
          </a:prstGeom>
          <a:noFill/>
          <a:ln w="9525">
            <a:solidFill>
              <a:schemeClr val="hlink"/>
            </a:solidFill>
            <a:round/>
            <a:headEnd/>
            <a:tailEnd type="arrow" w="med" len="med"/>
          </a:ln>
          <a:extLst>
            <a:ext uri="{909E8E84-426E-40DD-AFC4-6F175D3DCCD1}">
              <a14:hiddenFill xmlns:a14="http://schemas.microsoft.com/office/drawing/2010/main">
                <a:noFill/>
              </a14:hiddenFill>
            </a:ext>
          </a:extLst>
        </p:spPr>
      </p:cxnSp>
      <p:grpSp>
        <p:nvGrpSpPr>
          <p:cNvPr id="22" name="TextBox 30"/>
          <p:cNvGrpSpPr>
            <a:grpSpLocks/>
          </p:cNvGrpSpPr>
          <p:nvPr/>
        </p:nvGrpSpPr>
        <p:grpSpPr bwMode="auto">
          <a:xfrm>
            <a:off x="6390763" y="1772360"/>
            <a:ext cx="1465262" cy="508000"/>
            <a:chOff x="3402" y="1260"/>
            <a:chExt cx="741" cy="400"/>
          </a:xfrm>
        </p:grpSpPr>
        <p:pic>
          <p:nvPicPr>
            <p:cNvPr id="23" name="TextBox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2" y="1260"/>
              <a:ext cx="688" cy="33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5" name="Text Box 27"/>
            <p:cNvSpPr txBox="1">
              <a:spLocks noChangeArrowheads="1"/>
            </p:cNvSpPr>
            <p:nvPr/>
          </p:nvSpPr>
          <p:spPr bwMode="auto">
            <a:xfrm>
              <a:off x="3440" y="1282"/>
              <a:ext cx="703" cy="37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sz="1100" b="1">
                  <a:solidFill>
                    <a:srgbClr val="FFFFFF"/>
                  </a:solidFill>
                  <a:latin typeface="Verdana" panose="020B0604030504040204" pitchFamily="34" charset="0"/>
                </a:rPr>
                <a:t>Depreciating Machinery</a:t>
              </a:r>
            </a:p>
          </p:txBody>
        </p:sp>
      </p:grpSp>
      <p:cxnSp>
        <p:nvCxnSpPr>
          <p:cNvPr id="26" name="Straight Arrow Connector 52"/>
          <p:cNvCxnSpPr>
            <a:cxnSpLocks noChangeShapeType="1"/>
          </p:cNvCxnSpPr>
          <p:nvPr/>
        </p:nvCxnSpPr>
        <p:spPr bwMode="auto">
          <a:xfrm flipH="1" flipV="1">
            <a:off x="6171688" y="2021597"/>
            <a:ext cx="279400" cy="0"/>
          </a:xfrm>
          <a:prstGeom prst="straightConnector1">
            <a:avLst/>
          </a:prstGeom>
          <a:noFill/>
          <a:ln w="9525">
            <a:solidFill>
              <a:schemeClr val="hlink"/>
            </a:solidFill>
            <a:round/>
            <a:headEnd/>
            <a:tailEnd type="arrow" w="med" len="med"/>
          </a:ln>
          <a:extLst>
            <a:ext uri="{909E8E84-426E-40DD-AFC4-6F175D3DCCD1}">
              <a14:hiddenFill xmlns:a14="http://schemas.microsoft.com/office/drawing/2010/main">
                <a:noFill/>
              </a14:hiddenFill>
            </a:ext>
          </a:extLst>
        </p:spPr>
      </p:cxnSp>
      <p:grpSp>
        <p:nvGrpSpPr>
          <p:cNvPr id="27" name="TextBox 32"/>
          <p:cNvGrpSpPr>
            <a:grpSpLocks/>
          </p:cNvGrpSpPr>
          <p:nvPr/>
        </p:nvGrpSpPr>
        <p:grpSpPr bwMode="auto">
          <a:xfrm>
            <a:off x="6055800" y="2381960"/>
            <a:ext cx="1157288" cy="635000"/>
            <a:chOff x="3191" y="1644"/>
            <a:chExt cx="729" cy="400"/>
          </a:xfrm>
        </p:grpSpPr>
        <p:pic>
          <p:nvPicPr>
            <p:cNvPr id="28" name="TextBox 3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1" y="1644"/>
              <a:ext cx="687" cy="33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9" name="Text Box 31"/>
            <p:cNvSpPr txBox="1">
              <a:spLocks noChangeArrowheads="1"/>
            </p:cNvSpPr>
            <p:nvPr/>
          </p:nvSpPr>
          <p:spPr bwMode="auto">
            <a:xfrm>
              <a:off x="3228" y="1666"/>
              <a:ext cx="692" cy="37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sz="1100" b="1">
                  <a:solidFill>
                    <a:srgbClr val="FFFFFF"/>
                  </a:solidFill>
                  <a:latin typeface="Verdana" panose="020B0604030504040204" pitchFamily="34" charset="0"/>
                </a:rPr>
                <a:t>Ill maintained machinery</a:t>
              </a:r>
            </a:p>
          </p:txBody>
        </p:sp>
      </p:grpSp>
      <p:cxnSp>
        <p:nvCxnSpPr>
          <p:cNvPr id="30" name="Straight Arrow Connector 56"/>
          <p:cNvCxnSpPr>
            <a:cxnSpLocks noChangeShapeType="1"/>
          </p:cNvCxnSpPr>
          <p:nvPr/>
        </p:nvCxnSpPr>
        <p:spPr bwMode="auto">
          <a:xfrm flipH="1" flipV="1">
            <a:off x="5835138" y="2631197"/>
            <a:ext cx="279400" cy="0"/>
          </a:xfrm>
          <a:prstGeom prst="straightConnector1">
            <a:avLst/>
          </a:prstGeom>
          <a:noFill/>
          <a:ln w="9525">
            <a:solidFill>
              <a:schemeClr val="hlink"/>
            </a:solidFill>
            <a:round/>
            <a:headEnd/>
            <a:tailEnd type="arrow" w="med" len="med"/>
          </a:ln>
          <a:extLst>
            <a:ext uri="{909E8E84-426E-40DD-AFC4-6F175D3DCCD1}">
              <a14:hiddenFill xmlns:a14="http://schemas.microsoft.com/office/drawing/2010/main">
                <a:noFill/>
              </a14:hiddenFill>
            </a:ext>
          </a:extLst>
        </p:spPr>
      </p:cxnSp>
      <p:grpSp>
        <p:nvGrpSpPr>
          <p:cNvPr id="31" name="TextBox 38"/>
          <p:cNvGrpSpPr>
            <a:grpSpLocks/>
          </p:cNvGrpSpPr>
          <p:nvPr/>
        </p:nvGrpSpPr>
        <p:grpSpPr bwMode="auto">
          <a:xfrm>
            <a:off x="6470138" y="5133097"/>
            <a:ext cx="1281112" cy="541338"/>
            <a:chOff x="3452" y="3418"/>
            <a:chExt cx="807" cy="341"/>
          </a:xfrm>
        </p:grpSpPr>
        <p:pic>
          <p:nvPicPr>
            <p:cNvPr id="32" name="TextBox 3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2" y="3418"/>
              <a:ext cx="691" cy="34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 name="Text Box 43"/>
            <p:cNvSpPr txBox="1">
              <a:spLocks noChangeArrowheads="1"/>
            </p:cNvSpPr>
            <p:nvPr/>
          </p:nvSpPr>
          <p:spPr bwMode="auto">
            <a:xfrm>
              <a:off x="3491" y="3442"/>
              <a:ext cx="768" cy="27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sz="1100" b="1">
                  <a:solidFill>
                    <a:srgbClr val="FFFFFF"/>
                  </a:solidFill>
                  <a:latin typeface="Verdana" panose="020B0604030504040204" pitchFamily="34" charset="0"/>
                </a:rPr>
                <a:t>New age instruments</a:t>
              </a:r>
            </a:p>
          </p:txBody>
        </p:sp>
      </p:grpSp>
      <p:cxnSp>
        <p:nvCxnSpPr>
          <p:cNvPr id="34" name="Straight Arrow Connector 68"/>
          <p:cNvCxnSpPr>
            <a:cxnSpLocks noChangeShapeType="1"/>
          </p:cNvCxnSpPr>
          <p:nvPr/>
        </p:nvCxnSpPr>
        <p:spPr bwMode="auto">
          <a:xfrm flipH="1" flipV="1">
            <a:off x="6254238" y="5385510"/>
            <a:ext cx="277812" cy="0"/>
          </a:xfrm>
          <a:prstGeom prst="straightConnector1">
            <a:avLst/>
          </a:prstGeom>
          <a:noFill/>
          <a:ln w="9525">
            <a:solidFill>
              <a:schemeClr val="hlink"/>
            </a:solidFill>
            <a:round/>
            <a:headEnd/>
            <a:tailEnd type="arrow" w="med" len="med"/>
          </a:ln>
          <a:extLst>
            <a:ext uri="{909E8E84-426E-40DD-AFC4-6F175D3DCCD1}">
              <a14:hiddenFill xmlns:a14="http://schemas.microsoft.com/office/drawing/2010/main">
                <a:noFill/>
              </a14:hiddenFill>
            </a:ext>
          </a:extLst>
        </p:spPr>
      </p:cxnSp>
      <p:grpSp>
        <p:nvGrpSpPr>
          <p:cNvPr id="35" name="TextBox 40"/>
          <p:cNvGrpSpPr>
            <a:grpSpLocks/>
          </p:cNvGrpSpPr>
          <p:nvPr/>
        </p:nvGrpSpPr>
        <p:grpSpPr bwMode="auto">
          <a:xfrm>
            <a:off x="6055800" y="4510797"/>
            <a:ext cx="1465263" cy="542925"/>
            <a:chOff x="3191" y="3026"/>
            <a:chExt cx="923" cy="342"/>
          </a:xfrm>
        </p:grpSpPr>
        <p:pic>
          <p:nvPicPr>
            <p:cNvPr id="36" name="TextBox 4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1" y="3026"/>
              <a:ext cx="687" cy="34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7" name="Text Box 47"/>
            <p:cNvSpPr txBox="1">
              <a:spLocks noChangeArrowheads="1"/>
            </p:cNvSpPr>
            <p:nvPr/>
          </p:nvSpPr>
          <p:spPr bwMode="auto">
            <a:xfrm>
              <a:off x="3228" y="3048"/>
              <a:ext cx="886" cy="27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sz="1100" b="1">
                  <a:solidFill>
                    <a:srgbClr val="FFFFFF"/>
                  </a:solidFill>
                  <a:latin typeface="Verdana" panose="020B0604030504040204" pitchFamily="34" charset="0"/>
                </a:rPr>
                <a:t>Optimum measurement</a:t>
              </a:r>
            </a:p>
          </p:txBody>
        </p:sp>
      </p:grpSp>
      <p:cxnSp>
        <p:nvCxnSpPr>
          <p:cNvPr id="38" name="Straight Arrow Connector 72"/>
          <p:cNvCxnSpPr>
            <a:cxnSpLocks noChangeShapeType="1"/>
          </p:cNvCxnSpPr>
          <p:nvPr/>
        </p:nvCxnSpPr>
        <p:spPr bwMode="auto">
          <a:xfrm flipH="1" flipV="1">
            <a:off x="5835138" y="4761622"/>
            <a:ext cx="279400" cy="0"/>
          </a:xfrm>
          <a:prstGeom prst="straightConnector1">
            <a:avLst/>
          </a:prstGeom>
          <a:noFill/>
          <a:ln w="9525">
            <a:solidFill>
              <a:schemeClr val="hlink"/>
            </a:solidFill>
            <a:round/>
            <a:headEnd/>
            <a:tailEnd type="arrow" w="med" len="med"/>
          </a:ln>
          <a:extLst>
            <a:ext uri="{909E8E84-426E-40DD-AFC4-6F175D3DCCD1}">
              <a14:hiddenFill xmlns:a14="http://schemas.microsoft.com/office/drawing/2010/main">
                <a:noFill/>
              </a14:hiddenFill>
            </a:ext>
          </a:extLst>
        </p:spPr>
      </p:cxnSp>
      <p:grpSp>
        <p:nvGrpSpPr>
          <p:cNvPr id="39" name="TextBox 44"/>
          <p:cNvGrpSpPr>
            <a:grpSpLocks/>
          </p:cNvGrpSpPr>
          <p:nvPr/>
        </p:nvGrpSpPr>
        <p:grpSpPr bwMode="auto">
          <a:xfrm>
            <a:off x="4050788" y="4491747"/>
            <a:ext cx="1096962" cy="536575"/>
            <a:chOff x="1928" y="3014"/>
            <a:chExt cx="691" cy="338"/>
          </a:xfrm>
        </p:grpSpPr>
        <p:pic>
          <p:nvPicPr>
            <p:cNvPr id="40" name="TextBox 4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8" y="3014"/>
              <a:ext cx="691" cy="3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 name="Text Box 55"/>
            <p:cNvSpPr txBox="1">
              <a:spLocks noChangeArrowheads="1"/>
            </p:cNvSpPr>
            <p:nvPr/>
          </p:nvSpPr>
          <p:spPr bwMode="auto">
            <a:xfrm>
              <a:off x="1966" y="3028"/>
              <a:ext cx="653" cy="27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sz="1100" b="1">
                  <a:solidFill>
                    <a:srgbClr val="FFFFFF"/>
                  </a:solidFill>
                  <a:latin typeface="Verdana" panose="020B0604030504040204" pitchFamily="34" charset="0"/>
                </a:rPr>
                <a:t>Leader in Ceramics</a:t>
              </a:r>
            </a:p>
          </p:txBody>
        </p:sp>
      </p:grpSp>
      <p:cxnSp>
        <p:nvCxnSpPr>
          <p:cNvPr id="42" name="Straight Arrow Connector 80"/>
          <p:cNvCxnSpPr>
            <a:cxnSpLocks noChangeShapeType="1"/>
          </p:cNvCxnSpPr>
          <p:nvPr/>
        </p:nvCxnSpPr>
        <p:spPr bwMode="auto">
          <a:xfrm flipH="1" flipV="1">
            <a:off x="3831713" y="4742572"/>
            <a:ext cx="279400" cy="0"/>
          </a:xfrm>
          <a:prstGeom prst="straightConnector1">
            <a:avLst/>
          </a:prstGeom>
          <a:noFill/>
          <a:ln w="9525">
            <a:solidFill>
              <a:schemeClr val="hlink"/>
            </a:solidFill>
            <a:round/>
            <a:headEnd/>
            <a:tailEnd type="arrow" w="med" len="med"/>
          </a:ln>
          <a:extLst>
            <a:ext uri="{909E8E84-426E-40DD-AFC4-6F175D3DCCD1}">
              <a14:hiddenFill xmlns:a14="http://schemas.microsoft.com/office/drawing/2010/main">
                <a:noFill/>
              </a14:hiddenFill>
            </a:ext>
          </a:extLst>
        </p:spPr>
      </p:cxnSp>
      <p:grpSp>
        <p:nvGrpSpPr>
          <p:cNvPr id="43" name="TextBox 46"/>
          <p:cNvGrpSpPr>
            <a:grpSpLocks/>
          </p:cNvGrpSpPr>
          <p:nvPr/>
        </p:nvGrpSpPr>
        <p:grpSpPr bwMode="auto">
          <a:xfrm>
            <a:off x="4471475" y="5133097"/>
            <a:ext cx="1090613" cy="638175"/>
            <a:chOff x="2193" y="3418"/>
            <a:chExt cx="687" cy="402"/>
          </a:xfrm>
        </p:grpSpPr>
        <p:pic>
          <p:nvPicPr>
            <p:cNvPr id="44" name="TextBox 4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93" y="3418"/>
              <a:ext cx="687" cy="34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5" name="Text Box 59"/>
            <p:cNvSpPr txBox="1">
              <a:spLocks noChangeArrowheads="1"/>
            </p:cNvSpPr>
            <p:nvPr/>
          </p:nvSpPr>
          <p:spPr bwMode="auto">
            <a:xfrm>
              <a:off x="2230" y="3442"/>
              <a:ext cx="650" cy="37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sz="1100" b="1">
                  <a:solidFill>
                    <a:srgbClr val="FFFFFF"/>
                  </a:solidFill>
                  <a:latin typeface="Verdana" panose="020B0604030504040204" pitchFamily="34" charset="0"/>
                </a:rPr>
                <a:t>Usage of latest materials</a:t>
              </a:r>
            </a:p>
          </p:txBody>
        </p:sp>
      </p:grpSp>
      <p:cxnSp>
        <p:nvCxnSpPr>
          <p:cNvPr id="46" name="Straight Arrow Connector 84"/>
          <p:cNvCxnSpPr>
            <a:cxnSpLocks noChangeShapeType="1"/>
          </p:cNvCxnSpPr>
          <p:nvPr/>
        </p:nvCxnSpPr>
        <p:spPr bwMode="auto">
          <a:xfrm flipH="1" flipV="1">
            <a:off x="4250813" y="5385510"/>
            <a:ext cx="279400" cy="0"/>
          </a:xfrm>
          <a:prstGeom prst="straightConnector1">
            <a:avLst/>
          </a:prstGeom>
          <a:noFill/>
          <a:ln w="9525">
            <a:solidFill>
              <a:schemeClr val="hlink"/>
            </a:solidFill>
            <a:round/>
            <a:headEnd/>
            <a:tailEnd type="arrow" w="med" len="med"/>
          </a:ln>
          <a:extLst>
            <a:ext uri="{909E8E84-426E-40DD-AFC4-6F175D3DCCD1}">
              <a14:hiddenFill xmlns:a14="http://schemas.microsoft.com/office/drawing/2010/main">
                <a:noFill/>
              </a14:hiddenFill>
            </a:ext>
          </a:extLst>
        </p:spPr>
      </p:cxnSp>
      <p:sp>
        <p:nvSpPr>
          <p:cNvPr id="47" name="TextBox 48"/>
          <p:cNvSpPr txBox="1"/>
          <p:nvPr/>
        </p:nvSpPr>
        <p:spPr>
          <a:xfrm>
            <a:off x="1502824" y="3451275"/>
            <a:ext cx="1066800" cy="430887"/>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defPPr>
              <a:defRPr lang="en-US"/>
            </a:defPPr>
            <a:lvl1pPr algn="l" rtl="0" eaLnBrk="0" fontAlgn="base" hangingPunct="0">
              <a:spcBef>
                <a:spcPct val="0"/>
              </a:spcBef>
              <a:spcAft>
                <a:spcPct val="0"/>
              </a:spcAft>
              <a:defRPr sz="2800" kern="1200">
                <a:solidFill>
                  <a:schemeClr val="lt1"/>
                </a:solidFill>
                <a:latin typeface="+mn-lt"/>
                <a:ea typeface="+mn-ea"/>
                <a:cs typeface="+mn-cs"/>
              </a:defRPr>
            </a:lvl1pPr>
            <a:lvl2pPr marL="457200" algn="l" rtl="0" eaLnBrk="0" fontAlgn="base" hangingPunct="0">
              <a:spcBef>
                <a:spcPct val="0"/>
              </a:spcBef>
              <a:spcAft>
                <a:spcPct val="0"/>
              </a:spcAft>
              <a:defRPr sz="2800" kern="1200">
                <a:solidFill>
                  <a:schemeClr val="lt1"/>
                </a:solidFill>
                <a:latin typeface="+mn-lt"/>
                <a:ea typeface="+mn-ea"/>
                <a:cs typeface="+mn-cs"/>
              </a:defRPr>
            </a:lvl2pPr>
            <a:lvl3pPr marL="914400" algn="l" rtl="0" eaLnBrk="0" fontAlgn="base" hangingPunct="0">
              <a:spcBef>
                <a:spcPct val="0"/>
              </a:spcBef>
              <a:spcAft>
                <a:spcPct val="0"/>
              </a:spcAft>
              <a:defRPr sz="2800" kern="1200">
                <a:solidFill>
                  <a:schemeClr val="lt1"/>
                </a:solidFill>
                <a:latin typeface="+mn-lt"/>
                <a:ea typeface="+mn-ea"/>
                <a:cs typeface="+mn-cs"/>
              </a:defRPr>
            </a:lvl3pPr>
            <a:lvl4pPr marL="1371600" algn="l" rtl="0" eaLnBrk="0" fontAlgn="base" hangingPunct="0">
              <a:spcBef>
                <a:spcPct val="0"/>
              </a:spcBef>
              <a:spcAft>
                <a:spcPct val="0"/>
              </a:spcAft>
              <a:defRPr sz="2800" kern="1200">
                <a:solidFill>
                  <a:schemeClr val="lt1"/>
                </a:solidFill>
                <a:latin typeface="+mn-lt"/>
                <a:ea typeface="+mn-ea"/>
                <a:cs typeface="+mn-cs"/>
              </a:defRPr>
            </a:lvl4pPr>
            <a:lvl5pPr marL="1828800" algn="l" rtl="0" eaLnBrk="0" fontAlgn="base" hangingPunct="0">
              <a:spcBef>
                <a:spcPct val="0"/>
              </a:spcBef>
              <a:spcAft>
                <a:spcPct val="0"/>
              </a:spcAft>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eaLnBrk="1" fontAlgn="auto" hangingPunct="1">
              <a:spcBef>
                <a:spcPts val="0"/>
              </a:spcBef>
              <a:spcAft>
                <a:spcPts val="0"/>
              </a:spcAft>
              <a:defRPr/>
            </a:pPr>
            <a:r>
              <a:rPr lang="en-US" sz="1100" dirty="0" smtClean="0">
                <a:solidFill>
                  <a:srgbClr val="FFFFFF"/>
                </a:solidFill>
              </a:rPr>
              <a:t>Loss in Productivity</a:t>
            </a:r>
            <a:endParaRPr lang="en-US" sz="1100" dirty="0">
              <a:solidFill>
                <a:srgbClr val="FFFFFF"/>
              </a:solidFill>
            </a:endParaRPr>
          </a:p>
        </p:txBody>
      </p:sp>
      <p:sp>
        <p:nvSpPr>
          <p:cNvPr id="48" name="Left Arrow 47"/>
          <p:cNvSpPr/>
          <p:nvPr/>
        </p:nvSpPr>
        <p:spPr>
          <a:xfrm>
            <a:off x="7243250" y="3461460"/>
            <a:ext cx="2365375" cy="3429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n-US"/>
            </a:defPPr>
            <a:lvl1pPr algn="l" rtl="0" eaLnBrk="0" fontAlgn="base" hangingPunct="0">
              <a:spcBef>
                <a:spcPct val="0"/>
              </a:spcBef>
              <a:spcAft>
                <a:spcPct val="0"/>
              </a:spcAft>
              <a:defRPr sz="2800" kern="1200">
                <a:solidFill>
                  <a:schemeClr val="lt1"/>
                </a:solidFill>
                <a:latin typeface="+mn-lt"/>
                <a:ea typeface="+mn-ea"/>
                <a:cs typeface="+mn-cs"/>
              </a:defRPr>
            </a:lvl1pPr>
            <a:lvl2pPr marL="457200" algn="l" rtl="0" eaLnBrk="0" fontAlgn="base" hangingPunct="0">
              <a:spcBef>
                <a:spcPct val="0"/>
              </a:spcBef>
              <a:spcAft>
                <a:spcPct val="0"/>
              </a:spcAft>
              <a:defRPr sz="2800" kern="1200">
                <a:solidFill>
                  <a:schemeClr val="lt1"/>
                </a:solidFill>
                <a:latin typeface="+mn-lt"/>
                <a:ea typeface="+mn-ea"/>
                <a:cs typeface="+mn-cs"/>
              </a:defRPr>
            </a:lvl2pPr>
            <a:lvl3pPr marL="914400" algn="l" rtl="0" eaLnBrk="0" fontAlgn="base" hangingPunct="0">
              <a:spcBef>
                <a:spcPct val="0"/>
              </a:spcBef>
              <a:spcAft>
                <a:spcPct val="0"/>
              </a:spcAft>
              <a:defRPr sz="2800" kern="1200">
                <a:solidFill>
                  <a:schemeClr val="lt1"/>
                </a:solidFill>
                <a:latin typeface="+mn-lt"/>
                <a:ea typeface="+mn-ea"/>
                <a:cs typeface="+mn-cs"/>
              </a:defRPr>
            </a:lvl3pPr>
            <a:lvl4pPr marL="1371600" algn="l" rtl="0" eaLnBrk="0" fontAlgn="base" hangingPunct="0">
              <a:spcBef>
                <a:spcPct val="0"/>
              </a:spcBef>
              <a:spcAft>
                <a:spcPct val="0"/>
              </a:spcAft>
              <a:defRPr sz="2800" kern="1200">
                <a:solidFill>
                  <a:schemeClr val="lt1"/>
                </a:solidFill>
                <a:latin typeface="+mn-lt"/>
                <a:ea typeface="+mn-ea"/>
                <a:cs typeface="+mn-cs"/>
              </a:defRPr>
            </a:lvl4pPr>
            <a:lvl5pPr marL="1828800" algn="l" rtl="0" eaLnBrk="0" fontAlgn="base" hangingPunct="0">
              <a:spcBef>
                <a:spcPct val="0"/>
              </a:spcBef>
              <a:spcAft>
                <a:spcPct val="0"/>
              </a:spcAft>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eaLnBrk="1" hangingPunct="1">
              <a:defRPr/>
            </a:pPr>
            <a:r>
              <a:rPr lang="en-US" sz="1600" dirty="0">
                <a:solidFill>
                  <a:srgbClr val="FFFFFF"/>
                </a:solidFill>
              </a:rPr>
              <a:t>Manpower</a:t>
            </a:r>
          </a:p>
        </p:txBody>
      </p:sp>
      <p:grpSp>
        <p:nvGrpSpPr>
          <p:cNvPr id="49" name="TextBox 54"/>
          <p:cNvGrpSpPr>
            <a:grpSpLocks/>
          </p:cNvGrpSpPr>
          <p:nvPr/>
        </p:nvGrpSpPr>
        <p:grpSpPr bwMode="auto">
          <a:xfrm>
            <a:off x="8110025" y="2715335"/>
            <a:ext cx="1090613" cy="541337"/>
            <a:chOff x="4735" y="1256"/>
            <a:chExt cx="687" cy="341"/>
          </a:xfrm>
        </p:grpSpPr>
        <p:pic>
          <p:nvPicPr>
            <p:cNvPr id="50" name="TextBox 5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35" y="1256"/>
              <a:ext cx="687" cy="34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 name="Text Box 67"/>
            <p:cNvSpPr txBox="1">
              <a:spLocks noChangeArrowheads="1"/>
            </p:cNvSpPr>
            <p:nvPr/>
          </p:nvSpPr>
          <p:spPr bwMode="auto">
            <a:xfrm>
              <a:off x="4772" y="1282"/>
              <a:ext cx="650" cy="27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sz="1100" b="1">
                  <a:solidFill>
                    <a:srgbClr val="FFFFFF"/>
                  </a:solidFill>
                  <a:latin typeface="Verdana" panose="020B0604030504040204" pitchFamily="34" charset="0"/>
                </a:rPr>
                <a:t>Optimum Manpower</a:t>
              </a:r>
            </a:p>
          </p:txBody>
        </p:sp>
      </p:grpSp>
      <p:grpSp>
        <p:nvGrpSpPr>
          <p:cNvPr id="52" name="TextBox 56"/>
          <p:cNvGrpSpPr>
            <a:grpSpLocks/>
          </p:cNvGrpSpPr>
          <p:nvPr/>
        </p:nvGrpSpPr>
        <p:grpSpPr bwMode="auto">
          <a:xfrm>
            <a:off x="8095738" y="4018672"/>
            <a:ext cx="1309687" cy="541338"/>
            <a:chOff x="4520" y="1640"/>
            <a:chExt cx="729" cy="341"/>
          </a:xfrm>
        </p:grpSpPr>
        <p:pic>
          <p:nvPicPr>
            <p:cNvPr id="53" name="TextBox 5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20" y="1640"/>
              <a:ext cx="691" cy="34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4" name="Text Box 71"/>
            <p:cNvSpPr txBox="1">
              <a:spLocks noChangeArrowheads="1"/>
            </p:cNvSpPr>
            <p:nvPr/>
          </p:nvSpPr>
          <p:spPr bwMode="auto">
            <a:xfrm>
              <a:off x="4560" y="1663"/>
              <a:ext cx="689" cy="27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sz="1100" b="1">
                  <a:solidFill>
                    <a:srgbClr val="FFFFFF"/>
                  </a:solidFill>
                  <a:latin typeface="Verdana" panose="020B0604030504040204" pitchFamily="34" charset="0"/>
                </a:rPr>
                <a:t>Low average age </a:t>
              </a:r>
            </a:p>
          </p:txBody>
        </p:sp>
      </p:grpSp>
      <p:cxnSp>
        <p:nvCxnSpPr>
          <p:cNvPr id="55" name="Straight Arrow Connector 54"/>
          <p:cNvCxnSpPr/>
          <p:nvPr/>
        </p:nvCxnSpPr>
        <p:spPr>
          <a:xfrm>
            <a:off x="8425938" y="3212222"/>
            <a:ext cx="0" cy="273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8425938" y="3785310"/>
            <a:ext cx="0" cy="301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Solution to improve productivity</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sp>
        <p:nvSpPr>
          <p:cNvPr id="66" name="Rectangle 65"/>
          <p:cNvSpPr/>
          <p:nvPr/>
        </p:nvSpPr>
        <p:spPr>
          <a:xfrm>
            <a:off x="1235601" y="6072210"/>
            <a:ext cx="10037273" cy="369332"/>
          </a:xfrm>
          <a:prstGeom prst="rect">
            <a:avLst/>
          </a:prstGeom>
        </p:spPr>
        <p:txBody>
          <a:bodyPr wrap="square">
            <a:spAutoFit/>
          </a:bodyPr>
          <a:lstStyle/>
          <a:p>
            <a:r>
              <a:rPr lang="en-IN" dirty="0">
                <a:solidFill>
                  <a:srgbClr val="222222"/>
                </a:solidFill>
                <a:latin typeface="Georgia" panose="02040502050405020303" pitchFamily="18" charset="0"/>
              </a:rPr>
              <a:t>The diagram shows the changes that are required to stop the loss of productivity in the </a:t>
            </a:r>
            <a:r>
              <a:rPr lang="en-IN" dirty="0" smtClean="0">
                <a:solidFill>
                  <a:srgbClr val="222222"/>
                </a:solidFill>
                <a:latin typeface="Georgia" panose="02040502050405020303" pitchFamily="18" charset="0"/>
              </a:rPr>
              <a:t>plant</a:t>
            </a:r>
            <a:endParaRPr lang="en-IN" dirty="0"/>
          </a:p>
        </p:txBody>
      </p:sp>
    </p:spTree>
    <p:extLst>
      <p:ext uri="{BB962C8B-B14F-4D97-AF65-F5344CB8AC3E}">
        <p14:creationId xmlns:p14="http://schemas.microsoft.com/office/powerpoint/2010/main" val="2177145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Solution to improve productivity</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sp>
        <p:nvSpPr>
          <p:cNvPr id="9" name="Rectangle 8"/>
          <p:cNvSpPr/>
          <p:nvPr/>
        </p:nvSpPr>
        <p:spPr>
          <a:xfrm>
            <a:off x="320991" y="1434633"/>
            <a:ext cx="11305722" cy="3693319"/>
          </a:xfrm>
          <a:prstGeom prst="rect">
            <a:avLst/>
          </a:prstGeom>
        </p:spPr>
        <p:txBody>
          <a:bodyPr wrap="square">
            <a:spAutoFit/>
          </a:bodyPr>
          <a:lstStyle/>
          <a:p>
            <a:pPr marL="342900" indent="-342900">
              <a:buAutoNum type="arabicPeriod"/>
            </a:pPr>
            <a:r>
              <a:rPr lang="en-IN" b="1" dirty="0" smtClean="0">
                <a:solidFill>
                  <a:srgbClr val="222222"/>
                </a:solidFill>
                <a:latin typeface="Georgia" panose="02040502050405020303" pitchFamily="18" charset="0"/>
              </a:rPr>
              <a:t>MANPOWER:</a:t>
            </a:r>
            <a:r>
              <a:rPr lang="en-IN" dirty="0" smtClean="0">
                <a:solidFill>
                  <a:srgbClr val="222222"/>
                </a:solidFill>
                <a:latin typeface="Georgia" panose="02040502050405020303" pitchFamily="18" charset="0"/>
              </a:rPr>
              <a:t> With quality manpower of low average age, plant can be made more efficient. </a:t>
            </a:r>
          </a:p>
          <a:p>
            <a:pPr marL="342900" indent="-342900">
              <a:buAutoNum type="arabicPeriod"/>
            </a:pPr>
            <a:endParaRPr lang="en-IN" dirty="0" smtClean="0">
              <a:solidFill>
                <a:srgbClr val="222222"/>
              </a:solidFill>
              <a:latin typeface="Georgia" panose="02040502050405020303" pitchFamily="18" charset="0"/>
            </a:endParaRPr>
          </a:p>
          <a:p>
            <a:pPr marL="342900" indent="-342900">
              <a:buAutoNum type="arabicPeriod"/>
            </a:pPr>
            <a:r>
              <a:rPr lang="en-IN" b="1" dirty="0" smtClean="0">
                <a:solidFill>
                  <a:srgbClr val="222222"/>
                </a:solidFill>
                <a:latin typeface="Georgia" panose="02040502050405020303" pitchFamily="18" charset="0"/>
              </a:rPr>
              <a:t>MACHINERY:</a:t>
            </a:r>
            <a:r>
              <a:rPr lang="en-IN" dirty="0" smtClean="0">
                <a:solidFill>
                  <a:srgbClr val="222222"/>
                </a:solidFill>
                <a:latin typeface="Georgia" panose="02040502050405020303" pitchFamily="18" charset="0"/>
              </a:rPr>
              <a:t> </a:t>
            </a:r>
            <a:r>
              <a:rPr lang="en-IN" dirty="0" err="1" smtClean="0">
                <a:solidFill>
                  <a:srgbClr val="222222"/>
                </a:solidFill>
                <a:latin typeface="Georgia" panose="02040502050405020303" pitchFamily="18" charset="0"/>
              </a:rPr>
              <a:t>Updation</a:t>
            </a:r>
            <a:r>
              <a:rPr lang="en-IN" dirty="0" smtClean="0">
                <a:solidFill>
                  <a:srgbClr val="222222"/>
                </a:solidFill>
                <a:latin typeface="Georgia" panose="02040502050405020303" pitchFamily="18" charset="0"/>
              </a:rPr>
              <a:t> of depreciating and ill maintained machinery with new age technology can improve plant’s productivity.</a:t>
            </a:r>
          </a:p>
          <a:p>
            <a:pPr marL="342900" indent="-342900">
              <a:buAutoNum type="arabicPeriod"/>
            </a:pPr>
            <a:endParaRPr lang="en-IN" dirty="0">
              <a:solidFill>
                <a:srgbClr val="222222"/>
              </a:solidFill>
              <a:latin typeface="Georgia" panose="02040502050405020303" pitchFamily="18" charset="0"/>
            </a:endParaRPr>
          </a:p>
          <a:p>
            <a:pPr marL="342900" indent="-342900">
              <a:buAutoNum type="arabicPeriod"/>
            </a:pPr>
            <a:r>
              <a:rPr lang="en-IN" b="1" dirty="0" smtClean="0">
                <a:solidFill>
                  <a:srgbClr val="222222"/>
                </a:solidFill>
                <a:latin typeface="Georgia" panose="02040502050405020303" pitchFamily="18" charset="0"/>
              </a:rPr>
              <a:t>MEASUREMENT:</a:t>
            </a:r>
            <a:r>
              <a:rPr lang="en-IN" dirty="0" smtClean="0">
                <a:solidFill>
                  <a:srgbClr val="222222"/>
                </a:solidFill>
                <a:latin typeface="Georgia" panose="02040502050405020303" pitchFamily="18" charset="0"/>
              </a:rPr>
              <a:t> With usage of perfect and new age tech measurement devices, loss in raw materials and degrading quality of output can be avoided.</a:t>
            </a:r>
          </a:p>
          <a:p>
            <a:pPr marL="342900" indent="-342900">
              <a:buAutoNum type="arabicPeriod"/>
            </a:pPr>
            <a:endParaRPr lang="en-IN" dirty="0" smtClean="0">
              <a:solidFill>
                <a:srgbClr val="222222"/>
              </a:solidFill>
              <a:latin typeface="Georgia" panose="02040502050405020303" pitchFamily="18" charset="0"/>
            </a:endParaRPr>
          </a:p>
          <a:p>
            <a:pPr marL="342900" indent="-342900">
              <a:buAutoNum type="arabicPeriod"/>
            </a:pPr>
            <a:r>
              <a:rPr lang="en-IN" b="1" dirty="0" smtClean="0">
                <a:solidFill>
                  <a:srgbClr val="222222"/>
                </a:solidFill>
                <a:latin typeface="Georgia" panose="02040502050405020303" pitchFamily="18" charset="0"/>
              </a:rPr>
              <a:t>METHODS:</a:t>
            </a:r>
            <a:r>
              <a:rPr lang="en-IN" dirty="0">
                <a:solidFill>
                  <a:srgbClr val="222222"/>
                </a:solidFill>
                <a:latin typeface="Georgia" panose="02040502050405020303" pitchFamily="18" charset="0"/>
              </a:rPr>
              <a:t> </a:t>
            </a:r>
            <a:r>
              <a:rPr lang="en-IN" dirty="0" smtClean="0">
                <a:solidFill>
                  <a:srgbClr val="222222"/>
                </a:solidFill>
                <a:latin typeface="Georgia" panose="02040502050405020303" pitchFamily="18" charset="0"/>
              </a:rPr>
              <a:t>Implementation of new age technology methods in the plant’s production will lead to improved quality of tile produce and hence improve company’s profitability.</a:t>
            </a:r>
          </a:p>
          <a:p>
            <a:pPr marL="342900" indent="-342900">
              <a:buAutoNum type="arabicPeriod"/>
            </a:pPr>
            <a:endParaRPr lang="en-IN" b="1" dirty="0">
              <a:solidFill>
                <a:srgbClr val="222222"/>
              </a:solidFill>
              <a:latin typeface="Georgia" panose="02040502050405020303" pitchFamily="18" charset="0"/>
            </a:endParaRPr>
          </a:p>
          <a:p>
            <a:pPr marL="342900" indent="-342900">
              <a:buAutoNum type="arabicPeriod"/>
            </a:pPr>
            <a:r>
              <a:rPr lang="en-IN" b="1" dirty="0" smtClean="0">
                <a:solidFill>
                  <a:srgbClr val="222222"/>
                </a:solidFill>
                <a:latin typeface="Georgia" panose="02040502050405020303" pitchFamily="18" charset="0"/>
              </a:rPr>
              <a:t>MATERIALS: </a:t>
            </a:r>
            <a:r>
              <a:rPr lang="en-IN" dirty="0" smtClean="0">
                <a:solidFill>
                  <a:srgbClr val="222222"/>
                </a:solidFill>
                <a:latin typeface="Georgia" panose="02040502050405020303" pitchFamily="18" charset="0"/>
              </a:rPr>
              <a:t>Usage of latest and optimum raw materials in production will help Daltile in maintaining their leading position in ceramic based tile production.</a:t>
            </a:r>
          </a:p>
        </p:txBody>
      </p:sp>
    </p:spTree>
    <p:extLst>
      <p:ext uri="{BB962C8B-B14F-4D97-AF65-F5344CB8AC3E}">
        <p14:creationId xmlns:p14="http://schemas.microsoft.com/office/powerpoint/2010/main" val="499787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8019" y="1033307"/>
            <a:ext cx="11023926" cy="5078313"/>
          </a:xfrm>
          <a:prstGeom prst="rect">
            <a:avLst/>
          </a:prstGeom>
        </p:spPr>
        <p:txBody>
          <a:bodyPr wrap="square">
            <a:spAutoFit/>
          </a:bodyPr>
          <a:lstStyle/>
          <a:p>
            <a:pPr algn="just"/>
            <a:r>
              <a:rPr lang="en-IN" dirty="0">
                <a:solidFill>
                  <a:srgbClr val="454545"/>
                </a:solidFill>
                <a:latin typeface="Open Sans"/>
              </a:rPr>
              <a:t>The different types of maintenance </a:t>
            </a:r>
            <a:r>
              <a:rPr lang="en-IN" dirty="0" smtClean="0">
                <a:solidFill>
                  <a:srgbClr val="454545"/>
                </a:solidFill>
                <a:latin typeface="Open Sans"/>
              </a:rPr>
              <a:t>that can be applied in Daltile are </a:t>
            </a:r>
            <a:r>
              <a:rPr lang="en-IN" dirty="0">
                <a:solidFill>
                  <a:srgbClr val="454545"/>
                </a:solidFill>
                <a:latin typeface="Open Sans"/>
              </a:rPr>
              <a:t>described below</a:t>
            </a:r>
            <a:r>
              <a:rPr lang="en-IN" dirty="0" smtClean="0">
                <a:solidFill>
                  <a:srgbClr val="454545"/>
                </a:solidFill>
                <a:latin typeface="Open Sans"/>
              </a:rPr>
              <a:t>:</a:t>
            </a:r>
          </a:p>
          <a:p>
            <a:pPr algn="just"/>
            <a:endParaRPr lang="en-IN" dirty="0">
              <a:solidFill>
                <a:srgbClr val="454545"/>
              </a:solidFill>
              <a:latin typeface="Open Sans"/>
            </a:endParaRPr>
          </a:p>
          <a:p>
            <a:pPr marL="342900" indent="-342900" algn="just">
              <a:buFont typeface="+mj-lt"/>
              <a:buAutoNum type="arabicPeriod"/>
            </a:pPr>
            <a:r>
              <a:rPr lang="en-IN" b="1" u="sng" dirty="0" smtClean="0">
                <a:solidFill>
                  <a:srgbClr val="111111"/>
                </a:solidFill>
                <a:latin typeface="Open Sans"/>
              </a:rPr>
              <a:t>Corrective Maintenance</a:t>
            </a:r>
            <a:r>
              <a:rPr lang="en-IN" b="1" dirty="0" smtClean="0">
                <a:solidFill>
                  <a:srgbClr val="111111"/>
                </a:solidFill>
                <a:latin typeface="Open Sans"/>
              </a:rPr>
              <a:t>:</a:t>
            </a:r>
            <a:r>
              <a:rPr lang="en-IN" dirty="0">
                <a:solidFill>
                  <a:srgbClr val="111111"/>
                </a:solidFill>
                <a:latin typeface="Open Sans"/>
              </a:rPr>
              <a:t> Replace the components when they fail. Repair systems when the error occurs.</a:t>
            </a:r>
          </a:p>
          <a:p>
            <a:pPr marL="342900" indent="-342900" algn="just">
              <a:buFont typeface="+mj-lt"/>
              <a:buAutoNum type="arabicPeriod"/>
            </a:pPr>
            <a:endParaRPr lang="en-IN" b="1" dirty="0" smtClean="0">
              <a:solidFill>
                <a:srgbClr val="111111"/>
              </a:solidFill>
              <a:latin typeface="Open Sans"/>
            </a:endParaRPr>
          </a:p>
          <a:p>
            <a:pPr marL="342900" indent="-342900" algn="just">
              <a:buFont typeface="+mj-lt"/>
              <a:buAutoNum type="arabicPeriod"/>
            </a:pPr>
            <a:r>
              <a:rPr lang="en-IN" b="1" u="sng" dirty="0" smtClean="0">
                <a:solidFill>
                  <a:srgbClr val="111111"/>
                </a:solidFill>
                <a:latin typeface="Open Sans"/>
              </a:rPr>
              <a:t>Preventive </a:t>
            </a:r>
            <a:r>
              <a:rPr lang="en-IN" b="1" u="sng" dirty="0">
                <a:solidFill>
                  <a:srgbClr val="111111"/>
                </a:solidFill>
                <a:latin typeface="Open Sans"/>
              </a:rPr>
              <a:t>or Cyclical </a:t>
            </a:r>
            <a:r>
              <a:rPr lang="en-IN" b="1" u="sng" dirty="0" smtClean="0">
                <a:solidFill>
                  <a:srgbClr val="111111"/>
                </a:solidFill>
                <a:latin typeface="Open Sans"/>
              </a:rPr>
              <a:t>Maintenance</a:t>
            </a:r>
            <a:r>
              <a:rPr lang="en-IN" b="1" dirty="0" smtClean="0">
                <a:solidFill>
                  <a:srgbClr val="111111"/>
                </a:solidFill>
                <a:latin typeface="Open Sans"/>
              </a:rPr>
              <a:t>:</a:t>
            </a:r>
            <a:r>
              <a:rPr lang="en-IN" dirty="0">
                <a:solidFill>
                  <a:srgbClr val="111111"/>
                </a:solidFill>
                <a:latin typeface="Open Sans"/>
              </a:rPr>
              <a:t> Replace the components before they fail. Repair the equipment before its expected failure date independently of the condition of the component at the time of the action. Traditional preventive maintenance is based on the concept of preventing the failure before it occurs.</a:t>
            </a:r>
          </a:p>
          <a:p>
            <a:pPr marL="342900" indent="-342900" algn="just">
              <a:buFont typeface="+mj-lt"/>
              <a:buAutoNum type="arabicPeriod"/>
            </a:pPr>
            <a:endParaRPr lang="en-IN" b="1" dirty="0" smtClean="0">
              <a:solidFill>
                <a:srgbClr val="111111"/>
              </a:solidFill>
              <a:latin typeface="Open Sans"/>
            </a:endParaRPr>
          </a:p>
          <a:p>
            <a:pPr marL="342900" indent="-342900" algn="just">
              <a:buFont typeface="+mj-lt"/>
              <a:buAutoNum type="arabicPeriod"/>
            </a:pPr>
            <a:r>
              <a:rPr lang="en-IN" b="1" u="sng" dirty="0" smtClean="0">
                <a:solidFill>
                  <a:srgbClr val="111111"/>
                </a:solidFill>
                <a:latin typeface="Open Sans"/>
              </a:rPr>
              <a:t>Predictive </a:t>
            </a:r>
            <a:r>
              <a:rPr lang="en-IN" b="1" u="sng" dirty="0">
                <a:solidFill>
                  <a:srgbClr val="111111"/>
                </a:solidFill>
                <a:latin typeface="Open Sans"/>
              </a:rPr>
              <a:t>or “Condition-based” </a:t>
            </a:r>
            <a:r>
              <a:rPr lang="en-IN" b="1" u="sng" dirty="0" smtClean="0">
                <a:solidFill>
                  <a:srgbClr val="111111"/>
                </a:solidFill>
                <a:latin typeface="Open Sans"/>
              </a:rPr>
              <a:t>Maintenance</a:t>
            </a:r>
            <a:r>
              <a:rPr lang="en-IN" b="1" dirty="0" smtClean="0">
                <a:solidFill>
                  <a:srgbClr val="111111"/>
                </a:solidFill>
                <a:latin typeface="Open Sans"/>
              </a:rPr>
              <a:t>:</a:t>
            </a:r>
            <a:r>
              <a:rPr lang="en-IN" dirty="0">
                <a:solidFill>
                  <a:srgbClr val="111111"/>
                </a:solidFill>
                <a:latin typeface="Open Sans"/>
              </a:rPr>
              <a:t> Take corrective action when problems are detected during the monitoring of the component. Monitoring of the condition is carried out to detect potential failures and to then provide maintenance. This is done after verifying “the current condition of the component”, and only if this condition indicates that the repair is necessary.</a:t>
            </a:r>
          </a:p>
          <a:p>
            <a:pPr marL="342900" indent="-342900" algn="just">
              <a:buFont typeface="+mj-lt"/>
              <a:buAutoNum type="arabicPeriod"/>
            </a:pPr>
            <a:endParaRPr lang="en-IN" b="1" dirty="0" smtClean="0">
              <a:solidFill>
                <a:srgbClr val="111111"/>
              </a:solidFill>
              <a:latin typeface="Open Sans"/>
            </a:endParaRPr>
          </a:p>
          <a:p>
            <a:pPr marL="342900" indent="-342900" algn="just">
              <a:buFont typeface="+mj-lt"/>
              <a:buAutoNum type="arabicPeriod"/>
            </a:pPr>
            <a:r>
              <a:rPr lang="en-IN" b="1" u="sng" dirty="0" smtClean="0">
                <a:solidFill>
                  <a:srgbClr val="111111"/>
                </a:solidFill>
                <a:latin typeface="Open Sans"/>
              </a:rPr>
              <a:t>Proactive Maintenance</a:t>
            </a:r>
            <a:r>
              <a:rPr lang="en-IN" b="1" dirty="0" smtClean="0">
                <a:solidFill>
                  <a:srgbClr val="111111"/>
                </a:solidFill>
                <a:latin typeface="Open Sans"/>
              </a:rPr>
              <a:t>:</a:t>
            </a:r>
            <a:r>
              <a:rPr lang="en-IN" dirty="0">
                <a:solidFill>
                  <a:srgbClr val="111111"/>
                </a:solidFill>
                <a:latin typeface="Open Sans"/>
              </a:rPr>
              <a:t> Avoid maintenance problems by identifying and correcting the root causes of failure. Avoid situations that cause the premature failure of components. Total maintenance costs are reduced.</a:t>
            </a:r>
            <a:endParaRPr lang="en-IN" b="0" i="0" dirty="0">
              <a:solidFill>
                <a:srgbClr val="111111"/>
              </a:solidFill>
              <a:effectLst/>
              <a:latin typeface="Open Sans"/>
            </a:endParaRPr>
          </a:p>
        </p:txBody>
      </p:sp>
      <p:sp>
        <p:nvSpPr>
          <p:cNvPr id="5" name="TextBox 4"/>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Solutions to improve maintenance</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spTree>
    <p:extLst>
      <p:ext uri="{BB962C8B-B14F-4D97-AF65-F5344CB8AC3E}">
        <p14:creationId xmlns:p14="http://schemas.microsoft.com/office/powerpoint/2010/main" val="1682134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Solutions to improve productivity management</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sp>
        <p:nvSpPr>
          <p:cNvPr id="2" name="Rectangle 1"/>
          <p:cNvSpPr/>
          <p:nvPr/>
        </p:nvSpPr>
        <p:spPr>
          <a:xfrm>
            <a:off x="365760" y="1478907"/>
            <a:ext cx="11437034" cy="4062651"/>
          </a:xfrm>
          <a:prstGeom prst="rect">
            <a:avLst/>
          </a:prstGeom>
        </p:spPr>
        <p:txBody>
          <a:bodyPr wrap="square">
            <a:spAutoFit/>
          </a:bodyPr>
          <a:lstStyle/>
          <a:p>
            <a:r>
              <a:rPr lang="en-IN" sz="2400" b="1" dirty="0" smtClean="0">
                <a:latin typeface="Montserrat"/>
              </a:rPr>
              <a:t>1. The </a:t>
            </a:r>
            <a:r>
              <a:rPr lang="en-IN" sz="2400" b="1" dirty="0">
                <a:latin typeface="Montserrat"/>
              </a:rPr>
              <a:t>TPM - maintenance method tool </a:t>
            </a:r>
            <a:endParaRPr lang="en-IN" sz="2400" b="1" dirty="0" smtClean="0">
              <a:latin typeface="Montserrat"/>
            </a:endParaRPr>
          </a:p>
          <a:p>
            <a:endParaRPr lang="en-IN" dirty="0">
              <a:solidFill>
                <a:schemeClr val="accent6">
                  <a:lumMod val="50000"/>
                </a:schemeClr>
              </a:solidFill>
              <a:latin typeface="Montserrat"/>
            </a:endParaRPr>
          </a:p>
          <a:p>
            <a:r>
              <a:rPr lang="en-IN" dirty="0" smtClean="0">
                <a:latin typeface="Arial" panose="020B0604020202020204" pitchFamily="34" charset="0"/>
              </a:rPr>
              <a:t>This </a:t>
            </a:r>
            <a:r>
              <a:rPr lang="en-IN" dirty="0">
                <a:latin typeface="Arial" panose="020B0604020202020204" pitchFamily="34" charset="0"/>
              </a:rPr>
              <a:t>aims to progressively change maintenance techniques in order to increase equipment output. This method allows you to avoid unplanned shutdowns, time loss </a:t>
            </a:r>
            <a:r>
              <a:rPr lang="en-IN" dirty="0" smtClean="0">
                <a:latin typeface="Arial" panose="020B0604020202020204" pitchFamily="34" charset="0"/>
              </a:rPr>
              <a:t>every time </a:t>
            </a:r>
            <a:r>
              <a:rPr lang="en-IN" dirty="0">
                <a:latin typeface="Arial" panose="020B0604020202020204" pitchFamily="34" charset="0"/>
              </a:rPr>
              <a:t>a technician turns on a machine or waste when pieces of equipment are deficient. As a result, ineffective equipment or lack of attention from certain technicians are not a problem anymore. In order to get to this point, TPM is divided into three clear tools</a:t>
            </a:r>
            <a:r>
              <a:rPr lang="en-IN" dirty="0" smtClean="0">
                <a:latin typeface="Arial" panose="020B0604020202020204" pitchFamily="34" charset="0"/>
              </a:rPr>
              <a:t>:</a:t>
            </a:r>
          </a:p>
          <a:p>
            <a:endParaRPr lang="en-IN" dirty="0">
              <a:latin typeface="Arial" panose="020B0604020202020204" pitchFamily="34" charset="0"/>
            </a:endParaRPr>
          </a:p>
          <a:p>
            <a:pPr>
              <a:buFont typeface="Arial" panose="020B0604020202020204" pitchFamily="34" charset="0"/>
              <a:buChar char="•"/>
            </a:pPr>
            <a:r>
              <a:rPr lang="en-IN" dirty="0">
                <a:latin typeface="Arial" panose="020B0604020202020204" pitchFamily="34" charset="0"/>
              </a:rPr>
              <a:t>the overall output rate, which is an indicator for the equipment use rate;</a:t>
            </a:r>
          </a:p>
          <a:p>
            <a:pPr>
              <a:buFont typeface="Arial" panose="020B0604020202020204" pitchFamily="34" charset="0"/>
              <a:buChar char="•"/>
            </a:pPr>
            <a:r>
              <a:rPr lang="en-IN" dirty="0">
                <a:latin typeface="Arial" panose="020B0604020202020204" pitchFamily="34" charset="0"/>
              </a:rPr>
              <a:t>the 5 </a:t>
            </a:r>
            <a:r>
              <a:rPr lang="en-IN" dirty="0" err="1">
                <a:latin typeface="Arial" panose="020B0604020202020204" pitchFamily="34" charset="0"/>
              </a:rPr>
              <a:t>Ss</a:t>
            </a:r>
            <a:r>
              <a:rPr lang="en-IN" dirty="0">
                <a:latin typeface="Arial" panose="020B0604020202020204" pitchFamily="34" charset="0"/>
              </a:rPr>
              <a:t>:</a:t>
            </a:r>
          </a:p>
          <a:p>
            <a:pPr marL="742950" lvl="1" indent="-285750">
              <a:buFont typeface="Arial" panose="020B0604020202020204" pitchFamily="34" charset="0"/>
              <a:buChar char="•"/>
            </a:pPr>
            <a:r>
              <a:rPr lang="en-IN" dirty="0" err="1">
                <a:latin typeface="Arial" panose="020B0604020202020204" pitchFamily="34" charset="0"/>
              </a:rPr>
              <a:t>Seiri</a:t>
            </a:r>
            <a:r>
              <a:rPr lang="en-IN" dirty="0">
                <a:latin typeface="Arial" panose="020B0604020202020204" pitchFamily="34" charset="0"/>
              </a:rPr>
              <a:t> – Sort;</a:t>
            </a:r>
          </a:p>
          <a:p>
            <a:pPr marL="742950" lvl="1" indent="-285750">
              <a:buFont typeface="Arial" panose="020B0604020202020204" pitchFamily="34" charset="0"/>
              <a:buChar char="•"/>
            </a:pPr>
            <a:r>
              <a:rPr lang="en-IN" dirty="0" err="1">
                <a:latin typeface="Arial" panose="020B0604020202020204" pitchFamily="34" charset="0"/>
              </a:rPr>
              <a:t>Seiton</a:t>
            </a:r>
            <a:r>
              <a:rPr lang="en-IN" dirty="0">
                <a:latin typeface="Arial" panose="020B0604020202020204" pitchFamily="34" charset="0"/>
              </a:rPr>
              <a:t> – Set In Order;</a:t>
            </a:r>
          </a:p>
          <a:p>
            <a:pPr marL="742950" lvl="1" indent="-285750">
              <a:buFont typeface="Arial" panose="020B0604020202020204" pitchFamily="34" charset="0"/>
              <a:buChar char="•"/>
            </a:pPr>
            <a:r>
              <a:rPr lang="en-IN" dirty="0" err="1">
                <a:latin typeface="Arial" panose="020B0604020202020204" pitchFamily="34" charset="0"/>
              </a:rPr>
              <a:t>Seiso</a:t>
            </a:r>
            <a:r>
              <a:rPr lang="en-IN" dirty="0">
                <a:latin typeface="Arial" panose="020B0604020202020204" pitchFamily="34" charset="0"/>
              </a:rPr>
              <a:t> – Shine;</a:t>
            </a:r>
          </a:p>
          <a:p>
            <a:pPr marL="742950" lvl="1" indent="-285750">
              <a:buFont typeface="Arial" panose="020B0604020202020204" pitchFamily="34" charset="0"/>
              <a:buChar char="•"/>
            </a:pPr>
            <a:r>
              <a:rPr lang="en-IN" dirty="0" err="1">
                <a:latin typeface="Arial" panose="020B0604020202020204" pitchFamily="34" charset="0"/>
              </a:rPr>
              <a:t>Seiketsu</a:t>
            </a:r>
            <a:r>
              <a:rPr lang="en-IN" dirty="0">
                <a:latin typeface="Arial" panose="020B0604020202020204" pitchFamily="34" charset="0"/>
              </a:rPr>
              <a:t> – Standardize;</a:t>
            </a:r>
          </a:p>
          <a:p>
            <a:pPr marL="742950" lvl="1" indent="-285750">
              <a:buFont typeface="Arial" panose="020B0604020202020204" pitchFamily="34" charset="0"/>
              <a:buChar char="•"/>
            </a:pPr>
            <a:r>
              <a:rPr lang="en-IN" dirty="0" err="1">
                <a:latin typeface="Arial" panose="020B0604020202020204" pitchFamily="34" charset="0"/>
              </a:rPr>
              <a:t>Shitsuke</a:t>
            </a:r>
            <a:r>
              <a:rPr lang="en-IN" dirty="0">
                <a:latin typeface="Arial" panose="020B0604020202020204" pitchFamily="34" charset="0"/>
              </a:rPr>
              <a:t> – Sustain</a:t>
            </a:r>
            <a:r>
              <a:rPr lang="en-IN" dirty="0" smtClean="0">
                <a:latin typeface="Arial" panose="020B0604020202020204" pitchFamily="34" charset="0"/>
              </a:rPr>
              <a:t>;</a:t>
            </a:r>
            <a:endParaRPr lang="en-IN" dirty="0">
              <a:latin typeface="Arial" panose="020B0604020202020204" pitchFamily="34" charset="0"/>
            </a:endParaRPr>
          </a:p>
        </p:txBody>
      </p:sp>
    </p:spTree>
    <p:extLst>
      <p:ext uri="{BB962C8B-B14F-4D97-AF65-F5344CB8AC3E}">
        <p14:creationId xmlns:p14="http://schemas.microsoft.com/office/powerpoint/2010/main" val="19648684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Solutions to improve productivity management</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sp>
        <p:nvSpPr>
          <p:cNvPr id="3" name="Rectangle 2"/>
          <p:cNvSpPr/>
          <p:nvPr/>
        </p:nvSpPr>
        <p:spPr>
          <a:xfrm>
            <a:off x="365760" y="1275499"/>
            <a:ext cx="10952889" cy="3231654"/>
          </a:xfrm>
          <a:prstGeom prst="rect">
            <a:avLst/>
          </a:prstGeom>
        </p:spPr>
        <p:txBody>
          <a:bodyPr wrap="square">
            <a:spAutoFit/>
          </a:bodyPr>
          <a:lstStyle/>
          <a:p>
            <a:endParaRPr lang="en-IN" dirty="0" smtClean="0">
              <a:latin typeface="Montserrat"/>
            </a:endParaRPr>
          </a:p>
          <a:p>
            <a:r>
              <a:rPr lang="en-IN" sz="2400" b="1" dirty="0" smtClean="0">
                <a:latin typeface="Montserrat"/>
              </a:rPr>
              <a:t>2. The </a:t>
            </a:r>
            <a:r>
              <a:rPr lang="en-IN" sz="2400" b="1" dirty="0">
                <a:latin typeface="Montserrat"/>
              </a:rPr>
              <a:t>PDCA - maintenance method tool </a:t>
            </a:r>
            <a:endParaRPr lang="en-IN" sz="2400" b="1" dirty="0" smtClean="0">
              <a:latin typeface="Montserrat"/>
            </a:endParaRPr>
          </a:p>
          <a:p>
            <a:endParaRPr lang="en-IN" dirty="0">
              <a:latin typeface="Montserrat"/>
            </a:endParaRPr>
          </a:p>
          <a:p>
            <a:r>
              <a:rPr lang="en-IN" dirty="0">
                <a:latin typeface="Arial" panose="020B0604020202020204" pitchFamily="34" charset="0"/>
              </a:rPr>
              <a:t>The PDCA, or Deming wheel, is a technique aiming to enhance your industrial projects anticipation and management. This tool helps you organize your ideas and divide the work you have to do into several steps in order to ensure that everything goes well. The PDCA acronym corresponds to</a:t>
            </a:r>
            <a:r>
              <a:rPr lang="en-IN" dirty="0" smtClean="0">
                <a:latin typeface="Arial" panose="020B0604020202020204" pitchFamily="34" charset="0"/>
              </a:rPr>
              <a:t>:</a:t>
            </a:r>
          </a:p>
          <a:p>
            <a:endParaRPr lang="en-IN" dirty="0">
              <a:latin typeface="Arial" panose="020B0604020202020204" pitchFamily="34" charset="0"/>
            </a:endParaRPr>
          </a:p>
          <a:p>
            <a:pPr marL="742950" lvl="1" indent="-285750">
              <a:buFont typeface="Arial" panose="020B0604020202020204" pitchFamily="34" charset="0"/>
              <a:buChar char="•"/>
            </a:pPr>
            <a:r>
              <a:rPr lang="en-IN" dirty="0">
                <a:latin typeface="Arial" panose="020B0604020202020204" pitchFamily="34" charset="0"/>
              </a:rPr>
              <a:t>P – “Plan”: plan what you are going to do</a:t>
            </a:r>
          </a:p>
          <a:p>
            <a:pPr marL="742950" lvl="1" indent="-285750">
              <a:buFont typeface="Arial" panose="020B0604020202020204" pitchFamily="34" charset="0"/>
              <a:buChar char="•"/>
            </a:pPr>
            <a:r>
              <a:rPr lang="en-IN" dirty="0">
                <a:latin typeface="Arial" panose="020B0604020202020204" pitchFamily="34" charset="0"/>
              </a:rPr>
              <a:t>D – “Do”: do what was planned</a:t>
            </a:r>
          </a:p>
          <a:p>
            <a:pPr marL="742950" lvl="1" indent="-285750">
              <a:buFont typeface="Arial" panose="020B0604020202020204" pitchFamily="34" charset="0"/>
              <a:buChar char="•"/>
            </a:pPr>
            <a:r>
              <a:rPr lang="en-IN" dirty="0">
                <a:latin typeface="Arial" panose="020B0604020202020204" pitchFamily="34" charset="0"/>
              </a:rPr>
              <a:t>C – “Check”: check that the work done corresponds to what was planned in the first place</a:t>
            </a:r>
          </a:p>
          <a:p>
            <a:pPr marL="742950" lvl="1" indent="-285750">
              <a:buFont typeface="Arial" panose="020B0604020202020204" pitchFamily="34" charset="0"/>
              <a:buChar char="•"/>
            </a:pPr>
            <a:r>
              <a:rPr lang="en-IN" dirty="0">
                <a:latin typeface="Arial" panose="020B0604020202020204" pitchFamily="34" charset="0"/>
              </a:rPr>
              <a:t>A – “Act”: react according to the assessment of the work done.</a:t>
            </a:r>
            <a:endParaRPr lang="en-IN" b="0" i="0" dirty="0">
              <a:effectLst/>
              <a:latin typeface="Arial" panose="020B0604020202020204" pitchFamily="34" charset="0"/>
            </a:endParaRPr>
          </a:p>
        </p:txBody>
      </p:sp>
      <p:pic>
        <p:nvPicPr>
          <p:cNvPr id="1026" name="Picture 2" descr=" maintenance method tool PD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907" y="4600533"/>
            <a:ext cx="4557933" cy="225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533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Grp="1" noChangeArrowheads="1"/>
          </p:cNvSpPr>
          <p:nvPr/>
        </p:nvSpPr>
        <p:spPr bwMode="auto">
          <a:xfrm>
            <a:off x="636662" y="1527516"/>
            <a:ext cx="7772400" cy="1981200"/>
          </a:xfrm>
          <a:prstGeom prst="rect">
            <a:avLst/>
          </a:prstGeom>
          <a:ln>
            <a:solidFill>
              <a:schemeClr val="bg1"/>
            </a:solidFill>
            <a:headEnd/>
            <a:tailEnd/>
          </a:ln>
          <a:extLst/>
        </p:spPr>
        <p:style>
          <a:lnRef idx="2">
            <a:schemeClr val="accent5"/>
          </a:lnRef>
          <a:fillRef idx="1">
            <a:schemeClr val="lt1"/>
          </a:fillRef>
          <a:effectRef idx="0">
            <a:schemeClr val="accent5"/>
          </a:effectRef>
          <a:fontRef idx="minor">
            <a:schemeClr val="dk1"/>
          </a:fontRef>
        </p:style>
        <p:txBody>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S PGothic" pitchFamily="34" charset="-128"/>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457200" eaLnBrk="1" hangingPunct="1">
              <a:buFont typeface="Wingdings" pitchFamily="2" charset="2"/>
              <a:buAutoNum type="arabicPeriod"/>
              <a:defRPr/>
            </a:pPr>
            <a:r>
              <a:rPr lang="en-IN" sz="2000" dirty="0">
                <a:hlinkClick r:id="rId3"/>
              </a:rPr>
              <a:t>https://</a:t>
            </a:r>
            <a:r>
              <a:rPr lang="en-IN" sz="2000" dirty="0" smtClean="0">
                <a:hlinkClick r:id="rId3"/>
              </a:rPr>
              <a:t>www.daltile.com/why-daltile/national-reach</a:t>
            </a:r>
            <a:endParaRPr lang="en-IN" sz="2000" dirty="0" smtClean="0"/>
          </a:p>
          <a:p>
            <a:pPr marL="457200" indent="-457200" eaLnBrk="1" hangingPunct="1">
              <a:buFont typeface="Wingdings" pitchFamily="2" charset="2"/>
              <a:buAutoNum type="arabicPeriod"/>
              <a:defRPr/>
            </a:pPr>
            <a:r>
              <a:rPr lang="en-IN" sz="2000" dirty="0">
                <a:hlinkClick r:id="rId4"/>
              </a:rPr>
              <a:t>https://</a:t>
            </a:r>
            <a:r>
              <a:rPr lang="en-IN" sz="2000" dirty="0" smtClean="0">
                <a:hlinkClick r:id="rId4"/>
              </a:rPr>
              <a:t>www.daltile.com/about-us/company-information</a:t>
            </a:r>
            <a:endParaRPr lang="en-IN" sz="2000" dirty="0" smtClean="0"/>
          </a:p>
          <a:p>
            <a:pPr marL="457200" indent="-457200" eaLnBrk="1" hangingPunct="1">
              <a:buFont typeface="Wingdings" pitchFamily="2" charset="2"/>
              <a:buAutoNum type="arabicPeriod"/>
              <a:defRPr/>
            </a:pPr>
            <a:r>
              <a:rPr lang="en-IN" sz="2000" dirty="0">
                <a:hlinkClick r:id="rId5"/>
              </a:rPr>
              <a:t>https://managementhelp.org/operationsmanagement/</a:t>
            </a:r>
            <a:endParaRPr lang="en-IN" sz="2000" dirty="0" smtClean="0">
              <a:hlinkClick r:id="rId6"/>
            </a:endParaRPr>
          </a:p>
          <a:p>
            <a:pPr marL="457200" indent="-457200" eaLnBrk="1" hangingPunct="1">
              <a:buFont typeface="Wingdings" pitchFamily="2" charset="2"/>
              <a:buAutoNum type="arabicPeriod"/>
              <a:defRPr/>
            </a:pPr>
            <a:r>
              <a:rPr lang="en-IN" sz="2000" dirty="0" smtClean="0">
                <a:hlinkClick r:id="rId6"/>
              </a:rPr>
              <a:t>https</a:t>
            </a:r>
            <a:r>
              <a:rPr lang="en-IN" sz="2000" dirty="0">
                <a:hlinkClick r:id="rId6"/>
              </a:rPr>
              <a:t>://</a:t>
            </a:r>
            <a:r>
              <a:rPr lang="en-IN" sz="2000" dirty="0" smtClean="0">
                <a:hlinkClick r:id="rId6"/>
              </a:rPr>
              <a:t>www.moresteam.com/toolbox/ishikawa-diagram.cfm</a:t>
            </a:r>
            <a:endParaRPr lang="en-IN" sz="2000" dirty="0" smtClean="0"/>
          </a:p>
          <a:p>
            <a:pPr marL="457200" indent="-457200" eaLnBrk="1" hangingPunct="1">
              <a:buFont typeface="Wingdings" pitchFamily="2" charset="2"/>
              <a:buAutoNum type="arabicPeriod"/>
              <a:defRPr/>
            </a:pPr>
            <a:r>
              <a:rPr lang="en-IN" sz="2000" dirty="0">
                <a:hlinkClick r:id="rId7"/>
              </a:rPr>
              <a:t>https://</a:t>
            </a:r>
            <a:r>
              <a:rPr lang="en-IN" sz="2000" dirty="0" smtClean="0">
                <a:hlinkClick r:id="rId7"/>
              </a:rPr>
              <a:t>whatis.techtarget.com/definition/ishikawa-diagram</a:t>
            </a:r>
            <a:endParaRPr lang="en-IN" sz="2000" dirty="0" smtClean="0"/>
          </a:p>
          <a:p>
            <a:pPr marL="457200" indent="-457200" eaLnBrk="1" hangingPunct="1">
              <a:buFont typeface="Wingdings" pitchFamily="2" charset="2"/>
              <a:buAutoNum type="arabicPeriod"/>
              <a:defRPr/>
            </a:pPr>
            <a:r>
              <a:rPr lang="en-IN" sz="2000" dirty="0">
                <a:hlinkClick r:id="rId8"/>
              </a:rPr>
              <a:t>https://www.fiixsoftware.com/blog/evaluating-maintenance-strategies-select-model-asset-management</a:t>
            </a:r>
            <a:r>
              <a:rPr lang="en-IN" sz="2000" dirty="0" smtClean="0">
                <a:hlinkClick r:id="rId8"/>
              </a:rPr>
              <a:t>/</a:t>
            </a:r>
            <a:endParaRPr lang="en-IN" sz="2000" dirty="0" smtClean="0"/>
          </a:p>
          <a:p>
            <a:pPr marL="457200" indent="-457200" eaLnBrk="1" hangingPunct="1">
              <a:buFont typeface="Wingdings" pitchFamily="2" charset="2"/>
              <a:buAutoNum type="arabicPeriod"/>
              <a:defRPr/>
            </a:pPr>
            <a:r>
              <a:rPr lang="en-IN" sz="2000" dirty="0">
                <a:hlinkClick r:id="rId9"/>
              </a:rPr>
              <a:t>http://www.lysator.liu.se/~</a:t>
            </a:r>
            <a:r>
              <a:rPr lang="en-IN" sz="2000" dirty="0" smtClean="0">
                <a:hlinkClick r:id="rId9"/>
              </a:rPr>
              <a:t>ej/public_notes/public_notesse2.html</a:t>
            </a:r>
            <a:endParaRPr lang="en-IN" sz="2000" dirty="0" smtClean="0"/>
          </a:p>
          <a:p>
            <a:pPr marL="457200" indent="-457200" eaLnBrk="1" hangingPunct="1">
              <a:buFont typeface="Wingdings" pitchFamily="2" charset="2"/>
              <a:buAutoNum type="arabicPeriod"/>
              <a:defRPr/>
            </a:pPr>
            <a:r>
              <a:rPr lang="en-IN" sz="2000" dirty="0">
                <a:hlinkClick r:id="rId10"/>
              </a:rPr>
              <a:t>https://</a:t>
            </a:r>
            <a:r>
              <a:rPr lang="en-IN" sz="2000" dirty="0" smtClean="0">
                <a:hlinkClick r:id="rId10"/>
              </a:rPr>
              <a:t>www.researchgate.net/publication/291176641_Techniques_and_Tools_for_Maintenance_Management</a:t>
            </a:r>
            <a:endParaRPr lang="en-IN" sz="2000" dirty="0" smtClean="0"/>
          </a:p>
          <a:p>
            <a:pPr marL="457200" indent="-457200" eaLnBrk="1" hangingPunct="1">
              <a:buFont typeface="Wingdings" pitchFamily="2" charset="2"/>
              <a:buAutoNum type="arabicPeriod"/>
              <a:defRPr/>
            </a:pPr>
            <a:r>
              <a:rPr lang="en-IN" sz="2000" dirty="0">
                <a:hlinkClick r:id="rId6"/>
              </a:rPr>
              <a:t>https://</a:t>
            </a:r>
            <a:r>
              <a:rPr lang="en-IN" sz="2000" dirty="0" smtClean="0">
                <a:hlinkClick r:id="rId6"/>
              </a:rPr>
              <a:t>www.moresteam.com/toolbox/fishbone-diagram.cfm</a:t>
            </a:r>
            <a:endParaRPr lang="en-IN" sz="2000" dirty="0" smtClean="0"/>
          </a:p>
          <a:p>
            <a:pPr marL="457200" indent="-457200" eaLnBrk="1" hangingPunct="1">
              <a:buFont typeface="Wingdings" pitchFamily="2" charset="2"/>
              <a:buAutoNum type="arabicPeriod"/>
              <a:defRPr/>
            </a:pPr>
            <a:r>
              <a:rPr lang="en-IN" sz="2000" dirty="0">
                <a:hlinkClick r:id="rId11"/>
              </a:rPr>
              <a:t>https://whatis.techtarget.com/definition/fishbone-diagram</a:t>
            </a:r>
            <a:endParaRPr lang="en-IN" sz="2000" dirty="0" smtClean="0"/>
          </a:p>
          <a:p>
            <a:pPr marL="0" indent="0" eaLnBrk="1" hangingPunct="1">
              <a:buFont typeface="Wingdings" pitchFamily="2" charset="2"/>
              <a:buNone/>
              <a:defRPr/>
            </a:pPr>
            <a:endParaRPr lang="en-US" sz="2000" b="1" dirty="0" smtClean="0"/>
          </a:p>
        </p:txBody>
      </p:sp>
      <p:sp>
        <p:nvSpPr>
          <p:cNvPr id="9"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References</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spTree>
    <p:extLst>
      <p:ext uri="{BB962C8B-B14F-4D97-AF65-F5344CB8AC3E}">
        <p14:creationId xmlns:p14="http://schemas.microsoft.com/office/powerpoint/2010/main" val="2275488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Strong Management and Operations</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sp>
        <p:nvSpPr>
          <p:cNvPr id="10" name="TextBox 9"/>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0" name="Group 19"/>
          <p:cNvGrpSpPr/>
          <p:nvPr/>
        </p:nvGrpSpPr>
        <p:grpSpPr>
          <a:xfrm>
            <a:off x="365760" y="1125141"/>
            <a:ext cx="1282273" cy="1143148"/>
            <a:chOff x="571174" y="3828844"/>
            <a:chExt cx="908578" cy="960473"/>
          </a:xfrm>
          <a:solidFill>
            <a:schemeClr val="accent1">
              <a:lumMod val="60000"/>
              <a:lumOff val="40000"/>
            </a:schemeClr>
          </a:solidFill>
        </p:grpSpPr>
        <p:sp>
          <p:nvSpPr>
            <p:cNvPr id="21" name="L-Shape 20"/>
            <p:cNvSpPr/>
            <p:nvPr/>
          </p:nvSpPr>
          <p:spPr>
            <a:xfrm>
              <a:off x="571174" y="3828844"/>
              <a:ext cx="908578" cy="960473"/>
            </a:xfrm>
            <a:prstGeom prst="corner">
              <a:avLst>
                <a:gd name="adj1" fmla="val 9714"/>
                <a:gd name="adj2" fmla="val 984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dirty="0" err="1">
                <a:solidFill>
                  <a:schemeClr val="tx1"/>
                </a:solidFill>
                <a:latin typeface="Arial" pitchFamily="34" charset="0"/>
                <a:cs typeface="Arial" pitchFamily="34" charset="0"/>
              </a:endParaRPr>
            </a:p>
          </p:txBody>
        </p:sp>
        <p:sp>
          <p:nvSpPr>
            <p:cNvPr id="22" name="Rectangle 21"/>
            <p:cNvSpPr/>
            <p:nvPr/>
          </p:nvSpPr>
          <p:spPr>
            <a:xfrm>
              <a:off x="732438" y="3939904"/>
              <a:ext cx="130628" cy="69365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dirty="0" err="1">
                <a:solidFill>
                  <a:schemeClr val="tx1"/>
                </a:solidFill>
                <a:latin typeface="Arial" pitchFamily="34" charset="0"/>
                <a:cs typeface="Arial" pitchFamily="34" charset="0"/>
              </a:endParaRPr>
            </a:p>
          </p:txBody>
        </p:sp>
        <p:sp>
          <p:nvSpPr>
            <p:cNvPr id="23" name="Rectangle 22"/>
            <p:cNvSpPr/>
            <p:nvPr/>
          </p:nvSpPr>
          <p:spPr>
            <a:xfrm>
              <a:off x="907957" y="4148582"/>
              <a:ext cx="130628" cy="4849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dirty="0" err="1">
                <a:solidFill>
                  <a:schemeClr val="tx1"/>
                </a:solidFill>
                <a:latin typeface="Arial" pitchFamily="34" charset="0"/>
                <a:cs typeface="Arial" pitchFamily="34" charset="0"/>
              </a:endParaRPr>
            </a:p>
          </p:txBody>
        </p:sp>
        <p:sp>
          <p:nvSpPr>
            <p:cNvPr id="24" name="Rectangle 23"/>
            <p:cNvSpPr/>
            <p:nvPr/>
          </p:nvSpPr>
          <p:spPr>
            <a:xfrm>
              <a:off x="1084671" y="3856457"/>
              <a:ext cx="130628" cy="77709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dirty="0" err="1">
                <a:solidFill>
                  <a:schemeClr val="tx1"/>
                </a:solidFill>
                <a:latin typeface="Arial" pitchFamily="34" charset="0"/>
                <a:cs typeface="Arial" pitchFamily="34" charset="0"/>
              </a:endParaRPr>
            </a:p>
          </p:txBody>
        </p:sp>
        <p:sp>
          <p:nvSpPr>
            <p:cNvPr id="25" name="Rectangle 24"/>
            <p:cNvSpPr/>
            <p:nvPr/>
          </p:nvSpPr>
          <p:spPr>
            <a:xfrm>
              <a:off x="1267495" y="4359396"/>
              <a:ext cx="130628" cy="27415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dirty="0" err="1">
                <a:solidFill>
                  <a:schemeClr val="tx1"/>
                </a:solidFill>
                <a:latin typeface="Arial" pitchFamily="34" charset="0"/>
                <a:cs typeface="Arial" pitchFamily="34" charset="0"/>
              </a:endParaRPr>
            </a:p>
          </p:txBody>
        </p:sp>
      </p:grpSp>
      <p:pic>
        <p:nvPicPr>
          <p:cNvPr id="29"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30759"/>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1"/>
          <p:cNvSpPr>
            <a:spLocks noChangeArrowheads="1"/>
          </p:cNvSpPr>
          <p:nvPr/>
        </p:nvSpPr>
        <p:spPr bwMode="auto">
          <a:xfrm>
            <a:off x="5550793" y="5531698"/>
            <a:ext cx="62462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25000"/>
              </a:spcBef>
              <a:spcAft>
                <a:spcPct val="10000"/>
              </a:spcAft>
              <a:buClr>
                <a:srgbClr val="FF3300"/>
              </a:buClr>
              <a:buSzTx/>
              <a:buFontTx/>
              <a:buNone/>
            </a:pPr>
            <a:r>
              <a:rPr lang="en-IN" sz="1800" dirty="0" smtClean="0">
                <a:solidFill>
                  <a:schemeClr val="tx1"/>
                </a:solidFill>
                <a:latin typeface="Times New Roman" panose="02020603050405020304" pitchFamily="18" charset="0"/>
                <a:cs typeface="Times New Roman" panose="02020603050405020304" pitchFamily="18" charset="0"/>
              </a:rPr>
              <a:t>The management </a:t>
            </a:r>
            <a:r>
              <a:rPr lang="en-IN" sz="1800" dirty="0">
                <a:solidFill>
                  <a:schemeClr val="tx1"/>
                </a:solidFill>
                <a:latin typeface="Times New Roman" panose="02020603050405020304" pitchFamily="18" charset="0"/>
                <a:cs typeface="Times New Roman" panose="02020603050405020304" pitchFamily="18" charset="0"/>
              </a:rPr>
              <a:t>team consists of skilled professionals with deep industry </a:t>
            </a:r>
            <a:r>
              <a:rPr lang="en-IN" sz="1800" dirty="0" smtClean="0">
                <a:solidFill>
                  <a:schemeClr val="tx1"/>
                </a:solidFill>
                <a:latin typeface="Times New Roman" panose="02020603050405020304" pitchFamily="18" charset="0"/>
                <a:cs typeface="Times New Roman" panose="02020603050405020304" pitchFamily="18" charset="0"/>
              </a:rPr>
              <a:t>experience</a:t>
            </a:r>
            <a:endParaRPr lang="en-IN" sz="1800" dirty="0">
              <a:solidFill>
                <a:schemeClr val="tx1"/>
              </a:solidFill>
              <a:latin typeface="Times New Roman" panose="02020603050405020304" pitchFamily="18" charset="0"/>
              <a:cs typeface="Times New Roman" panose="02020603050405020304" pitchFamily="18" charset="0"/>
            </a:endParaRPr>
          </a:p>
        </p:txBody>
      </p:sp>
      <p:grpSp>
        <p:nvGrpSpPr>
          <p:cNvPr id="31" name="Group 13"/>
          <p:cNvGrpSpPr>
            <a:grpSpLocks/>
          </p:cNvGrpSpPr>
          <p:nvPr/>
        </p:nvGrpSpPr>
        <p:grpSpPr bwMode="auto">
          <a:xfrm>
            <a:off x="423818" y="2444426"/>
            <a:ext cx="1046163" cy="1327150"/>
            <a:chOff x="-1660121" y="1352154"/>
            <a:chExt cx="1269504" cy="1299309"/>
          </a:xfrm>
        </p:grpSpPr>
        <p:sp>
          <p:nvSpPr>
            <p:cNvPr id="39" name="Freeform 38"/>
            <p:cNvSpPr/>
            <p:nvPr/>
          </p:nvSpPr>
          <p:spPr>
            <a:xfrm>
              <a:off x="-1660121" y="1560416"/>
              <a:ext cx="1092274" cy="1091047"/>
            </a:xfrm>
            <a:custGeom>
              <a:avLst/>
              <a:gdLst>
                <a:gd name="connsiteX0" fmla="*/ 0 w 1092735"/>
                <a:gd name="connsiteY0" fmla="*/ 404811 h 1091349"/>
                <a:gd name="connsiteX1" fmla="*/ 554563 w 1092735"/>
                <a:gd name="connsiteY1" fmla="*/ 404811 h 1091349"/>
                <a:gd name="connsiteX2" fmla="*/ 469363 w 1092735"/>
                <a:gd name="connsiteY2" fmla="*/ 490628 h 1091349"/>
                <a:gd name="connsiteX3" fmla="*/ 85817 w 1092735"/>
                <a:gd name="connsiteY3" fmla="*/ 490628 h 1091349"/>
                <a:gd name="connsiteX4" fmla="*/ 85817 w 1092735"/>
                <a:gd name="connsiteY4" fmla="*/ 1005532 h 1091349"/>
                <a:gd name="connsiteX5" fmla="*/ 600719 w 1092735"/>
                <a:gd name="connsiteY5" fmla="*/ 1005532 h 1091349"/>
                <a:gd name="connsiteX6" fmla="*/ 600719 w 1092735"/>
                <a:gd name="connsiteY6" fmla="*/ 565465 h 1091349"/>
                <a:gd name="connsiteX7" fmla="*/ 686536 w 1092735"/>
                <a:gd name="connsiteY7" fmla="*/ 479028 h 1091349"/>
                <a:gd name="connsiteX8" fmla="*/ 686536 w 1092735"/>
                <a:gd name="connsiteY8" fmla="*/ 1091349 h 1091349"/>
                <a:gd name="connsiteX9" fmla="*/ 0 w 1092735"/>
                <a:gd name="connsiteY9" fmla="*/ 1091349 h 1091349"/>
                <a:gd name="connsiteX10" fmla="*/ 967092 w 1092735"/>
                <a:gd name="connsiteY10" fmla="*/ 0 h 1091349"/>
                <a:gd name="connsiteX11" fmla="*/ 1092735 w 1092735"/>
                <a:gd name="connsiteY11" fmla="*/ 4248 h 1091349"/>
                <a:gd name="connsiteX12" fmla="*/ 1088488 w 1092735"/>
                <a:gd name="connsiteY12" fmla="*/ 129891 h 1091349"/>
                <a:gd name="connsiteX13" fmla="*/ 1058139 w 1092735"/>
                <a:gd name="connsiteY13" fmla="*/ 97419 h 1091349"/>
                <a:gd name="connsiteX14" fmla="*/ 434316 w 1092735"/>
                <a:gd name="connsiteY14" fmla="*/ 680441 h 1091349"/>
                <a:gd name="connsiteX15" fmla="*/ 373618 w 1092735"/>
                <a:gd name="connsiteY15" fmla="*/ 615495 h 1091349"/>
                <a:gd name="connsiteX16" fmla="*/ 997441 w 1092735"/>
                <a:gd name="connsiteY16" fmla="*/ 32473 h 109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2735" h="1091349">
                  <a:moveTo>
                    <a:pt x="0" y="404811"/>
                  </a:moveTo>
                  <a:lnTo>
                    <a:pt x="554563" y="404811"/>
                  </a:lnTo>
                  <a:lnTo>
                    <a:pt x="469363" y="490628"/>
                  </a:lnTo>
                  <a:lnTo>
                    <a:pt x="85817" y="490628"/>
                  </a:lnTo>
                  <a:lnTo>
                    <a:pt x="85817" y="1005532"/>
                  </a:lnTo>
                  <a:lnTo>
                    <a:pt x="600719" y="1005532"/>
                  </a:lnTo>
                  <a:lnTo>
                    <a:pt x="600719" y="565465"/>
                  </a:lnTo>
                  <a:lnTo>
                    <a:pt x="686536" y="479028"/>
                  </a:lnTo>
                  <a:lnTo>
                    <a:pt x="686536" y="1091349"/>
                  </a:lnTo>
                  <a:lnTo>
                    <a:pt x="0" y="1091349"/>
                  </a:lnTo>
                  <a:close/>
                  <a:moveTo>
                    <a:pt x="967092" y="0"/>
                  </a:moveTo>
                  <a:lnTo>
                    <a:pt x="1092735" y="4248"/>
                  </a:lnTo>
                  <a:lnTo>
                    <a:pt x="1088488" y="129891"/>
                  </a:lnTo>
                  <a:lnTo>
                    <a:pt x="1058139" y="97419"/>
                  </a:lnTo>
                  <a:lnTo>
                    <a:pt x="434316" y="680441"/>
                  </a:lnTo>
                  <a:lnTo>
                    <a:pt x="373618" y="615495"/>
                  </a:lnTo>
                  <a:lnTo>
                    <a:pt x="997441" y="32473"/>
                  </a:lnTo>
                  <a:close/>
                </a:path>
              </a:pathLst>
            </a:custGeom>
            <a:solidFill>
              <a:srgbClr val="354E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sp>
          <p:nvSpPr>
            <p:cNvPr id="40" name="Frame 39"/>
            <p:cNvSpPr/>
            <p:nvPr/>
          </p:nvSpPr>
          <p:spPr>
            <a:xfrm>
              <a:off x="-1432805" y="1352154"/>
              <a:ext cx="1042188" cy="1041312"/>
            </a:xfrm>
            <a:prstGeom prst="frame">
              <a:avLst/>
            </a:prstGeom>
            <a:solidFill>
              <a:srgbClr val="96B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grpSp>
      <p:sp>
        <p:nvSpPr>
          <p:cNvPr id="41" name="Rectangle 16"/>
          <p:cNvSpPr>
            <a:spLocks noChangeArrowheads="1"/>
          </p:cNvSpPr>
          <p:nvPr/>
        </p:nvSpPr>
        <p:spPr bwMode="auto">
          <a:xfrm>
            <a:off x="5164427" y="2776183"/>
            <a:ext cx="69382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25000"/>
              </a:spcBef>
              <a:spcAft>
                <a:spcPct val="10000"/>
              </a:spcAft>
              <a:buClr>
                <a:srgbClr val="FF3300"/>
              </a:buClr>
              <a:buSzTx/>
              <a:buFontTx/>
              <a:buNone/>
            </a:pPr>
            <a:r>
              <a:rPr lang="en-IN" sz="1800" dirty="0" smtClean="0">
                <a:solidFill>
                  <a:schemeClr val="tx1"/>
                </a:solidFill>
                <a:latin typeface="Times New Roman" panose="02020603050405020304" pitchFamily="18" charset="0"/>
                <a:cs typeface="Times New Roman" panose="02020603050405020304" pitchFamily="18" charset="0"/>
              </a:rPr>
              <a:t>Dal-Tile </a:t>
            </a:r>
            <a:r>
              <a:rPr lang="en-IN" sz="1800" dirty="0">
                <a:solidFill>
                  <a:schemeClr val="tx1"/>
                </a:solidFill>
                <a:latin typeface="Times New Roman" panose="02020603050405020304" pitchFamily="18" charset="0"/>
                <a:cs typeface="Times New Roman" panose="02020603050405020304" pitchFamily="18" charset="0"/>
              </a:rPr>
              <a:t>Corporation is a subsidiary of the world’s largest flooring </a:t>
            </a:r>
            <a:r>
              <a:rPr lang="en-IN" sz="1800" dirty="0" smtClean="0">
                <a:solidFill>
                  <a:schemeClr val="tx1"/>
                </a:solidFill>
                <a:latin typeface="Times New Roman" panose="02020603050405020304" pitchFamily="18" charset="0"/>
                <a:cs typeface="Times New Roman" panose="02020603050405020304" pitchFamily="18" charset="0"/>
              </a:rPr>
              <a:t>company, Mohawk Industries</a:t>
            </a:r>
            <a:endParaRPr lang="en-IN" sz="1800" dirty="0">
              <a:solidFill>
                <a:schemeClr val="tx1"/>
              </a:solidFill>
              <a:latin typeface="Times New Roman" panose="02020603050405020304" pitchFamily="18" charset="0"/>
              <a:cs typeface="Times New Roman" panose="02020603050405020304" pitchFamily="18" charset="0"/>
            </a:endParaRPr>
          </a:p>
        </p:txBody>
      </p:sp>
      <p:grpSp>
        <p:nvGrpSpPr>
          <p:cNvPr id="44" name="Group 17"/>
          <p:cNvGrpSpPr>
            <a:grpSpLocks/>
          </p:cNvGrpSpPr>
          <p:nvPr/>
        </p:nvGrpSpPr>
        <p:grpSpPr bwMode="auto">
          <a:xfrm>
            <a:off x="73663" y="4102570"/>
            <a:ext cx="2033588" cy="1011671"/>
            <a:chOff x="1378096" y="2814772"/>
            <a:chExt cx="1171284" cy="753563"/>
          </a:xfrm>
        </p:grpSpPr>
        <p:sp>
          <p:nvSpPr>
            <p:cNvPr id="45" name="Rectangle 44"/>
            <p:cNvSpPr>
              <a:spLocks noChangeArrowheads="1"/>
            </p:cNvSpPr>
            <p:nvPr/>
          </p:nvSpPr>
          <p:spPr bwMode="auto">
            <a:xfrm>
              <a:off x="1624057" y="3134042"/>
              <a:ext cx="320937" cy="16124"/>
            </a:xfrm>
            <a:prstGeom prst="rect">
              <a:avLst/>
            </a:prstGeom>
            <a:solidFill>
              <a:srgbClr val="354E5D"/>
            </a:solidFill>
            <a:ln>
              <a:noFill/>
            </a:ln>
          </p:spPr>
          <p:txBody>
            <a:bodyPr lIns="84406" tIns="42203" rIns="84406" bIns="42203"/>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62"/>
            </a:p>
          </p:txBody>
        </p:sp>
        <p:sp>
          <p:nvSpPr>
            <p:cNvPr id="46" name="Rectangle 45"/>
            <p:cNvSpPr>
              <a:spLocks noChangeArrowheads="1"/>
            </p:cNvSpPr>
            <p:nvPr/>
          </p:nvSpPr>
          <p:spPr bwMode="auto">
            <a:xfrm>
              <a:off x="1624057" y="3189941"/>
              <a:ext cx="320937" cy="15050"/>
            </a:xfrm>
            <a:prstGeom prst="rect">
              <a:avLst/>
            </a:prstGeom>
            <a:solidFill>
              <a:srgbClr val="354E5D"/>
            </a:solidFill>
            <a:ln>
              <a:noFill/>
            </a:ln>
          </p:spPr>
          <p:txBody>
            <a:bodyPr lIns="84406" tIns="42203" rIns="84406" bIns="42203"/>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62"/>
            </a:p>
          </p:txBody>
        </p:sp>
        <p:sp>
          <p:nvSpPr>
            <p:cNvPr id="47" name="Rectangle 46"/>
            <p:cNvSpPr>
              <a:spLocks noChangeArrowheads="1"/>
            </p:cNvSpPr>
            <p:nvPr/>
          </p:nvSpPr>
          <p:spPr bwMode="auto">
            <a:xfrm>
              <a:off x="1624057" y="3243690"/>
              <a:ext cx="432488" cy="17200"/>
            </a:xfrm>
            <a:prstGeom prst="rect">
              <a:avLst/>
            </a:prstGeom>
            <a:solidFill>
              <a:srgbClr val="354E5D"/>
            </a:solidFill>
            <a:ln>
              <a:noFill/>
            </a:ln>
          </p:spPr>
          <p:txBody>
            <a:bodyPr lIns="84406" tIns="42203" rIns="84406" bIns="42203"/>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62"/>
            </a:p>
          </p:txBody>
        </p:sp>
        <p:sp>
          <p:nvSpPr>
            <p:cNvPr id="48" name="Rectangle 47"/>
            <p:cNvSpPr>
              <a:spLocks noChangeArrowheads="1"/>
            </p:cNvSpPr>
            <p:nvPr/>
          </p:nvSpPr>
          <p:spPr bwMode="auto">
            <a:xfrm>
              <a:off x="1624057" y="3299589"/>
              <a:ext cx="432488" cy="16124"/>
            </a:xfrm>
            <a:prstGeom prst="rect">
              <a:avLst/>
            </a:prstGeom>
            <a:solidFill>
              <a:srgbClr val="354E5D"/>
            </a:solidFill>
            <a:ln>
              <a:noFill/>
            </a:ln>
          </p:spPr>
          <p:txBody>
            <a:bodyPr lIns="84406" tIns="42203" rIns="84406" bIns="42203"/>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62"/>
            </a:p>
          </p:txBody>
        </p:sp>
        <p:sp>
          <p:nvSpPr>
            <p:cNvPr id="49" name="Rectangle 48"/>
            <p:cNvSpPr>
              <a:spLocks noChangeArrowheads="1"/>
            </p:cNvSpPr>
            <p:nvPr/>
          </p:nvSpPr>
          <p:spPr bwMode="auto">
            <a:xfrm>
              <a:off x="1624057" y="3354413"/>
              <a:ext cx="432488" cy="17200"/>
            </a:xfrm>
            <a:prstGeom prst="rect">
              <a:avLst/>
            </a:prstGeom>
            <a:solidFill>
              <a:srgbClr val="354E5D"/>
            </a:solidFill>
            <a:ln>
              <a:noFill/>
            </a:ln>
          </p:spPr>
          <p:txBody>
            <a:bodyPr lIns="84406" tIns="42203" rIns="84406" bIns="42203"/>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62"/>
            </a:p>
          </p:txBody>
        </p:sp>
        <p:grpSp>
          <p:nvGrpSpPr>
            <p:cNvPr id="50" name="Group 23"/>
            <p:cNvGrpSpPr>
              <a:grpSpLocks/>
            </p:cNvGrpSpPr>
            <p:nvPr/>
          </p:nvGrpSpPr>
          <p:grpSpPr bwMode="auto">
            <a:xfrm>
              <a:off x="2098946" y="3035624"/>
              <a:ext cx="294701" cy="398845"/>
              <a:chOff x="2098946" y="3035624"/>
              <a:chExt cx="294701" cy="398845"/>
            </a:xfrm>
          </p:grpSpPr>
          <p:sp>
            <p:nvSpPr>
              <p:cNvPr id="53" name="Freeform 52"/>
              <p:cNvSpPr>
                <a:spLocks/>
              </p:cNvSpPr>
              <p:nvPr/>
            </p:nvSpPr>
            <p:spPr bwMode="auto">
              <a:xfrm>
                <a:off x="2160780" y="3288840"/>
                <a:ext cx="81378" cy="145122"/>
              </a:xfrm>
              <a:custGeom>
                <a:avLst/>
                <a:gdLst>
                  <a:gd name="T0" fmla="*/ 44 w 73"/>
                  <a:gd name="T1" fmla="*/ 0 h 131"/>
                  <a:gd name="T2" fmla="*/ 0 w 73"/>
                  <a:gd name="T3" fmla="*/ 112 h 131"/>
                  <a:gd name="T4" fmla="*/ 58 w 73"/>
                  <a:gd name="T5" fmla="*/ 131 h 131"/>
                  <a:gd name="T6" fmla="*/ 73 w 73"/>
                  <a:gd name="T7" fmla="*/ 25 h 131"/>
                  <a:gd name="T8" fmla="*/ 44 w 73"/>
                  <a:gd name="T9" fmla="*/ 0 h 131"/>
                </a:gdLst>
                <a:ahLst/>
                <a:cxnLst>
                  <a:cxn ang="0">
                    <a:pos x="T0" y="T1"/>
                  </a:cxn>
                  <a:cxn ang="0">
                    <a:pos x="T2" y="T3"/>
                  </a:cxn>
                  <a:cxn ang="0">
                    <a:pos x="T4" y="T5"/>
                  </a:cxn>
                  <a:cxn ang="0">
                    <a:pos x="T6" y="T7"/>
                  </a:cxn>
                  <a:cxn ang="0">
                    <a:pos x="T8" y="T9"/>
                  </a:cxn>
                </a:cxnLst>
                <a:rect l="0" t="0" r="r" b="b"/>
                <a:pathLst>
                  <a:path w="73" h="131">
                    <a:moveTo>
                      <a:pt x="44" y="0"/>
                    </a:moveTo>
                    <a:lnTo>
                      <a:pt x="0" y="112"/>
                    </a:lnTo>
                    <a:lnTo>
                      <a:pt x="58" y="131"/>
                    </a:lnTo>
                    <a:lnTo>
                      <a:pt x="73" y="25"/>
                    </a:lnTo>
                    <a:lnTo>
                      <a:pt x="44" y="0"/>
                    </a:lnTo>
                    <a:close/>
                  </a:path>
                </a:pathLst>
              </a:custGeom>
              <a:solidFill>
                <a:srgbClr val="354E5D"/>
              </a:solidFill>
              <a:ln w="12700" cap="flat">
                <a:solidFill>
                  <a:srgbClr val="5E8AA4"/>
                </a:solidFill>
                <a:prstDash val="solid"/>
                <a:miter lim="800000"/>
                <a:headEnd/>
                <a:tailEnd/>
              </a:ln>
            </p:spPr>
            <p:txBody>
              <a:bodyPr lIns="84406" tIns="42203" rIns="84406" bIns="42203"/>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62"/>
              </a:p>
            </p:txBody>
          </p:sp>
          <p:sp>
            <p:nvSpPr>
              <p:cNvPr id="54" name="Freeform 53"/>
              <p:cNvSpPr>
                <a:spLocks/>
              </p:cNvSpPr>
              <p:nvPr/>
            </p:nvSpPr>
            <p:spPr bwMode="auto">
              <a:xfrm>
                <a:off x="2253130" y="3290990"/>
                <a:ext cx="80463" cy="142972"/>
              </a:xfrm>
              <a:custGeom>
                <a:avLst/>
                <a:gdLst>
                  <a:gd name="T0" fmla="*/ 27 w 73"/>
                  <a:gd name="T1" fmla="*/ 0 h 129"/>
                  <a:gd name="T2" fmla="*/ 73 w 73"/>
                  <a:gd name="T3" fmla="*/ 110 h 129"/>
                  <a:gd name="T4" fmla="*/ 13 w 73"/>
                  <a:gd name="T5" fmla="*/ 129 h 129"/>
                  <a:gd name="T6" fmla="*/ 0 w 73"/>
                  <a:gd name="T7" fmla="*/ 23 h 129"/>
                  <a:gd name="T8" fmla="*/ 27 w 73"/>
                  <a:gd name="T9" fmla="*/ 0 h 129"/>
                </a:gdLst>
                <a:ahLst/>
                <a:cxnLst>
                  <a:cxn ang="0">
                    <a:pos x="T0" y="T1"/>
                  </a:cxn>
                  <a:cxn ang="0">
                    <a:pos x="T2" y="T3"/>
                  </a:cxn>
                  <a:cxn ang="0">
                    <a:pos x="T4" y="T5"/>
                  </a:cxn>
                  <a:cxn ang="0">
                    <a:pos x="T6" y="T7"/>
                  </a:cxn>
                  <a:cxn ang="0">
                    <a:pos x="T8" y="T9"/>
                  </a:cxn>
                </a:cxnLst>
                <a:rect l="0" t="0" r="r" b="b"/>
                <a:pathLst>
                  <a:path w="73" h="129">
                    <a:moveTo>
                      <a:pt x="27" y="0"/>
                    </a:moveTo>
                    <a:lnTo>
                      <a:pt x="73" y="110"/>
                    </a:lnTo>
                    <a:lnTo>
                      <a:pt x="13" y="129"/>
                    </a:lnTo>
                    <a:lnTo>
                      <a:pt x="0" y="23"/>
                    </a:lnTo>
                    <a:lnTo>
                      <a:pt x="27" y="0"/>
                    </a:lnTo>
                    <a:close/>
                  </a:path>
                </a:pathLst>
              </a:custGeom>
              <a:solidFill>
                <a:srgbClr val="354E5D"/>
              </a:solidFill>
              <a:ln w="12700" cap="flat">
                <a:solidFill>
                  <a:srgbClr val="5E8AA4"/>
                </a:solidFill>
                <a:prstDash val="solid"/>
                <a:miter lim="800000"/>
                <a:headEnd/>
                <a:tailEnd/>
              </a:ln>
            </p:spPr>
            <p:txBody>
              <a:bodyPr lIns="84406" tIns="42203" rIns="84406" bIns="42203"/>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62"/>
              </a:p>
            </p:txBody>
          </p:sp>
          <p:sp>
            <p:nvSpPr>
              <p:cNvPr id="55" name="Freeform 54"/>
              <p:cNvSpPr>
                <a:spLocks noEditPoints="1"/>
              </p:cNvSpPr>
              <p:nvPr/>
            </p:nvSpPr>
            <p:spPr bwMode="auto">
              <a:xfrm>
                <a:off x="2098604" y="3035144"/>
                <a:ext cx="295336" cy="279495"/>
              </a:xfrm>
              <a:custGeom>
                <a:avLst/>
                <a:gdLst>
                  <a:gd name="T0" fmla="*/ 75 w 128"/>
                  <a:gd name="T1" fmla="*/ 11 h 121"/>
                  <a:gd name="T2" fmla="*/ 76 w 128"/>
                  <a:gd name="T3" fmla="*/ 13 h 121"/>
                  <a:gd name="T4" fmla="*/ 51 w 128"/>
                  <a:gd name="T5" fmla="*/ 13 h 121"/>
                  <a:gd name="T6" fmla="*/ 64 w 128"/>
                  <a:gd name="T7" fmla="*/ 4 h 121"/>
                  <a:gd name="T8" fmla="*/ 99 w 128"/>
                  <a:gd name="T9" fmla="*/ 17 h 121"/>
                  <a:gd name="T10" fmla="*/ 102 w 128"/>
                  <a:gd name="T11" fmla="*/ 29 h 121"/>
                  <a:gd name="T12" fmla="*/ 82 w 128"/>
                  <a:gd name="T13" fmla="*/ 14 h 121"/>
                  <a:gd name="T14" fmla="*/ 89 w 128"/>
                  <a:gd name="T15" fmla="*/ 12 h 121"/>
                  <a:gd name="T16" fmla="*/ 44 w 128"/>
                  <a:gd name="T17" fmla="*/ 14 h 121"/>
                  <a:gd name="T18" fmla="*/ 25 w 128"/>
                  <a:gd name="T19" fmla="*/ 29 h 121"/>
                  <a:gd name="T20" fmla="*/ 25 w 128"/>
                  <a:gd name="T21" fmla="*/ 28 h 121"/>
                  <a:gd name="T22" fmla="*/ 38 w 128"/>
                  <a:gd name="T23" fmla="*/ 12 h 121"/>
                  <a:gd name="T24" fmla="*/ 14 w 128"/>
                  <a:gd name="T25" fmla="*/ 58 h 121"/>
                  <a:gd name="T26" fmla="*/ 10 w 128"/>
                  <a:gd name="T27" fmla="*/ 43 h 121"/>
                  <a:gd name="T28" fmla="*/ 22 w 128"/>
                  <a:gd name="T29" fmla="*/ 34 h 121"/>
                  <a:gd name="T30" fmla="*/ 106 w 128"/>
                  <a:gd name="T31" fmla="*/ 34 h 121"/>
                  <a:gd name="T32" fmla="*/ 118 w 128"/>
                  <a:gd name="T33" fmla="*/ 43 h 121"/>
                  <a:gd name="T34" fmla="*/ 113 w 128"/>
                  <a:gd name="T35" fmla="*/ 57 h 121"/>
                  <a:gd name="T36" fmla="*/ 106 w 128"/>
                  <a:gd name="T37" fmla="*/ 34 h 121"/>
                  <a:gd name="T38" fmla="*/ 113 w 128"/>
                  <a:gd name="T39" fmla="*/ 63 h 121"/>
                  <a:gd name="T40" fmla="*/ 118 w 128"/>
                  <a:gd name="T41" fmla="*/ 78 h 121"/>
                  <a:gd name="T42" fmla="*/ 106 w 128"/>
                  <a:gd name="T43" fmla="*/ 87 h 121"/>
                  <a:gd name="T44" fmla="*/ 14 w 128"/>
                  <a:gd name="T45" fmla="*/ 64 h 121"/>
                  <a:gd name="T46" fmla="*/ 22 w 128"/>
                  <a:gd name="T47" fmla="*/ 88 h 121"/>
                  <a:gd name="T48" fmla="*/ 10 w 128"/>
                  <a:gd name="T49" fmla="*/ 79 h 121"/>
                  <a:gd name="T50" fmla="*/ 14 w 128"/>
                  <a:gd name="T51" fmla="*/ 64 h 121"/>
                  <a:gd name="T52" fmla="*/ 46 w 128"/>
                  <a:gd name="T53" fmla="*/ 107 h 121"/>
                  <a:gd name="T54" fmla="*/ 38 w 128"/>
                  <a:gd name="T55" fmla="*/ 109 h 121"/>
                  <a:gd name="T56" fmla="*/ 25 w 128"/>
                  <a:gd name="T57" fmla="*/ 94 h 121"/>
                  <a:gd name="T58" fmla="*/ 25 w 128"/>
                  <a:gd name="T59" fmla="*/ 92 h 121"/>
                  <a:gd name="T60" fmla="*/ 102 w 128"/>
                  <a:gd name="T61" fmla="*/ 94 h 121"/>
                  <a:gd name="T62" fmla="*/ 89 w 128"/>
                  <a:gd name="T63" fmla="*/ 109 h 121"/>
                  <a:gd name="T64" fmla="*/ 82 w 128"/>
                  <a:gd name="T65" fmla="*/ 107 h 121"/>
                  <a:gd name="T66" fmla="*/ 102 w 128"/>
                  <a:gd name="T67" fmla="*/ 92 h 121"/>
                  <a:gd name="T68" fmla="*/ 77 w 128"/>
                  <a:gd name="T69" fmla="*/ 109 h 121"/>
                  <a:gd name="T70" fmla="*/ 64 w 128"/>
                  <a:gd name="T71" fmla="*/ 117 h 121"/>
                  <a:gd name="T72" fmla="*/ 52 w 128"/>
                  <a:gd name="T73" fmla="*/ 109 h 121"/>
                  <a:gd name="T74" fmla="*/ 77 w 128"/>
                  <a:gd name="T75" fmla="*/ 108 h 121"/>
                  <a:gd name="T76" fmla="*/ 48 w 128"/>
                  <a:gd name="T77" fmla="*/ 9 h 121"/>
                  <a:gd name="T78" fmla="*/ 46 w 128"/>
                  <a:gd name="T79" fmla="*/ 10 h 121"/>
                  <a:gd name="T80" fmla="*/ 21 w 128"/>
                  <a:gd name="T81" fmla="*/ 29 h 121"/>
                  <a:gd name="T82" fmla="*/ 20 w 128"/>
                  <a:gd name="T83" fmla="*/ 30 h 121"/>
                  <a:gd name="T84" fmla="*/ 12 w 128"/>
                  <a:gd name="T85" fmla="*/ 61 h 121"/>
                  <a:gd name="T86" fmla="*/ 20 w 128"/>
                  <a:gd name="T87" fmla="*/ 92 h 121"/>
                  <a:gd name="T88" fmla="*/ 21 w 128"/>
                  <a:gd name="T89" fmla="*/ 93 h 121"/>
                  <a:gd name="T90" fmla="*/ 46 w 128"/>
                  <a:gd name="T91" fmla="*/ 111 h 121"/>
                  <a:gd name="T92" fmla="*/ 49 w 128"/>
                  <a:gd name="T93" fmla="*/ 112 h 121"/>
                  <a:gd name="T94" fmla="*/ 80 w 128"/>
                  <a:gd name="T95" fmla="*/ 112 h 121"/>
                  <a:gd name="T96" fmla="*/ 81 w 128"/>
                  <a:gd name="T97" fmla="*/ 111 h 121"/>
                  <a:gd name="T98" fmla="*/ 106 w 128"/>
                  <a:gd name="T99" fmla="*/ 93 h 121"/>
                  <a:gd name="T100" fmla="*/ 108 w 128"/>
                  <a:gd name="T101" fmla="*/ 91 h 121"/>
                  <a:gd name="T102" fmla="*/ 116 w 128"/>
                  <a:gd name="T103" fmla="*/ 60 h 121"/>
                  <a:gd name="T104" fmla="*/ 108 w 128"/>
                  <a:gd name="T105" fmla="*/ 30 h 121"/>
                  <a:gd name="T106" fmla="*/ 106 w 128"/>
                  <a:gd name="T107" fmla="*/ 28 h 121"/>
                  <a:gd name="T108" fmla="*/ 81 w 128"/>
                  <a:gd name="T109" fmla="*/ 10 h 121"/>
                  <a:gd name="T110" fmla="*/ 79 w 128"/>
                  <a:gd name="T111" fmla="*/ 9 h 121"/>
                  <a:gd name="T112" fmla="*/ 64 w 128"/>
                  <a:gd name="T113" fmla="*/ 106 h 121"/>
                  <a:gd name="T114" fmla="*/ 64 w 128"/>
                  <a:gd name="T115" fmla="*/ 15 h 121"/>
                  <a:gd name="T116" fmla="*/ 64 w 128"/>
                  <a:gd name="T117" fmla="*/ 10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21">
                    <a:moveTo>
                      <a:pt x="64" y="4"/>
                    </a:moveTo>
                    <a:cubicBezTo>
                      <a:pt x="69" y="4"/>
                      <a:pt x="73" y="6"/>
                      <a:pt x="75" y="11"/>
                    </a:cubicBezTo>
                    <a:cubicBezTo>
                      <a:pt x="76" y="13"/>
                      <a:pt x="76" y="13"/>
                      <a:pt x="76" y="13"/>
                    </a:cubicBezTo>
                    <a:cubicBezTo>
                      <a:pt x="76" y="13"/>
                      <a:pt x="76" y="13"/>
                      <a:pt x="76" y="13"/>
                    </a:cubicBezTo>
                    <a:cubicBezTo>
                      <a:pt x="72" y="12"/>
                      <a:pt x="68" y="11"/>
                      <a:pt x="64" y="11"/>
                    </a:cubicBezTo>
                    <a:cubicBezTo>
                      <a:pt x="59" y="11"/>
                      <a:pt x="55" y="12"/>
                      <a:pt x="51" y="13"/>
                    </a:cubicBezTo>
                    <a:cubicBezTo>
                      <a:pt x="52" y="11"/>
                      <a:pt x="52" y="11"/>
                      <a:pt x="52" y="11"/>
                    </a:cubicBezTo>
                    <a:cubicBezTo>
                      <a:pt x="54" y="6"/>
                      <a:pt x="58" y="4"/>
                      <a:pt x="64" y="4"/>
                    </a:cubicBezTo>
                    <a:moveTo>
                      <a:pt x="89" y="12"/>
                    </a:moveTo>
                    <a:cubicBezTo>
                      <a:pt x="93" y="12"/>
                      <a:pt x="97" y="14"/>
                      <a:pt x="99" y="17"/>
                    </a:cubicBezTo>
                    <a:cubicBezTo>
                      <a:pt x="102" y="20"/>
                      <a:pt x="103" y="23"/>
                      <a:pt x="102" y="27"/>
                    </a:cubicBezTo>
                    <a:cubicBezTo>
                      <a:pt x="102" y="29"/>
                      <a:pt x="102" y="29"/>
                      <a:pt x="102" y="29"/>
                    </a:cubicBezTo>
                    <a:cubicBezTo>
                      <a:pt x="97" y="22"/>
                      <a:pt x="90" y="17"/>
                      <a:pt x="82" y="14"/>
                    </a:cubicBezTo>
                    <a:cubicBezTo>
                      <a:pt x="82" y="14"/>
                      <a:pt x="82" y="14"/>
                      <a:pt x="82" y="14"/>
                    </a:cubicBezTo>
                    <a:cubicBezTo>
                      <a:pt x="83" y="13"/>
                      <a:pt x="83" y="13"/>
                      <a:pt x="83" y="13"/>
                    </a:cubicBezTo>
                    <a:cubicBezTo>
                      <a:pt x="85" y="12"/>
                      <a:pt x="87" y="12"/>
                      <a:pt x="89" y="12"/>
                    </a:cubicBezTo>
                    <a:moveTo>
                      <a:pt x="38" y="12"/>
                    </a:moveTo>
                    <a:cubicBezTo>
                      <a:pt x="40" y="12"/>
                      <a:pt x="42" y="13"/>
                      <a:pt x="44" y="14"/>
                    </a:cubicBezTo>
                    <a:cubicBezTo>
                      <a:pt x="45" y="15"/>
                      <a:pt x="45" y="15"/>
                      <a:pt x="45" y="15"/>
                    </a:cubicBezTo>
                    <a:cubicBezTo>
                      <a:pt x="38" y="18"/>
                      <a:pt x="31" y="23"/>
                      <a:pt x="25" y="29"/>
                    </a:cubicBezTo>
                    <a:cubicBezTo>
                      <a:pt x="25" y="29"/>
                      <a:pt x="25" y="29"/>
                      <a:pt x="25" y="29"/>
                    </a:cubicBezTo>
                    <a:cubicBezTo>
                      <a:pt x="25" y="28"/>
                      <a:pt x="25" y="28"/>
                      <a:pt x="25" y="28"/>
                    </a:cubicBezTo>
                    <a:cubicBezTo>
                      <a:pt x="24" y="24"/>
                      <a:pt x="25" y="20"/>
                      <a:pt x="28" y="17"/>
                    </a:cubicBezTo>
                    <a:cubicBezTo>
                      <a:pt x="30" y="14"/>
                      <a:pt x="34" y="12"/>
                      <a:pt x="38" y="12"/>
                    </a:cubicBezTo>
                    <a:moveTo>
                      <a:pt x="22" y="34"/>
                    </a:moveTo>
                    <a:cubicBezTo>
                      <a:pt x="18" y="41"/>
                      <a:pt x="15" y="49"/>
                      <a:pt x="14" y="58"/>
                    </a:cubicBezTo>
                    <a:cubicBezTo>
                      <a:pt x="13" y="56"/>
                      <a:pt x="13" y="56"/>
                      <a:pt x="13" y="56"/>
                    </a:cubicBezTo>
                    <a:cubicBezTo>
                      <a:pt x="9" y="53"/>
                      <a:pt x="8" y="48"/>
                      <a:pt x="10" y="43"/>
                    </a:cubicBezTo>
                    <a:cubicBezTo>
                      <a:pt x="11" y="38"/>
                      <a:pt x="15" y="35"/>
                      <a:pt x="20" y="34"/>
                    </a:cubicBezTo>
                    <a:cubicBezTo>
                      <a:pt x="22" y="34"/>
                      <a:pt x="22" y="34"/>
                      <a:pt x="22" y="34"/>
                    </a:cubicBezTo>
                    <a:cubicBezTo>
                      <a:pt x="22" y="34"/>
                      <a:pt x="22" y="34"/>
                      <a:pt x="22" y="34"/>
                    </a:cubicBezTo>
                    <a:moveTo>
                      <a:pt x="106" y="34"/>
                    </a:moveTo>
                    <a:cubicBezTo>
                      <a:pt x="107" y="34"/>
                      <a:pt x="107" y="34"/>
                      <a:pt x="107" y="34"/>
                    </a:cubicBezTo>
                    <a:cubicBezTo>
                      <a:pt x="112" y="35"/>
                      <a:pt x="116" y="38"/>
                      <a:pt x="118" y="43"/>
                    </a:cubicBezTo>
                    <a:cubicBezTo>
                      <a:pt x="119" y="48"/>
                      <a:pt x="118" y="53"/>
                      <a:pt x="114" y="56"/>
                    </a:cubicBezTo>
                    <a:cubicBezTo>
                      <a:pt x="113" y="57"/>
                      <a:pt x="113" y="57"/>
                      <a:pt x="113" y="57"/>
                    </a:cubicBezTo>
                    <a:cubicBezTo>
                      <a:pt x="113" y="57"/>
                      <a:pt x="113" y="57"/>
                      <a:pt x="113" y="57"/>
                    </a:cubicBezTo>
                    <a:cubicBezTo>
                      <a:pt x="113" y="49"/>
                      <a:pt x="110" y="41"/>
                      <a:pt x="106" y="34"/>
                    </a:cubicBezTo>
                    <a:moveTo>
                      <a:pt x="113" y="63"/>
                    </a:moveTo>
                    <a:cubicBezTo>
                      <a:pt x="113" y="63"/>
                      <a:pt x="113" y="63"/>
                      <a:pt x="113" y="63"/>
                    </a:cubicBezTo>
                    <a:cubicBezTo>
                      <a:pt x="115" y="64"/>
                      <a:pt x="115" y="64"/>
                      <a:pt x="115" y="64"/>
                    </a:cubicBezTo>
                    <a:cubicBezTo>
                      <a:pt x="118" y="68"/>
                      <a:pt x="120" y="73"/>
                      <a:pt x="118" y="78"/>
                    </a:cubicBezTo>
                    <a:cubicBezTo>
                      <a:pt x="117" y="83"/>
                      <a:pt x="113" y="86"/>
                      <a:pt x="108" y="87"/>
                    </a:cubicBezTo>
                    <a:cubicBezTo>
                      <a:pt x="106" y="87"/>
                      <a:pt x="106" y="87"/>
                      <a:pt x="106" y="87"/>
                    </a:cubicBezTo>
                    <a:cubicBezTo>
                      <a:pt x="110" y="80"/>
                      <a:pt x="113" y="72"/>
                      <a:pt x="113" y="63"/>
                    </a:cubicBezTo>
                    <a:moveTo>
                      <a:pt x="14" y="64"/>
                    </a:moveTo>
                    <a:cubicBezTo>
                      <a:pt x="15" y="73"/>
                      <a:pt x="18" y="81"/>
                      <a:pt x="22" y="88"/>
                    </a:cubicBezTo>
                    <a:cubicBezTo>
                      <a:pt x="22" y="88"/>
                      <a:pt x="22" y="88"/>
                      <a:pt x="22" y="88"/>
                    </a:cubicBezTo>
                    <a:cubicBezTo>
                      <a:pt x="21" y="88"/>
                      <a:pt x="21" y="88"/>
                      <a:pt x="21" y="88"/>
                    </a:cubicBezTo>
                    <a:cubicBezTo>
                      <a:pt x="16" y="87"/>
                      <a:pt x="12" y="84"/>
                      <a:pt x="10" y="79"/>
                    </a:cubicBezTo>
                    <a:cubicBezTo>
                      <a:pt x="9" y="74"/>
                      <a:pt x="10" y="69"/>
                      <a:pt x="13" y="65"/>
                    </a:cubicBezTo>
                    <a:cubicBezTo>
                      <a:pt x="14" y="64"/>
                      <a:pt x="14" y="64"/>
                      <a:pt x="14" y="64"/>
                    </a:cubicBezTo>
                    <a:moveTo>
                      <a:pt x="25" y="92"/>
                    </a:moveTo>
                    <a:cubicBezTo>
                      <a:pt x="31" y="98"/>
                      <a:pt x="38" y="103"/>
                      <a:pt x="46" y="107"/>
                    </a:cubicBezTo>
                    <a:cubicBezTo>
                      <a:pt x="44" y="107"/>
                      <a:pt x="44" y="107"/>
                      <a:pt x="44" y="107"/>
                    </a:cubicBezTo>
                    <a:cubicBezTo>
                      <a:pt x="42" y="109"/>
                      <a:pt x="40" y="109"/>
                      <a:pt x="38" y="109"/>
                    </a:cubicBezTo>
                    <a:cubicBezTo>
                      <a:pt x="34" y="109"/>
                      <a:pt x="30" y="107"/>
                      <a:pt x="28" y="104"/>
                    </a:cubicBezTo>
                    <a:cubicBezTo>
                      <a:pt x="25" y="101"/>
                      <a:pt x="24" y="97"/>
                      <a:pt x="25" y="94"/>
                    </a:cubicBezTo>
                    <a:cubicBezTo>
                      <a:pt x="25" y="92"/>
                      <a:pt x="25" y="92"/>
                      <a:pt x="25" y="92"/>
                    </a:cubicBezTo>
                    <a:cubicBezTo>
                      <a:pt x="25" y="92"/>
                      <a:pt x="25" y="92"/>
                      <a:pt x="25" y="92"/>
                    </a:cubicBezTo>
                    <a:moveTo>
                      <a:pt x="102" y="92"/>
                    </a:moveTo>
                    <a:cubicBezTo>
                      <a:pt x="102" y="94"/>
                      <a:pt x="102" y="94"/>
                      <a:pt x="102" y="94"/>
                    </a:cubicBezTo>
                    <a:cubicBezTo>
                      <a:pt x="103" y="97"/>
                      <a:pt x="102" y="101"/>
                      <a:pt x="99" y="104"/>
                    </a:cubicBezTo>
                    <a:cubicBezTo>
                      <a:pt x="97" y="107"/>
                      <a:pt x="93" y="109"/>
                      <a:pt x="89" y="109"/>
                    </a:cubicBezTo>
                    <a:cubicBezTo>
                      <a:pt x="87" y="109"/>
                      <a:pt x="85" y="109"/>
                      <a:pt x="83" y="107"/>
                    </a:cubicBezTo>
                    <a:cubicBezTo>
                      <a:pt x="82" y="107"/>
                      <a:pt x="82" y="107"/>
                      <a:pt x="82" y="107"/>
                    </a:cubicBezTo>
                    <a:cubicBezTo>
                      <a:pt x="82" y="107"/>
                      <a:pt x="82" y="107"/>
                      <a:pt x="82" y="107"/>
                    </a:cubicBezTo>
                    <a:cubicBezTo>
                      <a:pt x="90" y="104"/>
                      <a:pt x="97" y="99"/>
                      <a:pt x="102" y="92"/>
                    </a:cubicBezTo>
                    <a:moveTo>
                      <a:pt x="77" y="108"/>
                    </a:moveTo>
                    <a:cubicBezTo>
                      <a:pt x="77" y="109"/>
                      <a:pt x="77" y="109"/>
                      <a:pt x="77" y="109"/>
                    </a:cubicBezTo>
                    <a:cubicBezTo>
                      <a:pt x="76" y="110"/>
                      <a:pt x="76" y="110"/>
                      <a:pt x="76" y="110"/>
                    </a:cubicBezTo>
                    <a:cubicBezTo>
                      <a:pt x="74" y="115"/>
                      <a:pt x="70" y="117"/>
                      <a:pt x="64" y="117"/>
                    </a:cubicBezTo>
                    <a:cubicBezTo>
                      <a:pt x="59" y="117"/>
                      <a:pt x="55" y="115"/>
                      <a:pt x="53" y="110"/>
                    </a:cubicBezTo>
                    <a:cubicBezTo>
                      <a:pt x="52" y="109"/>
                      <a:pt x="52" y="109"/>
                      <a:pt x="52" y="109"/>
                    </a:cubicBezTo>
                    <a:cubicBezTo>
                      <a:pt x="56" y="110"/>
                      <a:pt x="60" y="110"/>
                      <a:pt x="64" y="110"/>
                    </a:cubicBezTo>
                    <a:cubicBezTo>
                      <a:pt x="68" y="110"/>
                      <a:pt x="73" y="110"/>
                      <a:pt x="77" y="108"/>
                    </a:cubicBezTo>
                    <a:moveTo>
                      <a:pt x="64" y="0"/>
                    </a:moveTo>
                    <a:cubicBezTo>
                      <a:pt x="57" y="0"/>
                      <a:pt x="51" y="3"/>
                      <a:pt x="48" y="9"/>
                    </a:cubicBezTo>
                    <a:cubicBezTo>
                      <a:pt x="47" y="11"/>
                      <a:pt x="47" y="11"/>
                      <a:pt x="47" y="11"/>
                    </a:cubicBezTo>
                    <a:cubicBezTo>
                      <a:pt x="46" y="10"/>
                      <a:pt x="46" y="10"/>
                      <a:pt x="46" y="10"/>
                    </a:cubicBezTo>
                    <a:cubicBezTo>
                      <a:pt x="43" y="9"/>
                      <a:pt x="41" y="8"/>
                      <a:pt x="38" y="8"/>
                    </a:cubicBezTo>
                    <a:cubicBezTo>
                      <a:pt x="28" y="8"/>
                      <a:pt x="19" y="18"/>
                      <a:pt x="21" y="29"/>
                    </a:cubicBezTo>
                    <a:cubicBezTo>
                      <a:pt x="21" y="30"/>
                      <a:pt x="21" y="30"/>
                      <a:pt x="21" y="30"/>
                    </a:cubicBezTo>
                    <a:cubicBezTo>
                      <a:pt x="20" y="30"/>
                      <a:pt x="20" y="30"/>
                      <a:pt x="20" y="30"/>
                    </a:cubicBezTo>
                    <a:cubicBezTo>
                      <a:pt x="6" y="32"/>
                      <a:pt x="0" y="49"/>
                      <a:pt x="10" y="59"/>
                    </a:cubicBezTo>
                    <a:cubicBezTo>
                      <a:pt x="12" y="61"/>
                      <a:pt x="12" y="61"/>
                      <a:pt x="12" y="61"/>
                    </a:cubicBezTo>
                    <a:cubicBezTo>
                      <a:pt x="11" y="62"/>
                      <a:pt x="11" y="62"/>
                      <a:pt x="11" y="62"/>
                    </a:cubicBezTo>
                    <a:cubicBezTo>
                      <a:pt x="0" y="72"/>
                      <a:pt x="6" y="90"/>
                      <a:pt x="20" y="92"/>
                    </a:cubicBezTo>
                    <a:cubicBezTo>
                      <a:pt x="21" y="92"/>
                      <a:pt x="21" y="92"/>
                      <a:pt x="21" y="92"/>
                    </a:cubicBezTo>
                    <a:cubicBezTo>
                      <a:pt x="21" y="93"/>
                      <a:pt x="21" y="93"/>
                      <a:pt x="21" y="93"/>
                    </a:cubicBezTo>
                    <a:cubicBezTo>
                      <a:pt x="19" y="104"/>
                      <a:pt x="28" y="113"/>
                      <a:pt x="38" y="113"/>
                    </a:cubicBezTo>
                    <a:cubicBezTo>
                      <a:pt x="41" y="113"/>
                      <a:pt x="43" y="112"/>
                      <a:pt x="46" y="111"/>
                    </a:cubicBezTo>
                    <a:cubicBezTo>
                      <a:pt x="48" y="110"/>
                      <a:pt x="48" y="110"/>
                      <a:pt x="48" y="110"/>
                    </a:cubicBezTo>
                    <a:cubicBezTo>
                      <a:pt x="49" y="112"/>
                      <a:pt x="49" y="112"/>
                      <a:pt x="49" y="112"/>
                    </a:cubicBezTo>
                    <a:cubicBezTo>
                      <a:pt x="52" y="118"/>
                      <a:pt x="58" y="121"/>
                      <a:pt x="64" y="121"/>
                    </a:cubicBezTo>
                    <a:cubicBezTo>
                      <a:pt x="71" y="121"/>
                      <a:pt x="77" y="118"/>
                      <a:pt x="80" y="112"/>
                    </a:cubicBezTo>
                    <a:cubicBezTo>
                      <a:pt x="80" y="111"/>
                      <a:pt x="80" y="111"/>
                      <a:pt x="80" y="111"/>
                    </a:cubicBezTo>
                    <a:cubicBezTo>
                      <a:pt x="81" y="111"/>
                      <a:pt x="81" y="111"/>
                      <a:pt x="81" y="111"/>
                    </a:cubicBezTo>
                    <a:cubicBezTo>
                      <a:pt x="84" y="112"/>
                      <a:pt x="87" y="113"/>
                      <a:pt x="89" y="113"/>
                    </a:cubicBezTo>
                    <a:cubicBezTo>
                      <a:pt x="99" y="113"/>
                      <a:pt x="108" y="104"/>
                      <a:pt x="106" y="93"/>
                    </a:cubicBezTo>
                    <a:cubicBezTo>
                      <a:pt x="106" y="91"/>
                      <a:pt x="106" y="91"/>
                      <a:pt x="106" y="91"/>
                    </a:cubicBezTo>
                    <a:cubicBezTo>
                      <a:pt x="108" y="91"/>
                      <a:pt x="108" y="91"/>
                      <a:pt x="108" y="91"/>
                    </a:cubicBezTo>
                    <a:cubicBezTo>
                      <a:pt x="122" y="89"/>
                      <a:pt x="128" y="71"/>
                      <a:pt x="118" y="61"/>
                    </a:cubicBezTo>
                    <a:cubicBezTo>
                      <a:pt x="116" y="60"/>
                      <a:pt x="116" y="60"/>
                      <a:pt x="116" y="60"/>
                    </a:cubicBezTo>
                    <a:cubicBezTo>
                      <a:pt x="117" y="59"/>
                      <a:pt x="117" y="59"/>
                      <a:pt x="117" y="59"/>
                    </a:cubicBezTo>
                    <a:cubicBezTo>
                      <a:pt x="127" y="49"/>
                      <a:pt x="122" y="32"/>
                      <a:pt x="108" y="30"/>
                    </a:cubicBezTo>
                    <a:cubicBezTo>
                      <a:pt x="106" y="30"/>
                      <a:pt x="106" y="30"/>
                      <a:pt x="106" y="30"/>
                    </a:cubicBezTo>
                    <a:cubicBezTo>
                      <a:pt x="106" y="28"/>
                      <a:pt x="106" y="28"/>
                      <a:pt x="106" y="28"/>
                    </a:cubicBezTo>
                    <a:cubicBezTo>
                      <a:pt x="108" y="17"/>
                      <a:pt x="99" y="8"/>
                      <a:pt x="89" y="8"/>
                    </a:cubicBezTo>
                    <a:cubicBezTo>
                      <a:pt x="87" y="8"/>
                      <a:pt x="84" y="9"/>
                      <a:pt x="81" y="10"/>
                    </a:cubicBezTo>
                    <a:cubicBezTo>
                      <a:pt x="80" y="11"/>
                      <a:pt x="80" y="11"/>
                      <a:pt x="80" y="11"/>
                    </a:cubicBezTo>
                    <a:cubicBezTo>
                      <a:pt x="79" y="9"/>
                      <a:pt x="79" y="9"/>
                      <a:pt x="79" y="9"/>
                    </a:cubicBezTo>
                    <a:cubicBezTo>
                      <a:pt x="76" y="3"/>
                      <a:pt x="70" y="0"/>
                      <a:pt x="64" y="0"/>
                    </a:cubicBezTo>
                    <a:close/>
                    <a:moveTo>
                      <a:pt x="64" y="106"/>
                    </a:moveTo>
                    <a:cubicBezTo>
                      <a:pt x="39" y="106"/>
                      <a:pt x="18" y="86"/>
                      <a:pt x="18" y="61"/>
                    </a:cubicBezTo>
                    <a:cubicBezTo>
                      <a:pt x="18" y="35"/>
                      <a:pt x="39" y="15"/>
                      <a:pt x="64" y="15"/>
                    </a:cubicBezTo>
                    <a:cubicBezTo>
                      <a:pt x="89" y="15"/>
                      <a:pt x="109" y="35"/>
                      <a:pt x="109" y="61"/>
                    </a:cubicBezTo>
                    <a:cubicBezTo>
                      <a:pt x="109" y="86"/>
                      <a:pt x="89" y="106"/>
                      <a:pt x="64" y="106"/>
                    </a:cubicBezTo>
                    <a:close/>
                  </a:path>
                </a:pathLst>
              </a:custGeom>
              <a:solidFill>
                <a:srgbClr val="354E5D"/>
              </a:solidFill>
              <a:ln>
                <a:noFill/>
              </a:ln>
            </p:spPr>
            <p:txBody>
              <a:bodyPr lIns="84406" tIns="42203" rIns="84406" bIns="42203"/>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62"/>
              </a:p>
            </p:txBody>
          </p:sp>
          <p:sp>
            <p:nvSpPr>
              <p:cNvPr id="56" name="Oval 55"/>
              <p:cNvSpPr/>
              <p:nvPr/>
            </p:nvSpPr>
            <p:spPr>
              <a:xfrm>
                <a:off x="2157123" y="3085668"/>
                <a:ext cx="178299" cy="178447"/>
              </a:xfrm>
              <a:prstGeom prst="ellipse">
                <a:avLst/>
              </a:prstGeom>
              <a:solidFill>
                <a:srgbClr val="354E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92" dirty="0" err="1">
                  <a:solidFill>
                    <a:srgbClr val="000000"/>
                  </a:solidFill>
                </a:endParaRPr>
              </a:p>
            </p:txBody>
          </p:sp>
        </p:grpSp>
        <p:sp>
          <p:nvSpPr>
            <p:cNvPr id="51" name="Frame 50"/>
            <p:cNvSpPr/>
            <p:nvPr/>
          </p:nvSpPr>
          <p:spPr>
            <a:xfrm>
              <a:off x="1378096" y="2814772"/>
              <a:ext cx="1171284" cy="753563"/>
            </a:xfrm>
            <a:prstGeom prst="frame">
              <a:avLst>
                <a:gd name="adj1" fmla="val 6796"/>
              </a:avLst>
            </a:prstGeom>
            <a:solidFill>
              <a:srgbClr val="96B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92" dirty="0" err="1">
                <a:solidFill>
                  <a:srgbClr val="000000"/>
                </a:solidFill>
              </a:endParaRPr>
            </a:p>
          </p:txBody>
        </p:sp>
        <p:sp>
          <p:nvSpPr>
            <p:cNvPr id="52" name="Rectangle 51"/>
            <p:cNvSpPr>
              <a:spLocks noChangeArrowheads="1"/>
            </p:cNvSpPr>
            <p:nvPr/>
          </p:nvSpPr>
          <p:spPr bwMode="auto">
            <a:xfrm>
              <a:off x="1645087" y="2958820"/>
              <a:ext cx="637303" cy="31175"/>
            </a:xfrm>
            <a:prstGeom prst="rect">
              <a:avLst/>
            </a:prstGeom>
            <a:solidFill>
              <a:srgbClr val="354E5D"/>
            </a:solidFill>
            <a:ln>
              <a:noFill/>
            </a:ln>
          </p:spPr>
          <p:txBody>
            <a:bodyPr lIns="84406" tIns="42203" rIns="84406" bIns="42203"/>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62"/>
            </a:p>
          </p:txBody>
        </p:sp>
      </p:grpSp>
      <p:sp>
        <p:nvSpPr>
          <p:cNvPr id="57" name="Rectangle 30"/>
          <p:cNvSpPr>
            <a:spLocks noChangeArrowheads="1"/>
          </p:cNvSpPr>
          <p:nvPr/>
        </p:nvSpPr>
        <p:spPr bwMode="auto">
          <a:xfrm>
            <a:off x="5504023" y="4164299"/>
            <a:ext cx="6529587" cy="58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IN" sz="1800" dirty="0" smtClean="0">
                <a:solidFill>
                  <a:schemeClr val="tx1"/>
                </a:solidFill>
                <a:latin typeface="Times New Roman" panose="02020603050405020304" pitchFamily="18" charset="0"/>
                <a:cs typeface="Times New Roman" panose="02020603050405020304" pitchFamily="18" charset="0"/>
              </a:rPr>
              <a:t>For </a:t>
            </a:r>
            <a:r>
              <a:rPr lang="en-IN" sz="1800" dirty="0">
                <a:solidFill>
                  <a:schemeClr val="tx1"/>
                </a:solidFill>
                <a:latin typeface="Times New Roman" panose="02020603050405020304" pitchFamily="18" charset="0"/>
                <a:cs typeface="Times New Roman" panose="02020603050405020304" pitchFamily="18" charset="0"/>
              </a:rPr>
              <a:t>over 70 years, Daltile has led the tile industry being a leader in ceramic, porcelain and mosaics</a:t>
            </a:r>
          </a:p>
        </p:txBody>
      </p:sp>
      <p:grpSp>
        <p:nvGrpSpPr>
          <p:cNvPr id="58" name="Group 31"/>
          <p:cNvGrpSpPr>
            <a:grpSpLocks/>
          </p:cNvGrpSpPr>
          <p:nvPr/>
        </p:nvGrpSpPr>
        <p:grpSpPr bwMode="auto">
          <a:xfrm>
            <a:off x="245862" y="5370330"/>
            <a:ext cx="1746250" cy="882650"/>
            <a:chOff x="2493944" y="2348271"/>
            <a:chExt cx="1745497" cy="882998"/>
          </a:xfrm>
        </p:grpSpPr>
        <p:sp>
          <p:nvSpPr>
            <p:cNvPr id="59" name="Freeform 58"/>
            <p:cNvSpPr/>
            <p:nvPr/>
          </p:nvSpPr>
          <p:spPr>
            <a:xfrm>
              <a:off x="3114388" y="2348271"/>
              <a:ext cx="414159" cy="882998"/>
            </a:xfrm>
            <a:custGeom>
              <a:avLst/>
              <a:gdLst>
                <a:gd name="connsiteX0" fmla="*/ 411643 w 666748"/>
                <a:gd name="connsiteY0" fmla="*/ 302646 h 1418861"/>
                <a:gd name="connsiteX1" fmla="*/ 436178 w 666748"/>
                <a:gd name="connsiteY1" fmla="*/ 307610 h 1418861"/>
                <a:gd name="connsiteX2" fmla="*/ 457571 w 666748"/>
                <a:gd name="connsiteY2" fmla="*/ 328986 h 1418861"/>
                <a:gd name="connsiteX3" fmla="*/ 509827 w 666748"/>
                <a:gd name="connsiteY3" fmla="*/ 427127 h 1418861"/>
                <a:gd name="connsiteX4" fmla="*/ 572646 w 666748"/>
                <a:gd name="connsiteY4" fmla="*/ 337454 h 1418861"/>
                <a:gd name="connsiteX5" fmla="*/ 644695 w 666748"/>
                <a:gd name="connsiteY5" fmla="*/ 324765 h 1418861"/>
                <a:gd name="connsiteX6" fmla="*/ 657383 w 666748"/>
                <a:gd name="connsiteY6" fmla="*/ 396815 h 1418861"/>
                <a:gd name="connsiteX7" fmla="*/ 555156 w 666748"/>
                <a:gd name="connsiteY7" fmla="*/ 542742 h 1418861"/>
                <a:gd name="connsiteX8" fmla="*/ 555002 w 666748"/>
                <a:gd name="connsiteY8" fmla="*/ 544205 h 1418861"/>
                <a:gd name="connsiteX9" fmla="*/ 549155 w 666748"/>
                <a:gd name="connsiteY9" fmla="*/ 551307 h 1418861"/>
                <a:gd name="connsiteX10" fmla="*/ 545366 w 666748"/>
                <a:gd name="connsiteY10" fmla="*/ 556716 h 1418861"/>
                <a:gd name="connsiteX11" fmla="*/ 542302 w 666748"/>
                <a:gd name="connsiteY11" fmla="*/ 559632 h 1418861"/>
                <a:gd name="connsiteX12" fmla="*/ 529838 w 666748"/>
                <a:gd name="connsiteY12" fmla="*/ 574770 h 1418861"/>
                <a:gd name="connsiteX13" fmla="*/ 459864 w 666748"/>
                <a:gd name="connsiteY13" fmla="*/ 553423 h 1418861"/>
                <a:gd name="connsiteX14" fmla="*/ 415216 w 666748"/>
                <a:gd name="connsiteY14" fmla="*/ 469574 h 1418861"/>
                <a:gd name="connsiteX15" fmla="*/ 415216 w 666748"/>
                <a:gd name="connsiteY15" fmla="*/ 880094 h 1418861"/>
                <a:gd name="connsiteX16" fmla="*/ 416290 w 666748"/>
                <a:gd name="connsiteY16" fmla="*/ 880094 h 1418861"/>
                <a:gd name="connsiteX17" fmla="*/ 416290 w 666748"/>
                <a:gd name="connsiteY17" fmla="*/ 881269 h 1418861"/>
                <a:gd name="connsiteX18" fmla="*/ 416521 w 666748"/>
                <a:gd name="connsiteY18" fmla="*/ 882409 h 1418861"/>
                <a:gd name="connsiteX19" fmla="*/ 416521 w 666748"/>
                <a:gd name="connsiteY19" fmla="*/ 1350561 h 1418861"/>
                <a:gd name="connsiteX20" fmla="*/ 348222 w 666748"/>
                <a:gd name="connsiteY20" fmla="*/ 1418861 h 1418861"/>
                <a:gd name="connsiteX21" fmla="*/ 279922 w 666748"/>
                <a:gd name="connsiteY21" fmla="*/ 1350561 h 1418861"/>
                <a:gd name="connsiteX22" fmla="*/ 279922 w 666748"/>
                <a:gd name="connsiteY22" fmla="*/ 940707 h 1418861"/>
                <a:gd name="connsiteX23" fmla="*/ 255503 w 666748"/>
                <a:gd name="connsiteY23" fmla="*/ 940707 h 1418861"/>
                <a:gd name="connsiteX24" fmla="*/ 255503 w 666748"/>
                <a:gd name="connsiteY24" fmla="*/ 1350561 h 1418861"/>
                <a:gd name="connsiteX25" fmla="*/ 187204 w 666748"/>
                <a:gd name="connsiteY25" fmla="*/ 1418861 h 1418861"/>
                <a:gd name="connsiteX26" fmla="*/ 118904 w 666748"/>
                <a:gd name="connsiteY26" fmla="*/ 1350561 h 1418861"/>
                <a:gd name="connsiteX27" fmla="*/ 118904 w 666748"/>
                <a:gd name="connsiteY27" fmla="*/ 940707 h 1418861"/>
                <a:gd name="connsiteX28" fmla="*/ 118675 w 666748"/>
                <a:gd name="connsiteY28" fmla="*/ 940707 h 1418861"/>
                <a:gd name="connsiteX29" fmla="*/ 118675 w 666748"/>
                <a:gd name="connsiteY29" fmla="*/ 476281 h 1418861"/>
                <a:gd name="connsiteX30" fmla="*/ 100859 w 666748"/>
                <a:gd name="connsiteY30" fmla="*/ 476281 h 1418861"/>
                <a:gd name="connsiteX31" fmla="*/ 100859 w 666748"/>
                <a:gd name="connsiteY31" fmla="*/ 807930 h 1418861"/>
                <a:gd name="connsiteX32" fmla="*/ 50429 w 666748"/>
                <a:gd name="connsiteY32" fmla="*/ 858360 h 1418861"/>
                <a:gd name="connsiteX33" fmla="*/ 50429 w 666748"/>
                <a:gd name="connsiteY33" fmla="*/ 858359 h 1418861"/>
                <a:gd name="connsiteX34" fmla="*/ 0 w 666748"/>
                <a:gd name="connsiteY34" fmla="*/ 807930 h 1418861"/>
                <a:gd name="connsiteX35" fmla="*/ 1 w 666748"/>
                <a:gd name="connsiteY35" fmla="*/ 432880 h 1418861"/>
                <a:gd name="connsiteX36" fmla="*/ 0 w 666748"/>
                <a:gd name="connsiteY36" fmla="*/ 432875 h 1418861"/>
                <a:gd name="connsiteX37" fmla="*/ 0 w 666748"/>
                <a:gd name="connsiteY37" fmla="*/ 411107 h 1418861"/>
                <a:gd name="connsiteX38" fmla="*/ 0 w 666748"/>
                <a:gd name="connsiteY38" fmla="*/ 369586 h 1418861"/>
                <a:gd name="connsiteX39" fmla="*/ 0 w 666748"/>
                <a:gd name="connsiteY39" fmla="*/ 345103 h 1418861"/>
                <a:gd name="connsiteX40" fmla="*/ 40690 w 666748"/>
                <a:gd name="connsiteY40" fmla="*/ 304413 h 1418861"/>
                <a:gd name="connsiteX41" fmla="*/ 65175 w 666748"/>
                <a:gd name="connsiteY41" fmla="*/ 304413 h 1418861"/>
                <a:gd name="connsiteX42" fmla="*/ 85817 w 666748"/>
                <a:gd name="connsiteY42" fmla="*/ 304413 h 1418861"/>
                <a:gd name="connsiteX43" fmla="*/ 136880 w 666748"/>
                <a:gd name="connsiteY43" fmla="*/ 304413 h 1418861"/>
                <a:gd name="connsiteX44" fmla="*/ 234365 w 666748"/>
                <a:gd name="connsiteY44" fmla="*/ 401897 h 1418861"/>
                <a:gd name="connsiteX45" fmla="*/ 257614 w 666748"/>
                <a:gd name="connsiteY45" fmla="*/ 361812 h 1418861"/>
                <a:gd name="connsiteX46" fmla="*/ 228180 w 666748"/>
                <a:gd name="connsiteY46" fmla="*/ 311063 h 1418861"/>
                <a:gd name="connsiteX47" fmla="*/ 305698 w 666748"/>
                <a:gd name="connsiteY47" fmla="*/ 311063 h 1418861"/>
                <a:gd name="connsiteX48" fmla="*/ 276263 w 666748"/>
                <a:gd name="connsiteY48" fmla="*/ 361813 h 1418861"/>
                <a:gd name="connsiteX49" fmla="*/ 299512 w 666748"/>
                <a:gd name="connsiteY49" fmla="*/ 401898 h 1418861"/>
                <a:gd name="connsiteX50" fmla="*/ 396997 w 666748"/>
                <a:gd name="connsiteY50" fmla="*/ 304413 h 1418861"/>
                <a:gd name="connsiteX51" fmla="*/ 411643 w 666748"/>
                <a:gd name="connsiteY51" fmla="*/ 304413 h 1418861"/>
                <a:gd name="connsiteX52" fmla="*/ 266939 w 666748"/>
                <a:gd name="connsiteY52" fmla="*/ 0 h 1418861"/>
                <a:gd name="connsiteX53" fmla="*/ 399825 w 666748"/>
                <a:gd name="connsiteY53" fmla="*/ 132886 h 1418861"/>
                <a:gd name="connsiteX54" fmla="*/ 266939 w 666748"/>
                <a:gd name="connsiteY54" fmla="*/ 265773 h 1418861"/>
                <a:gd name="connsiteX55" fmla="*/ 134052 w 666748"/>
                <a:gd name="connsiteY55" fmla="*/ 132886 h 1418861"/>
                <a:gd name="connsiteX56" fmla="*/ 266939 w 666748"/>
                <a:gd name="connsiteY56" fmla="*/ 0 h 141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66748" h="1418861">
                  <a:moveTo>
                    <a:pt x="411643" y="302646"/>
                  </a:moveTo>
                  <a:lnTo>
                    <a:pt x="436178" y="307610"/>
                  </a:lnTo>
                  <a:cubicBezTo>
                    <a:pt x="444982" y="312276"/>
                    <a:pt x="452535" y="319530"/>
                    <a:pt x="457571" y="328986"/>
                  </a:cubicBezTo>
                  <a:lnTo>
                    <a:pt x="509827" y="427127"/>
                  </a:lnTo>
                  <a:lnTo>
                    <a:pt x="572646" y="337454"/>
                  </a:lnTo>
                  <a:cubicBezTo>
                    <a:pt x="589038" y="314055"/>
                    <a:pt x="621296" y="308374"/>
                    <a:pt x="644695" y="324765"/>
                  </a:cubicBezTo>
                  <a:cubicBezTo>
                    <a:pt x="668095" y="341158"/>
                    <a:pt x="673774" y="373415"/>
                    <a:pt x="657383" y="396815"/>
                  </a:cubicBezTo>
                  <a:lnTo>
                    <a:pt x="555156" y="542742"/>
                  </a:lnTo>
                  <a:lnTo>
                    <a:pt x="555002" y="544205"/>
                  </a:lnTo>
                  <a:lnTo>
                    <a:pt x="549155" y="551307"/>
                  </a:lnTo>
                  <a:lnTo>
                    <a:pt x="545366" y="556716"/>
                  </a:lnTo>
                  <a:lnTo>
                    <a:pt x="542302" y="559632"/>
                  </a:lnTo>
                  <a:lnTo>
                    <a:pt x="529838" y="574770"/>
                  </a:lnTo>
                  <a:cubicBezTo>
                    <a:pt x="504620" y="588198"/>
                    <a:pt x="473292" y="578640"/>
                    <a:pt x="459864" y="553423"/>
                  </a:cubicBezTo>
                  <a:lnTo>
                    <a:pt x="415216" y="469574"/>
                  </a:lnTo>
                  <a:lnTo>
                    <a:pt x="415216" y="880094"/>
                  </a:lnTo>
                  <a:lnTo>
                    <a:pt x="416290" y="880094"/>
                  </a:lnTo>
                  <a:lnTo>
                    <a:pt x="416290" y="881269"/>
                  </a:lnTo>
                  <a:cubicBezTo>
                    <a:pt x="416368" y="881648"/>
                    <a:pt x="416445" y="882028"/>
                    <a:pt x="416521" y="882409"/>
                  </a:cubicBezTo>
                  <a:lnTo>
                    <a:pt x="416521" y="1350561"/>
                  </a:lnTo>
                  <a:cubicBezTo>
                    <a:pt x="416521" y="1388283"/>
                    <a:pt x="385942" y="1418861"/>
                    <a:pt x="348222" y="1418861"/>
                  </a:cubicBezTo>
                  <a:cubicBezTo>
                    <a:pt x="310501" y="1418861"/>
                    <a:pt x="279922" y="1388283"/>
                    <a:pt x="279922" y="1350561"/>
                  </a:cubicBezTo>
                  <a:lnTo>
                    <a:pt x="279922" y="940707"/>
                  </a:lnTo>
                  <a:lnTo>
                    <a:pt x="255503" y="940707"/>
                  </a:lnTo>
                  <a:lnTo>
                    <a:pt x="255503" y="1350561"/>
                  </a:lnTo>
                  <a:cubicBezTo>
                    <a:pt x="255503" y="1388283"/>
                    <a:pt x="224924" y="1418861"/>
                    <a:pt x="187204" y="1418861"/>
                  </a:cubicBezTo>
                  <a:cubicBezTo>
                    <a:pt x="149483" y="1418861"/>
                    <a:pt x="118904" y="1388283"/>
                    <a:pt x="118904" y="1350561"/>
                  </a:cubicBezTo>
                  <a:lnTo>
                    <a:pt x="118904" y="940707"/>
                  </a:lnTo>
                  <a:lnTo>
                    <a:pt x="118675" y="940707"/>
                  </a:lnTo>
                  <a:lnTo>
                    <a:pt x="118675" y="476281"/>
                  </a:lnTo>
                  <a:lnTo>
                    <a:pt x="100859" y="476281"/>
                  </a:lnTo>
                  <a:lnTo>
                    <a:pt x="100859" y="807930"/>
                  </a:lnTo>
                  <a:cubicBezTo>
                    <a:pt x="100859" y="835782"/>
                    <a:pt x="78281" y="858360"/>
                    <a:pt x="50429" y="858360"/>
                  </a:cubicBezTo>
                  <a:lnTo>
                    <a:pt x="50429" y="858359"/>
                  </a:lnTo>
                  <a:cubicBezTo>
                    <a:pt x="22579" y="858359"/>
                    <a:pt x="0" y="835780"/>
                    <a:pt x="0" y="807930"/>
                  </a:cubicBezTo>
                  <a:lnTo>
                    <a:pt x="1" y="432880"/>
                  </a:lnTo>
                  <a:lnTo>
                    <a:pt x="0" y="432875"/>
                  </a:lnTo>
                  <a:lnTo>
                    <a:pt x="0" y="411107"/>
                  </a:lnTo>
                  <a:lnTo>
                    <a:pt x="0" y="369586"/>
                  </a:lnTo>
                  <a:lnTo>
                    <a:pt x="0" y="345103"/>
                  </a:lnTo>
                  <a:cubicBezTo>
                    <a:pt x="0" y="322630"/>
                    <a:pt x="18217" y="304413"/>
                    <a:pt x="40690" y="304413"/>
                  </a:cubicBezTo>
                  <a:lnTo>
                    <a:pt x="65175" y="304413"/>
                  </a:lnTo>
                  <a:lnTo>
                    <a:pt x="85817" y="304413"/>
                  </a:lnTo>
                  <a:lnTo>
                    <a:pt x="136880" y="304413"/>
                  </a:lnTo>
                  <a:lnTo>
                    <a:pt x="234365" y="401897"/>
                  </a:lnTo>
                  <a:lnTo>
                    <a:pt x="257614" y="361812"/>
                  </a:lnTo>
                  <a:lnTo>
                    <a:pt x="228180" y="311063"/>
                  </a:lnTo>
                  <a:lnTo>
                    <a:pt x="305698" y="311063"/>
                  </a:lnTo>
                  <a:lnTo>
                    <a:pt x="276263" y="361813"/>
                  </a:lnTo>
                  <a:lnTo>
                    <a:pt x="299512" y="401898"/>
                  </a:lnTo>
                  <a:lnTo>
                    <a:pt x="396997" y="304413"/>
                  </a:lnTo>
                  <a:lnTo>
                    <a:pt x="411643" y="304413"/>
                  </a:lnTo>
                  <a:close/>
                  <a:moveTo>
                    <a:pt x="266939" y="0"/>
                  </a:moveTo>
                  <a:cubicBezTo>
                    <a:pt x="340330" y="0"/>
                    <a:pt x="399825" y="59495"/>
                    <a:pt x="399825" y="132886"/>
                  </a:cubicBezTo>
                  <a:cubicBezTo>
                    <a:pt x="399825" y="206278"/>
                    <a:pt x="340330" y="265773"/>
                    <a:pt x="266939" y="265773"/>
                  </a:cubicBezTo>
                  <a:cubicBezTo>
                    <a:pt x="193547" y="265773"/>
                    <a:pt x="134052" y="206278"/>
                    <a:pt x="134052" y="132886"/>
                  </a:cubicBezTo>
                  <a:cubicBezTo>
                    <a:pt x="134052" y="59495"/>
                    <a:pt x="193547" y="0"/>
                    <a:pt x="266939" y="0"/>
                  </a:cubicBezTo>
                  <a:close/>
                </a:path>
              </a:pathLst>
            </a:custGeom>
            <a:solidFill>
              <a:srgbClr val="96B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err="1">
                <a:solidFill>
                  <a:schemeClr val="tx1"/>
                </a:solidFill>
                <a:latin typeface="Arial" pitchFamily="34" charset="0"/>
                <a:cs typeface="Arial" pitchFamily="34" charset="0"/>
              </a:endParaRPr>
            </a:p>
          </p:txBody>
        </p:sp>
        <p:sp>
          <p:nvSpPr>
            <p:cNvPr id="60" name="Freeform 59"/>
            <p:cNvSpPr/>
            <p:nvPr/>
          </p:nvSpPr>
          <p:spPr>
            <a:xfrm>
              <a:off x="2917623" y="2826297"/>
              <a:ext cx="902898" cy="404972"/>
            </a:xfrm>
            <a:custGeom>
              <a:avLst/>
              <a:gdLst>
                <a:gd name="connsiteX0" fmla="*/ 36628 w 902779"/>
                <a:gd name="connsiteY0" fmla="*/ 0 h 405277"/>
                <a:gd name="connsiteX1" fmla="*/ 866151 w 902779"/>
                <a:gd name="connsiteY1" fmla="*/ 0 h 405277"/>
                <a:gd name="connsiteX2" fmla="*/ 902779 w 902779"/>
                <a:gd name="connsiteY2" fmla="*/ 36628 h 405277"/>
                <a:gd name="connsiteX3" fmla="*/ 866151 w 902779"/>
                <a:gd name="connsiteY3" fmla="*/ 73256 h 405277"/>
                <a:gd name="connsiteX4" fmla="*/ 503103 w 902779"/>
                <a:gd name="connsiteY4" fmla="*/ 73256 h 405277"/>
                <a:gd name="connsiteX5" fmla="*/ 491179 w 902779"/>
                <a:gd name="connsiteY5" fmla="*/ 90941 h 405277"/>
                <a:gd name="connsiteX6" fmla="*/ 475494 w 902779"/>
                <a:gd name="connsiteY6" fmla="*/ 168631 h 405277"/>
                <a:gd name="connsiteX7" fmla="*/ 597396 w 902779"/>
                <a:gd name="connsiteY7" fmla="*/ 352538 h 405277"/>
                <a:gd name="connsiteX8" fmla="*/ 597883 w 902779"/>
                <a:gd name="connsiteY8" fmla="*/ 352690 h 405277"/>
                <a:gd name="connsiteX9" fmla="*/ 597883 w 902779"/>
                <a:gd name="connsiteY9" fmla="*/ 405277 h 405277"/>
                <a:gd name="connsiteX10" fmla="*/ 304894 w 902779"/>
                <a:gd name="connsiteY10" fmla="*/ 405277 h 405277"/>
                <a:gd name="connsiteX11" fmla="*/ 304894 w 902779"/>
                <a:gd name="connsiteY11" fmla="*/ 356047 h 405277"/>
                <a:gd name="connsiteX12" fmla="*/ 316199 w 902779"/>
                <a:gd name="connsiteY12" fmla="*/ 352538 h 405277"/>
                <a:gd name="connsiteX13" fmla="*/ 438100 w 902779"/>
                <a:gd name="connsiteY13" fmla="*/ 168631 h 405277"/>
                <a:gd name="connsiteX14" fmla="*/ 422415 w 902779"/>
                <a:gd name="connsiteY14" fmla="*/ 90941 h 405277"/>
                <a:gd name="connsiteX15" fmla="*/ 410492 w 902779"/>
                <a:gd name="connsiteY15" fmla="*/ 73256 h 405277"/>
                <a:gd name="connsiteX16" fmla="*/ 36628 w 902779"/>
                <a:gd name="connsiteY16" fmla="*/ 73256 h 405277"/>
                <a:gd name="connsiteX17" fmla="*/ 0 w 902779"/>
                <a:gd name="connsiteY17" fmla="*/ 36628 h 405277"/>
                <a:gd name="connsiteX18" fmla="*/ 36628 w 902779"/>
                <a:gd name="connsiteY18" fmla="*/ 0 h 40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2779" h="405277">
                  <a:moveTo>
                    <a:pt x="36628" y="0"/>
                  </a:moveTo>
                  <a:lnTo>
                    <a:pt x="866151" y="0"/>
                  </a:lnTo>
                  <a:cubicBezTo>
                    <a:pt x="886380" y="0"/>
                    <a:pt x="902779" y="16399"/>
                    <a:pt x="902779" y="36628"/>
                  </a:cubicBezTo>
                  <a:cubicBezTo>
                    <a:pt x="902779" y="56857"/>
                    <a:pt x="886380" y="73256"/>
                    <a:pt x="866151" y="73256"/>
                  </a:cubicBezTo>
                  <a:lnTo>
                    <a:pt x="503103" y="73256"/>
                  </a:lnTo>
                  <a:lnTo>
                    <a:pt x="491179" y="90941"/>
                  </a:lnTo>
                  <a:cubicBezTo>
                    <a:pt x="481079" y="114820"/>
                    <a:pt x="475494" y="141073"/>
                    <a:pt x="475494" y="168631"/>
                  </a:cubicBezTo>
                  <a:cubicBezTo>
                    <a:pt x="475494" y="251305"/>
                    <a:pt x="525759" y="322239"/>
                    <a:pt x="597396" y="352538"/>
                  </a:cubicBezTo>
                  <a:lnTo>
                    <a:pt x="597883" y="352690"/>
                  </a:lnTo>
                  <a:lnTo>
                    <a:pt x="597883" y="405277"/>
                  </a:lnTo>
                  <a:lnTo>
                    <a:pt x="304894" y="405277"/>
                  </a:lnTo>
                  <a:lnTo>
                    <a:pt x="304894" y="356047"/>
                  </a:lnTo>
                  <a:lnTo>
                    <a:pt x="316199" y="352538"/>
                  </a:lnTo>
                  <a:cubicBezTo>
                    <a:pt x="387835" y="322239"/>
                    <a:pt x="438100" y="251305"/>
                    <a:pt x="438100" y="168631"/>
                  </a:cubicBezTo>
                  <a:cubicBezTo>
                    <a:pt x="438100" y="141073"/>
                    <a:pt x="432515" y="114820"/>
                    <a:pt x="422415" y="90941"/>
                  </a:cubicBezTo>
                  <a:lnTo>
                    <a:pt x="410492" y="73256"/>
                  </a:lnTo>
                  <a:lnTo>
                    <a:pt x="36628" y="73256"/>
                  </a:lnTo>
                  <a:cubicBezTo>
                    <a:pt x="16399" y="73256"/>
                    <a:pt x="0" y="56857"/>
                    <a:pt x="0" y="36628"/>
                  </a:cubicBezTo>
                  <a:cubicBezTo>
                    <a:pt x="0" y="16399"/>
                    <a:pt x="16399" y="0"/>
                    <a:pt x="36628" y="0"/>
                  </a:cubicBezTo>
                  <a:close/>
                </a:path>
              </a:pathLst>
            </a:custGeom>
            <a:solidFill>
              <a:srgbClr val="354E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err="1">
                <a:solidFill>
                  <a:srgbClr val="000000"/>
                </a:solidFill>
              </a:endParaRPr>
            </a:p>
          </p:txBody>
        </p:sp>
        <p:sp>
          <p:nvSpPr>
            <p:cNvPr id="61" name="Freeform 60"/>
            <p:cNvSpPr/>
            <p:nvPr/>
          </p:nvSpPr>
          <p:spPr>
            <a:xfrm>
              <a:off x="2493944" y="2538846"/>
              <a:ext cx="553798" cy="684483"/>
            </a:xfrm>
            <a:custGeom>
              <a:avLst/>
              <a:gdLst>
                <a:gd name="connsiteX0" fmla="*/ 16400 w 668131"/>
                <a:gd name="connsiteY0" fmla="*/ 263969 h 825357"/>
                <a:gd name="connsiteX1" fmla="*/ 33326 w 668131"/>
                <a:gd name="connsiteY1" fmla="*/ 266097 h 825357"/>
                <a:gd name="connsiteX2" fmla="*/ 43791 w 668131"/>
                <a:gd name="connsiteY2" fmla="*/ 279570 h 825357"/>
                <a:gd name="connsiteX3" fmla="*/ 127396 w 668131"/>
                <a:gd name="connsiteY3" fmla="*/ 584405 h 825357"/>
                <a:gd name="connsiteX4" fmla="*/ 426841 w 668131"/>
                <a:gd name="connsiteY4" fmla="*/ 584404 h 825357"/>
                <a:gd name="connsiteX5" fmla="*/ 459317 w 668131"/>
                <a:gd name="connsiteY5" fmla="*/ 616880 h 825357"/>
                <a:gd name="connsiteX6" fmla="*/ 439482 w 668131"/>
                <a:gd name="connsiteY6" fmla="*/ 646805 h 825357"/>
                <a:gd name="connsiteX7" fmla="*/ 437239 w 668131"/>
                <a:gd name="connsiteY7" fmla="*/ 647257 h 825357"/>
                <a:gd name="connsiteX8" fmla="*/ 289159 w 668131"/>
                <a:gd name="connsiteY8" fmla="*/ 647257 h 825357"/>
                <a:gd name="connsiteX9" fmla="*/ 289159 w 668131"/>
                <a:gd name="connsiteY9" fmla="*/ 780002 h 825357"/>
                <a:gd name="connsiteX10" fmla="*/ 357047 w 668131"/>
                <a:gd name="connsiteY10" fmla="*/ 781434 h 825357"/>
                <a:gd name="connsiteX11" fmla="*/ 490728 w 668131"/>
                <a:gd name="connsiteY11" fmla="*/ 802497 h 825357"/>
                <a:gd name="connsiteX12" fmla="*/ 357047 w 668131"/>
                <a:gd name="connsiteY12" fmla="*/ 823561 h 825357"/>
                <a:gd name="connsiteX13" fmla="*/ 279336 w 668131"/>
                <a:gd name="connsiteY13" fmla="*/ 825199 h 825357"/>
                <a:gd name="connsiteX14" fmla="*/ 279179 w 668131"/>
                <a:gd name="connsiteY14" fmla="*/ 825356 h 825357"/>
                <a:gd name="connsiteX15" fmla="*/ 271896 w 668131"/>
                <a:gd name="connsiteY15" fmla="*/ 825356 h 825357"/>
                <a:gd name="connsiteX16" fmla="*/ 271849 w 668131"/>
                <a:gd name="connsiteY16" fmla="*/ 825357 h 825357"/>
                <a:gd name="connsiteX17" fmla="*/ 271802 w 668131"/>
                <a:gd name="connsiteY17" fmla="*/ 825356 h 825357"/>
                <a:gd name="connsiteX18" fmla="*/ 239261 w 668131"/>
                <a:gd name="connsiteY18" fmla="*/ 825356 h 825357"/>
                <a:gd name="connsiteX19" fmla="*/ 238560 w 668131"/>
                <a:gd name="connsiteY19" fmla="*/ 824655 h 825357"/>
                <a:gd name="connsiteX20" fmla="*/ 186651 w 668131"/>
                <a:gd name="connsiteY20" fmla="*/ 823561 h 825357"/>
                <a:gd name="connsiteX21" fmla="*/ 52970 w 668131"/>
                <a:gd name="connsiteY21" fmla="*/ 802497 h 825357"/>
                <a:gd name="connsiteX22" fmla="*/ 186651 w 668131"/>
                <a:gd name="connsiteY22" fmla="*/ 781434 h 825357"/>
                <a:gd name="connsiteX23" fmla="*/ 229281 w 668131"/>
                <a:gd name="connsiteY23" fmla="*/ 780535 h 825357"/>
                <a:gd name="connsiteX24" fmla="*/ 229281 w 668131"/>
                <a:gd name="connsiteY24" fmla="*/ 647257 h 825357"/>
                <a:gd name="connsiteX25" fmla="*/ 74357 w 668131"/>
                <a:gd name="connsiteY25" fmla="*/ 647257 h 825357"/>
                <a:gd name="connsiteX26" fmla="*/ 63069 w 668131"/>
                <a:gd name="connsiteY26" fmla="*/ 643809 h 825357"/>
                <a:gd name="connsiteX27" fmla="*/ 51303 w 668131"/>
                <a:gd name="connsiteY27" fmla="*/ 629521 h 825357"/>
                <a:gd name="connsiteX28" fmla="*/ 48751 w 668131"/>
                <a:gd name="connsiteY28" fmla="*/ 616880 h 825357"/>
                <a:gd name="connsiteX29" fmla="*/ 51303 w 668131"/>
                <a:gd name="connsiteY29" fmla="*/ 604240 h 825357"/>
                <a:gd name="connsiteX30" fmla="*/ 58263 w 668131"/>
                <a:gd name="connsiteY30" fmla="*/ 593917 h 825357"/>
                <a:gd name="connsiteX31" fmla="*/ 81175 w 668131"/>
                <a:gd name="connsiteY31" fmla="*/ 584426 h 825357"/>
                <a:gd name="connsiteX32" fmla="*/ 799 w 668131"/>
                <a:gd name="connsiteY32" fmla="*/ 291361 h 825357"/>
                <a:gd name="connsiteX33" fmla="*/ 2926 w 668131"/>
                <a:gd name="connsiteY33" fmla="*/ 274434 h 825357"/>
                <a:gd name="connsiteX34" fmla="*/ 216043 w 668131"/>
                <a:gd name="connsiteY34" fmla="*/ 202004 h 825357"/>
                <a:gd name="connsiteX35" fmla="*/ 217123 w 668131"/>
                <a:gd name="connsiteY35" fmla="*/ 202277 h 825357"/>
                <a:gd name="connsiteX36" fmla="*/ 314180 w 668131"/>
                <a:gd name="connsiteY36" fmla="*/ 202277 h 825357"/>
                <a:gd name="connsiteX37" fmla="*/ 314180 w 668131"/>
                <a:gd name="connsiteY37" fmla="*/ 205863 h 825357"/>
                <a:gd name="connsiteX38" fmla="*/ 314188 w 668131"/>
                <a:gd name="connsiteY38" fmla="*/ 205865 h 825357"/>
                <a:gd name="connsiteX39" fmla="*/ 314188 w 668131"/>
                <a:gd name="connsiteY39" fmla="*/ 347947 h 825357"/>
                <a:gd name="connsiteX40" fmla="*/ 314179 w 668131"/>
                <a:gd name="connsiteY40" fmla="*/ 347929 h 825357"/>
                <a:gd name="connsiteX41" fmla="*/ 314179 w 668131"/>
                <a:gd name="connsiteY41" fmla="*/ 350898 h 825357"/>
                <a:gd name="connsiteX42" fmla="*/ 434847 w 668131"/>
                <a:gd name="connsiteY42" fmla="*/ 350898 h 825357"/>
                <a:gd name="connsiteX43" fmla="*/ 469733 w 668131"/>
                <a:gd name="connsiteY43" fmla="*/ 385784 h 825357"/>
                <a:gd name="connsiteX44" fmla="*/ 469732 w 668131"/>
                <a:gd name="connsiteY44" fmla="*/ 385784 h 825357"/>
                <a:gd name="connsiteX45" fmla="*/ 434847 w 668131"/>
                <a:gd name="connsiteY45" fmla="*/ 420668 h 825357"/>
                <a:gd name="connsiteX46" fmla="*/ 314179 w 668131"/>
                <a:gd name="connsiteY46" fmla="*/ 420668 h 825357"/>
                <a:gd name="connsiteX47" fmla="*/ 314178 w 668131"/>
                <a:gd name="connsiteY47" fmla="*/ 471322 h 825357"/>
                <a:gd name="connsiteX48" fmla="*/ 475005 w 668131"/>
                <a:gd name="connsiteY48" fmla="*/ 471323 h 825357"/>
                <a:gd name="connsiteX49" fmla="*/ 475005 w 668131"/>
                <a:gd name="connsiteY49" fmla="*/ 475290 h 825357"/>
                <a:gd name="connsiteX50" fmla="*/ 492928 w 668131"/>
                <a:gd name="connsiteY50" fmla="*/ 485190 h 825357"/>
                <a:gd name="connsiteX51" fmla="*/ 660146 w 668131"/>
                <a:gd name="connsiteY51" fmla="*/ 694792 h 825357"/>
                <a:gd name="connsiteX52" fmla="*/ 654365 w 668131"/>
                <a:gd name="connsiteY52" fmla="*/ 746194 h 825357"/>
                <a:gd name="connsiteX53" fmla="*/ 602963 w 668131"/>
                <a:gd name="connsiteY53" fmla="*/ 740412 h 825357"/>
                <a:gd name="connsiteX54" fmla="*/ 450747 w 668131"/>
                <a:gd name="connsiteY54" fmla="*/ 549616 h 825357"/>
                <a:gd name="connsiteX55" fmla="*/ 256445 w 668131"/>
                <a:gd name="connsiteY55" fmla="*/ 549616 h 825357"/>
                <a:gd name="connsiteX56" fmla="*/ 217298 w 668131"/>
                <a:gd name="connsiteY56" fmla="*/ 510469 h 825357"/>
                <a:gd name="connsiteX57" fmla="*/ 218392 w 668131"/>
                <a:gd name="connsiteY57" fmla="*/ 505049 h 825357"/>
                <a:gd name="connsiteX58" fmla="*/ 215533 w 668131"/>
                <a:gd name="connsiteY58" fmla="*/ 505049 h 825357"/>
                <a:gd name="connsiteX59" fmla="*/ 215534 w 668131"/>
                <a:gd name="connsiteY59" fmla="*/ 321339 h 825357"/>
                <a:gd name="connsiteX60" fmla="*/ 214384 w 668131"/>
                <a:gd name="connsiteY60" fmla="*/ 322883 h 825357"/>
                <a:gd name="connsiteX61" fmla="*/ 214385 w 668131"/>
                <a:gd name="connsiteY61" fmla="*/ 203973 h 825357"/>
                <a:gd name="connsiteX62" fmla="*/ 212745 w 668131"/>
                <a:gd name="connsiteY62" fmla="*/ 203974 h 825357"/>
                <a:gd name="connsiteX63" fmla="*/ 215534 w 668131"/>
                <a:gd name="connsiteY63" fmla="*/ 202309 h 825357"/>
                <a:gd name="connsiteX64" fmla="*/ 215535 w 668131"/>
                <a:gd name="connsiteY64" fmla="*/ 202277 h 825357"/>
                <a:gd name="connsiteX65" fmla="*/ 215588 w 668131"/>
                <a:gd name="connsiteY65" fmla="*/ 202277 h 825357"/>
                <a:gd name="connsiteX66" fmla="*/ 261501 w 668131"/>
                <a:gd name="connsiteY66" fmla="*/ 0 h 825357"/>
                <a:gd name="connsiteX67" fmla="*/ 352231 w 668131"/>
                <a:gd name="connsiteY67" fmla="*/ 90731 h 825357"/>
                <a:gd name="connsiteX68" fmla="*/ 261501 w 668131"/>
                <a:gd name="connsiteY68" fmla="*/ 181461 h 825357"/>
                <a:gd name="connsiteX69" fmla="*/ 170770 w 668131"/>
                <a:gd name="connsiteY69" fmla="*/ 90731 h 825357"/>
                <a:gd name="connsiteX70" fmla="*/ 261501 w 668131"/>
                <a:gd name="connsiteY70" fmla="*/ 0 h 82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68131" h="825357">
                  <a:moveTo>
                    <a:pt x="16400" y="263969"/>
                  </a:moveTo>
                  <a:lnTo>
                    <a:pt x="33326" y="266097"/>
                  </a:lnTo>
                  <a:cubicBezTo>
                    <a:pt x="38284" y="268920"/>
                    <a:pt x="42164" y="273634"/>
                    <a:pt x="43791" y="279570"/>
                  </a:cubicBezTo>
                  <a:lnTo>
                    <a:pt x="127396" y="584405"/>
                  </a:lnTo>
                  <a:lnTo>
                    <a:pt x="426841" y="584404"/>
                  </a:lnTo>
                  <a:cubicBezTo>
                    <a:pt x="444777" y="584404"/>
                    <a:pt x="459317" y="598944"/>
                    <a:pt x="459317" y="616880"/>
                  </a:cubicBezTo>
                  <a:cubicBezTo>
                    <a:pt x="459317" y="630332"/>
                    <a:pt x="451138" y="641874"/>
                    <a:pt x="439482" y="646805"/>
                  </a:cubicBezTo>
                  <a:lnTo>
                    <a:pt x="437239" y="647257"/>
                  </a:lnTo>
                  <a:lnTo>
                    <a:pt x="289159" y="647257"/>
                  </a:lnTo>
                  <a:lnTo>
                    <a:pt x="289159" y="780002"/>
                  </a:lnTo>
                  <a:lnTo>
                    <a:pt x="357047" y="781434"/>
                  </a:lnTo>
                  <a:cubicBezTo>
                    <a:pt x="435606" y="784904"/>
                    <a:pt x="490728" y="793028"/>
                    <a:pt x="490728" y="802497"/>
                  </a:cubicBezTo>
                  <a:cubicBezTo>
                    <a:pt x="490728" y="811966"/>
                    <a:pt x="435606" y="820090"/>
                    <a:pt x="357047" y="823561"/>
                  </a:cubicBezTo>
                  <a:lnTo>
                    <a:pt x="279336" y="825199"/>
                  </a:lnTo>
                  <a:lnTo>
                    <a:pt x="279179" y="825356"/>
                  </a:lnTo>
                  <a:lnTo>
                    <a:pt x="271896" y="825356"/>
                  </a:lnTo>
                  <a:lnTo>
                    <a:pt x="271849" y="825357"/>
                  </a:lnTo>
                  <a:lnTo>
                    <a:pt x="271802" y="825356"/>
                  </a:lnTo>
                  <a:lnTo>
                    <a:pt x="239261" y="825356"/>
                  </a:lnTo>
                  <a:lnTo>
                    <a:pt x="238560" y="824655"/>
                  </a:lnTo>
                  <a:lnTo>
                    <a:pt x="186651" y="823561"/>
                  </a:lnTo>
                  <a:cubicBezTo>
                    <a:pt x="108092" y="820090"/>
                    <a:pt x="52970" y="811966"/>
                    <a:pt x="52970" y="802497"/>
                  </a:cubicBezTo>
                  <a:cubicBezTo>
                    <a:pt x="52970" y="793028"/>
                    <a:pt x="108092" y="784904"/>
                    <a:pt x="186651" y="781434"/>
                  </a:cubicBezTo>
                  <a:lnTo>
                    <a:pt x="229281" y="780535"/>
                  </a:lnTo>
                  <a:lnTo>
                    <a:pt x="229281" y="647257"/>
                  </a:lnTo>
                  <a:lnTo>
                    <a:pt x="74357" y="647257"/>
                  </a:lnTo>
                  <a:lnTo>
                    <a:pt x="63069" y="643809"/>
                  </a:lnTo>
                  <a:cubicBezTo>
                    <a:pt x="57886" y="640308"/>
                    <a:pt x="53768" y="635349"/>
                    <a:pt x="51303" y="629521"/>
                  </a:cubicBezTo>
                  <a:lnTo>
                    <a:pt x="48751" y="616880"/>
                  </a:lnTo>
                  <a:lnTo>
                    <a:pt x="51303" y="604240"/>
                  </a:lnTo>
                  <a:cubicBezTo>
                    <a:pt x="52946" y="600354"/>
                    <a:pt x="55324" y="596855"/>
                    <a:pt x="58263" y="593917"/>
                  </a:cubicBezTo>
                  <a:lnTo>
                    <a:pt x="81175" y="584426"/>
                  </a:lnTo>
                  <a:lnTo>
                    <a:pt x="799" y="291361"/>
                  </a:lnTo>
                  <a:cubicBezTo>
                    <a:pt x="-830" y="285425"/>
                    <a:pt x="103" y="279391"/>
                    <a:pt x="2926" y="274434"/>
                  </a:cubicBezTo>
                  <a:close/>
                  <a:moveTo>
                    <a:pt x="216043" y="202004"/>
                  </a:moveTo>
                  <a:lnTo>
                    <a:pt x="217123" y="202277"/>
                  </a:lnTo>
                  <a:lnTo>
                    <a:pt x="314180" y="202277"/>
                  </a:lnTo>
                  <a:lnTo>
                    <a:pt x="314180" y="205863"/>
                  </a:lnTo>
                  <a:lnTo>
                    <a:pt x="314188" y="205865"/>
                  </a:lnTo>
                  <a:lnTo>
                    <a:pt x="314188" y="347947"/>
                  </a:lnTo>
                  <a:lnTo>
                    <a:pt x="314179" y="347929"/>
                  </a:lnTo>
                  <a:lnTo>
                    <a:pt x="314179" y="350898"/>
                  </a:lnTo>
                  <a:lnTo>
                    <a:pt x="434847" y="350898"/>
                  </a:lnTo>
                  <a:cubicBezTo>
                    <a:pt x="454114" y="350898"/>
                    <a:pt x="469733" y="366517"/>
                    <a:pt x="469733" y="385784"/>
                  </a:cubicBezTo>
                  <a:lnTo>
                    <a:pt x="469732" y="385784"/>
                  </a:lnTo>
                  <a:cubicBezTo>
                    <a:pt x="469732" y="405050"/>
                    <a:pt x="454113" y="420668"/>
                    <a:pt x="434847" y="420668"/>
                  </a:cubicBezTo>
                  <a:lnTo>
                    <a:pt x="314179" y="420668"/>
                  </a:lnTo>
                  <a:lnTo>
                    <a:pt x="314178" y="471322"/>
                  </a:lnTo>
                  <a:lnTo>
                    <a:pt x="475005" y="471323"/>
                  </a:lnTo>
                  <a:lnTo>
                    <a:pt x="475005" y="475290"/>
                  </a:lnTo>
                  <a:lnTo>
                    <a:pt x="492928" y="485190"/>
                  </a:lnTo>
                  <a:lnTo>
                    <a:pt x="660146" y="694792"/>
                  </a:lnTo>
                  <a:cubicBezTo>
                    <a:pt x="672744" y="710582"/>
                    <a:pt x="670155" y="733596"/>
                    <a:pt x="654365" y="746194"/>
                  </a:cubicBezTo>
                  <a:cubicBezTo>
                    <a:pt x="638574" y="758791"/>
                    <a:pt x="615560" y="756203"/>
                    <a:pt x="602963" y="740412"/>
                  </a:cubicBezTo>
                  <a:lnTo>
                    <a:pt x="450747" y="549616"/>
                  </a:lnTo>
                  <a:lnTo>
                    <a:pt x="256445" y="549616"/>
                  </a:lnTo>
                  <a:cubicBezTo>
                    <a:pt x="234824" y="549615"/>
                    <a:pt x="217297" y="532089"/>
                    <a:pt x="217298" y="510469"/>
                  </a:cubicBezTo>
                  <a:lnTo>
                    <a:pt x="218392" y="505049"/>
                  </a:lnTo>
                  <a:lnTo>
                    <a:pt x="215533" y="505049"/>
                  </a:lnTo>
                  <a:lnTo>
                    <a:pt x="215534" y="321339"/>
                  </a:lnTo>
                  <a:lnTo>
                    <a:pt x="214384" y="322883"/>
                  </a:lnTo>
                  <a:lnTo>
                    <a:pt x="214385" y="203973"/>
                  </a:lnTo>
                  <a:lnTo>
                    <a:pt x="212745" y="203974"/>
                  </a:lnTo>
                  <a:lnTo>
                    <a:pt x="215534" y="202309"/>
                  </a:lnTo>
                  <a:lnTo>
                    <a:pt x="215535" y="202277"/>
                  </a:lnTo>
                  <a:lnTo>
                    <a:pt x="215588" y="202277"/>
                  </a:lnTo>
                  <a:close/>
                  <a:moveTo>
                    <a:pt x="261501" y="0"/>
                  </a:moveTo>
                  <a:cubicBezTo>
                    <a:pt x="311609" y="0"/>
                    <a:pt x="352230" y="40622"/>
                    <a:pt x="352231" y="90731"/>
                  </a:cubicBezTo>
                  <a:cubicBezTo>
                    <a:pt x="352232" y="140840"/>
                    <a:pt x="311609" y="181461"/>
                    <a:pt x="261501" y="181461"/>
                  </a:cubicBezTo>
                  <a:cubicBezTo>
                    <a:pt x="211391" y="181461"/>
                    <a:pt x="170769" y="140841"/>
                    <a:pt x="170770" y="90731"/>
                  </a:cubicBezTo>
                  <a:cubicBezTo>
                    <a:pt x="170770" y="40622"/>
                    <a:pt x="211391" y="0"/>
                    <a:pt x="261501" y="0"/>
                  </a:cubicBezTo>
                  <a:close/>
                </a:path>
              </a:pathLst>
            </a:custGeom>
            <a:solidFill>
              <a:srgbClr val="354E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err="1">
                <a:solidFill>
                  <a:srgbClr val="000000"/>
                </a:solidFill>
              </a:endParaRPr>
            </a:p>
          </p:txBody>
        </p:sp>
        <p:sp>
          <p:nvSpPr>
            <p:cNvPr id="62" name="Freeform 61"/>
            <p:cNvSpPr/>
            <p:nvPr/>
          </p:nvSpPr>
          <p:spPr>
            <a:xfrm flipH="1">
              <a:off x="3685642" y="2538846"/>
              <a:ext cx="553799" cy="684483"/>
            </a:xfrm>
            <a:custGeom>
              <a:avLst/>
              <a:gdLst>
                <a:gd name="connsiteX0" fmla="*/ 16400 w 668131"/>
                <a:gd name="connsiteY0" fmla="*/ 263969 h 825357"/>
                <a:gd name="connsiteX1" fmla="*/ 33326 w 668131"/>
                <a:gd name="connsiteY1" fmla="*/ 266097 h 825357"/>
                <a:gd name="connsiteX2" fmla="*/ 43791 w 668131"/>
                <a:gd name="connsiteY2" fmla="*/ 279570 h 825357"/>
                <a:gd name="connsiteX3" fmla="*/ 127396 w 668131"/>
                <a:gd name="connsiteY3" fmla="*/ 584405 h 825357"/>
                <a:gd name="connsiteX4" fmla="*/ 426841 w 668131"/>
                <a:gd name="connsiteY4" fmla="*/ 584404 h 825357"/>
                <a:gd name="connsiteX5" fmla="*/ 459317 w 668131"/>
                <a:gd name="connsiteY5" fmla="*/ 616880 h 825357"/>
                <a:gd name="connsiteX6" fmla="*/ 439482 w 668131"/>
                <a:gd name="connsiteY6" fmla="*/ 646805 h 825357"/>
                <a:gd name="connsiteX7" fmla="*/ 437239 w 668131"/>
                <a:gd name="connsiteY7" fmla="*/ 647257 h 825357"/>
                <a:gd name="connsiteX8" fmla="*/ 289159 w 668131"/>
                <a:gd name="connsiteY8" fmla="*/ 647257 h 825357"/>
                <a:gd name="connsiteX9" fmla="*/ 289159 w 668131"/>
                <a:gd name="connsiteY9" fmla="*/ 780002 h 825357"/>
                <a:gd name="connsiteX10" fmla="*/ 357047 w 668131"/>
                <a:gd name="connsiteY10" fmla="*/ 781434 h 825357"/>
                <a:gd name="connsiteX11" fmla="*/ 490728 w 668131"/>
                <a:gd name="connsiteY11" fmla="*/ 802497 h 825357"/>
                <a:gd name="connsiteX12" fmla="*/ 357047 w 668131"/>
                <a:gd name="connsiteY12" fmla="*/ 823561 h 825357"/>
                <a:gd name="connsiteX13" fmla="*/ 279336 w 668131"/>
                <a:gd name="connsiteY13" fmla="*/ 825199 h 825357"/>
                <a:gd name="connsiteX14" fmla="*/ 279179 w 668131"/>
                <a:gd name="connsiteY14" fmla="*/ 825356 h 825357"/>
                <a:gd name="connsiteX15" fmla="*/ 271896 w 668131"/>
                <a:gd name="connsiteY15" fmla="*/ 825356 h 825357"/>
                <a:gd name="connsiteX16" fmla="*/ 271849 w 668131"/>
                <a:gd name="connsiteY16" fmla="*/ 825357 h 825357"/>
                <a:gd name="connsiteX17" fmla="*/ 271802 w 668131"/>
                <a:gd name="connsiteY17" fmla="*/ 825356 h 825357"/>
                <a:gd name="connsiteX18" fmla="*/ 239261 w 668131"/>
                <a:gd name="connsiteY18" fmla="*/ 825356 h 825357"/>
                <a:gd name="connsiteX19" fmla="*/ 238560 w 668131"/>
                <a:gd name="connsiteY19" fmla="*/ 824655 h 825357"/>
                <a:gd name="connsiteX20" fmla="*/ 186651 w 668131"/>
                <a:gd name="connsiteY20" fmla="*/ 823561 h 825357"/>
                <a:gd name="connsiteX21" fmla="*/ 52970 w 668131"/>
                <a:gd name="connsiteY21" fmla="*/ 802497 h 825357"/>
                <a:gd name="connsiteX22" fmla="*/ 186651 w 668131"/>
                <a:gd name="connsiteY22" fmla="*/ 781434 h 825357"/>
                <a:gd name="connsiteX23" fmla="*/ 229281 w 668131"/>
                <a:gd name="connsiteY23" fmla="*/ 780535 h 825357"/>
                <a:gd name="connsiteX24" fmla="*/ 229281 w 668131"/>
                <a:gd name="connsiteY24" fmla="*/ 647257 h 825357"/>
                <a:gd name="connsiteX25" fmla="*/ 74357 w 668131"/>
                <a:gd name="connsiteY25" fmla="*/ 647257 h 825357"/>
                <a:gd name="connsiteX26" fmla="*/ 63069 w 668131"/>
                <a:gd name="connsiteY26" fmla="*/ 643809 h 825357"/>
                <a:gd name="connsiteX27" fmla="*/ 51303 w 668131"/>
                <a:gd name="connsiteY27" fmla="*/ 629521 h 825357"/>
                <a:gd name="connsiteX28" fmla="*/ 48751 w 668131"/>
                <a:gd name="connsiteY28" fmla="*/ 616880 h 825357"/>
                <a:gd name="connsiteX29" fmla="*/ 51303 w 668131"/>
                <a:gd name="connsiteY29" fmla="*/ 604240 h 825357"/>
                <a:gd name="connsiteX30" fmla="*/ 58263 w 668131"/>
                <a:gd name="connsiteY30" fmla="*/ 593917 h 825357"/>
                <a:gd name="connsiteX31" fmla="*/ 81175 w 668131"/>
                <a:gd name="connsiteY31" fmla="*/ 584426 h 825357"/>
                <a:gd name="connsiteX32" fmla="*/ 799 w 668131"/>
                <a:gd name="connsiteY32" fmla="*/ 291361 h 825357"/>
                <a:gd name="connsiteX33" fmla="*/ 2926 w 668131"/>
                <a:gd name="connsiteY33" fmla="*/ 274434 h 825357"/>
                <a:gd name="connsiteX34" fmla="*/ 216043 w 668131"/>
                <a:gd name="connsiteY34" fmla="*/ 202004 h 825357"/>
                <a:gd name="connsiteX35" fmla="*/ 217123 w 668131"/>
                <a:gd name="connsiteY35" fmla="*/ 202277 h 825357"/>
                <a:gd name="connsiteX36" fmla="*/ 314180 w 668131"/>
                <a:gd name="connsiteY36" fmla="*/ 202277 h 825357"/>
                <a:gd name="connsiteX37" fmla="*/ 314180 w 668131"/>
                <a:gd name="connsiteY37" fmla="*/ 205863 h 825357"/>
                <a:gd name="connsiteX38" fmla="*/ 314188 w 668131"/>
                <a:gd name="connsiteY38" fmla="*/ 205865 h 825357"/>
                <a:gd name="connsiteX39" fmla="*/ 314188 w 668131"/>
                <a:gd name="connsiteY39" fmla="*/ 347947 h 825357"/>
                <a:gd name="connsiteX40" fmla="*/ 314179 w 668131"/>
                <a:gd name="connsiteY40" fmla="*/ 347929 h 825357"/>
                <a:gd name="connsiteX41" fmla="*/ 314179 w 668131"/>
                <a:gd name="connsiteY41" fmla="*/ 350898 h 825357"/>
                <a:gd name="connsiteX42" fmla="*/ 434847 w 668131"/>
                <a:gd name="connsiteY42" fmla="*/ 350898 h 825357"/>
                <a:gd name="connsiteX43" fmla="*/ 469733 w 668131"/>
                <a:gd name="connsiteY43" fmla="*/ 385784 h 825357"/>
                <a:gd name="connsiteX44" fmla="*/ 469732 w 668131"/>
                <a:gd name="connsiteY44" fmla="*/ 385784 h 825357"/>
                <a:gd name="connsiteX45" fmla="*/ 434847 w 668131"/>
                <a:gd name="connsiteY45" fmla="*/ 420668 h 825357"/>
                <a:gd name="connsiteX46" fmla="*/ 314179 w 668131"/>
                <a:gd name="connsiteY46" fmla="*/ 420668 h 825357"/>
                <a:gd name="connsiteX47" fmla="*/ 314178 w 668131"/>
                <a:gd name="connsiteY47" fmla="*/ 471322 h 825357"/>
                <a:gd name="connsiteX48" fmla="*/ 475005 w 668131"/>
                <a:gd name="connsiteY48" fmla="*/ 471323 h 825357"/>
                <a:gd name="connsiteX49" fmla="*/ 475005 w 668131"/>
                <a:gd name="connsiteY49" fmla="*/ 475290 h 825357"/>
                <a:gd name="connsiteX50" fmla="*/ 492928 w 668131"/>
                <a:gd name="connsiteY50" fmla="*/ 485190 h 825357"/>
                <a:gd name="connsiteX51" fmla="*/ 660146 w 668131"/>
                <a:gd name="connsiteY51" fmla="*/ 694792 h 825357"/>
                <a:gd name="connsiteX52" fmla="*/ 654365 w 668131"/>
                <a:gd name="connsiteY52" fmla="*/ 746194 h 825357"/>
                <a:gd name="connsiteX53" fmla="*/ 602963 w 668131"/>
                <a:gd name="connsiteY53" fmla="*/ 740412 h 825357"/>
                <a:gd name="connsiteX54" fmla="*/ 450747 w 668131"/>
                <a:gd name="connsiteY54" fmla="*/ 549616 h 825357"/>
                <a:gd name="connsiteX55" fmla="*/ 256445 w 668131"/>
                <a:gd name="connsiteY55" fmla="*/ 549616 h 825357"/>
                <a:gd name="connsiteX56" fmla="*/ 217298 w 668131"/>
                <a:gd name="connsiteY56" fmla="*/ 510469 h 825357"/>
                <a:gd name="connsiteX57" fmla="*/ 218392 w 668131"/>
                <a:gd name="connsiteY57" fmla="*/ 505049 h 825357"/>
                <a:gd name="connsiteX58" fmla="*/ 215533 w 668131"/>
                <a:gd name="connsiteY58" fmla="*/ 505049 h 825357"/>
                <a:gd name="connsiteX59" fmla="*/ 215534 w 668131"/>
                <a:gd name="connsiteY59" fmla="*/ 321339 h 825357"/>
                <a:gd name="connsiteX60" fmla="*/ 214384 w 668131"/>
                <a:gd name="connsiteY60" fmla="*/ 322883 h 825357"/>
                <a:gd name="connsiteX61" fmla="*/ 214385 w 668131"/>
                <a:gd name="connsiteY61" fmla="*/ 203973 h 825357"/>
                <a:gd name="connsiteX62" fmla="*/ 212745 w 668131"/>
                <a:gd name="connsiteY62" fmla="*/ 203974 h 825357"/>
                <a:gd name="connsiteX63" fmla="*/ 215534 w 668131"/>
                <a:gd name="connsiteY63" fmla="*/ 202309 h 825357"/>
                <a:gd name="connsiteX64" fmla="*/ 215535 w 668131"/>
                <a:gd name="connsiteY64" fmla="*/ 202277 h 825357"/>
                <a:gd name="connsiteX65" fmla="*/ 215588 w 668131"/>
                <a:gd name="connsiteY65" fmla="*/ 202277 h 825357"/>
                <a:gd name="connsiteX66" fmla="*/ 261501 w 668131"/>
                <a:gd name="connsiteY66" fmla="*/ 0 h 825357"/>
                <a:gd name="connsiteX67" fmla="*/ 352231 w 668131"/>
                <a:gd name="connsiteY67" fmla="*/ 90731 h 825357"/>
                <a:gd name="connsiteX68" fmla="*/ 261501 w 668131"/>
                <a:gd name="connsiteY68" fmla="*/ 181461 h 825357"/>
                <a:gd name="connsiteX69" fmla="*/ 170770 w 668131"/>
                <a:gd name="connsiteY69" fmla="*/ 90731 h 825357"/>
                <a:gd name="connsiteX70" fmla="*/ 261501 w 668131"/>
                <a:gd name="connsiteY70" fmla="*/ 0 h 82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68131" h="825357">
                  <a:moveTo>
                    <a:pt x="16400" y="263969"/>
                  </a:moveTo>
                  <a:lnTo>
                    <a:pt x="33326" y="266097"/>
                  </a:lnTo>
                  <a:cubicBezTo>
                    <a:pt x="38284" y="268920"/>
                    <a:pt x="42164" y="273634"/>
                    <a:pt x="43791" y="279570"/>
                  </a:cubicBezTo>
                  <a:lnTo>
                    <a:pt x="127396" y="584405"/>
                  </a:lnTo>
                  <a:lnTo>
                    <a:pt x="426841" y="584404"/>
                  </a:lnTo>
                  <a:cubicBezTo>
                    <a:pt x="444777" y="584404"/>
                    <a:pt x="459317" y="598944"/>
                    <a:pt x="459317" y="616880"/>
                  </a:cubicBezTo>
                  <a:cubicBezTo>
                    <a:pt x="459317" y="630332"/>
                    <a:pt x="451138" y="641874"/>
                    <a:pt x="439482" y="646805"/>
                  </a:cubicBezTo>
                  <a:lnTo>
                    <a:pt x="437239" y="647257"/>
                  </a:lnTo>
                  <a:lnTo>
                    <a:pt x="289159" y="647257"/>
                  </a:lnTo>
                  <a:lnTo>
                    <a:pt x="289159" y="780002"/>
                  </a:lnTo>
                  <a:lnTo>
                    <a:pt x="357047" y="781434"/>
                  </a:lnTo>
                  <a:cubicBezTo>
                    <a:pt x="435606" y="784904"/>
                    <a:pt x="490728" y="793028"/>
                    <a:pt x="490728" y="802497"/>
                  </a:cubicBezTo>
                  <a:cubicBezTo>
                    <a:pt x="490728" y="811966"/>
                    <a:pt x="435606" y="820090"/>
                    <a:pt x="357047" y="823561"/>
                  </a:cubicBezTo>
                  <a:lnTo>
                    <a:pt x="279336" y="825199"/>
                  </a:lnTo>
                  <a:lnTo>
                    <a:pt x="279179" y="825356"/>
                  </a:lnTo>
                  <a:lnTo>
                    <a:pt x="271896" y="825356"/>
                  </a:lnTo>
                  <a:lnTo>
                    <a:pt x="271849" y="825357"/>
                  </a:lnTo>
                  <a:lnTo>
                    <a:pt x="271802" y="825356"/>
                  </a:lnTo>
                  <a:lnTo>
                    <a:pt x="239261" y="825356"/>
                  </a:lnTo>
                  <a:lnTo>
                    <a:pt x="238560" y="824655"/>
                  </a:lnTo>
                  <a:lnTo>
                    <a:pt x="186651" y="823561"/>
                  </a:lnTo>
                  <a:cubicBezTo>
                    <a:pt x="108092" y="820090"/>
                    <a:pt x="52970" y="811966"/>
                    <a:pt x="52970" y="802497"/>
                  </a:cubicBezTo>
                  <a:cubicBezTo>
                    <a:pt x="52970" y="793028"/>
                    <a:pt x="108092" y="784904"/>
                    <a:pt x="186651" y="781434"/>
                  </a:cubicBezTo>
                  <a:lnTo>
                    <a:pt x="229281" y="780535"/>
                  </a:lnTo>
                  <a:lnTo>
                    <a:pt x="229281" y="647257"/>
                  </a:lnTo>
                  <a:lnTo>
                    <a:pt x="74357" y="647257"/>
                  </a:lnTo>
                  <a:lnTo>
                    <a:pt x="63069" y="643809"/>
                  </a:lnTo>
                  <a:cubicBezTo>
                    <a:pt x="57886" y="640308"/>
                    <a:pt x="53768" y="635349"/>
                    <a:pt x="51303" y="629521"/>
                  </a:cubicBezTo>
                  <a:lnTo>
                    <a:pt x="48751" y="616880"/>
                  </a:lnTo>
                  <a:lnTo>
                    <a:pt x="51303" y="604240"/>
                  </a:lnTo>
                  <a:cubicBezTo>
                    <a:pt x="52946" y="600354"/>
                    <a:pt x="55324" y="596855"/>
                    <a:pt x="58263" y="593917"/>
                  </a:cubicBezTo>
                  <a:lnTo>
                    <a:pt x="81175" y="584426"/>
                  </a:lnTo>
                  <a:lnTo>
                    <a:pt x="799" y="291361"/>
                  </a:lnTo>
                  <a:cubicBezTo>
                    <a:pt x="-830" y="285425"/>
                    <a:pt x="103" y="279391"/>
                    <a:pt x="2926" y="274434"/>
                  </a:cubicBezTo>
                  <a:close/>
                  <a:moveTo>
                    <a:pt x="216043" y="202004"/>
                  </a:moveTo>
                  <a:lnTo>
                    <a:pt x="217123" y="202277"/>
                  </a:lnTo>
                  <a:lnTo>
                    <a:pt x="314180" y="202277"/>
                  </a:lnTo>
                  <a:lnTo>
                    <a:pt x="314180" y="205863"/>
                  </a:lnTo>
                  <a:lnTo>
                    <a:pt x="314188" y="205865"/>
                  </a:lnTo>
                  <a:lnTo>
                    <a:pt x="314188" y="347947"/>
                  </a:lnTo>
                  <a:lnTo>
                    <a:pt x="314179" y="347929"/>
                  </a:lnTo>
                  <a:lnTo>
                    <a:pt x="314179" y="350898"/>
                  </a:lnTo>
                  <a:lnTo>
                    <a:pt x="434847" y="350898"/>
                  </a:lnTo>
                  <a:cubicBezTo>
                    <a:pt x="454114" y="350898"/>
                    <a:pt x="469733" y="366517"/>
                    <a:pt x="469733" y="385784"/>
                  </a:cubicBezTo>
                  <a:lnTo>
                    <a:pt x="469732" y="385784"/>
                  </a:lnTo>
                  <a:cubicBezTo>
                    <a:pt x="469732" y="405050"/>
                    <a:pt x="454113" y="420668"/>
                    <a:pt x="434847" y="420668"/>
                  </a:cubicBezTo>
                  <a:lnTo>
                    <a:pt x="314179" y="420668"/>
                  </a:lnTo>
                  <a:lnTo>
                    <a:pt x="314178" y="471322"/>
                  </a:lnTo>
                  <a:lnTo>
                    <a:pt x="475005" y="471323"/>
                  </a:lnTo>
                  <a:lnTo>
                    <a:pt x="475005" y="475290"/>
                  </a:lnTo>
                  <a:lnTo>
                    <a:pt x="492928" y="485190"/>
                  </a:lnTo>
                  <a:lnTo>
                    <a:pt x="660146" y="694792"/>
                  </a:lnTo>
                  <a:cubicBezTo>
                    <a:pt x="672744" y="710582"/>
                    <a:pt x="670155" y="733596"/>
                    <a:pt x="654365" y="746194"/>
                  </a:cubicBezTo>
                  <a:cubicBezTo>
                    <a:pt x="638574" y="758791"/>
                    <a:pt x="615560" y="756203"/>
                    <a:pt x="602963" y="740412"/>
                  </a:cubicBezTo>
                  <a:lnTo>
                    <a:pt x="450747" y="549616"/>
                  </a:lnTo>
                  <a:lnTo>
                    <a:pt x="256445" y="549616"/>
                  </a:lnTo>
                  <a:cubicBezTo>
                    <a:pt x="234824" y="549615"/>
                    <a:pt x="217297" y="532089"/>
                    <a:pt x="217298" y="510469"/>
                  </a:cubicBezTo>
                  <a:lnTo>
                    <a:pt x="218392" y="505049"/>
                  </a:lnTo>
                  <a:lnTo>
                    <a:pt x="215533" y="505049"/>
                  </a:lnTo>
                  <a:lnTo>
                    <a:pt x="215534" y="321339"/>
                  </a:lnTo>
                  <a:lnTo>
                    <a:pt x="214384" y="322883"/>
                  </a:lnTo>
                  <a:lnTo>
                    <a:pt x="214385" y="203973"/>
                  </a:lnTo>
                  <a:lnTo>
                    <a:pt x="212745" y="203974"/>
                  </a:lnTo>
                  <a:lnTo>
                    <a:pt x="215534" y="202309"/>
                  </a:lnTo>
                  <a:lnTo>
                    <a:pt x="215535" y="202277"/>
                  </a:lnTo>
                  <a:lnTo>
                    <a:pt x="215588" y="202277"/>
                  </a:lnTo>
                  <a:close/>
                  <a:moveTo>
                    <a:pt x="261501" y="0"/>
                  </a:moveTo>
                  <a:cubicBezTo>
                    <a:pt x="311609" y="0"/>
                    <a:pt x="352230" y="40622"/>
                    <a:pt x="352231" y="90731"/>
                  </a:cubicBezTo>
                  <a:cubicBezTo>
                    <a:pt x="352232" y="140840"/>
                    <a:pt x="311609" y="181461"/>
                    <a:pt x="261501" y="181461"/>
                  </a:cubicBezTo>
                  <a:cubicBezTo>
                    <a:pt x="211391" y="181461"/>
                    <a:pt x="170769" y="140841"/>
                    <a:pt x="170770" y="90731"/>
                  </a:cubicBezTo>
                  <a:cubicBezTo>
                    <a:pt x="170770" y="40622"/>
                    <a:pt x="211391" y="0"/>
                    <a:pt x="261501" y="0"/>
                  </a:cubicBezTo>
                  <a:close/>
                </a:path>
              </a:pathLst>
            </a:custGeom>
            <a:solidFill>
              <a:srgbClr val="354E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err="1">
                <a:solidFill>
                  <a:srgbClr val="000000"/>
                </a:solidFill>
              </a:endParaRPr>
            </a:p>
          </p:txBody>
        </p:sp>
      </p:grpSp>
      <p:sp>
        <p:nvSpPr>
          <p:cNvPr id="2" name="Rectangle 1"/>
          <p:cNvSpPr/>
          <p:nvPr/>
        </p:nvSpPr>
        <p:spPr>
          <a:xfrm>
            <a:off x="2696318" y="4296761"/>
            <a:ext cx="2287806" cy="335756"/>
          </a:xfrm>
          <a:prstGeom prst="rect">
            <a:avLst/>
          </a:prstGeom>
        </p:spPr>
        <p:txBody>
          <a:bodyPr wrap="none">
            <a:spAutoFit/>
          </a:bodyPr>
          <a:lstStyle/>
          <a:p>
            <a:r>
              <a:rPr lang="en-IN" b="1" dirty="0">
                <a:latin typeface="Times New Roman" panose="02020603050405020304" pitchFamily="18" charset="0"/>
                <a:cs typeface="Times New Roman" panose="02020603050405020304" pitchFamily="18" charset="0"/>
              </a:rPr>
              <a:t>Excellence since 1947</a:t>
            </a:r>
            <a:endParaRPr lang="en-IN" dirty="0"/>
          </a:p>
        </p:txBody>
      </p:sp>
      <p:sp>
        <p:nvSpPr>
          <p:cNvPr id="3" name="Rectangle 2"/>
          <p:cNvSpPr/>
          <p:nvPr/>
        </p:nvSpPr>
        <p:spPr>
          <a:xfrm>
            <a:off x="2696318" y="2776183"/>
            <a:ext cx="2200282" cy="369332"/>
          </a:xfrm>
          <a:prstGeom prst="rect">
            <a:avLst/>
          </a:prstGeom>
        </p:spPr>
        <p:txBody>
          <a:bodyPr wrap="none">
            <a:spAutoFit/>
          </a:bodyPr>
          <a:lstStyle/>
          <a:p>
            <a:r>
              <a:rPr lang="en-IN" b="1" dirty="0">
                <a:latin typeface="Times New Roman" panose="02020603050405020304" pitchFamily="18" charset="0"/>
                <a:cs typeface="Times New Roman" panose="02020603050405020304" pitchFamily="18" charset="0"/>
              </a:rPr>
              <a:t>Corporate </a:t>
            </a:r>
            <a:r>
              <a:rPr lang="en-IN" b="1" dirty="0" smtClean="0">
                <a:latin typeface="Times New Roman" panose="02020603050405020304" pitchFamily="18" charset="0"/>
                <a:cs typeface="Times New Roman" panose="02020603050405020304" pitchFamily="18" charset="0"/>
              </a:rPr>
              <a:t>relations</a:t>
            </a:r>
            <a:endParaRPr lang="en-IN" b="1" dirty="0">
              <a:latin typeface="Times New Roman" panose="02020603050405020304" pitchFamily="18" charset="0"/>
              <a:cs typeface="Times New Roman" panose="02020603050405020304" pitchFamily="18" charset="0"/>
            </a:endParaRPr>
          </a:p>
        </p:txBody>
      </p:sp>
      <p:sp>
        <p:nvSpPr>
          <p:cNvPr id="4" name="Rectangle 3"/>
          <p:cNvSpPr/>
          <p:nvPr/>
        </p:nvSpPr>
        <p:spPr>
          <a:xfrm>
            <a:off x="2641292" y="5607541"/>
            <a:ext cx="2221506" cy="369332"/>
          </a:xfrm>
          <a:prstGeom prst="rect">
            <a:avLst/>
          </a:prstGeom>
        </p:spPr>
        <p:txBody>
          <a:bodyPr wrap="none">
            <a:spAutoFit/>
          </a:bodyPr>
          <a:lstStyle/>
          <a:p>
            <a:r>
              <a:rPr lang="en-IN" b="1" dirty="0">
                <a:latin typeface="Times New Roman" panose="02020603050405020304" pitchFamily="18" charset="0"/>
                <a:cs typeface="Times New Roman" panose="02020603050405020304" pitchFamily="18" charset="0"/>
              </a:rPr>
              <a:t>Visionary leadership</a:t>
            </a:r>
            <a:endParaRPr lang="en-IN" dirty="0"/>
          </a:p>
        </p:txBody>
      </p:sp>
      <p:sp>
        <p:nvSpPr>
          <p:cNvPr id="63" name="Rectangle 62"/>
          <p:cNvSpPr/>
          <p:nvPr/>
        </p:nvSpPr>
        <p:spPr>
          <a:xfrm>
            <a:off x="2569525" y="1485447"/>
            <a:ext cx="2403222" cy="369332"/>
          </a:xfrm>
          <a:prstGeom prst="rect">
            <a:avLst/>
          </a:prstGeom>
        </p:spPr>
        <p:txBody>
          <a:bodyPr wrap="none">
            <a:spAutoFit/>
          </a:bodyPr>
          <a:lstStyle/>
          <a:p>
            <a:r>
              <a:rPr lang="en-IN" b="1" dirty="0" smtClean="0">
                <a:latin typeface="Times New Roman" panose="02020603050405020304" pitchFamily="18" charset="0"/>
                <a:cs typeface="Times New Roman" panose="02020603050405020304" pitchFamily="18" charset="0"/>
              </a:rPr>
              <a:t>Effective Supply chain</a:t>
            </a:r>
            <a:endParaRPr lang="en-IN" dirty="0"/>
          </a:p>
        </p:txBody>
      </p:sp>
      <p:sp>
        <p:nvSpPr>
          <p:cNvPr id="5" name="Rectangle 4"/>
          <p:cNvSpPr/>
          <p:nvPr/>
        </p:nvSpPr>
        <p:spPr>
          <a:xfrm>
            <a:off x="5320969" y="1235050"/>
            <a:ext cx="634928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0"/>
              </a:spcBef>
            </a:pPr>
            <a:r>
              <a:rPr lang="en-IN" dirty="0">
                <a:latin typeface="Times New Roman" panose="02020603050405020304" pitchFamily="18" charset="0"/>
                <a:cs typeface="Times New Roman" panose="02020603050405020304" pitchFamily="18" charset="0"/>
              </a:rPr>
              <a:t>Dal-Tile has more than 9,000 employees in North America and sells its products through a network of more than 300 company-owned sales service </a:t>
            </a:r>
            <a:r>
              <a:rPr lang="en-IN" dirty="0" smtClean="0">
                <a:latin typeface="Times New Roman" panose="02020603050405020304" pitchFamily="18" charset="0"/>
                <a:cs typeface="Times New Roman" panose="02020603050405020304" pitchFamily="18" charset="0"/>
              </a:rPr>
              <a:t>centers.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6643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740812" y="2974539"/>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latin typeface="Brandon Grotesque Bold" panose="020B0803020203060202"/>
                <a:cs typeface="Times New Roman" panose="02020603050405020304" pitchFamily="18" charset="0"/>
              </a:rPr>
              <a:t>Thank you!</a:t>
            </a:r>
            <a:endParaRPr lang="en-IN" sz="3600" dirty="0">
              <a:latin typeface="Brandon Grotesque Bold" panose="020B0803020203060202"/>
              <a:cs typeface="Times New Roman" panose="02020603050405020304" pitchFamily="18" charset="0"/>
            </a:endParaRPr>
          </a:p>
        </p:txBody>
      </p:sp>
    </p:spTree>
    <p:extLst>
      <p:ext uri="{BB962C8B-B14F-4D97-AF65-F5344CB8AC3E}">
        <p14:creationId xmlns:p14="http://schemas.microsoft.com/office/powerpoint/2010/main" val="2558341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672" y="507527"/>
            <a:ext cx="8484193" cy="3709987"/>
          </a:xfrm>
          <a:prstGeom prst="rect">
            <a:avLst/>
          </a:prstGeom>
        </p:spPr>
      </p:pic>
      <p:sp>
        <p:nvSpPr>
          <p:cNvPr id="5"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Tile Manufacturing Process</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sp>
        <p:nvSpPr>
          <p:cNvPr id="2" name="Rectangle 1"/>
          <p:cNvSpPr/>
          <p:nvPr/>
        </p:nvSpPr>
        <p:spPr>
          <a:xfrm>
            <a:off x="272432" y="4217514"/>
            <a:ext cx="11633818" cy="1477328"/>
          </a:xfrm>
          <a:prstGeom prst="rect">
            <a:avLst/>
          </a:prstGeom>
        </p:spPr>
        <p:txBody>
          <a:bodyPr wrap="square">
            <a:spAutoFit/>
          </a:bodyPr>
          <a:lstStyle/>
          <a:p>
            <a:pPr algn="just"/>
            <a:r>
              <a:rPr lang="en-IN" dirty="0">
                <a:solidFill>
                  <a:srgbClr val="000000"/>
                </a:solidFill>
                <a:latin typeface="Times New Roman" panose="02020603050405020304" pitchFamily="18" charset="0"/>
                <a:cs typeface="Times New Roman" panose="02020603050405020304" pitchFamily="18" charset="0"/>
              </a:rPr>
              <a:t>Once the raw materials are processed, a number of steps take place to obtain the finished product. These steps include batching, mixing and grinding, spray-drying, forming, drying, glazing, and firing. Many of these steps are now accomplished using automated equipment</a:t>
            </a:r>
            <a:r>
              <a:rPr lang="en-IN" dirty="0" smtClean="0">
                <a:solidFill>
                  <a:srgbClr val="000000"/>
                </a:solidFill>
                <a:latin typeface="Times New Roman" panose="02020603050405020304" pitchFamily="18" charset="0"/>
                <a:cs typeface="Times New Roman" panose="02020603050405020304" pitchFamily="18" charset="0"/>
              </a:rPr>
              <a:t>.</a:t>
            </a:r>
          </a:p>
          <a:p>
            <a:pPr algn="just"/>
            <a:endParaRPr lang="en-IN" dirty="0">
              <a:solidFill>
                <a:srgbClr val="000000"/>
              </a:solidFill>
              <a:latin typeface="Times New Roman" panose="02020603050405020304" pitchFamily="18" charset="0"/>
              <a:cs typeface="Times New Roman" panose="02020603050405020304" pitchFamily="18" charset="0"/>
            </a:endParaRPr>
          </a:p>
          <a:p>
            <a:pPr algn="just"/>
            <a:endParaRPr lang="en-IN" dirty="0">
              <a:latin typeface="Times New Roman" panose="02020603050405020304" pitchFamily="18" charset="0"/>
              <a:cs typeface="Times New Roman" panose="02020603050405020304" pitchFamily="18" charset="0"/>
            </a:endParaRPr>
          </a:p>
        </p:txBody>
      </p:sp>
      <p:sp>
        <p:nvSpPr>
          <p:cNvPr id="4" name="Rectangle 3"/>
          <p:cNvSpPr/>
          <p:nvPr/>
        </p:nvSpPr>
        <p:spPr>
          <a:xfrm>
            <a:off x="258364" y="4936966"/>
            <a:ext cx="11647886" cy="1785104"/>
          </a:xfrm>
          <a:prstGeom prst="rect">
            <a:avLst/>
          </a:prstGeom>
        </p:spPr>
        <p:txBody>
          <a:bodyPr wrap="square">
            <a:spAutoFit/>
          </a:bodyPr>
          <a:lstStyle/>
          <a:p>
            <a:pPr lvl="0" algn="just" eaLnBrk="0" fontAlgn="base" hangingPunct="0">
              <a:spcBef>
                <a:spcPct val="0"/>
              </a:spcBef>
              <a:spcAft>
                <a:spcPct val="0"/>
              </a:spcAft>
            </a:pPr>
            <a:endParaRPr lang="en-US" dirty="0">
              <a:solidFill>
                <a:srgbClr val="00000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sz="2000" b="1" dirty="0">
                <a:solidFill>
                  <a:srgbClr val="000000"/>
                </a:solidFill>
                <a:latin typeface="Times New Roman" panose="02020603050405020304" pitchFamily="18" charset="0"/>
                <a:cs typeface="Times New Roman" panose="02020603050405020304" pitchFamily="18" charset="0"/>
              </a:rPr>
              <a:t>Batching</a:t>
            </a:r>
            <a:endParaRPr lang="en-US" b="1" dirty="0">
              <a:solidFill>
                <a:srgbClr val="00000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lang="en-US" dirty="0">
              <a:solidFill>
                <a:srgbClr val="00000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dirty="0">
                <a:solidFill>
                  <a:srgbClr val="000000"/>
                </a:solidFill>
                <a:latin typeface="Times New Roman" panose="02020603050405020304" pitchFamily="18" charset="0"/>
                <a:cs typeface="Times New Roman" panose="02020603050405020304" pitchFamily="18" charset="0"/>
              </a:rPr>
              <a:t>It is important to mix the right amounts together to achieve the desired properties. Batch calculations are thus required, which must take into consideration both physical properties and chemical compositions of the raw materials. Once the appropriate weight of each raw material is determined, the raw materials must be mixed together.</a:t>
            </a:r>
          </a:p>
        </p:txBody>
      </p:sp>
    </p:spTree>
    <p:extLst>
      <p:ext uri="{BB962C8B-B14F-4D97-AF65-F5344CB8AC3E}">
        <p14:creationId xmlns:p14="http://schemas.microsoft.com/office/powerpoint/2010/main" val="3737101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Tile Manufacturing Process</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pic>
        <p:nvPicPr>
          <p:cNvPr id="9" name="Picture 2" descr="After forming, the file is dried slowly (for several days) and at high humidity, to prevent cracking and shrinkage. Next, the glaze is applied, and then the tile is fired in a furnace or kiln. Although some types of tile require a two-step firing process, wet-milled tile is fired only once, at temperatures of 2,000 degrees Fahrenheit or more. After firing, the tile is packaged and shi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8451" y="765421"/>
            <a:ext cx="6000329" cy="32477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5758" y="1044875"/>
            <a:ext cx="2667000" cy="3693319"/>
          </a:xfrm>
          <a:prstGeom prst="rect">
            <a:avLst/>
          </a:prstGeom>
        </p:spPr>
        <p:txBody>
          <a:bodyPr wrap="square">
            <a:spAutoFit/>
          </a:bodyPr>
          <a:lstStyle/>
          <a:p>
            <a:r>
              <a:rPr lang="en-IN" b="1" dirty="0">
                <a:solidFill>
                  <a:srgbClr val="000000"/>
                </a:solidFill>
                <a:latin typeface="Times New Roman" panose="02020603050405020304" pitchFamily="18" charset="0"/>
                <a:cs typeface="Times New Roman" panose="02020603050405020304" pitchFamily="18" charset="0"/>
              </a:rPr>
              <a:t>Mixing and grinding</a:t>
            </a:r>
          </a:p>
          <a:p>
            <a:pPr>
              <a:buFont typeface="Arial" panose="020B0604020202020204" pitchFamily="34" charset="0"/>
              <a:buChar char="•"/>
            </a:pPr>
            <a:endParaRPr lang="en-IN" dirty="0" smtClean="0">
              <a:solidFill>
                <a:srgbClr val="000000"/>
              </a:solidFill>
              <a:latin typeface="Times New Roman" panose="02020603050405020304" pitchFamily="18" charset="0"/>
              <a:cs typeface="Times New Roman" panose="02020603050405020304" pitchFamily="18" charset="0"/>
            </a:endParaRPr>
          </a:p>
          <a:p>
            <a:r>
              <a:rPr lang="en-IN" dirty="0" smtClean="0">
                <a:solidFill>
                  <a:srgbClr val="000000"/>
                </a:solidFill>
                <a:latin typeface="Times New Roman" panose="02020603050405020304" pitchFamily="18" charset="0"/>
                <a:cs typeface="Times New Roman" panose="02020603050405020304" pitchFamily="18" charset="0"/>
              </a:rPr>
              <a:t>Once </a:t>
            </a:r>
            <a:r>
              <a:rPr lang="en-IN" dirty="0">
                <a:solidFill>
                  <a:srgbClr val="000000"/>
                </a:solidFill>
                <a:latin typeface="Times New Roman" panose="02020603050405020304" pitchFamily="18" charset="0"/>
                <a:cs typeface="Times New Roman" panose="02020603050405020304" pitchFamily="18" charset="0"/>
              </a:rPr>
              <a:t>the ingredients are weighed, they are added together into a shell mixer, ribbon mixer, or intensive mixer. A shell mixer consists of two cylinders joined into a V, which rotates to tumble and mix the material</a:t>
            </a:r>
            <a:r>
              <a:rPr lang="en-IN" dirty="0" smtClean="0">
                <a:solidFill>
                  <a:srgbClr val="000000"/>
                </a:solidFill>
                <a:latin typeface="Times New Roman" panose="02020603050405020304" pitchFamily="18" charset="0"/>
                <a:cs typeface="Times New Roman" panose="02020603050405020304" pitchFamily="18" charset="0"/>
              </a:rPr>
              <a:t>.</a:t>
            </a:r>
            <a:r>
              <a:rPr lang="en-IN" i="1" dirty="0"/>
              <a:t> </a:t>
            </a:r>
            <a:r>
              <a:rPr lang="en-IN" dirty="0">
                <a:solidFill>
                  <a:srgbClr val="000000"/>
                </a:solidFill>
                <a:latin typeface="Times New Roman" panose="02020603050405020304" pitchFamily="18" charset="0"/>
                <a:cs typeface="Times New Roman" panose="02020603050405020304" pitchFamily="18" charset="0"/>
              </a:rPr>
              <a:t/>
            </a:r>
            <a:br>
              <a:rPr lang="en-IN" dirty="0">
                <a:solidFill>
                  <a:srgbClr val="000000"/>
                </a:solidFill>
                <a:latin typeface="Times New Roman" panose="02020603050405020304" pitchFamily="18" charset="0"/>
                <a:cs typeface="Times New Roman" panose="02020603050405020304" pitchFamily="18" charset="0"/>
              </a:rPr>
            </a:br>
            <a:r>
              <a:rPr lang="en-IN" dirty="0">
                <a:solidFill>
                  <a:srgbClr val="000000"/>
                </a:solidFill>
                <a:latin typeface="Times New Roman" panose="02020603050405020304" pitchFamily="18" charset="0"/>
                <a:cs typeface="Times New Roman" panose="02020603050405020304" pitchFamily="18" charset="0"/>
              </a:rPr>
              <a:t/>
            </a:r>
            <a:br>
              <a:rPr lang="en-IN" dirty="0">
                <a:solidFill>
                  <a:srgbClr val="000000"/>
                </a:solidFill>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p:txBody>
      </p:sp>
      <p:sp>
        <p:nvSpPr>
          <p:cNvPr id="7" name="Rectangle 6"/>
          <p:cNvSpPr/>
          <p:nvPr/>
        </p:nvSpPr>
        <p:spPr>
          <a:xfrm>
            <a:off x="9245144" y="1033307"/>
            <a:ext cx="2336800" cy="2862322"/>
          </a:xfrm>
          <a:prstGeom prst="rect">
            <a:avLst/>
          </a:prstGeom>
        </p:spPr>
        <p:txBody>
          <a:bodyPr wrap="square">
            <a:spAutoFit/>
          </a:bodyPr>
          <a:lstStyle/>
          <a:p>
            <a:pPr algn="just"/>
            <a:r>
              <a:rPr lang="en-IN" b="1" dirty="0">
                <a:latin typeface="Times New Roman" panose="02020603050405020304" pitchFamily="18" charset="0"/>
                <a:cs typeface="Times New Roman" panose="02020603050405020304" pitchFamily="18" charset="0"/>
              </a:rPr>
              <a:t>Spray </a:t>
            </a:r>
            <a:r>
              <a:rPr lang="en-IN" b="1" dirty="0" smtClean="0">
                <a:latin typeface="Times New Roman" panose="02020603050405020304" pitchFamily="18" charset="0"/>
                <a:cs typeface="Times New Roman" panose="02020603050405020304" pitchFamily="18" charset="0"/>
              </a:rPr>
              <a:t>drying</a:t>
            </a:r>
          </a:p>
          <a:p>
            <a:pPr algn="just"/>
            <a:endParaRPr lang="en-IN" dirty="0">
              <a:latin typeface="Times New Roman" panose="02020603050405020304" pitchFamily="18" charset="0"/>
              <a:cs typeface="Times New Roman" panose="02020603050405020304" pitchFamily="18" charset="0"/>
            </a:endParaRPr>
          </a:p>
          <a:p>
            <a:pPr algn="just"/>
            <a:r>
              <a:rPr lang="en-IN" dirty="0" smtClean="0">
                <a:latin typeface="Times New Roman" panose="02020603050405020304" pitchFamily="18" charset="0"/>
                <a:cs typeface="Times New Roman" panose="02020603050405020304" pitchFamily="18" charset="0"/>
              </a:rPr>
              <a:t>If </a:t>
            </a:r>
            <a:r>
              <a:rPr lang="en-IN" dirty="0">
                <a:latin typeface="Times New Roman" panose="02020603050405020304" pitchFamily="18" charset="0"/>
                <a:cs typeface="Times New Roman" panose="02020603050405020304" pitchFamily="18" charset="0"/>
              </a:rPr>
              <a:t>wet milling is first used, the excess water is usually removed via spray drying. This involves pumping the slurry to an atomizer consisting of a rapidly rotating disk or nozzle.</a:t>
            </a:r>
          </a:p>
        </p:txBody>
      </p:sp>
      <p:sp>
        <p:nvSpPr>
          <p:cNvPr id="10" name="Rectangle 9"/>
          <p:cNvSpPr/>
          <p:nvPr/>
        </p:nvSpPr>
        <p:spPr>
          <a:xfrm>
            <a:off x="365759" y="4058316"/>
            <a:ext cx="11216185" cy="646331"/>
          </a:xfrm>
          <a:prstGeom prst="rect">
            <a:avLst/>
          </a:prstGeom>
        </p:spPr>
        <p:txBody>
          <a:bodyPr wrap="square">
            <a:spAutoFit/>
          </a:bodyPr>
          <a:lstStyle/>
          <a:p>
            <a:pPr algn="just"/>
            <a:r>
              <a:rPr lang="en-IN" b="1" dirty="0" smtClean="0">
                <a:solidFill>
                  <a:srgbClr val="000000"/>
                </a:solidFill>
                <a:latin typeface="Times New Roman" panose="02020603050405020304" pitchFamily="18" charset="0"/>
                <a:cs typeface="Times New Roman" panose="02020603050405020304" pitchFamily="18" charset="0"/>
              </a:rPr>
              <a:t>Drying: </a:t>
            </a:r>
            <a:r>
              <a:rPr lang="en-IN" dirty="0" smtClean="0">
                <a:solidFill>
                  <a:srgbClr val="000000"/>
                </a:solidFill>
                <a:latin typeface="Times New Roman" panose="02020603050405020304" pitchFamily="18" charset="0"/>
                <a:cs typeface="Times New Roman" panose="02020603050405020304" pitchFamily="18" charset="0"/>
              </a:rPr>
              <a:t>Ceramic </a:t>
            </a:r>
            <a:r>
              <a:rPr lang="en-IN" dirty="0">
                <a:solidFill>
                  <a:srgbClr val="000000"/>
                </a:solidFill>
                <a:latin typeface="Times New Roman" panose="02020603050405020304" pitchFamily="18" charset="0"/>
                <a:cs typeface="Times New Roman" panose="02020603050405020304" pitchFamily="18" charset="0"/>
              </a:rPr>
              <a:t>tile usually must be dried (at high relative humidity) after forming, especially if a wet method is used. Drying, which can take several days, removes the water at a slow enough rate to prevent shrinkage cracks</a:t>
            </a:r>
            <a:r>
              <a:rPr lang="en-IN" dirty="0" smtClean="0">
                <a:solidFill>
                  <a:srgbClr val="000000"/>
                </a:solidFill>
                <a:latin typeface="Times New Roman" panose="02020603050405020304" pitchFamily="18" charset="0"/>
                <a:cs typeface="Times New Roman" panose="02020603050405020304" pitchFamily="18" charset="0"/>
              </a:rPr>
              <a:t>.</a:t>
            </a:r>
            <a:endParaRPr lang="en-IN" dirty="0">
              <a:solidFill>
                <a:srgbClr val="00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67012" y="4749763"/>
            <a:ext cx="11051541" cy="923330"/>
          </a:xfrm>
          <a:prstGeom prst="rect">
            <a:avLst/>
          </a:prstGeom>
        </p:spPr>
        <p:txBody>
          <a:bodyPr wrap="square">
            <a:spAutoFit/>
          </a:bodyPr>
          <a:lstStyle/>
          <a:p>
            <a:pPr algn="just"/>
            <a:r>
              <a:rPr lang="en-IN" b="1" dirty="0" smtClean="0">
                <a:solidFill>
                  <a:srgbClr val="000000"/>
                </a:solidFill>
                <a:latin typeface="Times New Roman" panose="02020603050405020304" pitchFamily="18" charset="0"/>
                <a:cs typeface="Times New Roman" panose="02020603050405020304" pitchFamily="18" charset="0"/>
              </a:rPr>
              <a:t>Glazing:</a:t>
            </a:r>
            <a:r>
              <a:rPr lang="en-IN" dirty="0" smtClean="0">
                <a:solidFill>
                  <a:srgbClr val="000000"/>
                </a:solidFill>
                <a:latin typeface="Times New Roman" panose="02020603050405020304" pitchFamily="18" charset="0"/>
                <a:cs typeface="Times New Roman" panose="02020603050405020304" pitchFamily="18" charset="0"/>
              </a:rPr>
              <a:t> To prepare </a:t>
            </a:r>
            <a:r>
              <a:rPr lang="en-IN" dirty="0">
                <a:solidFill>
                  <a:srgbClr val="000000"/>
                </a:solidFill>
                <a:latin typeface="Times New Roman" panose="02020603050405020304" pitchFamily="18" charset="0"/>
                <a:cs typeface="Times New Roman" panose="02020603050405020304" pitchFamily="18" charset="0"/>
              </a:rPr>
              <a:t>the glaze, similar methods are used as for the tile body. After a batch formulation is calculated, the raw materials are weighed, mixed and dry or wet milled. The milled glazes are then applied using one of the many methods </a:t>
            </a:r>
            <a:r>
              <a:rPr lang="en-IN" dirty="0" smtClean="0">
                <a:solidFill>
                  <a:srgbClr val="000000"/>
                </a:solidFill>
                <a:latin typeface="Times New Roman" panose="02020603050405020304" pitchFamily="18" charset="0"/>
                <a:cs typeface="Times New Roman" panose="02020603050405020304" pitchFamily="18" charset="0"/>
              </a:rPr>
              <a:t>available.</a:t>
            </a:r>
          </a:p>
        </p:txBody>
      </p:sp>
      <p:sp>
        <p:nvSpPr>
          <p:cNvPr id="12" name="Rectangle 11"/>
          <p:cNvSpPr/>
          <p:nvPr/>
        </p:nvSpPr>
        <p:spPr>
          <a:xfrm>
            <a:off x="365758" y="5718209"/>
            <a:ext cx="11663109" cy="923330"/>
          </a:xfrm>
          <a:prstGeom prst="rect">
            <a:avLst/>
          </a:prstGeom>
        </p:spPr>
        <p:txBody>
          <a:bodyPr wrap="square">
            <a:spAutoFit/>
          </a:bodyPr>
          <a:lstStyle/>
          <a:p>
            <a:pPr algn="just"/>
            <a:r>
              <a:rPr lang="en-IN" b="1" dirty="0" smtClean="0">
                <a:solidFill>
                  <a:srgbClr val="333333"/>
                </a:solidFill>
                <a:latin typeface="Times New Roman" panose="02020603050405020304" pitchFamily="18" charset="0"/>
                <a:cs typeface="Times New Roman" panose="02020603050405020304" pitchFamily="18" charset="0"/>
              </a:rPr>
              <a:t>Firing:</a:t>
            </a:r>
            <a:r>
              <a:rPr lang="en-IN" dirty="0" smtClean="0">
                <a:solidFill>
                  <a:srgbClr val="333333"/>
                </a:solidFill>
                <a:latin typeface="Times New Roman" panose="02020603050405020304" pitchFamily="18" charset="0"/>
                <a:cs typeface="Times New Roman" panose="02020603050405020304" pitchFamily="18" charset="0"/>
              </a:rPr>
              <a:t> </a:t>
            </a:r>
            <a:r>
              <a:rPr lang="en-IN" dirty="0" smtClean="0">
                <a:latin typeface="Times New Roman" panose="02020603050405020304" pitchFamily="18" charset="0"/>
                <a:cs typeface="Times New Roman" panose="02020603050405020304" pitchFamily="18" charset="0"/>
              </a:rPr>
              <a:t>After </a:t>
            </a:r>
            <a:r>
              <a:rPr lang="en-IN" dirty="0">
                <a:latin typeface="Times New Roman" panose="02020603050405020304" pitchFamily="18" charset="0"/>
                <a:cs typeface="Times New Roman" panose="02020603050405020304" pitchFamily="18" charset="0"/>
              </a:rPr>
              <a:t>glazing, the tile must be heated intensely to strengthen it and give it the desired porosity</a:t>
            </a:r>
            <a:r>
              <a:rPr lang="en-IN" dirty="0" smtClean="0">
                <a:latin typeface="Times New Roman" panose="02020603050405020304" pitchFamily="18" charset="0"/>
                <a:cs typeface="Times New Roman" panose="02020603050405020304" pitchFamily="18" charset="0"/>
              </a:rPr>
              <a:t>.</a:t>
            </a:r>
            <a:r>
              <a:rPr lang="en-IN" dirty="0">
                <a:latin typeface="Times New Roman" panose="02020603050405020304" pitchFamily="18" charset="0"/>
                <a:cs typeface="Times New Roman" panose="02020603050405020304" pitchFamily="18" charset="0"/>
              </a:rPr>
              <a:t> In this process, </a:t>
            </a:r>
            <a:endParaRPr lang="en-IN" dirty="0" smtClean="0">
              <a:latin typeface="Times New Roman" panose="02020603050405020304" pitchFamily="18" charset="0"/>
              <a:cs typeface="Times New Roman" panose="02020603050405020304" pitchFamily="18" charset="0"/>
            </a:endParaRPr>
          </a:p>
          <a:p>
            <a:pPr algn="just"/>
            <a:r>
              <a:rPr lang="en-IN" dirty="0" smtClean="0">
                <a:latin typeface="Times New Roman" panose="02020603050405020304" pitchFamily="18" charset="0"/>
                <a:cs typeface="Times New Roman" panose="02020603050405020304" pitchFamily="18" charset="0"/>
              </a:rPr>
              <a:t>the </a:t>
            </a:r>
            <a:r>
              <a:rPr lang="en-IN" dirty="0">
                <a:latin typeface="Times New Roman" panose="02020603050405020304" pitchFamily="18" charset="0"/>
                <a:cs typeface="Times New Roman" panose="02020603050405020304" pitchFamily="18" charset="0"/>
              </a:rPr>
              <a:t>tile goes through a low-temperature firing called bisque firing before glazing. This step removes the volatiles from the </a:t>
            </a:r>
            <a:endParaRPr lang="en-IN" dirty="0" smtClean="0">
              <a:latin typeface="Times New Roman" panose="02020603050405020304" pitchFamily="18" charset="0"/>
              <a:cs typeface="Times New Roman" panose="02020603050405020304" pitchFamily="18" charset="0"/>
            </a:endParaRPr>
          </a:p>
          <a:p>
            <a:pPr algn="just"/>
            <a:r>
              <a:rPr lang="en-IN" dirty="0" smtClean="0">
                <a:latin typeface="Times New Roman" panose="02020603050405020304" pitchFamily="18" charset="0"/>
                <a:cs typeface="Times New Roman" panose="02020603050405020304" pitchFamily="18" charset="0"/>
              </a:rPr>
              <a:t>material </a:t>
            </a:r>
            <a:r>
              <a:rPr lang="en-IN" dirty="0">
                <a:latin typeface="Times New Roman" panose="02020603050405020304" pitchFamily="18" charset="0"/>
                <a:cs typeface="Times New Roman" panose="02020603050405020304" pitchFamily="18" charset="0"/>
              </a:rPr>
              <a:t>and most or all of the shrinkage. The body and glaze are then fired together in a process called glost firing</a:t>
            </a:r>
            <a:r>
              <a:rPr lang="en-IN" dirty="0" smtClean="0">
                <a:latin typeface="Times New Roman" panose="02020603050405020304" pitchFamily="18" charset="0"/>
                <a:cs typeface="Times New Roman" panose="02020603050405020304" pitchFamily="18" charset="0"/>
              </a:rPr>
              <a:t>.</a:t>
            </a:r>
            <a:endParaRPr lang="en-IN" b="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3267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Recent Developments in tile industry</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sp>
        <p:nvSpPr>
          <p:cNvPr id="2" name="Rectangle 1"/>
          <p:cNvSpPr/>
          <p:nvPr/>
        </p:nvSpPr>
        <p:spPr>
          <a:xfrm>
            <a:off x="365760" y="1199143"/>
            <a:ext cx="11611592" cy="1015663"/>
          </a:xfrm>
          <a:prstGeom prst="rect">
            <a:avLst/>
          </a:prstGeom>
        </p:spPr>
        <p:txBody>
          <a:bodyPr wrap="square">
            <a:spAutoFit/>
          </a:bodyPr>
          <a:lstStyle/>
          <a:p>
            <a:r>
              <a:rPr lang="en-IN" sz="2000" b="1" dirty="0" smtClean="0">
                <a:solidFill>
                  <a:srgbClr val="333333"/>
                </a:solidFill>
                <a:latin typeface="Times New Roman" panose="02020603050405020304" pitchFamily="18" charset="0"/>
                <a:cs typeface="Times New Roman" panose="02020603050405020304" pitchFamily="18" charset="0"/>
              </a:rPr>
              <a:t>PANEL PROLIFERATION</a:t>
            </a:r>
            <a:r>
              <a:rPr lang="en-IN" sz="2000" dirty="0">
                <a:latin typeface="Times New Roman" panose="02020603050405020304" pitchFamily="18" charset="0"/>
                <a:cs typeface="Times New Roman" panose="02020603050405020304" pitchFamily="18" charset="0"/>
              </a:rPr>
              <a:t/>
            </a:r>
            <a:br>
              <a:rPr lang="en-IN" sz="2000" dirty="0">
                <a:latin typeface="Times New Roman" panose="02020603050405020304" pitchFamily="18" charset="0"/>
                <a:cs typeface="Times New Roman" panose="02020603050405020304" pitchFamily="18" charset="0"/>
              </a:rPr>
            </a:br>
            <a:r>
              <a:rPr lang="en-IN" sz="2000" dirty="0">
                <a:solidFill>
                  <a:srgbClr val="333333"/>
                </a:solidFill>
                <a:latin typeface="Times New Roman" panose="02020603050405020304" pitchFamily="18" charset="0"/>
                <a:cs typeface="Times New Roman" panose="02020603050405020304" pitchFamily="18" charset="0"/>
              </a:rPr>
              <a:t>Manufacturers are currently utilizing a new technology that is changing the industry dramatically with regard to large-format porcelain panel products. </a:t>
            </a:r>
            <a:endParaRPr lang="en-IN"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365759" y="2288309"/>
            <a:ext cx="11444167" cy="1015663"/>
          </a:xfrm>
          <a:prstGeom prst="rect">
            <a:avLst/>
          </a:prstGeom>
        </p:spPr>
        <p:txBody>
          <a:bodyPr wrap="square">
            <a:spAutoFit/>
          </a:bodyPr>
          <a:lstStyle/>
          <a:p>
            <a:r>
              <a:rPr lang="en-IN" sz="2000" b="1" dirty="0">
                <a:solidFill>
                  <a:srgbClr val="333333"/>
                </a:solidFill>
                <a:latin typeface="Times New Roman" panose="02020603050405020304" pitchFamily="18" charset="0"/>
                <a:cs typeface="Times New Roman" panose="02020603050405020304" pitchFamily="18" charset="0"/>
              </a:rPr>
              <a:t>WOOD FOR GOOD</a:t>
            </a:r>
            <a:r>
              <a:rPr lang="en-IN" sz="2000" dirty="0">
                <a:latin typeface="Times New Roman" panose="02020603050405020304" pitchFamily="18" charset="0"/>
                <a:cs typeface="Times New Roman" panose="02020603050405020304" pitchFamily="18" charset="0"/>
              </a:rPr>
              <a:t/>
            </a:r>
            <a:br>
              <a:rPr lang="en-IN" sz="2000" dirty="0">
                <a:latin typeface="Times New Roman" panose="02020603050405020304" pitchFamily="18" charset="0"/>
                <a:cs typeface="Times New Roman" panose="02020603050405020304" pitchFamily="18" charset="0"/>
              </a:rPr>
            </a:br>
            <a:r>
              <a:rPr lang="en-IN" sz="2000" dirty="0">
                <a:solidFill>
                  <a:srgbClr val="333333"/>
                </a:solidFill>
                <a:latin typeface="Times New Roman" panose="02020603050405020304" pitchFamily="18" charset="0"/>
                <a:cs typeface="Times New Roman" panose="02020603050405020304" pitchFamily="18" charset="0"/>
              </a:rPr>
              <a:t>If you’re wondering whether the wood trend is fading yet, your first mistake is considering it a “trend” at all, say the experts with whom we spoke. By all accounts, wood looks are here to stay.</a:t>
            </a:r>
            <a:endParaRPr lang="en-IN"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365758" y="3374934"/>
            <a:ext cx="11611593" cy="1631216"/>
          </a:xfrm>
          <a:prstGeom prst="rect">
            <a:avLst/>
          </a:prstGeom>
        </p:spPr>
        <p:txBody>
          <a:bodyPr wrap="square">
            <a:spAutoFit/>
          </a:bodyPr>
          <a:lstStyle/>
          <a:p>
            <a:r>
              <a:rPr lang="en-IN" sz="2000" b="1" dirty="0" smtClean="0">
                <a:latin typeface="Times New Roman" panose="02020603050405020304" pitchFamily="18" charset="0"/>
                <a:cs typeface="Times New Roman" panose="02020603050405020304" pitchFamily="18" charset="0"/>
              </a:rPr>
              <a:t>PRICING</a:t>
            </a:r>
            <a:r>
              <a:rPr lang="en-IN" sz="2000" dirty="0">
                <a:latin typeface="Times New Roman" panose="02020603050405020304" pitchFamily="18" charset="0"/>
                <a:cs typeface="Times New Roman" panose="02020603050405020304" pitchFamily="18" charset="0"/>
              </a:rPr>
              <a:t/>
            </a:r>
            <a:br>
              <a:rPr lang="en-IN" sz="2000" dirty="0">
                <a:latin typeface="Times New Roman" panose="02020603050405020304" pitchFamily="18" charset="0"/>
                <a:cs typeface="Times New Roman" panose="02020603050405020304" pitchFamily="18" charset="0"/>
              </a:rPr>
            </a:br>
            <a:r>
              <a:rPr lang="en-IN" sz="2000" dirty="0" smtClean="0">
                <a:latin typeface="Times New Roman" panose="02020603050405020304" pitchFamily="18" charset="0"/>
                <a:cs typeface="Times New Roman" panose="02020603050405020304" pitchFamily="18" charset="0"/>
              </a:rPr>
              <a:t>There </a:t>
            </a:r>
            <a:r>
              <a:rPr lang="en-IN" sz="2000" dirty="0">
                <a:latin typeface="Times New Roman" panose="02020603050405020304" pitchFamily="18" charset="0"/>
                <a:cs typeface="Times New Roman" panose="02020603050405020304" pitchFamily="18" charset="0"/>
              </a:rPr>
              <a:t>is price pressure as the dollar has strengthened, and we can import for less. There is also pressure applied by other flooring categories-both sheet and vinyl tile. These are fairly hot products, and they add price pressure because they install for less money than porcelain. For the most part, because the market is good, </a:t>
            </a:r>
            <a:r>
              <a:rPr lang="en-IN" sz="2000" dirty="0" smtClean="0">
                <a:latin typeface="Times New Roman" panose="02020603050405020304" pitchFamily="18" charset="0"/>
                <a:cs typeface="Times New Roman" panose="02020603050405020304" pitchFamily="18" charset="0"/>
              </a:rPr>
              <a:t>Daltile is not </a:t>
            </a:r>
            <a:r>
              <a:rPr lang="en-IN" sz="2000" dirty="0">
                <a:latin typeface="Times New Roman" panose="02020603050405020304" pitchFamily="18" charset="0"/>
                <a:cs typeface="Times New Roman" panose="02020603050405020304" pitchFamily="18" charset="0"/>
              </a:rPr>
              <a:t>under any undue </a:t>
            </a:r>
            <a:r>
              <a:rPr lang="en-IN" sz="2000" dirty="0" smtClean="0">
                <a:latin typeface="Times New Roman" panose="02020603050405020304" pitchFamily="18" charset="0"/>
                <a:cs typeface="Times New Roman" panose="02020603050405020304" pitchFamily="18" charset="0"/>
              </a:rPr>
              <a:t>pressure.</a:t>
            </a:r>
            <a:endParaRPr lang="en-IN"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365757" y="5015557"/>
            <a:ext cx="11611593" cy="1631216"/>
          </a:xfrm>
          <a:prstGeom prst="rect">
            <a:avLst/>
          </a:prstGeom>
        </p:spPr>
        <p:txBody>
          <a:bodyPr wrap="square">
            <a:spAutoFit/>
          </a:bodyPr>
          <a:lstStyle/>
          <a:p>
            <a:r>
              <a:rPr lang="en-IN" sz="2000" b="1" dirty="0">
                <a:solidFill>
                  <a:srgbClr val="333333"/>
                </a:solidFill>
                <a:latin typeface="Times New Roman" panose="02020603050405020304" pitchFamily="18" charset="0"/>
                <a:cs typeface="Times New Roman" panose="02020603050405020304" pitchFamily="18" charset="0"/>
              </a:rPr>
              <a:t>STIFF COMPETITON IN HARD </a:t>
            </a:r>
            <a:r>
              <a:rPr lang="en-IN" sz="2000" b="1" dirty="0" smtClean="0">
                <a:solidFill>
                  <a:srgbClr val="333333"/>
                </a:solidFill>
                <a:latin typeface="Times New Roman" panose="02020603050405020304" pitchFamily="18" charset="0"/>
                <a:cs typeface="Times New Roman" panose="02020603050405020304" pitchFamily="18" charset="0"/>
              </a:rPr>
              <a:t>SURFACE</a:t>
            </a:r>
            <a:endParaRPr lang="en-IN" sz="2000" dirty="0" smtClean="0">
              <a:latin typeface="Times New Roman" panose="02020603050405020304" pitchFamily="18" charset="0"/>
              <a:cs typeface="Times New Roman" panose="02020603050405020304" pitchFamily="18" charset="0"/>
            </a:endParaRPr>
          </a:p>
          <a:p>
            <a:r>
              <a:rPr lang="en-IN" sz="2000" dirty="0" smtClean="0">
                <a:solidFill>
                  <a:srgbClr val="333333"/>
                </a:solidFill>
                <a:latin typeface="Times New Roman" panose="02020603050405020304" pitchFamily="18" charset="0"/>
                <a:cs typeface="Times New Roman" panose="02020603050405020304" pitchFamily="18" charset="0"/>
              </a:rPr>
              <a:t>Over </a:t>
            </a:r>
            <a:r>
              <a:rPr lang="en-IN" sz="2000" dirty="0">
                <a:solidFill>
                  <a:srgbClr val="333333"/>
                </a:solidFill>
                <a:latin typeface="Times New Roman" panose="02020603050405020304" pitchFamily="18" charset="0"/>
                <a:cs typeface="Times New Roman" panose="02020603050405020304" pitchFamily="18" charset="0"/>
              </a:rPr>
              <a:t>the course of the last few years, there has been a great deal of discussion about competition both within the ceramic tile category, as a result of the increase in U.S. manufacturing, and from outside the category, with multiplying hard surface options, especially in the resilient market.</a:t>
            </a:r>
            <a:r>
              <a:rPr lang="en-IN" sz="2000" dirty="0">
                <a:latin typeface="Times New Roman" panose="02020603050405020304" pitchFamily="18" charset="0"/>
                <a:cs typeface="Times New Roman" panose="02020603050405020304" pitchFamily="18" charset="0"/>
              </a:rPr>
              <a:t/>
            </a:r>
            <a:br>
              <a:rPr lang="en-IN" sz="2000" dirty="0">
                <a:latin typeface="Times New Roman" panose="02020603050405020304" pitchFamily="18" charset="0"/>
                <a:cs typeface="Times New Roman" panose="02020603050405020304" pitchFamily="18" charset="0"/>
              </a:rPr>
            </a:b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9012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Complication Analysis	</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sp>
        <p:nvSpPr>
          <p:cNvPr id="9" name="Text Box 3"/>
          <p:cNvSpPr txBox="1">
            <a:spLocks noChangeArrowheads="1"/>
          </p:cNvSpPr>
          <p:nvPr/>
        </p:nvSpPr>
        <p:spPr bwMode="auto">
          <a:xfrm>
            <a:off x="918828" y="1093899"/>
            <a:ext cx="6889750" cy="1200150"/>
          </a:xfrm>
          <a:prstGeom prst="rect">
            <a:avLst/>
          </a:prstGeom>
          <a:solidFill>
            <a:schemeClr val="bg2"/>
          </a:solidFill>
          <a:ln w="9525">
            <a:noFill/>
            <a:miter lim="800000"/>
            <a:headEnd/>
            <a:tailEnd/>
          </a:ln>
          <a:effectLst/>
        </p:spPr>
        <p:txBody>
          <a:bodyPr>
            <a:spAutoFit/>
          </a:bodyPr>
          <a:lstStyle>
            <a:lvl1pPr>
              <a:defRPr sz="2800">
                <a:solidFill>
                  <a:schemeClr val="tx2"/>
                </a:solidFill>
                <a:latin typeface="Arial" pitchFamily="34" charset="0"/>
                <a:ea typeface="MS PGothic" pitchFamily="34" charset="-128"/>
              </a:defRPr>
            </a:lvl1pPr>
            <a:lvl2pPr marL="742950" indent="-285750">
              <a:defRPr sz="2800">
                <a:solidFill>
                  <a:schemeClr val="tx2"/>
                </a:solidFill>
                <a:latin typeface="Arial" pitchFamily="34" charset="0"/>
                <a:ea typeface="MS PGothic" pitchFamily="34" charset="-128"/>
              </a:defRPr>
            </a:lvl2pPr>
            <a:lvl3pPr marL="1143000" indent="-228600">
              <a:defRPr sz="2800">
                <a:solidFill>
                  <a:schemeClr val="tx2"/>
                </a:solidFill>
                <a:latin typeface="Arial" pitchFamily="34" charset="0"/>
                <a:ea typeface="MS PGothic" pitchFamily="34" charset="-128"/>
              </a:defRPr>
            </a:lvl3pPr>
            <a:lvl4pPr marL="1600200" indent="-228600">
              <a:defRPr sz="2800">
                <a:solidFill>
                  <a:schemeClr val="tx2"/>
                </a:solidFill>
                <a:latin typeface="Arial" pitchFamily="34" charset="0"/>
                <a:ea typeface="MS PGothic" pitchFamily="34" charset="-128"/>
              </a:defRPr>
            </a:lvl4pPr>
            <a:lvl5pPr marL="2057400" indent="-228600">
              <a:defRPr sz="2800">
                <a:solidFill>
                  <a:schemeClr val="tx2"/>
                </a:solidFill>
                <a:latin typeface="Arial"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Arial"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Arial"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Arial"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Arial" pitchFamily="34" charset="0"/>
                <a:ea typeface="MS PGothic" pitchFamily="34" charset="-128"/>
              </a:defRPr>
            </a:lvl9pPr>
          </a:lstStyle>
          <a:p>
            <a:pPr algn="ctr">
              <a:defRPr/>
            </a:pPr>
            <a:r>
              <a:rPr lang="en-US" sz="3600" dirty="0" smtClean="0">
                <a:solidFill>
                  <a:schemeClr val="accent1"/>
                </a:solidFill>
                <a:effectLst>
                  <a:outerShdw blurRad="38100" dist="38100" dir="2700000" algn="tl">
                    <a:srgbClr val="C0C0C0"/>
                  </a:outerShdw>
                </a:effectLst>
                <a:latin typeface="Arial Black" pitchFamily="34" charset="0"/>
              </a:rPr>
              <a:t>STEP 1                          </a:t>
            </a:r>
            <a:r>
              <a:rPr lang="en-US" sz="3600" dirty="0" smtClean="0">
                <a:solidFill>
                  <a:schemeClr val="tx1"/>
                </a:solidFill>
                <a:latin typeface="Arial Black" pitchFamily="34" charset="0"/>
              </a:rPr>
              <a:t>Identification of problem</a:t>
            </a:r>
          </a:p>
        </p:txBody>
      </p:sp>
      <p:sp>
        <p:nvSpPr>
          <p:cNvPr id="10" name="Text Box 2"/>
          <p:cNvSpPr txBox="1">
            <a:spLocks noChangeArrowheads="1"/>
          </p:cNvSpPr>
          <p:nvPr/>
        </p:nvSpPr>
        <p:spPr bwMode="auto">
          <a:xfrm>
            <a:off x="4757358" y="2484549"/>
            <a:ext cx="6477000" cy="1200150"/>
          </a:xfrm>
          <a:prstGeom prst="rect">
            <a:avLst/>
          </a:prstGeom>
          <a:solidFill>
            <a:schemeClr val="bg2">
              <a:lumMod val="90000"/>
            </a:schemeClr>
          </a:solidFill>
          <a:ln w="9525">
            <a:noFill/>
            <a:miter lim="800000"/>
            <a:headEnd/>
            <a:tailEnd/>
          </a:ln>
          <a:effectLst/>
        </p:spPr>
        <p:txBody>
          <a:bodyPr>
            <a:spAutoFit/>
          </a:bodyPr>
          <a:lstStyle>
            <a:lvl1pPr>
              <a:defRPr sz="2800">
                <a:solidFill>
                  <a:schemeClr val="tx2"/>
                </a:solidFill>
                <a:latin typeface="Arial" pitchFamily="34" charset="0"/>
                <a:ea typeface="MS PGothic" pitchFamily="34" charset="-128"/>
              </a:defRPr>
            </a:lvl1pPr>
            <a:lvl2pPr marL="742950" indent="-285750">
              <a:defRPr sz="2800">
                <a:solidFill>
                  <a:schemeClr val="tx2"/>
                </a:solidFill>
                <a:latin typeface="Arial" pitchFamily="34" charset="0"/>
                <a:ea typeface="MS PGothic" pitchFamily="34" charset="-128"/>
              </a:defRPr>
            </a:lvl2pPr>
            <a:lvl3pPr marL="1143000" indent="-228600">
              <a:defRPr sz="2800">
                <a:solidFill>
                  <a:schemeClr val="tx2"/>
                </a:solidFill>
                <a:latin typeface="Arial" pitchFamily="34" charset="0"/>
                <a:ea typeface="MS PGothic" pitchFamily="34" charset="-128"/>
              </a:defRPr>
            </a:lvl3pPr>
            <a:lvl4pPr marL="1600200" indent="-228600">
              <a:defRPr sz="2800">
                <a:solidFill>
                  <a:schemeClr val="tx2"/>
                </a:solidFill>
                <a:latin typeface="Arial" pitchFamily="34" charset="0"/>
                <a:ea typeface="MS PGothic" pitchFamily="34" charset="-128"/>
              </a:defRPr>
            </a:lvl4pPr>
            <a:lvl5pPr marL="2057400" indent="-228600">
              <a:defRPr sz="2800">
                <a:solidFill>
                  <a:schemeClr val="tx2"/>
                </a:solidFill>
                <a:latin typeface="Arial"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Arial"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Arial"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Arial"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Arial" pitchFamily="34" charset="0"/>
                <a:ea typeface="MS PGothic" pitchFamily="34" charset="-128"/>
              </a:defRPr>
            </a:lvl9pPr>
          </a:lstStyle>
          <a:p>
            <a:pPr>
              <a:defRPr/>
            </a:pPr>
            <a:r>
              <a:rPr lang="en-US" sz="3600" dirty="0" smtClean="0">
                <a:solidFill>
                  <a:srgbClr val="FF0000"/>
                </a:solidFill>
                <a:effectLst>
                  <a:outerShdw blurRad="38100" dist="38100" dir="2700000" algn="tl">
                    <a:srgbClr val="C0C0C0"/>
                  </a:outerShdw>
                </a:effectLst>
                <a:latin typeface="Arial Black" pitchFamily="34" charset="0"/>
              </a:rPr>
              <a:t>               </a:t>
            </a:r>
            <a:r>
              <a:rPr lang="en-US" sz="3600" dirty="0" smtClean="0">
                <a:solidFill>
                  <a:schemeClr val="accent1"/>
                </a:solidFill>
                <a:effectLst>
                  <a:outerShdw blurRad="38100" dist="38100" dir="2700000" algn="tl">
                    <a:srgbClr val="C0C0C0"/>
                  </a:outerShdw>
                </a:effectLst>
                <a:latin typeface="Arial Black" pitchFamily="34" charset="0"/>
              </a:rPr>
              <a:t>STEP 2</a:t>
            </a:r>
            <a:r>
              <a:rPr lang="en-US" sz="3600" dirty="0" smtClean="0">
                <a:solidFill>
                  <a:schemeClr val="bg2"/>
                </a:solidFill>
                <a:effectLst>
                  <a:outerShdw blurRad="38100" dist="38100" dir="2700000" algn="tl">
                    <a:srgbClr val="C0C0C0"/>
                  </a:outerShdw>
                </a:effectLst>
                <a:latin typeface="Arial Black" pitchFamily="34" charset="0"/>
              </a:rPr>
              <a:t>                    </a:t>
            </a:r>
            <a:r>
              <a:rPr lang="en-US" sz="3600" dirty="0" smtClean="0">
                <a:solidFill>
                  <a:schemeClr val="tx1"/>
                </a:solidFill>
                <a:effectLst>
                  <a:outerShdw blurRad="38100" dist="38100" dir="2700000" algn="tl">
                    <a:srgbClr val="C0C0C0"/>
                  </a:outerShdw>
                </a:effectLst>
                <a:latin typeface="Arial Black" pitchFamily="34" charset="0"/>
              </a:rPr>
              <a:t>Requirement to improve</a:t>
            </a:r>
          </a:p>
        </p:txBody>
      </p:sp>
      <p:sp>
        <p:nvSpPr>
          <p:cNvPr id="12" name="Text Box 2"/>
          <p:cNvSpPr txBox="1">
            <a:spLocks noChangeArrowheads="1"/>
          </p:cNvSpPr>
          <p:nvPr/>
        </p:nvSpPr>
        <p:spPr bwMode="auto">
          <a:xfrm>
            <a:off x="6084956" y="5178581"/>
            <a:ext cx="4310063" cy="1200150"/>
          </a:xfrm>
          <a:prstGeom prst="rect">
            <a:avLst/>
          </a:prstGeom>
          <a:solidFill>
            <a:schemeClr val="bg1">
              <a:lumMod val="50000"/>
            </a:schemeClr>
          </a:solidFill>
          <a:ln w="9525">
            <a:noFill/>
            <a:miter lim="800000"/>
            <a:headEnd/>
            <a:tailEnd/>
          </a:ln>
          <a:effectLst/>
        </p:spPr>
        <p:txBody>
          <a:bodyPr>
            <a:spAutoFit/>
          </a:bodyPr>
          <a:lstStyle>
            <a:lvl1pPr>
              <a:defRPr sz="2800">
                <a:solidFill>
                  <a:schemeClr val="tx2"/>
                </a:solidFill>
                <a:latin typeface="Arial" pitchFamily="34" charset="0"/>
                <a:ea typeface="MS PGothic" pitchFamily="34" charset="-128"/>
              </a:defRPr>
            </a:lvl1pPr>
            <a:lvl2pPr marL="742950" indent="-285750">
              <a:defRPr sz="2800">
                <a:solidFill>
                  <a:schemeClr val="tx2"/>
                </a:solidFill>
                <a:latin typeface="Arial" pitchFamily="34" charset="0"/>
                <a:ea typeface="MS PGothic" pitchFamily="34" charset="-128"/>
              </a:defRPr>
            </a:lvl2pPr>
            <a:lvl3pPr marL="1143000" indent="-228600">
              <a:defRPr sz="2800">
                <a:solidFill>
                  <a:schemeClr val="tx2"/>
                </a:solidFill>
                <a:latin typeface="Arial" pitchFamily="34" charset="0"/>
                <a:ea typeface="MS PGothic" pitchFamily="34" charset="-128"/>
              </a:defRPr>
            </a:lvl3pPr>
            <a:lvl4pPr marL="1600200" indent="-228600">
              <a:defRPr sz="2800">
                <a:solidFill>
                  <a:schemeClr val="tx2"/>
                </a:solidFill>
                <a:latin typeface="Arial" pitchFamily="34" charset="0"/>
                <a:ea typeface="MS PGothic" pitchFamily="34" charset="-128"/>
              </a:defRPr>
            </a:lvl4pPr>
            <a:lvl5pPr marL="2057400" indent="-228600">
              <a:defRPr sz="2800">
                <a:solidFill>
                  <a:schemeClr val="tx2"/>
                </a:solidFill>
                <a:latin typeface="Arial"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Arial"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Arial"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Arial"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Arial" pitchFamily="34" charset="0"/>
                <a:ea typeface="MS PGothic" pitchFamily="34" charset="-128"/>
              </a:defRPr>
            </a:lvl9pPr>
          </a:lstStyle>
          <a:p>
            <a:pPr algn="ctr">
              <a:defRPr/>
            </a:pPr>
            <a:r>
              <a:rPr lang="en-US" sz="3600" dirty="0" smtClean="0">
                <a:solidFill>
                  <a:schemeClr val="accent1"/>
                </a:solidFill>
                <a:effectLst>
                  <a:outerShdw blurRad="38100" dist="38100" dir="2700000" algn="tl">
                    <a:srgbClr val="C0C0C0"/>
                  </a:outerShdw>
                </a:effectLst>
                <a:latin typeface="Arial Black" pitchFamily="34" charset="0"/>
              </a:rPr>
              <a:t>STEP </a:t>
            </a:r>
            <a:r>
              <a:rPr lang="en-US" sz="3600" dirty="0">
                <a:solidFill>
                  <a:schemeClr val="accent1"/>
                </a:solidFill>
                <a:effectLst>
                  <a:outerShdw blurRad="38100" dist="38100" dir="2700000" algn="tl">
                    <a:srgbClr val="C0C0C0"/>
                  </a:outerShdw>
                </a:effectLst>
                <a:latin typeface="Arial Black" pitchFamily="34" charset="0"/>
              </a:rPr>
              <a:t>4</a:t>
            </a:r>
            <a:r>
              <a:rPr lang="en-US" sz="3600" dirty="0" smtClean="0">
                <a:solidFill>
                  <a:schemeClr val="accent1"/>
                </a:solidFill>
                <a:effectLst>
                  <a:outerShdw blurRad="38100" dist="38100" dir="2700000" algn="tl">
                    <a:srgbClr val="C0C0C0"/>
                  </a:outerShdw>
                </a:effectLst>
                <a:latin typeface="Arial Black" pitchFamily="34" charset="0"/>
              </a:rPr>
              <a:t>  </a:t>
            </a:r>
            <a:r>
              <a:rPr lang="en-US" sz="3600" dirty="0" smtClean="0">
                <a:solidFill>
                  <a:schemeClr val="tx1"/>
                </a:solidFill>
                <a:effectLst>
                  <a:outerShdw blurRad="38100" dist="38100" dir="2700000" algn="tl">
                    <a:srgbClr val="C0C0C0"/>
                  </a:outerShdw>
                </a:effectLst>
                <a:latin typeface="Arial Black" pitchFamily="34" charset="0"/>
              </a:rPr>
              <a:t>Analysis</a:t>
            </a:r>
          </a:p>
        </p:txBody>
      </p:sp>
      <p:sp>
        <p:nvSpPr>
          <p:cNvPr id="13" name="Text Box 2"/>
          <p:cNvSpPr txBox="1">
            <a:spLocks noChangeArrowheads="1"/>
          </p:cNvSpPr>
          <p:nvPr/>
        </p:nvSpPr>
        <p:spPr bwMode="auto">
          <a:xfrm>
            <a:off x="1472639" y="3831565"/>
            <a:ext cx="4737100" cy="1200150"/>
          </a:xfrm>
          <a:prstGeom prst="rect">
            <a:avLst/>
          </a:prstGeom>
          <a:solidFill>
            <a:schemeClr val="bg1">
              <a:lumMod val="65000"/>
            </a:schemeClr>
          </a:solidFill>
          <a:ln w="9525">
            <a:noFill/>
            <a:miter lim="800000"/>
            <a:headEnd/>
            <a:tailEnd/>
          </a:ln>
          <a:effectLst/>
        </p:spPr>
        <p:txBody>
          <a:bodyPr>
            <a:spAutoFit/>
          </a:bodyPr>
          <a:lstStyle>
            <a:lvl1pPr>
              <a:defRPr sz="2800">
                <a:solidFill>
                  <a:schemeClr val="tx2"/>
                </a:solidFill>
                <a:latin typeface="Arial" pitchFamily="34" charset="0"/>
                <a:ea typeface="MS PGothic" pitchFamily="34" charset="-128"/>
              </a:defRPr>
            </a:lvl1pPr>
            <a:lvl2pPr marL="742950" indent="-285750">
              <a:defRPr sz="2800">
                <a:solidFill>
                  <a:schemeClr val="tx2"/>
                </a:solidFill>
                <a:latin typeface="Arial" pitchFamily="34" charset="0"/>
                <a:ea typeface="MS PGothic" pitchFamily="34" charset="-128"/>
              </a:defRPr>
            </a:lvl2pPr>
            <a:lvl3pPr marL="1143000" indent="-228600">
              <a:defRPr sz="2800">
                <a:solidFill>
                  <a:schemeClr val="tx2"/>
                </a:solidFill>
                <a:latin typeface="Arial" pitchFamily="34" charset="0"/>
                <a:ea typeface="MS PGothic" pitchFamily="34" charset="-128"/>
              </a:defRPr>
            </a:lvl3pPr>
            <a:lvl4pPr marL="1600200" indent="-228600">
              <a:defRPr sz="2800">
                <a:solidFill>
                  <a:schemeClr val="tx2"/>
                </a:solidFill>
                <a:latin typeface="Arial" pitchFamily="34" charset="0"/>
                <a:ea typeface="MS PGothic" pitchFamily="34" charset="-128"/>
              </a:defRPr>
            </a:lvl4pPr>
            <a:lvl5pPr marL="2057400" indent="-228600">
              <a:defRPr sz="2800">
                <a:solidFill>
                  <a:schemeClr val="tx2"/>
                </a:solidFill>
                <a:latin typeface="Arial"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Arial"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Arial"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Arial"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Arial" pitchFamily="34" charset="0"/>
                <a:ea typeface="MS PGothic" pitchFamily="34" charset="-128"/>
              </a:defRPr>
            </a:lvl9pPr>
          </a:lstStyle>
          <a:p>
            <a:pPr algn="ctr">
              <a:defRPr/>
            </a:pPr>
            <a:r>
              <a:rPr lang="en-US" sz="3600" dirty="0" smtClean="0">
                <a:solidFill>
                  <a:schemeClr val="accent1"/>
                </a:solidFill>
                <a:effectLst>
                  <a:outerShdw blurRad="38100" dist="38100" dir="2700000" algn="tl">
                    <a:srgbClr val="C0C0C0"/>
                  </a:outerShdw>
                </a:effectLst>
                <a:latin typeface="Arial Black" pitchFamily="34" charset="0"/>
              </a:rPr>
              <a:t>STEP 3</a:t>
            </a:r>
            <a:r>
              <a:rPr lang="en-US" sz="3600" dirty="0" smtClean="0">
                <a:solidFill>
                  <a:schemeClr val="bg2"/>
                </a:solidFill>
                <a:effectLst>
                  <a:outerShdw blurRad="38100" dist="38100" dir="2700000" algn="tl">
                    <a:srgbClr val="C0C0C0"/>
                  </a:outerShdw>
                </a:effectLst>
                <a:latin typeface="Arial Black" pitchFamily="34" charset="0"/>
              </a:rPr>
              <a:t>      </a:t>
            </a:r>
            <a:endParaRPr lang="en-US" sz="3600" dirty="0">
              <a:solidFill>
                <a:schemeClr val="tx1"/>
              </a:solidFill>
              <a:effectLst>
                <a:outerShdw blurRad="38100" dist="38100" dir="2700000" algn="tl">
                  <a:srgbClr val="C0C0C0"/>
                </a:outerShdw>
              </a:effectLst>
              <a:latin typeface="Arial Black" pitchFamily="34" charset="0"/>
            </a:endParaRPr>
          </a:p>
          <a:p>
            <a:pPr algn="ctr">
              <a:defRPr/>
            </a:pPr>
            <a:r>
              <a:rPr lang="en-US" sz="3600" dirty="0" smtClean="0">
                <a:solidFill>
                  <a:schemeClr val="tx1"/>
                </a:solidFill>
                <a:effectLst>
                  <a:outerShdw blurRad="38100" dist="38100" dir="2700000" algn="tl">
                    <a:srgbClr val="C0C0C0"/>
                  </a:outerShdw>
                </a:effectLst>
                <a:latin typeface="Arial Black" pitchFamily="34" charset="0"/>
              </a:rPr>
              <a:t>Current Scenario</a:t>
            </a:r>
          </a:p>
        </p:txBody>
      </p:sp>
    </p:spTree>
    <p:extLst>
      <p:ext uri="{BB962C8B-B14F-4D97-AF65-F5344CB8AC3E}">
        <p14:creationId xmlns:p14="http://schemas.microsoft.com/office/powerpoint/2010/main" val="3628336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Complication Analysis	</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sp>
        <p:nvSpPr>
          <p:cNvPr id="9" name="Text Box 3"/>
          <p:cNvSpPr txBox="1">
            <a:spLocks noChangeArrowheads="1"/>
          </p:cNvSpPr>
          <p:nvPr/>
        </p:nvSpPr>
        <p:spPr bwMode="auto">
          <a:xfrm>
            <a:off x="2271110" y="3012852"/>
            <a:ext cx="6889750" cy="1200150"/>
          </a:xfrm>
          <a:prstGeom prst="rect">
            <a:avLst/>
          </a:prstGeom>
          <a:solidFill>
            <a:schemeClr val="bg2"/>
          </a:solidFill>
          <a:ln w="9525">
            <a:noFill/>
            <a:miter lim="800000"/>
            <a:headEnd/>
            <a:tailEnd/>
          </a:ln>
          <a:effectLst/>
        </p:spPr>
        <p:txBody>
          <a:bodyPr>
            <a:spAutoFit/>
          </a:bodyPr>
          <a:lstStyle>
            <a:lvl1pPr>
              <a:defRPr sz="2800">
                <a:solidFill>
                  <a:schemeClr val="tx2"/>
                </a:solidFill>
                <a:latin typeface="Arial" pitchFamily="34" charset="0"/>
                <a:ea typeface="MS PGothic" pitchFamily="34" charset="-128"/>
              </a:defRPr>
            </a:lvl1pPr>
            <a:lvl2pPr marL="742950" indent="-285750">
              <a:defRPr sz="2800">
                <a:solidFill>
                  <a:schemeClr val="tx2"/>
                </a:solidFill>
                <a:latin typeface="Arial" pitchFamily="34" charset="0"/>
                <a:ea typeface="MS PGothic" pitchFamily="34" charset="-128"/>
              </a:defRPr>
            </a:lvl2pPr>
            <a:lvl3pPr marL="1143000" indent="-228600">
              <a:defRPr sz="2800">
                <a:solidFill>
                  <a:schemeClr val="tx2"/>
                </a:solidFill>
                <a:latin typeface="Arial" pitchFamily="34" charset="0"/>
                <a:ea typeface="MS PGothic" pitchFamily="34" charset="-128"/>
              </a:defRPr>
            </a:lvl3pPr>
            <a:lvl4pPr marL="1600200" indent="-228600">
              <a:defRPr sz="2800">
                <a:solidFill>
                  <a:schemeClr val="tx2"/>
                </a:solidFill>
                <a:latin typeface="Arial" pitchFamily="34" charset="0"/>
                <a:ea typeface="MS PGothic" pitchFamily="34" charset="-128"/>
              </a:defRPr>
            </a:lvl4pPr>
            <a:lvl5pPr marL="2057400" indent="-228600">
              <a:defRPr sz="2800">
                <a:solidFill>
                  <a:schemeClr val="tx2"/>
                </a:solidFill>
                <a:latin typeface="Arial" pitchFamily="34" charset="0"/>
                <a:ea typeface="MS PGothic" pitchFamily="34" charset="-128"/>
              </a:defRPr>
            </a:lvl5pPr>
            <a:lvl6pPr marL="2514600" indent="-228600" eaLnBrk="0" fontAlgn="base" hangingPunct="0">
              <a:spcBef>
                <a:spcPct val="0"/>
              </a:spcBef>
              <a:spcAft>
                <a:spcPct val="0"/>
              </a:spcAft>
              <a:defRPr sz="2800">
                <a:solidFill>
                  <a:schemeClr val="tx2"/>
                </a:solidFill>
                <a:latin typeface="Arial" pitchFamily="34" charset="0"/>
                <a:ea typeface="MS PGothic" pitchFamily="34" charset="-128"/>
              </a:defRPr>
            </a:lvl6pPr>
            <a:lvl7pPr marL="2971800" indent="-228600" eaLnBrk="0" fontAlgn="base" hangingPunct="0">
              <a:spcBef>
                <a:spcPct val="0"/>
              </a:spcBef>
              <a:spcAft>
                <a:spcPct val="0"/>
              </a:spcAft>
              <a:defRPr sz="2800">
                <a:solidFill>
                  <a:schemeClr val="tx2"/>
                </a:solidFill>
                <a:latin typeface="Arial" pitchFamily="34" charset="0"/>
                <a:ea typeface="MS PGothic" pitchFamily="34" charset="-128"/>
              </a:defRPr>
            </a:lvl7pPr>
            <a:lvl8pPr marL="3429000" indent="-228600" eaLnBrk="0" fontAlgn="base" hangingPunct="0">
              <a:spcBef>
                <a:spcPct val="0"/>
              </a:spcBef>
              <a:spcAft>
                <a:spcPct val="0"/>
              </a:spcAft>
              <a:defRPr sz="2800">
                <a:solidFill>
                  <a:schemeClr val="tx2"/>
                </a:solidFill>
                <a:latin typeface="Arial" pitchFamily="34" charset="0"/>
                <a:ea typeface="MS PGothic" pitchFamily="34" charset="-128"/>
              </a:defRPr>
            </a:lvl8pPr>
            <a:lvl9pPr marL="3886200" indent="-228600" eaLnBrk="0" fontAlgn="base" hangingPunct="0">
              <a:spcBef>
                <a:spcPct val="0"/>
              </a:spcBef>
              <a:spcAft>
                <a:spcPct val="0"/>
              </a:spcAft>
              <a:defRPr sz="2800">
                <a:solidFill>
                  <a:schemeClr val="tx2"/>
                </a:solidFill>
                <a:latin typeface="Arial" pitchFamily="34" charset="0"/>
                <a:ea typeface="MS PGothic" pitchFamily="34" charset="-128"/>
              </a:defRPr>
            </a:lvl9pPr>
          </a:lstStyle>
          <a:p>
            <a:pPr algn="ctr">
              <a:defRPr/>
            </a:pPr>
            <a:r>
              <a:rPr lang="en-US" sz="3600" dirty="0" smtClean="0">
                <a:solidFill>
                  <a:schemeClr val="accent1"/>
                </a:solidFill>
                <a:effectLst>
                  <a:outerShdw blurRad="38100" dist="38100" dir="2700000" algn="tl">
                    <a:srgbClr val="C0C0C0"/>
                  </a:outerShdw>
                </a:effectLst>
                <a:latin typeface="Arial Black" pitchFamily="34" charset="0"/>
              </a:rPr>
              <a:t>STEP 1                          </a:t>
            </a:r>
            <a:r>
              <a:rPr lang="en-US" sz="3600" dirty="0" smtClean="0">
                <a:solidFill>
                  <a:schemeClr val="tx1"/>
                </a:solidFill>
                <a:latin typeface="Arial Black" pitchFamily="34" charset="0"/>
              </a:rPr>
              <a:t>Identification of problem</a:t>
            </a:r>
          </a:p>
        </p:txBody>
      </p:sp>
    </p:spTree>
    <p:extLst>
      <p:ext uri="{BB962C8B-B14F-4D97-AF65-F5344CB8AC3E}">
        <p14:creationId xmlns:p14="http://schemas.microsoft.com/office/powerpoint/2010/main" val="2802995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253"/>
            <a:ext cx="365760" cy="1051560"/>
          </a:xfrm>
          <a:prstGeom prst="rect">
            <a:avLst/>
          </a:prstGeom>
          <a:solidFill>
            <a:schemeClr val="accent6">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9"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51778" y="17880"/>
            <a:ext cx="17335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65760" y="-12501"/>
            <a:ext cx="11216185" cy="77792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smtClean="0">
                <a:solidFill>
                  <a:schemeClr val="tx2">
                    <a:lumMod val="50000"/>
                  </a:schemeClr>
                </a:solidFill>
                <a:latin typeface="Brandon Grotesque Bold" panose="020B0803020203060202"/>
                <a:cs typeface="Times New Roman" panose="02020603050405020304" pitchFamily="18" charset="0"/>
              </a:rPr>
              <a:t>Identification of Problem</a:t>
            </a:r>
            <a:endParaRPr lang="en-IN" sz="3600" dirty="0">
              <a:solidFill>
                <a:schemeClr val="tx2">
                  <a:lumMod val="50000"/>
                </a:schemeClr>
              </a:solidFill>
              <a:latin typeface="Brandon Grotesque Bold" panose="020B0803020203060202"/>
              <a:cs typeface="Times New Roman" panose="02020603050405020304" pitchFamily="18" charset="0"/>
            </a:endParaRPr>
          </a:p>
        </p:txBody>
      </p:sp>
      <p:grpSp>
        <p:nvGrpSpPr>
          <p:cNvPr id="6" name="Group 14"/>
          <p:cNvGrpSpPr>
            <a:grpSpLocks/>
          </p:cNvGrpSpPr>
          <p:nvPr/>
        </p:nvGrpSpPr>
        <p:grpSpPr bwMode="auto">
          <a:xfrm>
            <a:off x="569309" y="1550586"/>
            <a:ext cx="892175" cy="830262"/>
            <a:chOff x="1007539" y="3849623"/>
            <a:chExt cx="871345" cy="979898"/>
          </a:xfrm>
          <a:solidFill>
            <a:schemeClr val="accent6">
              <a:lumMod val="75000"/>
            </a:schemeClr>
          </a:solidFill>
        </p:grpSpPr>
        <p:sp>
          <p:nvSpPr>
            <p:cNvPr id="7" name="Freeform 6"/>
            <p:cNvSpPr/>
            <p:nvPr/>
          </p:nvSpPr>
          <p:spPr>
            <a:xfrm>
              <a:off x="1007539" y="4271185"/>
              <a:ext cx="333344" cy="550842"/>
            </a:xfrm>
            <a:custGeom>
              <a:avLst/>
              <a:gdLst>
                <a:gd name="connsiteX0" fmla="*/ 38427 w 333434"/>
                <a:gd name="connsiteY0" fmla="*/ 472302 h 551749"/>
                <a:gd name="connsiteX1" fmla="*/ 319968 w 333434"/>
                <a:gd name="connsiteY1" fmla="*/ 472302 h 551749"/>
                <a:gd name="connsiteX2" fmla="*/ 319968 w 333434"/>
                <a:gd name="connsiteY2" fmla="*/ 518021 h 551749"/>
                <a:gd name="connsiteX3" fmla="*/ 292945 w 333434"/>
                <a:gd name="connsiteY3" fmla="*/ 518021 h 551749"/>
                <a:gd name="connsiteX4" fmla="*/ 293538 w 333434"/>
                <a:gd name="connsiteY4" fmla="*/ 519453 h 551749"/>
                <a:gd name="connsiteX5" fmla="*/ 261242 w 333434"/>
                <a:gd name="connsiteY5" fmla="*/ 551749 h 551749"/>
                <a:gd name="connsiteX6" fmla="*/ 228946 w 333434"/>
                <a:gd name="connsiteY6" fmla="*/ 519453 h 551749"/>
                <a:gd name="connsiteX7" fmla="*/ 229539 w 333434"/>
                <a:gd name="connsiteY7" fmla="*/ 518021 h 551749"/>
                <a:gd name="connsiteX8" fmla="*/ 128855 w 333434"/>
                <a:gd name="connsiteY8" fmla="*/ 518021 h 551749"/>
                <a:gd name="connsiteX9" fmla="*/ 129448 w 333434"/>
                <a:gd name="connsiteY9" fmla="*/ 519453 h 551749"/>
                <a:gd name="connsiteX10" fmla="*/ 97152 w 333434"/>
                <a:gd name="connsiteY10" fmla="*/ 551749 h 551749"/>
                <a:gd name="connsiteX11" fmla="*/ 64856 w 333434"/>
                <a:gd name="connsiteY11" fmla="*/ 519453 h 551749"/>
                <a:gd name="connsiteX12" fmla="*/ 65449 w 333434"/>
                <a:gd name="connsiteY12" fmla="*/ 518021 h 551749"/>
                <a:gd name="connsiteX13" fmla="*/ 38427 w 333434"/>
                <a:gd name="connsiteY13" fmla="*/ 518021 h 551749"/>
                <a:gd name="connsiteX14" fmla="*/ 12809 w 333434"/>
                <a:gd name="connsiteY14" fmla="*/ 76067 h 551749"/>
                <a:gd name="connsiteX15" fmla="*/ 280302 w 333434"/>
                <a:gd name="connsiteY15" fmla="*/ 76067 h 551749"/>
                <a:gd name="connsiteX16" fmla="*/ 280302 w 333434"/>
                <a:gd name="connsiteY16" fmla="*/ 135061 h 551749"/>
                <a:gd name="connsiteX17" fmla="*/ 324306 w 333434"/>
                <a:gd name="connsiteY17" fmla="*/ 179065 h 551749"/>
                <a:gd name="connsiteX18" fmla="*/ 333434 w 333434"/>
                <a:gd name="connsiteY18" fmla="*/ 175284 h 551749"/>
                <a:gd name="connsiteX19" fmla="*/ 298368 w 333434"/>
                <a:gd name="connsiteY19" fmla="*/ 461592 h 551749"/>
                <a:gd name="connsiteX20" fmla="*/ 60027 w 333434"/>
                <a:gd name="connsiteY20" fmla="*/ 461592 h 551749"/>
                <a:gd name="connsiteX21" fmla="*/ 0 w 333434"/>
                <a:gd name="connsiteY21" fmla="*/ 0 h 551749"/>
                <a:gd name="connsiteX22" fmla="*/ 280302 w 333434"/>
                <a:gd name="connsiteY22" fmla="*/ 0 h 551749"/>
                <a:gd name="connsiteX23" fmla="*/ 280302 w 333434"/>
                <a:gd name="connsiteY23" fmla="*/ 65502 h 551749"/>
                <a:gd name="connsiteX24" fmla="*/ 0 w 333434"/>
                <a:gd name="connsiteY24" fmla="*/ 65502 h 55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434" h="551749">
                  <a:moveTo>
                    <a:pt x="38427" y="472302"/>
                  </a:moveTo>
                  <a:lnTo>
                    <a:pt x="319968" y="472302"/>
                  </a:lnTo>
                  <a:lnTo>
                    <a:pt x="319968" y="518021"/>
                  </a:lnTo>
                  <a:lnTo>
                    <a:pt x="292945" y="518021"/>
                  </a:lnTo>
                  <a:lnTo>
                    <a:pt x="293538" y="519453"/>
                  </a:lnTo>
                  <a:cubicBezTo>
                    <a:pt x="293538" y="537290"/>
                    <a:pt x="279079" y="551749"/>
                    <a:pt x="261242" y="551749"/>
                  </a:cubicBezTo>
                  <a:cubicBezTo>
                    <a:pt x="243405" y="551749"/>
                    <a:pt x="228946" y="537290"/>
                    <a:pt x="228946" y="519453"/>
                  </a:cubicBezTo>
                  <a:lnTo>
                    <a:pt x="229539" y="518021"/>
                  </a:lnTo>
                  <a:lnTo>
                    <a:pt x="128855" y="518021"/>
                  </a:lnTo>
                  <a:lnTo>
                    <a:pt x="129448" y="519453"/>
                  </a:lnTo>
                  <a:cubicBezTo>
                    <a:pt x="129448" y="537290"/>
                    <a:pt x="114989" y="551749"/>
                    <a:pt x="97152" y="551749"/>
                  </a:cubicBezTo>
                  <a:cubicBezTo>
                    <a:pt x="79315" y="551749"/>
                    <a:pt x="64856" y="537290"/>
                    <a:pt x="64856" y="519453"/>
                  </a:cubicBezTo>
                  <a:lnTo>
                    <a:pt x="65449" y="518021"/>
                  </a:lnTo>
                  <a:lnTo>
                    <a:pt x="38427" y="518021"/>
                  </a:lnTo>
                  <a:close/>
                  <a:moveTo>
                    <a:pt x="12809" y="76067"/>
                  </a:moveTo>
                  <a:lnTo>
                    <a:pt x="280302" y="76067"/>
                  </a:lnTo>
                  <a:lnTo>
                    <a:pt x="280302" y="135061"/>
                  </a:lnTo>
                  <a:cubicBezTo>
                    <a:pt x="280302" y="159364"/>
                    <a:pt x="300003" y="179065"/>
                    <a:pt x="324306" y="179065"/>
                  </a:cubicBezTo>
                  <a:lnTo>
                    <a:pt x="333434" y="175284"/>
                  </a:lnTo>
                  <a:lnTo>
                    <a:pt x="298368" y="461592"/>
                  </a:lnTo>
                  <a:lnTo>
                    <a:pt x="60027" y="461592"/>
                  </a:lnTo>
                  <a:close/>
                  <a:moveTo>
                    <a:pt x="0" y="0"/>
                  </a:moveTo>
                  <a:lnTo>
                    <a:pt x="280302" y="0"/>
                  </a:lnTo>
                  <a:lnTo>
                    <a:pt x="280302" y="65502"/>
                  </a:lnTo>
                  <a:lnTo>
                    <a:pt x="0" y="655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grpSp>
          <p:nvGrpSpPr>
            <p:cNvPr id="10" name="Group 16"/>
            <p:cNvGrpSpPr>
              <a:grpSpLocks/>
            </p:cNvGrpSpPr>
            <p:nvPr/>
          </p:nvGrpSpPr>
          <p:grpSpPr bwMode="auto">
            <a:xfrm>
              <a:off x="1297470" y="3849623"/>
              <a:ext cx="581414" cy="979898"/>
              <a:chOff x="7359583" y="2866123"/>
              <a:chExt cx="903986" cy="1523552"/>
            </a:xfrm>
            <a:grpFill/>
          </p:grpSpPr>
          <p:sp>
            <p:nvSpPr>
              <p:cNvPr id="11" name="Freeform 10"/>
              <p:cNvSpPr/>
              <p:nvPr/>
            </p:nvSpPr>
            <p:spPr>
              <a:xfrm>
                <a:off x="7359585" y="2880688"/>
                <a:ext cx="744883" cy="903062"/>
              </a:xfrm>
              <a:custGeom>
                <a:avLst/>
                <a:gdLst>
                  <a:gd name="connsiteX0" fmla="*/ 721418 w 745180"/>
                  <a:gd name="connsiteY0" fmla="*/ 328362 h 901859"/>
                  <a:gd name="connsiteX1" fmla="*/ 736422 w 745180"/>
                  <a:gd name="connsiteY1" fmla="*/ 344132 h 901859"/>
                  <a:gd name="connsiteX2" fmla="*/ 734789 w 745180"/>
                  <a:gd name="connsiteY2" fmla="*/ 407553 h 901859"/>
                  <a:gd name="connsiteX3" fmla="*/ 721418 w 745180"/>
                  <a:gd name="connsiteY3" fmla="*/ 426640 h 901859"/>
                  <a:gd name="connsiteX4" fmla="*/ 74805 w 745180"/>
                  <a:gd name="connsiteY4" fmla="*/ 301447 h 901859"/>
                  <a:gd name="connsiteX5" fmla="*/ 92925 w 745180"/>
                  <a:gd name="connsiteY5" fmla="*/ 302030 h 901859"/>
                  <a:gd name="connsiteX6" fmla="*/ 457322 w 745180"/>
                  <a:gd name="connsiteY6" fmla="*/ 302102 h 901859"/>
                  <a:gd name="connsiteX7" fmla="*/ 513115 w 745180"/>
                  <a:gd name="connsiteY7" fmla="*/ 332303 h 901859"/>
                  <a:gd name="connsiteX8" fmla="*/ 571088 w 745180"/>
                  <a:gd name="connsiteY8" fmla="*/ 441182 h 901859"/>
                  <a:gd name="connsiteX9" fmla="*/ 640781 w 745180"/>
                  <a:gd name="connsiteY9" fmla="*/ 341697 h 901859"/>
                  <a:gd name="connsiteX10" fmla="*/ 646178 w 745180"/>
                  <a:gd name="connsiteY10" fmla="*/ 338261 h 901859"/>
                  <a:gd name="connsiteX11" fmla="*/ 646178 w 745180"/>
                  <a:gd name="connsiteY11" fmla="*/ 534043 h 901859"/>
                  <a:gd name="connsiteX12" fmla="*/ 621376 w 745180"/>
                  <a:gd name="connsiteY12" fmla="*/ 569447 h 901859"/>
                  <a:gd name="connsiteX13" fmla="*/ 621207 w 745180"/>
                  <a:gd name="connsiteY13" fmla="*/ 571070 h 901859"/>
                  <a:gd name="connsiteX14" fmla="*/ 614720 w 745180"/>
                  <a:gd name="connsiteY14" fmla="*/ 578949 h 901859"/>
                  <a:gd name="connsiteX15" fmla="*/ 610516 w 745180"/>
                  <a:gd name="connsiteY15" fmla="*/ 584950 h 901859"/>
                  <a:gd name="connsiteX16" fmla="*/ 607117 w 745180"/>
                  <a:gd name="connsiteY16" fmla="*/ 588185 h 901859"/>
                  <a:gd name="connsiteX17" fmla="*/ 593289 w 745180"/>
                  <a:gd name="connsiteY17" fmla="*/ 604980 h 901859"/>
                  <a:gd name="connsiteX18" fmla="*/ 515659 w 745180"/>
                  <a:gd name="connsiteY18" fmla="*/ 581297 h 901859"/>
                  <a:gd name="connsiteX19" fmla="*/ 450994 w 745180"/>
                  <a:gd name="connsiteY19" fmla="*/ 459856 h 901859"/>
                  <a:gd name="connsiteX20" fmla="*/ 450994 w 745180"/>
                  <a:gd name="connsiteY20" fmla="*/ 482272 h 901859"/>
                  <a:gd name="connsiteX21" fmla="*/ 450772 w 745180"/>
                  <a:gd name="connsiteY21" fmla="*/ 482272 h 901859"/>
                  <a:gd name="connsiteX22" fmla="*/ 450772 w 745180"/>
                  <a:gd name="connsiteY22" fmla="*/ 540559 h 901859"/>
                  <a:gd name="connsiteX23" fmla="*/ 449985 w 745180"/>
                  <a:gd name="connsiteY23" fmla="*/ 540559 h 901859"/>
                  <a:gd name="connsiteX24" fmla="*/ 449985 w 745180"/>
                  <a:gd name="connsiteY24" fmla="*/ 482273 h 901859"/>
                  <a:gd name="connsiteX25" fmla="*/ 450207 w 745180"/>
                  <a:gd name="connsiteY25" fmla="*/ 482273 h 901859"/>
                  <a:gd name="connsiteX26" fmla="*/ 450207 w 745180"/>
                  <a:gd name="connsiteY26" fmla="*/ 459857 h 901859"/>
                  <a:gd name="connsiteX27" fmla="*/ 450564 w 745180"/>
                  <a:gd name="connsiteY27" fmla="*/ 460528 h 901859"/>
                  <a:gd name="connsiteX28" fmla="*/ 450564 w 745180"/>
                  <a:gd name="connsiteY28" fmla="*/ 302102 h 901859"/>
                  <a:gd name="connsiteX29" fmla="*/ 385710 w 745180"/>
                  <a:gd name="connsiteY29" fmla="*/ 302089 h 901859"/>
                  <a:gd name="connsiteX30" fmla="*/ 385710 w 745180"/>
                  <a:gd name="connsiteY30" fmla="*/ 438080 h 901859"/>
                  <a:gd name="connsiteX31" fmla="*/ 185079 w 745180"/>
                  <a:gd name="connsiteY31" fmla="*/ 438080 h 901859"/>
                  <a:gd name="connsiteX32" fmla="*/ 185079 w 745180"/>
                  <a:gd name="connsiteY32" fmla="*/ 302049 h 901859"/>
                  <a:gd name="connsiteX33" fmla="*/ 128054 w 745180"/>
                  <a:gd name="connsiteY33" fmla="*/ 302038 h 901859"/>
                  <a:gd name="connsiteX34" fmla="*/ 128054 w 745180"/>
                  <a:gd name="connsiteY34" fmla="*/ 482270 h 901859"/>
                  <a:gd name="connsiteX35" fmla="*/ 109214 w 745180"/>
                  <a:gd name="connsiteY35" fmla="*/ 482271 h 901859"/>
                  <a:gd name="connsiteX36" fmla="*/ 109214 w 745180"/>
                  <a:gd name="connsiteY36" fmla="*/ 847252 h 901859"/>
                  <a:gd name="connsiteX37" fmla="*/ 54606 w 745180"/>
                  <a:gd name="connsiteY37" fmla="*/ 901859 h 901859"/>
                  <a:gd name="connsiteX38" fmla="*/ 54608 w 745180"/>
                  <a:gd name="connsiteY38" fmla="*/ 901858 h 901859"/>
                  <a:gd name="connsiteX39" fmla="*/ 0 w 745180"/>
                  <a:gd name="connsiteY39" fmla="*/ 847251 h 901859"/>
                  <a:gd name="connsiteX40" fmla="*/ 2 w 745180"/>
                  <a:gd name="connsiteY40" fmla="*/ 381038 h 901859"/>
                  <a:gd name="connsiteX41" fmla="*/ 74805 w 745180"/>
                  <a:gd name="connsiteY41" fmla="*/ 301447 h 901859"/>
                  <a:gd name="connsiteX42" fmla="*/ 289640 w 745180"/>
                  <a:gd name="connsiteY42" fmla="*/ 0 h 901859"/>
                  <a:gd name="connsiteX43" fmla="*/ 425114 w 745180"/>
                  <a:gd name="connsiteY43" fmla="*/ 135475 h 901859"/>
                  <a:gd name="connsiteX44" fmla="*/ 289640 w 745180"/>
                  <a:gd name="connsiteY44" fmla="*/ 270949 h 901859"/>
                  <a:gd name="connsiteX45" fmla="*/ 154165 w 745180"/>
                  <a:gd name="connsiteY45" fmla="*/ 135475 h 901859"/>
                  <a:gd name="connsiteX46" fmla="*/ 289640 w 745180"/>
                  <a:gd name="connsiteY46" fmla="*/ 0 h 9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45180" h="901859">
                    <a:moveTo>
                      <a:pt x="721418" y="328362"/>
                    </a:moveTo>
                    <a:lnTo>
                      <a:pt x="736422" y="344132"/>
                    </a:lnTo>
                    <a:cubicBezTo>
                      <a:pt x="748293" y="363086"/>
                      <a:pt x="748428" y="388083"/>
                      <a:pt x="734789" y="407553"/>
                    </a:cubicBezTo>
                    <a:lnTo>
                      <a:pt x="721418" y="426640"/>
                    </a:lnTo>
                    <a:close/>
                    <a:moveTo>
                      <a:pt x="74805" y="301447"/>
                    </a:moveTo>
                    <a:cubicBezTo>
                      <a:pt x="82949" y="301155"/>
                      <a:pt x="89501" y="301941"/>
                      <a:pt x="92925" y="302030"/>
                    </a:cubicBezTo>
                    <a:lnTo>
                      <a:pt x="457322" y="302102"/>
                    </a:lnTo>
                    <a:cubicBezTo>
                      <a:pt x="479597" y="300111"/>
                      <a:pt x="501941" y="311321"/>
                      <a:pt x="513115" y="332303"/>
                    </a:cubicBezTo>
                    <a:lnTo>
                      <a:pt x="571088" y="441182"/>
                    </a:lnTo>
                    <a:lnTo>
                      <a:pt x="640781" y="341697"/>
                    </a:lnTo>
                    <a:lnTo>
                      <a:pt x="646178" y="338261"/>
                    </a:lnTo>
                    <a:lnTo>
                      <a:pt x="646178" y="534043"/>
                    </a:lnTo>
                    <a:lnTo>
                      <a:pt x="621376" y="569447"/>
                    </a:lnTo>
                    <a:cubicBezTo>
                      <a:pt x="621320" y="569988"/>
                      <a:pt x="621263" y="570529"/>
                      <a:pt x="621207" y="571070"/>
                    </a:cubicBezTo>
                    <a:lnTo>
                      <a:pt x="614720" y="578949"/>
                    </a:lnTo>
                    <a:lnTo>
                      <a:pt x="610516" y="584950"/>
                    </a:lnTo>
                    <a:lnTo>
                      <a:pt x="607117" y="588185"/>
                    </a:lnTo>
                    <a:lnTo>
                      <a:pt x="593289" y="604980"/>
                    </a:lnTo>
                    <a:cubicBezTo>
                      <a:pt x="565311" y="619876"/>
                      <a:pt x="530556" y="609273"/>
                      <a:pt x="515659" y="581297"/>
                    </a:cubicBezTo>
                    <a:lnTo>
                      <a:pt x="450994" y="459856"/>
                    </a:lnTo>
                    <a:lnTo>
                      <a:pt x="450994" y="482272"/>
                    </a:lnTo>
                    <a:lnTo>
                      <a:pt x="450772" y="482272"/>
                    </a:lnTo>
                    <a:lnTo>
                      <a:pt x="450772" y="540559"/>
                    </a:lnTo>
                    <a:lnTo>
                      <a:pt x="449985" y="540559"/>
                    </a:lnTo>
                    <a:lnTo>
                      <a:pt x="449985" y="482273"/>
                    </a:lnTo>
                    <a:lnTo>
                      <a:pt x="450207" y="482273"/>
                    </a:lnTo>
                    <a:lnTo>
                      <a:pt x="450207" y="459857"/>
                    </a:lnTo>
                    <a:lnTo>
                      <a:pt x="450564" y="460528"/>
                    </a:lnTo>
                    <a:lnTo>
                      <a:pt x="450564" y="302102"/>
                    </a:lnTo>
                    <a:lnTo>
                      <a:pt x="385710" y="302089"/>
                    </a:lnTo>
                    <a:lnTo>
                      <a:pt x="385710" y="438080"/>
                    </a:lnTo>
                    <a:lnTo>
                      <a:pt x="185079" y="438080"/>
                    </a:lnTo>
                    <a:lnTo>
                      <a:pt x="185079" y="302049"/>
                    </a:lnTo>
                    <a:lnTo>
                      <a:pt x="128054" y="302038"/>
                    </a:lnTo>
                    <a:lnTo>
                      <a:pt x="128054" y="482270"/>
                    </a:lnTo>
                    <a:lnTo>
                      <a:pt x="109214" y="482271"/>
                    </a:lnTo>
                    <a:lnTo>
                      <a:pt x="109214" y="847252"/>
                    </a:lnTo>
                    <a:cubicBezTo>
                      <a:pt x="109214" y="877410"/>
                      <a:pt x="84765" y="901859"/>
                      <a:pt x="54606" y="901859"/>
                    </a:cubicBezTo>
                    <a:lnTo>
                      <a:pt x="54608" y="901858"/>
                    </a:lnTo>
                    <a:cubicBezTo>
                      <a:pt x="24450" y="901858"/>
                      <a:pt x="1" y="877408"/>
                      <a:pt x="0" y="847251"/>
                    </a:cubicBezTo>
                    <a:cubicBezTo>
                      <a:pt x="1" y="691847"/>
                      <a:pt x="1" y="536442"/>
                      <a:pt x="2" y="381038"/>
                    </a:cubicBezTo>
                    <a:cubicBezTo>
                      <a:pt x="11618" y="312885"/>
                      <a:pt x="50374" y="302320"/>
                      <a:pt x="74805" y="301447"/>
                    </a:cubicBezTo>
                    <a:close/>
                    <a:moveTo>
                      <a:pt x="289640" y="0"/>
                    </a:moveTo>
                    <a:cubicBezTo>
                      <a:pt x="364460" y="0"/>
                      <a:pt x="425114" y="60654"/>
                      <a:pt x="425114" y="135475"/>
                    </a:cubicBezTo>
                    <a:cubicBezTo>
                      <a:pt x="425114" y="210295"/>
                      <a:pt x="364460" y="270949"/>
                      <a:pt x="289640" y="270949"/>
                    </a:cubicBezTo>
                    <a:cubicBezTo>
                      <a:pt x="214819" y="270949"/>
                      <a:pt x="154165" y="210295"/>
                      <a:pt x="154165" y="135475"/>
                    </a:cubicBezTo>
                    <a:cubicBezTo>
                      <a:pt x="154165" y="60654"/>
                      <a:pt x="214819" y="0"/>
                      <a:pt x="2896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chemeClr val="tx1"/>
                  </a:solidFill>
                  <a:latin typeface="Arial" pitchFamily="34" charset="0"/>
                  <a:cs typeface="Arial" pitchFamily="34" charset="0"/>
                </a:endParaRPr>
              </a:p>
            </p:txBody>
          </p:sp>
          <p:sp>
            <p:nvSpPr>
              <p:cNvPr id="12" name="Freeform 11"/>
              <p:cNvSpPr/>
              <p:nvPr/>
            </p:nvSpPr>
            <p:spPr>
              <a:xfrm>
                <a:off x="7487347" y="3183650"/>
                <a:ext cx="323024" cy="1206025"/>
              </a:xfrm>
              <a:custGeom>
                <a:avLst/>
                <a:gdLst>
                  <a:gd name="connsiteX0" fmla="*/ 335 w 322845"/>
                  <a:gd name="connsiteY0" fmla="*/ 0 h 1206748"/>
                  <a:gd name="connsiteX1" fmla="*/ 57360 w 322845"/>
                  <a:gd name="connsiteY1" fmla="*/ 11 h 1206748"/>
                  <a:gd name="connsiteX2" fmla="*/ 57360 w 322845"/>
                  <a:gd name="connsiteY2" fmla="*/ 136042 h 1206748"/>
                  <a:gd name="connsiteX3" fmla="*/ 257991 w 322845"/>
                  <a:gd name="connsiteY3" fmla="*/ 136042 h 1206748"/>
                  <a:gd name="connsiteX4" fmla="*/ 257991 w 322845"/>
                  <a:gd name="connsiteY4" fmla="*/ 51 h 1206748"/>
                  <a:gd name="connsiteX5" fmla="*/ 322845 w 322845"/>
                  <a:gd name="connsiteY5" fmla="*/ 64 h 1206748"/>
                  <a:gd name="connsiteX6" fmla="*/ 322845 w 322845"/>
                  <a:gd name="connsiteY6" fmla="*/ 158490 h 1206748"/>
                  <a:gd name="connsiteX7" fmla="*/ 322488 w 322845"/>
                  <a:gd name="connsiteY7" fmla="*/ 157819 h 1206748"/>
                  <a:gd name="connsiteX8" fmla="*/ 322488 w 322845"/>
                  <a:gd name="connsiteY8" fmla="*/ 180235 h 1206748"/>
                  <a:gd name="connsiteX9" fmla="*/ 322266 w 322845"/>
                  <a:gd name="connsiteY9" fmla="*/ 180235 h 1206748"/>
                  <a:gd name="connsiteX10" fmla="*/ 322266 w 322845"/>
                  <a:gd name="connsiteY10" fmla="*/ 624627 h 1206748"/>
                  <a:gd name="connsiteX11" fmla="*/ 322489 w 322845"/>
                  <a:gd name="connsiteY11" fmla="*/ 625726 h 1206748"/>
                  <a:gd name="connsiteX12" fmla="*/ 322489 w 322845"/>
                  <a:gd name="connsiteY12" fmla="*/ 664138 h 1206748"/>
                  <a:gd name="connsiteX13" fmla="*/ 322517 w 322845"/>
                  <a:gd name="connsiteY13" fmla="*/ 664138 h 1206748"/>
                  <a:gd name="connsiteX14" fmla="*/ 322515 w 322845"/>
                  <a:gd name="connsiteY14" fmla="*/ 1132792 h 1206748"/>
                  <a:gd name="connsiteX15" fmla="*/ 248559 w 322845"/>
                  <a:gd name="connsiteY15" fmla="*/ 1206748 h 1206748"/>
                  <a:gd name="connsiteX16" fmla="*/ 174602 w 322845"/>
                  <a:gd name="connsiteY16" fmla="*/ 1132792 h 1206748"/>
                  <a:gd name="connsiteX17" fmla="*/ 174602 w 322845"/>
                  <a:gd name="connsiteY17" fmla="*/ 688990 h 1206748"/>
                  <a:gd name="connsiteX18" fmla="*/ 148161 w 322845"/>
                  <a:gd name="connsiteY18" fmla="*/ 688990 h 1206748"/>
                  <a:gd name="connsiteX19" fmla="*/ 148161 w 322845"/>
                  <a:gd name="connsiteY19" fmla="*/ 1132791 h 1206748"/>
                  <a:gd name="connsiteX20" fmla="*/ 74204 w 322845"/>
                  <a:gd name="connsiteY20" fmla="*/ 1206748 h 1206748"/>
                  <a:gd name="connsiteX21" fmla="*/ 247 w 322845"/>
                  <a:gd name="connsiteY21" fmla="*/ 1132792 h 1206748"/>
                  <a:gd name="connsiteX22" fmla="*/ 247 w 322845"/>
                  <a:gd name="connsiteY22" fmla="*/ 688990 h 1206748"/>
                  <a:gd name="connsiteX23" fmla="*/ 0 w 322845"/>
                  <a:gd name="connsiteY23" fmla="*/ 688990 h 1206748"/>
                  <a:gd name="connsiteX24" fmla="*/ 0 w 322845"/>
                  <a:gd name="connsiteY24" fmla="*/ 389847 h 1206748"/>
                  <a:gd name="connsiteX25" fmla="*/ 335 w 322845"/>
                  <a:gd name="connsiteY25" fmla="*/ 389847 h 120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2845" h="1206748">
                    <a:moveTo>
                      <a:pt x="335" y="0"/>
                    </a:moveTo>
                    <a:lnTo>
                      <a:pt x="57360" y="11"/>
                    </a:lnTo>
                    <a:lnTo>
                      <a:pt x="57360" y="136042"/>
                    </a:lnTo>
                    <a:lnTo>
                      <a:pt x="257991" y="136042"/>
                    </a:lnTo>
                    <a:lnTo>
                      <a:pt x="257991" y="51"/>
                    </a:lnTo>
                    <a:lnTo>
                      <a:pt x="322845" y="64"/>
                    </a:lnTo>
                    <a:lnTo>
                      <a:pt x="322845" y="158490"/>
                    </a:lnTo>
                    <a:lnTo>
                      <a:pt x="322488" y="157819"/>
                    </a:lnTo>
                    <a:lnTo>
                      <a:pt x="322488" y="180235"/>
                    </a:lnTo>
                    <a:lnTo>
                      <a:pt x="322266" y="180235"/>
                    </a:lnTo>
                    <a:lnTo>
                      <a:pt x="322266" y="624627"/>
                    </a:lnTo>
                    <a:cubicBezTo>
                      <a:pt x="322340" y="624994"/>
                      <a:pt x="322414" y="625359"/>
                      <a:pt x="322489" y="625726"/>
                    </a:cubicBezTo>
                    <a:lnTo>
                      <a:pt x="322489" y="664138"/>
                    </a:lnTo>
                    <a:lnTo>
                      <a:pt x="322517" y="664138"/>
                    </a:lnTo>
                    <a:cubicBezTo>
                      <a:pt x="322517" y="820356"/>
                      <a:pt x="322515" y="976574"/>
                      <a:pt x="322515" y="1132792"/>
                    </a:cubicBezTo>
                    <a:cubicBezTo>
                      <a:pt x="322515" y="1173637"/>
                      <a:pt x="289404" y="1206747"/>
                      <a:pt x="248559" y="1206748"/>
                    </a:cubicBezTo>
                    <a:cubicBezTo>
                      <a:pt x="207714" y="1206748"/>
                      <a:pt x="174602" y="1173637"/>
                      <a:pt x="174602" y="1132792"/>
                    </a:cubicBezTo>
                    <a:lnTo>
                      <a:pt x="174602" y="688990"/>
                    </a:lnTo>
                    <a:lnTo>
                      <a:pt x="148161" y="688990"/>
                    </a:lnTo>
                    <a:lnTo>
                      <a:pt x="148161" y="1132791"/>
                    </a:lnTo>
                    <a:cubicBezTo>
                      <a:pt x="148162" y="1173637"/>
                      <a:pt x="115049" y="1206748"/>
                      <a:pt x="74204" y="1206748"/>
                    </a:cubicBezTo>
                    <a:cubicBezTo>
                      <a:pt x="33359" y="1206748"/>
                      <a:pt x="247" y="1173637"/>
                      <a:pt x="247" y="1132792"/>
                    </a:cubicBezTo>
                    <a:lnTo>
                      <a:pt x="247" y="688990"/>
                    </a:lnTo>
                    <a:lnTo>
                      <a:pt x="0" y="688990"/>
                    </a:lnTo>
                    <a:lnTo>
                      <a:pt x="0" y="389847"/>
                    </a:lnTo>
                    <a:lnTo>
                      <a:pt x="335" y="3898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chemeClr val="tx1"/>
                  </a:solidFill>
                  <a:latin typeface="Arial" pitchFamily="34" charset="0"/>
                  <a:cs typeface="Arial" pitchFamily="34" charset="0"/>
                </a:endParaRPr>
              </a:p>
            </p:txBody>
          </p:sp>
          <p:sp>
            <p:nvSpPr>
              <p:cNvPr id="13" name="Freeform 12"/>
              <p:cNvSpPr/>
              <p:nvPr/>
            </p:nvSpPr>
            <p:spPr>
              <a:xfrm>
                <a:off x="7822425" y="2866123"/>
                <a:ext cx="441144" cy="166046"/>
              </a:xfrm>
              <a:custGeom>
                <a:avLst/>
                <a:gdLst>
                  <a:gd name="connsiteX0" fmla="*/ 35662 w 441907"/>
                  <a:gd name="connsiteY0" fmla="*/ 0 h 167245"/>
                  <a:gd name="connsiteX1" fmla="*/ 406245 w 441907"/>
                  <a:gd name="connsiteY1" fmla="*/ 0 h 167245"/>
                  <a:gd name="connsiteX2" fmla="*/ 441907 w 441907"/>
                  <a:gd name="connsiteY2" fmla="*/ 35662 h 167245"/>
                  <a:gd name="connsiteX3" fmla="*/ 441907 w 441907"/>
                  <a:gd name="connsiteY3" fmla="*/ 131583 h 167245"/>
                  <a:gd name="connsiteX4" fmla="*/ 406245 w 441907"/>
                  <a:gd name="connsiteY4" fmla="*/ 167245 h 167245"/>
                  <a:gd name="connsiteX5" fmla="*/ 262101 w 441907"/>
                  <a:gd name="connsiteY5" fmla="*/ 167245 h 167245"/>
                  <a:gd name="connsiteX6" fmla="*/ 262101 w 441907"/>
                  <a:gd name="connsiteY6" fmla="*/ 98092 h 167245"/>
                  <a:gd name="connsiteX7" fmla="*/ 220953 w 441907"/>
                  <a:gd name="connsiteY7" fmla="*/ 56944 h 167245"/>
                  <a:gd name="connsiteX8" fmla="*/ 179805 w 441907"/>
                  <a:gd name="connsiteY8" fmla="*/ 98092 h 167245"/>
                  <a:gd name="connsiteX9" fmla="*/ 179805 w 441907"/>
                  <a:gd name="connsiteY9" fmla="*/ 167245 h 167245"/>
                  <a:gd name="connsiteX10" fmla="*/ 35662 w 441907"/>
                  <a:gd name="connsiteY10" fmla="*/ 167245 h 167245"/>
                  <a:gd name="connsiteX11" fmla="*/ 0 w 441907"/>
                  <a:gd name="connsiteY11" fmla="*/ 131583 h 167245"/>
                  <a:gd name="connsiteX12" fmla="*/ 0 w 441907"/>
                  <a:gd name="connsiteY12" fmla="*/ 35662 h 167245"/>
                  <a:gd name="connsiteX13" fmla="*/ 35662 w 441907"/>
                  <a:gd name="connsiteY13" fmla="*/ 0 h 16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1907" h="167245">
                    <a:moveTo>
                      <a:pt x="35662" y="0"/>
                    </a:moveTo>
                    <a:lnTo>
                      <a:pt x="406245" y="0"/>
                    </a:lnTo>
                    <a:cubicBezTo>
                      <a:pt x="425941" y="0"/>
                      <a:pt x="441907" y="15966"/>
                      <a:pt x="441907" y="35662"/>
                    </a:cubicBezTo>
                    <a:lnTo>
                      <a:pt x="441907" y="131583"/>
                    </a:lnTo>
                    <a:cubicBezTo>
                      <a:pt x="441907" y="151279"/>
                      <a:pt x="425941" y="167245"/>
                      <a:pt x="406245" y="167245"/>
                    </a:cubicBezTo>
                    <a:lnTo>
                      <a:pt x="262101" y="167245"/>
                    </a:lnTo>
                    <a:lnTo>
                      <a:pt x="262101" y="98092"/>
                    </a:lnTo>
                    <a:cubicBezTo>
                      <a:pt x="262101" y="75367"/>
                      <a:pt x="243678" y="56944"/>
                      <a:pt x="220953" y="56944"/>
                    </a:cubicBezTo>
                    <a:cubicBezTo>
                      <a:pt x="198228" y="56944"/>
                      <a:pt x="179805" y="75367"/>
                      <a:pt x="179805" y="98092"/>
                    </a:cubicBezTo>
                    <a:lnTo>
                      <a:pt x="179805" y="167245"/>
                    </a:lnTo>
                    <a:lnTo>
                      <a:pt x="35662" y="167245"/>
                    </a:lnTo>
                    <a:cubicBezTo>
                      <a:pt x="15966" y="167245"/>
                      <a:pt x="0" y="151279"/>
                      <a:pt x="0" y="131583"/>
                    </a:cubicBezTo>
                    <a:lnTo>
                      <a:pt x="0" y="35662"/>
                    </a:lnTo>
                    <a:cubicBezTo>
                      <a:pt x="0" y="15966"/>
                      <a:pt x="15966" y="0"/>
                      <a:pt x="3566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sp>
            <p:nvSpPr>
              <p:cNvPr id="14" name="Rounded Rectangle 13"/>
              <p:cNvSpPr/>
              <p:nvPr/>
            </p:nvSpPr>
            <p:spPr>
              <a:xfrm>
                <a:off x="8015275" y="2941864"/>
                <a:ext cx="55444" cy="144781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grpSp>
      </p:grpSp>
      <p:sp>
        <p:nvSpPr>
          <p:cNvPr id="2" name="TextBox 1"/>
          <p:cNvSpPr txBox="1"/>
          <p:nvPr/>
        </p:nvSpPr>
        <p:spPr>
          <a:xfrm>
            <a:off x="1766284" y="1819815"/>
            <a:ext cx="3451538" cy="461665"/>
          </a:xfrm>
          <a:prstGeom prst="rect">
            <a:avLst/>
          </a:prstGeom>
          <a:noFill/>
        </p:spPr>
        <p:txBody>
          <a:bodyPr wrap="square" rtlCol="0">
            <a:spAutoFit/>
          </a:bodyPr>
          <a:lstStyle/>
          <a:p>
            <a:r>
              <a:rPr lang="en-IN" sz="2400" dirty="0" smtClean="0">
                <a:latin typeface="Brandon Grotesque Bold" panose="020B0803020203060202"/>
              </a:rPr>
              <a:t>Interior Designing</a:t>
            </a:r>
            <a:endParaRPr lang="en-IN" sz="2400" dirty="0">
              <a:latin typeface="Brandon Grotesque Bold" panose="020B0803020203060202"/>
            </a:endParaRPr>
          </a:p>
        </p:txBody>
      </p:sp>
      <p:sp>
        <p:nvSpPr>
          <p:cNvPr id="15" name="TextBox 14"/>
          <p:cNvSpPr txBox="1"/>
          <p:nvPr/>
        </p:nvSpPr>
        <p:spPr>
          <a:xfrm>
            <a:off x="4619115" y="1397674"/>
            <a:ext cx="3968638" cy="1631216"/>
          </a:xfrm>
          <a:prstGeom prst="rect">
            <a:avLst/>
          </a:prstGeom>
          <a:noFill/>
        </p:spPr>
        <p:txBody>
          <a:bodyPr wrap="square" rtlCol="0">
            <a:spAutoFit/>
          </a:bodyPr>
          <a:lstStyle/>
          <a:p>
            <a:pPr marL="342900" indent="-342900">
              <a:buFont typeface="Arial" panose="020B0604020202020204" pitchFamily="34" charset="0"/>
              <a:buChar char="•"/>
            </a:pPr>
            <a:r>
              <a:rPr lang="en-IN" sz="2000" dirty="0" smtClean="0">
                <a:latin typeface="Times New Roman" panose="02020603050405020304" pitchFamily="18" charset="0"/>
                <a:cs typeface="Times New Roman" panose="02020603050405020304" pitchFamily="18" charset="0"/>
              </a:rPr>
              <a:t>Paint inside the facility has not been maintained properly</a:t>
            </a:r>
          </a:p>
          <a:p>
            <a:pPr marL="342900" indent="-342900">
              <a:buFont typeface="Arial" panose="020B0604020202020204" pitchFamily="34" charset="0"/>
              <a:buChar char="•"/>
            </a:pPr>
            <a:r>
              <a:rPr lang="en-IN" sz="2000" dirty="0" smtClean="0">
                <a:latin typeface="Times New Roman" panose="02020603050405020304" pitchFamily="18" charset="0"/>
                <a:cs typeface="Times New Roman" panose="02020603050405020304" pitchFamily="18" charset="0"/>
              </a:rPr>
              <a:t>There have been complaints of wear and tear inside the facility</a:t>
            </a:r>
          </a:p>
          <a:p>
            <a:pPr marL="342900" indent="-342900">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3397" y="1340490"/>
            <a:ext cx="1049215" cy="139895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5353" y="1332216"/>
            <a:ext cx="1038560" cy="1384746"/>
          </a:xfrm>
          <a:prstGeom prst="rect">
            <a:avLst/>
          </a:prstGeom>
        </p:spPr>
      </p:pic>
      <p:sp>
        <p:nvSpPr>
          <p:cNvPr id="24" name="TextBox 23"/>
          <p:cNvSpPr txBox="1"/>
          <p:nvPr/>
        </p:nvSpPr>
        <p:spPr>
          <a:xfrm>
            <a:off x="1766284" y="3317999"/>
            <a:ext cx="3451538" cy="461665"/>
          </a:xfrm>
          <a:prstGeom prst="rect">
            <a:avLst/>
          </a:prstGeom>
          <a:noFill/>
        </p:spPr>
        <p:txBody>
          <a:bodyPr wrap="square" rtlCol="0">
            <a:spAutoFit/>
          </a:bodyPr>
          <a:lstStyle/>
          <a:p>
            <a:r>
              <a:rPr lang="en-IN" sz="2400" dirty="0" smtClean="0">
                <a:latin typeface="Brandon Grotesque Bold" panose="020B0803020203060202"/>
              </a:rPr>
              <a:t>Illumination</a:t>
            </a:r>
            <a:endParaRPr lang="en-IN" sz="2400" dirty="0">
              <a:latin typeface="Brandon Grotesque Bold" panose="020B0803020203060202"/>
            </a:endParaRPr>
          </a:p>
        </p:txBody>
      </p:sp>
      <p:sp>
        <p:nvSpPr>
          <p:cNvPr id="25" name="TextBox 24"/>
          <p:cNvSpPr txBox="1"/>
          <p:nvPr/>
        </p:nvSpPr>
        <p:spPr>
          <a:xfrm>
            <a:off x="4619115" y="3248591"/>
            <a:ext cx="3968638" cy="1323439"/>
          </a:xfrm>
          <a:prstGeom prst="rect">
            <a:avLst/>
          </a:prstGeom>
          <a:noFill/>
        </p:spPr>
        <p:txBody>
          <a:bodyPr wrap="square" rtlCol="0">
            <a:spAutoFit/>
          </a:bodyPr>
          <a:lstStyle/>
          <a:p>
            <a:pPr marL="342900" indent="-342900">
              <a:buFont typeface="Arial" panose="020B0604020202020204" pitchFamily="34" charset="0"/>
              <a:buChar char="•"/>
            </a:pPr>
            <a:r>
              <a:rPr lang="en-IN" sz="2000" dirty="0" smtClean="0">
                <a:latin typeface="Times New Roman" panose="02020603050405020304" pitchFamily="18" charset="0"/>
                <a:cs typeface="Times New Roman" panose="02020603050405020304" pitchFamily="18" charset="0"/>
              </a:rPr>
              <a:t>There are corners in the facility which are not illuminated</a:t>
            </a:r>
          </a:p>
          <a:p>
            <a:pPr marL="342900" indent="-342900">
              <a:buFont typeface="Arial" panose="020B0604020202020204" pitchFamily="34" charset="0"/>
              <a:buChar char="•"/>
            </a:pPr>
            <a:r>
              <a:rPr lang="en-IN" sz="2000" dirty="0" smtClean="0">
                <a:latin typeface="Times New Roman" panose="02020603050405020304" pitchFamily="18" charset="0"/>
                <a:cs typeface="Times New Roman" panose="02020603050405020304" pitchFamily="18" charset="0"/>
              </a:rPr>
              <a:t>It decreases the operational area in the facility</a:t>
            </a:r>
            <a:endParaRPr lang="en-IN" sz="2000" dirty="0">
              <a:latin typeface="Times New Roman" panose="02020603050405020304" pitchFamily="18" charset="0"/>
              <a:cs typeface="Times New Roman" panose="02020603050405020304" pitchFamily="18" charset="0"/>
            </a:endParaRPr>
          </a:p>
        </p:txBody>
      </p:sp>
      <p:grpSp>
        <p:nvGrpSpPr>
          <p:cNvPr id="26" name="Group 10"/>
          <p:cNvGrpSpPr>
            <a:grpSpLocks/>
          </p:cNvGrpSpPr>
          <p:nvPr/>
        </p:nvGrpSpPr>
        <p:grpSpPr bwMode="auto">
          <a:xfrm>
            <a:off x="613757" y="4912500"/>
            <a:ext cx="947737" cy="904875"/>
            <a:chOff x="1117917" y="4729756"/>
            <a:chExt cx="1539767" cy="1507899"/>
          </a:xfrm>
          <a:solidFill>
            <a:schemeClr val="accent6">
              <a:lumMod val="75000"/>
            </a:schemeClr>
          </a:solidFill>
        </p:grpSpPr>
        <p:sp>
          <p:nvSpPr>
            <p:cNvPr id="27" name="Freeform 26"/>
            <p:cNvSpPr/>
            <p:nvPr/>
          </p:nvSpPr>
          <p:spPr>
            <a:xfrm>
              <a:off x="1117917" y="5160961"/>
              <a:ext cx="858865" cy="851831"/>
            </a:xfrm>
            <a:custGeom>
              <a:avLst/>
              <a:gdLst>
                <a:gd name="connsiteX0" fmla="*/ 1159054 w 2571798"/>
                <a:gd name="connsiteY0" fmla="*/ 570494 h 2551548"/>
                <a:gd name="connsiteX1" fmla="*/ 579162 w 2571798"/>
                <a:gd name="connsiteY1" fmla="*/ 1402225 h 2551548"/>
                <a:gd name="connsiteX2" fmla="*/ 1410894 w 2571798"/>
                <a:gd name="connsiteY2" fmla="*/ 1982117 h 2551548"/>
                <a:gd name="connsiteX3" fmla="*/ 1990786 w 2571798"/>
                <a:gd name="connsiteY3" fmla="*/ 1150386 h 2551548"/>
                <a:gd name="connsiteX4" fmla="*/ 1159054 w 2571798"/>
                <a:gd name="connsiteY4" fmla="*/ 570494 h 2551548"/>
                <a:gd name="connsiteX5" fmla="*/ 1164860 w 2571798"/>
                <a:gd name="connsiteY5" fmla="*/ 0 h 2551548"/>
                <a:gd name="connsiteX6" fmla="*/ 1345135 w 2571798"/>
                <a:gd name="connsiteY6" fmla="*/ 0 h 2551548"/>
                <a:gd name="connsiteX7" fmla="*/ 1433172 w 2571798"/>
                <a:gd name="connsiteY7" fmla="*/ 319501 h 2551548"/>
                <a:gd name="connsiteX8" fmla="*/ 1499458 w 2571798"/>
                <a:gd name="connsiteY8" fmla="*/ 331174 h 2551548"/>
                <a:gd name="connsiteX9" fmla="*/ 1582862 w 2571798"/>
                <a:gd name="connsiteY9" fmla="*/ 354471 h 2551548"/>
                <a:gd name="connsiteX10" fmla="*/ 1821938 w 2571798"/>
                <a:gd name="connsiteY10" fmla="*/ 110378 h 2551548"/>
                <a:gd name="connsiteX11" fmla="*/ 1979610 w 2571798"/>
                <a:gd name="connsiteY11" fmla="*/ 197777 h 2551548"/>
                <a:gd name="connsiteX12" fmla="*/ 1898744 w 2571798"/>
                <a:gd name="connsiteY12" fmla="*/ 532173 h 2551548"/>
                <a:gd name="connsiteX13" fmla="*/ 1980778 w 2571798"/>
                <a:gd name="connsiteY13" fmla="*/ 601890 h 2551548"/>
                <a:gd name="connsiteX14" fmla="*/ 2002438 w 2571798"/>
                <a:gd name="connsiteY14" fmla="*/ 626462 h 2551548"/>
                <a:gd name="connsiteX15" fmla="*/ 2329999 w 2571798"/>
                <a:gd name="connsiteY15" fmla="*/ 532641 h 2551548"/>
                <a:gd name="connsiteX16" fmla="*/ 2423892 w 2571798"/>
                <a:gd name="connsiteY16" fmla="*/ 686535 h 2551548"/>
                <a:gd name="connsiteX17" fmla="*/ 2190984 w 2571798"/>
                <a:gd name="connsiteY17" fmla="*/ 934498 h 2551548"/>
                <a:gd name="connsiteX18" fmla="*/ 2216502 w 2571798"/>
                <a:gd name="connsiteY18" fmla="*/ 1009487 h 2551548"/>
                <a:gd name="connsiteX19" fmla="*/ 2231334 w 2571798"/>
                <a:gd name="connsiteY19" fmla="*/ 1073701 h 2551548"/>
                <a:gd name="connsiteX20" fmla="*/ 2568483 w 2571798"/>
                <a:gd name="connsiteY20" fmla="*/ 1159963 h 2551548"/>
                <a:gd name="connsiteX21" fmla="*/ 2571798 w 2571798"/>
                <a:gd name="connsiteY21" fmla="*/ 1340207 h 2551548"/>
                <a:gd name="connsiteX22" fmla="*/ 2239326 w 2571798"/>
                <a:gd name="connsiteY22" fmla="*/ 1438430 h 2551548"/>
                <a:gd name="connsiteX23" fmla="*/ 2230105 w 2571798"/>
                <a:gd name="connsiteY23" fmla="*/ 1490789 h 2551548"/>
                <a:gd name="connsiteX24" fmla="*/ 2211146 w 2571798"/>
                <a:gd name="connsiteY24" fmla="*/ 1558668 h 2551548"/>
                <a:gd name="connsiteX25" fmla="*/ 2451365 w 2571798"/>
                <a:gd name="connsiteY25" fmla="*/ 1826467 h 2551548"/>
                <a:gd name="connsiteX26" fmla="*/ 2353967 w 2571798"/>
                <a:gd name="connsiteY26" fmla="*/ 1978167 h 2551548"/>
                <a:gd name="connsiteX27" fmla="*/ 2037892 w 2571798"/>
                <a:gd name="connsiteY27" fmla="*/ 1879738 h 2551548"/>
                <a:gd name="connsiteX28" fmla="*/ 1959390 w 2571798"/>
                <a:gd name="connsiteY28" fmla="*/ 1972110 h 2551548"/>
                <a:gd name="connsiteX29" fmla="*/ 1926205 w 2571798"/>
                <a:gd name="connsiteY29" fmla="*/ 2001361 h 2551548"/>
                <a:gd name="connsiteX30" fmla="*/ 2019765 w 2571798"/>
                <a:gd name="connsiteY30" fmla="*/ 2319039 h 2551548"/>
                <a:gd name="connsiteX31" fmla="*/ 1866577 w 2571798"/>
                <a:gd name="connsiteY31" fmla="*/ 2414078 h 2551548"/>
                <a:gd name="connsiteX32" fmla="*/ 1618982 w 2571798"/>
                <a:gd name="connsiteY32" fmla="*/ 2184970 h 2551548"/>
                <a:gd name="connsiteX33" fmla="*/ 1551792 w 2571798"/>
                <a:gd name="connsiteY33" fmla="*/ 2207833 h 2551548"/>
                <a:gd name="connsiteX34" fmla="*/ 1482693 w 2571798"/>
                <a:gd name="connsiteY34" fmla="*/ 2223794 h 2551548"/>
                <a:gd name="connsiteX35" fmla="*/ 1390381 w 2571798"/>
                <a:gd name="connsiteY35" fmla="*/ 2551548 h 2551548"/>
                <a:gd name="connsiteX36" fmla="*/ 1210109 w 2571798"/>
                <a:gd name="connsiteY36" fmla="*/ 2550526 h 2551548"/>
                <a:gd name="connsiteX37" fmla="*/ 1123972 w 2571798"/>
                <a:gd name="connsiteY37" fmla="*/ 2230855 h 2551548"/>
                <a:gd name="connsiteX38" fmla="*/ 1070490 w 2571798"/>
                <a:gd name="connsiteY38" fmla="*/ 2221437 h 2551548"/>
                <a:gd name="connsiteX39" fmla="*/ 979944 w 2571798"/>
                <a:gd name="connsiteY39" fmla="*/ 2196146 h 2551548"/>
                <a:gd name="connsiteX40" fmla="*/ 977628 w 2571798"/>
                <a:gd name="connsiteY40" fmla="*/ 2195249 h 2551548"/>
                <a:gd name="connsiteX41" fmla="*/ 742441 w 2571798"/>
                <a:gd name="connsiteY41" fmla="*/ 2443094 h 2551548"/>
                <a:gd name="connsiteX42" fmla="*/ 583406 w 2571798"/>
                <a:gd name="connsiteY42" fmla="*/ 2358199 h 2551548"/>
                <a:gd name="connsiteX43" fmla="*/ 661340 w 2571798"/>
                <a:gd name="connsiteY43" fmla="*/ 2012055 h 2551548"/>
                <a:gd name="connsiteX44" fmla="*/ 589170 w 2571798"/>
                <a:gd name="connsiteY44" fmla="*/ 1950721 h 2551548"/>
                <a:gd name="connsiteX45" fmla="*/ 561342 w 2571798"/>
                <a:gd name="connsiteY45" fmla="*/ 1919151 h 2551548"/>
                <a:gd name="connsiteX46" fmla="*/ 234940 w 2571798"/>
                <a:gd name="connsiteY46" fmla="*/ 2010404 h 2551548"/>
                <a:gd name="connsiteX47" fmla="*/ 142025 w 2571798"/>
                <a:gd name="connsiteY47" fmla="*/ 1855919 h 2551548"/>
                <a:gd name="connsiteX48" fmla="*/ 376141 w 2571798"/>
                <a:gd name="connsiteY48" fmla="*/ 1609815 h 2551548"/>
                <a:gd name="connsiteX49" fmla="*/ 353447 w 2571798"/>
                <a:gd name="connsiteY49" fmla="*/ 1543124 h 2551548"/>
                <a:gd name="connsiteX50" fmla="*/ 338049 w 2571798"/>
                <a:gd name="connsiteY50" fmla="*/ 1476462 h 2551548"/>
                <a:gd name="connsiteX51" fmla="*/ 6410 w 2571798"/>
                <a:gd name="connsiteY51" fmla="*/ 1397653 h 2551548"/>
                <a:gd name="connsiteX52" fmla="*/ 0 w 2571798"/>
                <a:gd name="connsiteY52" fmla="*/ 1217492 h 2551548"/>
                <a:gd name="connsiteX53" fmla="*/ 330729 w 2571798"/>
                <a:gd name="connsiteY53" fmla="*/ 1113576 h 2551548"/>
                <a:gd name="connsiteX54" fmla="*/ 339843 w 2571798"/>
                <a:gd name="connsiteY54" fmla="*/ 1061822 h 2551548"/>
                <a:gd name="connsiteX55" fmla="*/ 365134 w 2571798"/>
                <a:gd name="connsiteY55" fmla="*/ 971276 h 2551548"/>
                <a:gd name="connsiteX56" fmla="*/ 366623 w 2571798"/>
                <a:gd name="connsiteY56" fmla="*/ 967430 h 2551548"/>
                <a:gd name="connsiteX57" fmla="*/ 121855 w 2571798"/>
                <a:gd name="connsiteY57" fmla="*/ 742403 h 2551548"/>
                <a:gd name="connsiteX58" fmla="*/ 204226 w 2571798"/>
                <a:gd name="connsiteY58" fmla="*/ 582047 h 2551548"/>
                <a:gd name="connsiteX59" fmla="*/ 548254 w 2571798"/>
                <a:gd name="connsiteY59" fmla="*/ 653814 h 2551548"/>
                <a:gd name="connsiteX60" fmla="*/ 610558 w 2571798"/>
                <a:gd name="connsiteY60" fmla="*/ 580501 h 2551548"/>
                <a:gd name="connsiteX61" fmla="*/ 641814 w 2571798"/>
                <a:gd name="connsiteY61" fmla="*/ 552951 h 2551548"/>
                <a:gd name="connsiteX62" fmla="*/ 540740 w 2571798"/>
                <a:gd name="connsiteY62" fmla="*/ 232862 h 2551548"/>
                <a:gd name="connsiteX63" fmla="*/ 692052 w 2571798"/>
                <a:gd name="connsiteY63" fmla="*/ 134862 h 2551548"/>
                <a:gd name="connsiteX64" fmla="*/ 952898 w 2571798"/>
                <a:gd name="connsiteY64" fmla="*/ 366984 h 2551548"/>
                <a:gd name="connsiteX65" fmla="*/ 1018156 w 2571798"/>
                <a:gd name="connsiteY65" fmla="*/ 344778 h 2551548"/>
                <a:gd name="connsiteX66" fmla="*/ 1073373 w 2571798"/>
                <a:gd name="connsiteY66" fmla="*/ 332024 h 255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71798" h="2551548">
                  <a:moveTo>
                    <a:pt x="1159054" y="570494"/>
                  </a:moveTo>
                  <a:cubicBezTo>
                    <a:pt x="769245" y="640037"/>
                    <a:pt x="509619" y="1012416"/>
                    <a:pt x="579162" y="1402225"/>
                  </a:cubicBezTo>
                  <a:cubicBezTo>
                    <a:pt x="648706" y="1792034"/>
                    <a:pt x="1021085" y="2051661"/>
                    <a:pt x="1410894" y="1982117"/>
                  </a:cubicBezTo>
                  <a:cubicBezTo>
                    <a:pt x="1800703" y="1912574"/>
                    <a:pt x="2060329" y="1540195"/>
                    <a:pt x="1990786" y="1150386"/>
                  </a:cubicBezTo>
                  <a:cubicBezTo>
                    <a:pt x="1921242" y="760577"/>
                    <a:pt x="1548864" y="500950"/>
                    <a:pt x="1159054" y="570494"/>
                  </a:cubicBezTo>
                  <a:close/>
                  <a:moveTo>
                    <a:pt x="1164860" y="0"/>
                  </a:moveTo>
                  <a:lnTo>
                    <a:pt x="1345135" y="0"/>
                  </a:lnTo>
                  <a:lnTo>
                    <a:pt x="1433172" y="319501"/>
                  </a:lnTo>
                  <a:lnTo>
                    <a:pt x="1499458" y="331174"/>
                  </a:lnTo>
                  <a:lnTo>
                    <a:pt x="1582862" y="354471"/>
                  </a:lnTo>
                  <a:lnTo>
                    <a:pt x="1821938" y="110378"/>
                  </a:lnTo>
                  <a:lnTo>
                    <a:pt x="1979610" y="197777"/>
                  </a:lnTo>
                  <a:lnTo>
                    <a:pt x="1898744" y="532173"/>
                  </a:lnTo>
                  <a:lnTo>
                    <a:pt x="1980778" y="601890"/>
                  </a:lnTo>
                  <a:lnTo>
                    <a:pt x="2002438" y="626462"/>
                  </a:lnTo>
                  <a:lnTo>
                    <a:pt x="2329999" y="532641"/>
                  </a:lnTo>
                  <a:lnTo>
                    <a:pt x="2423892" y="686535"/>
                  </a:lnTo>
                  <a:lnTo>
                    <a:pt x="2190984" y="934498"/>
                  </a:lnTo>
                  <a:lnTo>
                    <a:pt x="2216502" y="1009487"/>
                  </a:lnTo>
                  <a:lnTo>
                    <a:pt x="2231334" y="1073701"/>
                  </a:lnTo>
                  <a:lnTo>
                    <a:pt x="2568483" y="1159963"/>
                  </a:lnTo>
                  <a:lnTo>
                    <a:pt x="2571798" y="1340207"/>
                  </a:lnTo>
                  <a:lnTo>
                    <a:pt x="2239326" y="1438430"/>
                  </a:lnTo>
                  <a:lnTo>
                    <a:pt x="2230105" y="1490789"/>
                  </a:lnTo>
                  <a:lnTo>
                    <a:pt x="2211146" y="1558668"/>
                  </a:lnTo>
                  <a:lnTo>
                    <a:pt x="2451365" y="1826467"/>
                  </a:lnTo>
                  <a:lnTo>
                    <a:pt x="2353967" y="1978167"/>
                  </a:lnTo>
                  <a:lnTo>
                    <a:pt x="2037892" y="1879738"/>
                  </a:lnTo>
                  <a:lnTo>
                    <a:pt x="1959390" y="1972110"/>
                  </a:lnTo>
                  <a:lnTo>
                    <a:pt x="1926205" y="2001361"/>
                  </a:lnTo>
                  <a:lnTo>
                    <a:pt x="2019765" y="2319039"/>
                  </a:lnTo>
                  <a:lnTo>
                    <a:pt x="1866577" y="2414078"/>
                  </a:lnTo>
                  <a:lnTo>
                    <a:pt x="1618982" y="2184970"/>
                  </a:lnTo>
                  <a:lnTo>
                    <a:pt x="1551792" y="2207833"/>
                  </a:lnTo>
                  <a:lnTo>
                    <a:pt x="1482693" y="2223794"/>
                  </a:lnTo>
                  <a:lnTo>
                    <a:pt x="1390381" y="2551548"/>
                  </a:lnTo>
                  <a:lnTo>
                    <a:pt x="1210109" y="2550526"/>
                  </a:lnTo>
                  <a:lnTo>
                    <a:pt x="1123972" y="2230855"/>
                  </a:lnTo>
                  <a:lnTo>
                    <a:pt x="1070490" y="2221437"/>
                  </a:lnTo>
                  <a:cubicBezTo>
                    <a:pt x="1039808" y="2214459"/>
                    <a:pt x="1009595" y="2206007"/>
                    <a:pt x="979944" y="2196146"/>
                  </a:cubicBezTo>
                  <a:lnTo>
                    <a:pt x="977628" y="2195249"/>
                  </a:lnTo>
                  <a:lnTo>
                    <a:pt x="742441" y="2443094"/>
                  </a:lnTo>
                  <a:lnTo>
                    <a:pt x="583406" y="2358199"/>
                  </a:lnTo>
                  <a:lnTo>
                    <a:pt x="661340" y="2012055"/>
                  </a:lnTo>
                  <a:lnTo>
                    <a:pt x="589170" y="1950721"/>
                  </a:lnTo>
                  <a:lnTo>
                    <a:pt x="561342" y="1919151"/>
                  </a:lnTo>
                  <a:lnTo>
                    <a:pt x="234940" y="2010404"/>
                  </a:lnTo>
                  <a:lnTo>
                    <a:pt x="142025" y="1855919"/>
                  </a:lnTo>
                  <a:lnTo>
                    <a:pt x="376141" y="1609815"/>
                  </a:lnTo>
                  <a:lnTo>
                    <a:pt x="353447" y="1543124"/>
                  </a:lnTo>
                  <a:lnTo>
                    <a:pt x="338049" y="1476462"/>
                  </a:lnTo>
                  <a:lnTo>
                    <a:pt x="6410" y="1397653"/>
                  </a:lnTo>
                  <a:lnTo>
                    <a:pt x="0" y="1217492"/>
                  </a:lnTo>
                  <a:lnTo>
                    <a:pt x="330729" y="1113576"/>
                  </a:lnTo>
                  <a:lnTo>
                    <a:pt x="339843" y="1061822"/>
                  </a:lnTo>
                  <a:cubicBezTo>
                    <a:pt x="346820" y="1031140"/>
                    <a:pt x="355272" y="1000926"/>
                    <a:pt x="365134" y="971276"/>
                  </a:cubicBezTo>
                  <a:lnTo>
                    <a:pt x="366623" y="967430"/>
                  </a:lnTo>
                  <a:lnTo>
                    <a:pt x="121855" y="742403"/>
                  </a:lnTo>
                  <a:lnTo>
                    <a:pt x="204226" y="582047"/>
                  </a:lnTo>
                  <a:lnTo>
                    <a:pt x="548254" y="653814"/>
                  </a:lnTo>
                  <a:lnTo>
                    <a:pt x="610558" y="580501"/>
                  </a:lnTo>
                  <a:lnTo>
                    <a:pt x="641814" y="552951"/>
                  </a:lnTo>
                  <a:lnTo>
                    <a:pt x="540740" y="232862"/>
                  </a:lnTo>
                  <a:lnTo>
                    <a:pt x="692052" y="134862"/>
                  </a:lnTo>
                  <a:lnTo>
                    <a:pt x="952898" y="366984"/>
                  </a:lnTo>
                  <a:lnTo>
                    <a:pt x="1018156" y="344778"/>
                  </a:lnTo>
                  <a:lnTo>
                    <a:pt x="1073373" y="3320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sp>
          <p:nvSpPr>
            <p:cNvPr id="28" name="Freeform 27"/>
            <p:cNvSpPr/>
            <p:nvPr/>
          </p:nvSpPr>
          <p:spPr>
            <a:xfrm>
              <a:off x="1809136" y="4729756"/>
              <a:ext cx="848548" cy="849184"/>
            </a:xfrm>
            <a:custGeom>
              <a:avLst/>
              <a:gdLst>
                <a:gd name="connsiteX0" fmla="*/ 405029 w 849305"/>
                <a:gd name="connsiteY0" fmla="*/ 185976 h 849877"/>
                <a:gd name="connsiteX1" fmla="*/ 313669 w 849305"/>
                <a:gd name="connsiteY1" fmla="*/ 211956 h 849877"/>
                <a:gd name="connsiteX2" fmla="*/ 210759 w 849305"/>
                <a:gd name="connsiteY2" fmla="*/ 534188 h 849877"/>
                <a:gd name="connsiteX3" fmla="*/ 532991 w 849305"/>
                <a:gd name="connsiteY3" fmla="*/ 637098 h 849877"/>
                <a:gd name="connsiteX4" fmla="*/ 635901 w 849305"/>
                <a:gd name="connsiteY4" fmla="*/ 314866 h 849877"/>
                <a:gd name="connsiteX5" fmla="*/ 405029 w 849305"/>
                <a:gd name="connsiteY5" fmla="*/ 185976 h 849877"/>
                <a:gd name="connsiteX6" fmla="*/ 479638 w 849305"/>
                <a:gd name="connsiteY6" fmla="*/ 0 h 849877"/>
                <a:gd name="connsiteX7" fmla="*/ 538504 w 849305"/>
                <a:gd name="connsiteY7" fmla="*/ 12327 h 849877"/>
                <a:gd name="connsiteX8" fmla="*/ 545667 w 849305"/>
                <a:gd name="connsiteY8" fmla="*/ 126880 h 849877"/>
                <a:gd name="connsiteX9" fmla="*/ 578683 w 849305"/>
                <a:gd name="connsiteY9" fmla="*/ 141021 h 849877"/>
                <a:gd name="connsiteX10" fmla="*/ 588007 w 849305"/>
                <a:gd name="connsiteY10" fmla="*/ 146720 h 849877"/>
                <a:gd name="connsiteX11" fmla="*/ 683174 w 849305"/>
                <a:gd name="connsiteY11" fmla="*/ 84549 h 849877"/>
                <a:gd name="connsiteX12" fmla="*/ 728261 w 849305"/>
                <a:gd name="connsiteY12" fmla="*/ 124353 h 849877"/>
                <a:gd name="connsiteX13" fmla="*/ 678448 w 849305"/>
                <a:gd name="connsiteY13" fmla="*/ 226333 h 849877"/>
                <a:gd name="connsiteX14" fmla="*/ 693968 w 849305"/>
                <a:gd name="connsiteY14" fmla="*/ 247722 h 849877"/>
                <a:gd name="connsiteX15" fmla="*/ 705021 w 849305"/>
                <a:gd name="connsiteY15" fmla="*/ 266728 h 849877"/>
                <a:gd name="connsiteX16" fmla="*/ 820983 w 849305"/>
                <a:gd name="connsiteY16" fmla="*/ 261014 h 849877"/>
                <a:gd name="connsiteX17" fmla="*/ 839794 w 849305"/>
                <a:gd name="connsiteY17" fmla="*/ 318139 h 849877"/>
                <a:gd name="connsiteX18" fmla="*/ 743496 w 849305"/>
                <a:gd name="connsiteY18" fmla="*/ 382197 h 849877"/>
                <a:gd name="connsiteX19" fmla="*/ 745714 w 849305"/>
                <a:gd name="connsiteY19" fmla="*/ 399795 h 849877"/>
                <a:gd name="connsiteX20" fmla="*/ 746357 w 849305"/>
                <a:gd name="connsiteY20" fmla="*/ 423298 h 849877"/>
                <a:gd name="connsiteX21" fmla="*/ 849305 w 849305"/>
                <a:gd name="connsiteY21" fmla="*/ 484996 h 849877"/>
                <a:gd name="connsiteX22" fmla="*/ 833203 w 849305"/>
                <a:gd name="connsiteY22" fmla="*/ 542943 h 849877"/>
                <a:gd name="connsiteX23" fmla="*/ 722760 w 849305"/>
                <a:gd name="connsiteY23" fmla="*/ 542704 h 849877"/>
                <a:gd name="connsiteX24" fmla="*/ 706836 w 849305"/>
                <a:gd name="connsiteY24" fmla="*/ 579880 h 849877"/>
                <a:gd name="connsiteX25" fmla="*/ 699140 w 849305"/>
                <a:gd name="connsiteY25" fmla="*/ 592472 h 849877"/>
                <a:gd name="connsiteX26" fmla="*/ 760254 w 849305"/>
                <a:gd name="connsiteY26" fmla="*/ 684515 h 849877"/>
                <a:gd name="connsiteX27" fmla="*/ 720788 w 849305"/>
                <a:gd name="connsiteY27" fmla="*/ 729898 h 849877"/>
                <a:gd name="connsiteX28" fmla="*/ 619300 w 849305"/>
                <a:gd name="connsiteY28" fmla="*/ 681259 h 849877"/>
                <a:gd name="connsiteX29" fmla="*/ 600136 w 849305"/>
                <a:gd name="connsiteY29" fmla="*/ 695165 h 849877"/>
                <a:gd name="connsiteX30" fmla="*/ 579683 w 849305"/>
                <a:gd name="connsiteY30" fmla="*/ 707059 h 849877"/>
                <a:gd name="connsiteX31" fmla="*/ 582544 w 849305"/>
                <a:gd name="connsiteY31" fmla="*/ 820622 h 849877"/>
                <a:gd name="connsiteX32" fmla="*/ 524982 w 849305"/>
                <a:gd name="connsiteY32" fmla="*/ 838054 h 849877"/>
                <a:gd name="connsiteX33" fmla="*/ 466037 w 849305"/>
                <a:gd name="connsiteY33" fmla="*/ 744645 h 849877"/>
                <a:gd name="connsiteX34" fmla="*/ 448062 w 849305"/>
                <a:gd name="connsiteY34" fmla="*/ 746911 h 849877"/>
                <a:gd name="connsiteX35" fmla="*/ 416710 w 849305"/>
                <a:gd name="connsiteY35" fmla="*/ 747769 h 849877"/>
                <a:gd name="connsiteX36" fmla="*/ 415884 w 849305"/>
                <a:gd name="connsiteY36" fmla="*/ 747711 h 849877"/>
                <a:gd name="connsiteX37" fmla="*/ 365332 w 849305"/>
                <a:gd name="connsiteY37" fmla="*/ 849877 h 849877"/>
                <a:gd name="connsiteX38" fmla="*/ 306278 w 849305"/>
                <a:gd name="connsiteY38" fmla="*/ 838483 h 849877"/>
                <a:gd name="connsiteX39" fmla="*/ 297023 w 849305"/>
                <a:gd name="connsiteY39" fmla="*/ 720474 h 849877"/>
                <a:gd name="connsiteX40" fmla="*/ 267977 w 849305"/>
                <a:gd name="connsiteY40" fmla="*/ 708033 h 849877"/>
                <a:gd name="connsiteX41" fmla="*/ 255998 w 849305"/>
                <a:gd name="connsiteY41" fmla="*/ 700712 h 849877"/>
                <a:gd name="connsiteX42" fmla="*/ 160947 w 849305"/>
                <a:gd name="connsiteY42" fmla="*/ 761950 h 849877"/>
                <a:gd name="connsiteX43" fmla="*/ 116114 w 849305"/>
                <a:gd name="connsiteY43" fmla="*/ 721861 h 849877"/>
                <a:gd name="connsiteX44" fmla="*/ 166495 w 849305"/>
                <a:gd name="connsiteY44" fmla="*/ 620355 h 849877"/>
                <a:gd name="connsiteX45" fmla="*/ 152692 w 849305"/>
                <a:gd name="connsiteY45" fmla="*/ 601333 h 849877"/>
                <a:gd name="connsiteX46" fmla="*/ 141218 w 849305"/>
                <a:gd name="connsiteY46" fmla="*/ 581601 h 849877"/>
                <a:gd name="connsiteX47" fmla="*/ 27746 w 849305"/>
                <a:gd name="connsiteY47" fmla="*/ 589149 h 849877"/>
                <a:gd name="connsiteX48" fmla="*/ 7957 w 849305"/>
                <a:gd name="connsiteY48" fmla="*/ 532355 h 849877"/>
                <a:gd name="connsiteX49" fmla="*/ 103139 w 849305"/>
                <a:gd name="connsiteY49" fmla="*/ 466654 h 849877"/>
                <a:gd name="connsiteX50" fmla="*/ 100946 w 849305"/>
                <a:gd name="connsiteY50" fmla="*/ 449260 h 849877"/>
                <a:gd name="connsiteX51" fmla="*/ 100089 w 849305"/>
                <a:gd name="connsiteY51" fmla="*/ 417908 h 849877"/>
                <a:gd name="connsiteX52" fmla="*/ 100184 w 849305"/>
                <a:gd name="connsiteY52" fmla="*/ 416535 h 849877"/>
                <a:gd name="connsiteX53" fmla="*/ 0 w 849305"/>
                <a:gd name="connsiteY53" fmla="*/ 368919 h 849877"/>
                <a:gd name="connsiteX54" fmla="*/ 10459 w 849305"/>
                <a:gd name="connsiteY54" fmla="*/ 309693 h 849877"/>
                <a:gd name="connsiteX55" fmla="*/ 127186 w 849305"/>
                <a:gd name="connsiteY55" fmla="*/ 298680 h 849877"/>
                <a:gd name="connsiteX56" fmla="*/ 139824 w 849305"/>
                <a:gd name="connsiteY56" fmla="*/ 269175 h 849877"/>
                <a:gd name="connsiteX57" fmla="*/ 147073 w 849305"/>
                <a:gd name="connsiteY57" fmla="*/ 257315 h 849877"/>
                <a:gd name="connsiteX58" fmla="*/ 83326 w 849305"/>
                <a:gd name="connsiteY58" fmla="*/ 165244 h 849877"/>
                <a:gd name="connsiteX59" fmla="*/ 121903 w 849305"/>
                <a:gd name="connsiteY59" fmla="*/ 119101 h 849877"/>
                <a:gd name="connsiteX60" fmla="*/ 227911 w 849305"/>
                <a:gd name="connsiteY60" fmla="*/ 167396 h 849877"/>
                <a:gd name="connsiteX61" fmla="*/ 246524 w 849305"/>
                <a:gd name="connsiteY61" fmla="*/ 153889 h 849877"/>
                <a:gd name="connsiteX62" fmla="*/ 262868 w 849305"/>
                <a:gd name="connsiteY62" fmla="*/ 144385 h 849877"/>
                <a:gd name="connsiteX63" fmla="*/ 259324 w 849305"/>
                <a:gd name="connsiteY63" fmla="*/ 29542 h 849877"/>
                <a:gd name="connsiteX64" fmla="*/ 316786 w 849305"/>
                <a:gd name="connsiteY64" fmla="*/ 11784 h 849877"/>
                <a:gd name="connsiteX65" fmla="*/ 376319 w 849305"/>
                <a:gd name="connsiteY65" fmla="*/ 104952 h 849877"/>
                <a:gd name="connsiteX66" fmla="*/ 398597 w 849305"/>
                <a:gd name="connsiteY66" fmla="*/ 102143 h 849877"/>
                <a:gd name="connsiteX67" fmla="*/ 427477 w 849305"/>
                <a:gd name="connsiteY67" fmla="*/ 101353 h 84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49305" h="849877">
                  <a:moveTo>
                    <a:pt x="405029" y="185976"/>
                  </a:moveTo>
                  <a:cubicBezTo>
                    <a:pt x="374048" y="188339"/>
                    <a:pt x="343019" y="196815"/>
                    <a:pt x="313669" y="211956"/>
                  </a:cubicBezTo>
                  <a:cubicBezTo>
                    <a:pt x="196269" y="272520"/>
                    <a:pt x="150195" y="416789"/>
                    <a:pt x="210759" y="534188"/>
                  </a:cubicBezTo>
                  <a:cubicBezTo>
                    <a:pt x="271323" y="651588"/>
                    <a:pt x="415591" y="697662"/>
                    <a:pt x="532991" y="637098"/>
                  </a:cubicBezTo>
                  <a:cubicBezTo>
                    <a:pt x="650391" y="576534"/>
                    <a:pt x="696465" y="432266"/>
                    <a:pt x="635901" y="314866"/>
                  </a:cubicBezTo>
                  <a:cubicBezTo>
                    <a:pt x="590478" y="226817"/>
                    <a:pt x="497971" y="178887"/>
                    <a:pt x="405029" y="185976"/>
                  </a:cubicBezTo>
                  <a:close/>
                  <a:moveTo>
                    <a:pt x="479638" y="0"/>
                  </a:moveTo>
                  <a:lnTo>
                    <a:pt x="538504" y="12327"/>
                  </a:lnTo>
                  <a:lnTo>
                    <a:pt x="545667" y="126880"/>
                  </a:lnTo>
                  <a:lnTo>
                    <a:pt x="578683" y="141021"/>
                  </a:lnTo>
                  <a:lnTo>
                    <a:pt x="588007" y="146720"/>
                  </a:lnTo>
                  <a:lnTo>
                    <a:pt x="683174" y="84549"/>
                  </a:lnTo>
                  <a:lnTo>
                    <a:pt x="728261" y="124353"/>
                  </a:lnTo>
                  <a:lnTo>
                    <a:pt x="678448" y="226333"/>
                  </a:lnTo>
                  <a:lnTo>
                    <a:pt x="693968" y="247722"/>
                  </a:lnTo>
                  <a:lnTo>
                    <a:pt x="705021" y="266728"/>
                  </a:lnTo>
                  <a:lnTo>
                    <a:pt x="820983" y="261014"/>
                  </a:lnTo>
                  <a:lnTo>
                    <a:pt x="839794" y="318139"/>
                  </a:lnTo>
                  <a:lnTo>
                    <a:pt x="743496" y="382197"/>
                  </a:lnTo>
                  <a:lnTo>
                    <a:pt x="745714" y="399795"/>
                  </a:lnTo>
                  <a:lnTo>
                    <a:pt x="746357" y="423298"/>
                  </a:lnTo>
                  <a:lnTo>
                    <a:pt x="849305" y="484996"/>
                  </a:lnTo>
                  <a:lnTo>
                    <a:pt x="833203" y="542943"/>
                  </a:lnTo>
                  <a:lnTo>
                    <a:pt x="722760" y="542704"/>
                  </a:lnTo>
                  <a:lnTo>
                    <a:pt x="706836" y="579880"/>
                  </a:lnTo>
                  <a:lnTo>
                    <a:pt x="699140" y="592472"/>
                  </a:lnTo>
                  <a:lnTo>
                    <a:pt x="760254" y="684515"/>
                  </a:lnTo>
                  <a:lnTo>
                    <a:pt x="720788" y="729898"/>
                  </a:lnTo>
                  <a:lnTo>
                    <a:pt x="619300" y="681259"/>
                  </a:lnTo>
                  <a:lnTo>
                    <a:pt x="600136" y="695165"/>
                  </a:lnTo>
                  <a:lnTo>
                    <a:pt x="579683" y="707059"/>
                  </a:lnTo>
                  <a:lnTo>
                    <a:pt x="582544" y="820622"/>
                  </a:lnTo>
                  <a:lnTo>
                    <a:pt x="524982" y="838054"/>
                  </a:lnTo>
                  <a:lnTo>
                    <a:pt x="466037" y="744645"/>
                  </a:lnTo>
                  <a:lnTo>
                    <a:pt x="448062" y="746911"/>
                  </a:lnTo>
                  <a:cubicBezTo>
                    <a:pt x="437595" y="747709"/>
                    <a:pt x="427133" y="747991"/>
                    <a:pt x="416710" y="747769"/>
                  </a:cubicBezTo>
                  <a:lnTo>
                    <a:pt x="415884" y="747711"/>
                  </a:lnTo>
                  <a:lnTo>
                    <a:pt x="365332" y="849877"/>
                  </a:lnTo>
                  <a:lnTo>
                    <a:pt x="306278" y="838483"/>
                  </a:lnTo>
                  <a:lnTo>
                    <a:pt x="297023" y="720474"/>
                  </a:lnTo>
                  <a:lnTo>
                    <a:pt x="267977" y="708033"/>
                  </a:lnTo>
                  <a:lnTo>
                    <a:pt x="255998" y="700712"/>
                  </a:lnTo>
                  <a:lnTo>
                    <a:pt x="160947" y="761950"/>
                  </a:lnTo>
                  <a:lnTo>
                    <a:pt x="116114" y="721861"/>
                  </a:lnTo>
                  <a:lnTo>
                    <a:pt x="166495" y="620355"/>
                  </a:lnTo>
                  <a:lnTo>
                    <a:pt x="152692" y="601333"/>
                  </a:lnTo>
                  <a:lnTo>
                    <a:pt x="141218" y="581601"/>
                  </a:lnTo>
                  <a:lnTo>
                    <a:pt x="27746" y="589149"/>
                  </a:lnTo>
                  <a:lnTo>
                    <a:pt x="7957" y="532355"/>
                  </a:lnTo>
                  <a:lnTo>
                    <a:pt x="103139" y="466654"/>
                  </a:lnTo>
                  <a:lnTo>
                    <a:pt x="100946" y="449260"/>
                  </a:lnTo>
                  <a:cubicBezTo>
                    <a:pt x="100148" y="438793"/>
                    <a:pt x="99866" y="428330"/>
                    <a:pt x="100089" y="417908"/>
                  </a:cubicBezTo>
                  <a:lnTo>
                    <a:pt x="100184" y="416535"/>
                  </a:lnTo>
                  <a:lnTo>
                    <a:pt x="0" y="368919"/>
                  </a:lnTo>
                  <a:lnTo>
                    <a:pt x="10459" y="309693"/>
                  </a:lnTo>
                  <a:lnTo>
                    <a:pt x="127186" y="298680"/>
                  </a:lnTo>
                  <a:lnTo>
                    <a:pt x="139824" y="269175"/>
                  </a:lnTo>
                  <a:lnTo>
                    <a:pt x="147073" y="257315"/>
                  </a:lnTo>
                  <a:lnTo>
                    <a:pt x="83326" y="165244"/>
                  </a:lnTo>
                  <a:lnTo>
                    <a:pt x="121903" y="119101"/>
                  </a:lnTo>
                  <a:lnTo>
                    <a:pt x="227911" y="167396"/>
                  </a:lnTo>
                  <a:lnTo>
                    <a:pt x="246524" y="153889"/>
                  </a:lnTo>
                  <a:lnTo>
                    <a:pt x="262868" y="144385"/>
                  </a:lnTo>
                  <a:lnTo>
                    <a:pt x="259324" y="29542"/>
                  </a:lnTo>
                  <a:lnTo>
                    <a:pt x="316786" y="11784"/>
                  </a:lnTo>
                  <a:lnTo>
                    <a:pt x="376319" y="104952"/>
                  </a:lnTo>
                  <a:lnTo>
                    <a:pt x="398597" y="102143"/>
                  </a:lnTo>
                  <a:lnTo>
                    <a:pt x="427477" y="1013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sp>
          <p:nvSpPr>
            <p:cNvPr id="29" name="Freeform 28"/>
            <p:cNvSpPr/>
            <p:nvPr/>
          </p:nvSpPr>
          <p:spPr>
            <a:xfrm>
              <a:off x="1907145" y="5592168"/>
              <a:ext cx="649952" cy="645487"/>
            </a:xfrm>
            <a:custGeom>
              <a:avLst/>
              <a:gdLst>
                <a:gd name="connsiteX0" fmla="*/ 322540 w 649204"/>
                <a:gd name="connsiteY0" fmla="*/ 142074 h 646064"/>
                <a:gd name="connsiteX1" fmla="*/ 142688 w 649204"/>
                <a:gd name="connsiteY1" fmla="*/ 325028 h 646064"/>
                <a:gd name="connsiteX2" fmla="*/ 325643 w 649204"/>
                <a:gd name="connsiteY2" fmla="*/ 504879 h 646064"/>
                <a:gd name="connsiteX3" fmla="*/ 505494 w 649204"/>
                <a:gd name="connsiteY3" fmla="*/ 321925 h 646064"/>
                <a:gd name="connsiteX4" fmla="*/ 322540 w 649204"/>
                <a:gd name="connsiteY4" fmla="*/ 142074 h 646064"/>
                <a:gd name="connsiteX5" fmla="*/ 348124 w 649204"/>
                <a:gd name="connsiteY5" fmla="*/ 0 h 646064"/>
                <a:gd name="connsiteX6" fmla="*/ 393097 w 649204"/>
                <a:gd name="connsiteY6" fmla="*/ 7627 h 646064"/>
                <a:gd name="connsiteX7" fmla="*/ 401542 w 649204"/>
                <a:gd name="connsiteY7" fmla="*/ 91057 h 646064"/>
                <a:gd name="connsiteX8" fmla="*/ 417584 w 649204"/>
                <a:gd name="connsiteY8" fmla="*/ 96773 h 646064"/>
                <a:gd name="connsiteX9" fmla="*/ 437405 w 649204"/>
                <a:gd name="connsiteY9" fmla="*/ 106114 h 646064"/>
                <a:gd name="connsiteX10" fmla="*/ 507373 w 649204"/>
                <a:gd name="connsiteY10" fmla="*/ 55335 h 646064"/>
                <a:gd name="connsiteX11" fmla="*/ 543009 w 649204"/>
                <a:gd name="connsiteY11" fmla="*/ 83809 h 646064"/>
                <a:gd name="connsiteX12" fmla="*/ 508688 w 649204"/>
                <a:gd name="connsiteY12" fmla="*/ 163808 h 646064"/>
                <a:gd name="connsiteX13" fmla="*/ 526203 w 649204"/>
                <a:gd name="connsiteY13" fmla="*/ 184671 h 646064"/>
                <a:gd name="connsiteX14" fmla="*/ 530567 w 649204"/>
                <a:gd name="connsiteY14" fmla="*/ 191717 h 646064"/>
                <a:gd name="connsiteX15" fmla="*/ 616251 w 649204"/>
                <a:gd name="connsiteY15" fmla="*/ 182170 h 646064"/>
                <a:gd name="connsiteX16" fmla="*/ 633163 w 649204"/>
                <a:gd name="connsiteY16" fmla="*/ 224534 h 646064"/>
                <a:gd name="connsiteX17" fmla="*/ 564570 w 649204"/>
                <a:gd name="connsiteY17" fmla="*/ 276538 h 646064"/>
                <a:gd name="connsiteX18" fmla="*/ 567764 w 649204"/>
                <a:gd name="connsiteY18" fmla="*/ 296325 h 646064"/>
                <a:gd name="connsiteX19" fmla="*/ 568747 w 649204"/>
                <a:gd name="connsiteY19" fmla="*/ 312972 h 646064"/>
                <a:gd name="connsiteX20" fmla="*/ 649204 w 649204"/>
                <a:gd name="connsiteY20" fmla="*/ 348755 h 646064"/>
                <a:gd name="connsiteX21" fmla="*/ 642406 w 649204"/>
                <a:gd name="connsiteY21" fmla="*/ 393860 h 646064"/>
                <a:gd name="connsiteX22" fmla="*/ 555310 w 649204"/>
                <a:gd name="connsiteY22" fmla="*/ 404297 h 646064"/>
                <a:gd name="connsiteX23" fmla="*/ 550794 w 649204"/>
                <a:gd name="connsiteY23" fmla="*/ 416969 h 646064"/>
                <a:gd name="connsiteX24" fmla="*/ 543193 w 649204"/>
                <a:gd name="connsiteY24" fmla="*/ 433100 h 646064"/>
                <a:gd name="connsiteX25" fmla="*/ 591789 w 649204"/>
                <a:gd name="connsiteY25" fmla="*/ 510069 h 646064"/>
                <a:gd name="connsiteX26" fmla="*/ 561074 w 649204"/>
                <a:gd name="connsiteY26" fmla="*/ 543793 h 646064"/>
                <a:gd name="connsiteX27" fmla="*/ 486388 w 649204"/>
                <a:gd name="connsiteY27" fmla="*/ 505866 h 646064"/>
                <a:gd name="connsiteX28" fmla="*/ 462897 w 649204"/>
                <a:gd name="connsiteY28" fmla="*/ 525588 h 646064"/>
                <a:gd name="connsiteX29" fmla="*/ 453381 w 649204"/>
                <a:gd name="connsiteY29" fmla="*/ 531481 h 646064"/>
                <a:gd name="connsiteX30" fmla="*/ 463281 w 649204"/>
                <a:gd name="connsiteY30" fmla="*/ 614689 h 646064"/>
                <a:gd name="connsiteX31" fmla="*/ 421045 w 649204"/>
                <a:gd name="connsiteY31" fmla="*/ 631917 h 646064"/>
                <a:gd name="connsiteX32" fmla="*/ 368971 w 649204"/>
                <a:gd name="connsiteY32" fmla="*/ 564287 h 646064"/>
                <a:gd name="connsiteX33" fmla="*/ 351243 w 649204"/>
                <a:gd name="connsiteY33" fmla="*/ 567148 h 646064"/>
                <a:gd name="connsiteX34" fmla="*/ 333329 w 649204"/>
                <a:gd name="connsiteY34" fmla="*/ 568206 h 646064"/>
                <a:gd name="connsiteX35" fmla="*/ 296434 w 649204"/>
                <a:gd name="connsiteY35" fmla="*/ 646064 h 646064"/>
                <a:gd name="connsiteX36" fmla="*/ 251506 w 649204"/>
                <a:gd name="connsiteY36" fmla="*/ 638182 h 646064"/>
                <a:gd name="connsiteX37" fmla="*/ 243542 w 649204"/>
                <a:gd name="connsiteY37" fmla="*/ 554791 h 646064"/>
                <a:gd name="connsiteX38" fmla="*/ 230599 w 649204"/>
                <a:gd name="connsiteY38" fmla="*/ 550179 h 646064"/>
                <a:gd name="connsiteX39" fmla="*/ 209081 w 649204"/>
                <a:gd name="connsiteY39" fmla="*/ 540039 h 646064"/>
                <a:gd name="connsiteX40" fmla="*/ 208541 w 649204"/>
                <a:gd name="connsiteY40" fmla="*/ 539717 h 646064"/>
                <a:gd name="connsiteX41" fmla="*/ 139384 w 649204"/>
                <a:gd name="connsiteY41" fmla="*/ 591596 h 646064"/>
                <a:gd name="connsiteX42" fmla="*/ 103302 w 649204"/>
                <a:gd name="connsiteY42" fmla="*/ 563689 h 646064"/>
                <a:gd name="connsiteX43" fmla="*/ 137388 w 649204"/>
                <a:gd name="connsiteY43" fmla="*/ 480636 h 646064"/>
                <a:gd name="connsiteX44" fmla="*/ 121979 w 649204"/>
                <a:gd name="connsiteY44" fmla="*/ 462282 h 646064"/>
                <a:gd name="connsiteX45" fmla="*/ 116373 w 649204"/>
                <a:gd name="connsiteY45" fmla="*/ 453229 h 646064"/>
                <a:gd name="connsiteX46" fmla="*/ 31086 w 649204"/>
                <a:gd name="connsiteY46" fmla="*/ 462184 h 646064"/>
                <a:gd name="connsiteX47" fmla="*/ 14443 w 649204"/>
                <a:gd name="connsiteY47" fmla="*/ 419714 h 646064"/>
                <a:gd name="connsiteX48" fmla="*/ 83259 w 649204"/>
                <a:gd name="connsiteY48" fmla="*/ 368225 h 646064"/>
                <a:gd name="connsiteX49" fmla="*/ 80419 w 649204"/>
                <a:gd name="connsiteY49" fmla="*/ 350627 h 646064"/>
                <a:gd name="connsiteX50" fmla="*/ 79398 w 649204"/>
                <a:gd name="connsiteY50" fmla="*/ 333346 h 646064"/>
                <a:gd name="connsiteX51" fmla="*/ 0 w 649204"/>
                <a:gd name="connsiteY51" fmla="*/ 299655 h 646064"/>
                <a:gd name="connsiteX52" fmla="*/ 6023 w 649204"/>
                <a:gd name="connsiteY52" fmla="*/ 254440 h 646064"/>
                <a:gd name="connsiteX53" fmla="*/ 92925 w 649204"/>
                <a:gd name="connsiteY53" fmla="*/ 242509 h 646064"/>
                <a:gd name="connsiteX54" fmla="*/ 97388 w 649204"/>
                <a:gd name="connsiteY54" fmla="*/ 229984 h 646064"/>
                <a:gd name="connsiteX55" fmla="*/ 107528 w 649204"/>
                <a:gd name="connsiteY55" fmla="*/ 208466 h 646064"/>
                <a:gd name="connsiteX56" fmla="*/ 108062 w 649204"/>
                <a:gd name="connsiteY56" fmla="*/ 207569 h 646064"/>
                <a:gd name="connsiteX57" fmla="*/ 56522 w 649204"/>
                <a:gd name="connsiteY57" fmla="*/ 141077 h 646064"/>
                <a:gd name="connsiteX58" fmla="*/ 83855 w 649204"/>
                <a:gd name="connsiteY58" fmla="*/ 104559 h 646064"/>
                <a:gd name="connsiteX59" fmla="*/ 166641 w 649204"/>
                <a:gd name="connsiteY59" fmla="*/ 137017 h 646064"/>
                <a:gd name="connsiteX60" fmla="*/ 185286 w 649204"/>
                <a:gd name="connsiteY60" fmla="*/ 121364 h 646064"/>
                <a:gd name="connsiteX61" fmla="*/ 194248 w 649204"/>
                <a:gd name="connsiteY61" fmla="*/ 115814 h 646064"/>
                <a:gd name="connsiteX62" fmla="*/ 182576 w 649204"/>
                <a:gd name="connsiteY62" fmla="*/ 31686 h 646064"/>
                <a:gd name="connsiteX63" fmla="*/ 224469 w 649204"/>
                <a:gd name="connsiteY63" fmla="*/ 13640 h 646064"/>
                <a:gd name="connsiteX64" fmla="*/ 279721 w 649204"/>
                <a:gd name="connsiteY64" fmla="*/ 82582 h 646064"/>
                <a:gd name="connsiteX65" fmla="*/ 296940 w 649204"/>
                <a:gd name="connsiteY65" fmla="*/ 79804 h 646064"/>
                <a:gd name="connsiteX66" fmla="*/ 311254 w 649204"/>
                <a:gd name="connsiteY66" fmla="*/ 78958 h 64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49204" h="646064">
                  <a:moveTo>
                    <a:pt x="322540" y="142074"/>
                  </a:moveTo>
                  <a:cubicBezTo>
                    <a:pt x="222354" y="142930"/>
                    <a:pt x="141832" y="224842"/>
                    <a:pt x="142688" y="325028"/>
                  </a:cubicBezTo>
                  <a:cubicBezTo>
                    <a:pt x="143545" y="425214"/>
                    <a:pt x="225457" y="505736"/>
                    <a:pt x="325643" y="504879"/>
                  </a:cubicBezTo>
                  <a:cubicBezTo>
                    <a:pt x="425829" y="504022"/>
                    <a:pt x="506351" y="422111"/>
                    <a:pt x="505494" y="321925"/>
                  </a:cubicBezTo>
                  <a:cubicBezTo>
                    <a:pt x="504637" y="221739"/>
                    <a:pt x="422726" y="141217"/>
                    <a:pt x="322540" y="142074"/>
                  </a:cubicBezTo>
                  <a:close/>
                  <a:moveTo>
                    <a:pt x="348124" y="0"/>
                  </a:moveTo>
                  <a:lnTo>
                    <a:pt x="393097" y="7627"/>
                  </a:lnTo>
                  <a:lnTo>
                    <a:pt x="401542" y="91057"/>
                  </a:lnTo>
                  <a:lnTo>
                    <a:pt x="417584" y="96773"/>
                  </a:lnTo>
                  <a:lnTo>
                    <a:pt x="437405" y="106114"/>
                  </a:lnTo>
                  <a:lnTo>
                    <a:pt x="507373" y="55335"/>
                  </a:lnTo>
                  <a:lnTo>
                    <a:pt x="543009" y="83809"/>
                  </a:lnTo>
                  <a:lnTo>
                    <a:pt x="508688" y="163808"/>
                  </a:lnTo>
                  <a:lnTo>
                    <a:pt x="526203" y="184671"/>
                  </a:lnTo>
                  <a:lnTo>
                    <a:pt x="530567" y="191717"/>
                  </a:lnTo>
                  <a:lnTo>
                    <a:pt x="616251" y="182170"/>
                  </a:lnTo>
                  <a:lnTo>
                    <a:pt x="633163" y="224534"/>
                  </a:lnTo>
                  <a:lnTo>
                    <a:pt x="564570" y="276538"/>
                  </a:lnTo>
                  <a:lnTo>
                    <a:pt x="567764" y="296325"/>
                  </a:lnTo>
                  <a:lnTo>
                    <a:pt x="568747" y="312972"/>
                  </a:lnTo>
                  <a:lnTo>
                    <a:pt x="649204" y="348755"/>
                  </a:lnTo>
                  <a:lnTo>
                    <a:pt x="642406" y="393860"/>
                  </a:lnTo>
                  <a:lnTo>
                    <a:pt x="555310" y="404297"/>
                  </a:lnTo>
                  <a:lnTo>
                    <a:pt x="550794" y="416969"/>
                  </a:lnTo>
                  <a:lnTo>
                    <a:pt x="543193" y="433100"/>
                  </a:lnTo>
                  <a:lnTo>
                    <a:pt x="591789" y="510069"/>
                  </a:lnTo>
                  <a:lnTo>
                    <a:pt x="561074" y="543793"/>
                  </a:lnTo>
                  <a:lnTo>
                    <a:pt x="486388" y="505866"/>
                  </a:lnTo>
                  <a:lnTo>
                    <a:pt x="462897" y="525588"/>
                  </a:lnTo>
                  <a:lnTo>
                    <a:pt x="453381" y="531481"/>
                  </a:lnTo>
                  <a:lnTo>
                    <a:pt x="463281" y="614689"/>
                  </a:lnTo>
                  <a:lnTo>
                    <a:pt x="421045" y="631917"/>
                  </a:lnTo>
                  <a:lnTo>
                    <a:pt x="368971" y="564287"/>
                  </a:lnTo>
                  <a:lnTo>
                    <a:pt x="351243" y="567148"/>
                  </a:lnTo>
                  <a:lnTo>
                    <a:pt x="333329" y="568206"/>
                  </a:lnTo>
                  <a:lnTo>
                    <a:pt x="296434" y="646064"/>
                  </a:lnTo>
                  <a:lnTo>
                    <a:pt x="251506" y="638182"/>
                  </a:lnTo>
                  <a:lnTo>
                    <a:pt x="243542" y="554791"/>
                  </a:lnTo>
                  <a:lnTo>
                    <a:pt x="230599" y="550179"/>
                  </a:lnTo>
                  <a:cubicBezTo>
                    <a:pt x="223240" y="547140"/>
                    <a:pt x="216060" y="543754"/>
                    <a:pt x="209081" y="540039"/>
                  </a:cubicBezTo>
                  <a:lnTo>
                    <a:pt x="208541" y="539717"/>
                  </a:lnTo>
                  <a:lnTo>
                    <a:pt x="139384" y="591596"/>
                  </a:lnTo>
                  <a:lnTo>
                    <a:pt x="103302" y="563689"/>
                  </a:lnTo>
                  <a:lnTo>
                    <a:pt x="137388" y="480636"/>
                  </a:lnTo>
                  <a:lnTo>
                    <a:pt x="121979" y="462282"/>
                  </a:lnTo>
                  <a:lnTo>
                    <a:pt x="116373" y="453229"/>
                  </a:lnTo>
                  <a:lnTo>
                    <a:pt x="31086" y="462184"/>
                  </a:lnTo>
                  <a:lnTo>
                    <a:pt x="14443" y="419714"/>
                  </a:lnTo>
                  <a:lnTo>
                    <a:pt x="83259" y="368225"/>
                  </a:lnTo>
                  <a:lnTo>
                    <a:pt x="80419" y="350627"/>
                  </a:lnTo>
                  <a:lnTo>
                    <a:pt x="79398" y="333346"/>
                  </a:lnTo>
                  <a:lnTo>
                    <a:pt x="0" y="299655"/>
                  </a:lnTo>
                  <a:lnTo>
                    <a:pt x="6023" y="254440"/>
                  </a:lnTo>
                  <a:lnTo>
                    <a:pt x="92925" y="242509"/>
                  </a:lnTo>
                  <a:lnTo>
                    <a:pt x="97388" y="229984"/>
                  </a:lnTo>
                  <a:cubicBezTo>
                    <a:pt x="100427" y="222625"/>
                    <a:pt x="103814" y="215445"/>
                    <a:pt x="107528" y="208466"/>
                  </a:cubicBezTo>
                  <a:lnTo>
                    <a:pt x="108062" y="207569"/>
                  </a:lnTo>
                  <a:lnTo>
                    <a:pt x="56522" y="141077"/>
                  </a:lnTo>
                  <a:lnTo>
                    <a:pt x="83855" y="104559"/>
                  </a:lnTo>
                  <a:lnTo>
                    <a:pt x="166641" y="137017"/>
                  </a:lnTo>
                  <a:lnTo>
                    <a:pt x="185286" y="121364"/>
                  </a:lnTo>
                  <a:lnTo>
                    <a:pt x="194248" y="115814"/>
                  </a:lnTo>
                  <a:lnTo>
                    <a:pt x="182576" y="31686"/>
                  </a:lnTo>
                  <a:lnTo>
                    <a:pt x="224469" y="13640"/>
                  </a:lnTo>
                  <a:lnTo>
                    <a:pt x="279721" y="82582"/>
                  </a:lnTo>
                  <a:lnTo>
                    <a:pt x="296940" y="79804"/>
                  </a:lnTo>
                  <a:lnTo>
                    <a:pt x="311254" y="7895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grpSp>
      <p:grpSp>
        <p:nvGrpSpPr>
          <p:cNvPr id="30" name="Group 21"/>
          <p:cNvGrpSpPr>
            <a:grpSpLocks/>
          </p:cNvGrpSpPr>
          <p:nvPr/>
        </p:nvGrpSpPr>
        <p:grpSpPr bwMode="auto">
          <a:xfrm>
            <a:off x="531208" y="3172805"/>
            <a:ext cx="1050925" cy="941388"/>
            <a:chOff x="7078096" y="4587523"/>
            <a:chExt cx="1036116" cy="934253"/>
          </a:xfrm>
          <a:solidFill>
            <a:schemeClr val="accent6">
              <a:lumMod val="75000"/>
            </a:schemeClr>
          </a:solidFill>
        </p:grpSpPr>
        <p:sp>
          <p:nvSpPr>
            <p:cNvPr id="31" name="Freeform 30"/>
            <p:cNvSpPr/>
            <p:nvPr/>
          </p:nvSpPr>
          <p:spPr>
            <a:xfrm>
              <a:off x="7139136" y="4587523"/>
              <a:ext cx="975076" cy="504150"/>
            </a:xfrm>
            <a:custGeom>
              <a:avLst/>
              <a:gdLst>
                <a:gd name="connsiteX0" fmla="*/ 454089 w 975700"/>
                <a:gd name="connsiteY0" fmla="*/ 0 h 503661"/>
                <a:gd name="connsiteX1" fmla="*/ 880643 w 975700"/>
                <a:gd name="connsiteY1" fmla="*/ 282739 h 503661"/>
                <a:gd name="connsiteX2" fmla="*/ 886712 w 975700"/>
                <a:gd name="connsiteY2" fmla="*/ 302291 h 503661"/>
                <a:gd name="connsiteX3" fmla="*/ 975700 w 975700"/>
                <a:gd name="connsiteY3" fmla="*/ 283426 h 503661"/>
                <a:gd name="connsiteX4" fmla="*/ 903527 w 975700"/>
                <a:gd name="connsiteY4" fmla="*/ 503661 h 503661"/>
                <a:gd name="connsiteX5" fmla="*/ 748200 w 975700"/>
                <a:gd name="connsiteY5" fmla="*/ 331655 h 503661"/>
                <a:gd name="connsiteX6" fmla="*/ 824609 w 975700"/>
                <a:gd name="connsiteY6" fmla="*/ 315457 h 503661"/>
                <a:gd name="connsiteX7" fmla="*/ 822126 w 975700"/>
                <a:gd name="connsiteY7" fmla="*/ 307458 h 503661"/>
                <a:gd name="connsiteX8" fmla="*/ 454088 w 975700"/>
                <a:gd name="connsiteY8" fmla="*/ 63506 h 503661"/>
                <a:gd name="connsiteX9" fmla="*/ 86050 w 975700"/>
                <a:gd name="connsiteY9" fmla="*/ 307458 h 503661"/>
                <a:gd name="connsiteX10" fmla="*/ 65020 w 975700"/>
                <a:gd name="connsiteY10" fmla="*/ 375208 h 503661"/>
                <a:gd name="connsiteX11" fmla="*/ 0 w 975700"/>
                <a:gd name="connsiteY11" fmla="*/ 375208 h 503661"/>
                <a:gd name="connsiteX12" fmla="*/ 561 w 975700"/>
                <a:gd name="connsiteY12" fmla="*/ 369636 h 503661"/>
                <a:gd name="connsiteX13" fmla="*/ 454089 w 975700"/>
                <a:gd name="connsiteY13" fmla="*/ 0 h 5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5700" h="503661">
                  <a:moveTo>
                    <a:pt x="454089" y="0"/>
                  </a:moveTo>
                  <a:cubicBezTo>
                    <a:pt x="645843" y="0"/>
                    <a:pt x="810366" y="116585"/>
                    <a:pt x="880643" y="282739"/>
                  </a:cubicBezTo>
                  <a:lnTo>
                    <a:pt x="886712" y="302291"/>
                  </a:lnTo>
                  <a:lnTo>
                    <a:pt x="975700" y="283426"/>
                  </a:lnTo>
                  <a:lnTo>
                    <a:pt x="903527" y="503661"/>
                  </a:lnTo>
                  <a:lnTo>
                    <a:pt x="748200" y="331655"/>
                  </a:lnTo>
                  <a:lnTo>
                    <a:pt x="824609" y="315457"/>
                  </a:lnTo>
                  <a:lnTo>
                    <a:pt x="822126" y="307458"/>
                  </a:lnTo>
                  <a:cubicBezTo>
                    <a:pt x="761490" y="164098"/>
                    <a:pt x="619536" y="63506"/>
                    <a:pt x="454088" y="63506"/>
                  </a:cubicBezTo>
                  <a:cubicBezTo>
                    <a:pt x="288641" y="63506"/>
                    <a:pt x="146687" y="164098"/>
                    <a:pt x="86050" y="307458"/>
                  </a:cubicBezTo>
                  <a:lnTo>
                    <a:pt x="65020" y="375208"/>
                  </a:lnTo>
                  <a:lnTo>
                    <a:pt x="0" y="375208"/>
                  </a:lnTo>
                  <a:lnTo>
                    <a:pt x="561" y="369636"/>
                  </a:lnTo>
                  <a:cubicBezTo>
                    <a:pt x="43728" y="158685"/>
                    <a:pt x="230377" y="0"/>
                    <a:pt x="45408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sp>
          <p:nvSpPr>
            <p:cNvPr id="32" name="Freeform 31"/>
            <p:cNvSpPr/>
            <p:nvPr/>
          </p:nvSpPr>
          <p:spPr>
            <a:xfrm flipH="1" flipV="1">
              <a:off x="7078096" y="5017626"/>
              <a:ext cx="975075" cy="504150"/>
            </a:xfrm>
            <a:custGeom>
              <a:avLst/>
              <a:gdLst>
                <a:gd name="connsiteX0" fmla="*/ 454089 w 975700"/>
                <a:gd name="connsiteY0" fmla="*/ 0 h 503661"/>
                <a:gd name="connsiteX1" fmla="*/ 880643 w 975700"/>
                <a:gd name="connsiteY1" fmla="*/ 282739 h 503661"/>
                <a:gd name="connsiteX2" fmla="*/ 886712 w 975700"/>
                <a:gd name="connsiteY2" fmla="*/ 302291 h 503661"/>
                <a:gd name="connsiteX3" fmla="*/ 975700 w 975700"/>
                <a:gd name="connsiteY3" fmla="*/ 283426 h 503661"/>
                <a:gd name="connsiteX4" fmla="*/ 903527 w 975700"/>
                <a:gd name="connsiteY4" fmla="*/ 503661 h 503661"/>
                <a:gd name="connsiteX5" fmla="*/ 748200 w 975700"/>
                <a:gd name="connsiteY5" fmla="*/ 331655 h 503661"/>
                <a:gd name="connsiteX6" fmla="*/ 824609 w 975700"/>
                <a:gd name="connsiteY6" fmla="*/ 315457 h 503661"/>
                <a:gd name="connsiteX7" fmla="*/ 822126 w 975700"/>
                <a:gd name="connsiteY7" fmla="*/ 307458 h 503661"/>
                <a:gd name="connsiteX8" fmla="*/ 454088 w 975700"/>
                <a:gd name="connsiteY8" fmla="*/ 63506 h 503661"/>
                <a:gd name="connsiteX9" fmla="*/ 86050 w 975700"/>
                <a:gd name="connsiteY9" fmla="*/ 307458 h 503661"/>
                <a:gd name="connsiteX10" fmla="*/ 65020 w 975700"/>
                <a:gd name="connsiteY10" fmla="*/ 375208 h 503661"/>
                <a:gd name="connsiteX11" fmla="*/ 0 w 975700"/>
                <a:gd name="connsiteY11" fmla="*/ 375208 h 503661"/>
                <a:gd name="connsiteX12" fmla="*/ 561 w 975700"/>
                <a:gd name="connsiteY12" fmla="*/ 369636 h 503661"/>
                <a:gd name="connsiteX13" fmla="*/ 454089 w 975700"/>
                <a:gd name="connsiteY13" fmla="*/ 0 h 5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5700" h="503661">
                  <a:moveTo>
                    <a:pt x="454089" y="0"/>
                  </a:moveTo>
                  <a:cubicBezTo>
                    <a:pt x="645843" y="0"/>
                    <a:pt x="810366" y="116585"/>
                    <a:pt x="880643" y="282739"/>
                  </a:cubicBezTo>
                  <a:lnTo>
                    <a:pt x="886712" y="302291"/>
                  </a:lnTo>
                  <a:lnTo>
                    <a:pt x="975700" y="283426"/>
                  </a:lnTo>
                  <a:lnTo>
                    <a:pt x="903527" y="503661"/>
                  </a:lnTo>
                  <a:lnTo>
                    <a:pt x="748200" y="331655"/>
                  </a:lnTo>
                  <a:lnTo>
                    <a:pt x="824609" y="315457"/>
                  </a:lnTo>
                  <a:lnTo>
                    <a:pt x="822126" y="307458"/>
                  </a:lnTo>
                  <a:cubicBezTo>
                    <a:pt x="761490" y="164098"/>
                    <a:pt x="619536" y="63506"/>
                    <a:pt x="454088" y="63506"/>
                  </a:cubicBezTo>
                  <a:cubicBezTo>
                    <a:pt x="288641" y="63506"/>
                    <a:pt x="146687" y="164098"/>
                    <a:pt x="86050" y="307458"/>
                  </a:cubicBezTo>
                  <a:lnTo>
                    <a:pt x="65020" y="375208"/>
                  </a:lnTo>
                  <a:lnTo>
                    <a:pt x="0" y="375208"/>
                  </a:lnTo>
                  <a:lnTo>
                    <a:pt x="561" y="369636"/>
                  </a:lnTo>
                  <a:cubicBezTo>
                    <a:pt x="43728" y="158685"/>
                    <a:pt x="230377" y="0"/>
                    <a:pt x="45408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rgbClr val="000000"/>
                </a:solidFill>
              </a:endParaRPr>
            </a:p>
          </p:txBody>
        </p:sp>
        <p:grpSp>
          <p:nvGrpSpPr>
            <p:cNvPr id="33" name="Group 24"/>
            <p:cNvGrpSpPr>
              <a:grpSpLocks/>
            </p:cNvGrpSpPr>
            <p:nvPr/>
          </p:nvGrpSpPr>
          <p:grpSpPr bwMode="auto">
            <a:xfrm>
              <a:off x="7414837" y="4772332"/>
              <a:ext cx="357431" cy="592154"/>
              <a:chOff x="3257495" y="3154906"/>
              <a:chExt cx="692715" cy="1147618"/>
            </a:xfrm>
            <a:grpFill/>
          </p:grpSpPr>
          <p:sp>
            <p:nvSpPr>
              <p:cNvPr id="34" name="Freeform 33"/>
              <p:cNvSpPr/>
              <p:nvPr/>
            </p:nvSpPr>
            <p:spPr>
              <a:xfrm>
                <a:off x="3451162" y="4024175"/>
                <a:ext cx="306362" cy="277853"/>
              </a:xfrm>
              <a:custGeom>
                <a:avLst/>
                <a:gdLst>
                  <a:gd name="connsiteX0" fmla="*/ 78213 w 303305"/>
                  <a:gd name="connsiteY0" fmla="*/ 226702 h 277128"/>
                  <a:gd name="connsiteX1" fmla="*/ 225091 w 303305"/>
                  <a:gd name="connsiteY1" fmla="*/ 226702 h 277128"/>
                  <a:gd name="connsiteX2" fmla="*/ 233496 w 303305"/>
                  <a:gd name="connsiteY2" fmla="*/ 235106 h 277128"/>
                  <a:gd name="connsiteX3" fmla="*/ 233496 w 303305"/>
                  <a:gd name="connsiteY3" fmla="*/ 268724 h 277128"/>
                  <a:gd name="connsiteX4" fmla="*/ 225091 w 303305"/>
                  <a:gd name="connsiteY4" fmla="*/ 277128 h 277128"/>
                  <a:gd name="connsiteX5" fmla="*/ 78213 w 303305"/>
                  <a:gd name="connsiteY5" fmla="*/ 277128 h 277128"/>
                  <a:gd name="connsiteX6" fmla="*/ 69808 w 303305"/>
                  <a:gd name="connsiteY6" fmla="*/ 268724 h 277128"/>
                  <a:gd name="connsiteX7" fmla="*/ 69808 w 303305"/>
                  <a:gd name="connsiteY7" fmla="*/ 235106 h 277128"/>
                  <a:gd name="connsiteX8" fmla="*/ 78213 w 303305"/>
                  <a:gd name="connsiteY8" fmla="*/ 226702 h 277128"/>
                  <a:gd name="connsiteX9" fmla="*/ 8404 w 303305"/>
                  <a:gd name="connsiteY9" fmla="*/ 153563 h 277128"/>
                  <a:gd name="connsiteX10" fmla="*/ 294900 w 303305"/>
                  <a:gd name="connsiteY10" fmla="*/ 153563 h 277128"/>
                  <a:gd name="connsiteX11" fmla="*/ 303305 w 303305"/>
                  <a:gd name="connsiteY11" fmla="*/ 161968 h 277128"/>
                  <a:gd name="connsiteX12" fmla="*/ 303305 w 303305"/>
                  <a:gd name="connsiteY12" fmla="*/ 195585 h 277128"/>
                  <a:gd name="connsiteX13" fmla="*/ 294900 w 303305"/>
                  <a:gd name="connsiteY13" fmla="*/ 203990 h 277128"/>
                  <a:gd name="connsiteX14" fmla="*/ 8404 w 303305"/>
                  <a:gd name="connsiteY14" fmla="*/ 203990 h 277128"/>
                  <a:gd name="connsiteX15" fmla="*/ 0 w 303305"/>
                  <a:gd name="connsiteY15" fmla="*/ 195585 h 277128"/>
                  <a:gd name="connsiteX16" fmla="*/ 0 w 303305"/>
                  <a:gd name="connsiteY16" fmla="*/ 161968 h 277128"/>
                  <a:gd name="connsiteX17" fmla="*/ 8404 w 303305"/>
                  <a:gd name="connsiteY17" fmla="*/ 153563 h 277128"/>
                  <a:gd name="connsiteX18" fmla="*/ 8404 w 303305"/>
                  <a:gd name="connsiteY18" fmla="*/ 76781 h 277128"/>
                  <a:gd name="connsiteX19" fmla="*/ 294900 w 303305"/>
                  <a:gd name="connsiteY19" fmla="*/ 76781 h 277128"/>
                  <a:gd name="connsiteX20" fmla="*/ 303305 w 303305"/>
                  <a:gd name="connsiteY20" fmla="*/ 85186 h 277128"/>
                  <a:gd name="connsiteX21" fmla="*/ 303305 w 303305"/>
                  <a:gd name="connsiteY21" fmla="*/ 118803 h 277128"/>
                  <a:gd name="connsiteX22" fmla="*/ 294900 w 303305"/>
                  <a:gd name="connsiteY22" fmla="*/ 127207 h 277128"/>
                  <a:gd name="connsiteX23" fmla="*/ 8404 w 303305"/>
                  <a:gd name="connsiteY23" fmla="*/ 127207 h 277128"/>
                  <a:gd name="connsiteX24" fmla="*/ 0 w 303305"/>
                  <a:gd name="connsiteY24" fmla="*/ 118803 h 277128"/>
                  <a:gd name="connsiteX25" fmla="*/ 0 w 303305"/>
                  <a:gd name="connsiteY25" fmla="*/ 85186 h 277128"/>
                  <a:gd name="connsiteX26" fmla="*/ 8404 w 303305"/>
                  <a:gd name="connsiteY26" fmla="*/ 76781 h 277128"/>
                  <a:gd name="connsiteX27" fmla="*/ 8404 w 303305"/>
                  <a:gd name="connsiteY27" fmla="*/ 0 h 277128"/>
                  <a:gd name="connsiteX28" fmla="*/ 294900 w 303305"/>
                  <a:gd name="connsiteY28" fmla="*/ 0 h 277128"/>
                  <a:gd name="connsiteX29" fmla="*/ 303305 w 303305"/>
                  <a:gd name="connsiteY29" fmla="*/ 8405 h 277128"/>
                  <a:gd name="connsiteX30" fmla="*/ 303305 w 303305"/>
                  <a:gd name="connsiteY30" fmla="*/ 42022 h 277128"/>
                  <a:gd name="connsiteX31" fmla="*/ 294900 w 303305"/>
                  <a:gd name="connsiteY31" fmla="*/ 50426 h 277128"/>
                  <a:gd name="connsiteX32" fmla="*/ 8404 w 303305"/>
                  <a:gd name="connsiteY32" fmla="*/ 50426 h 277128"/>
                  <a:gd name="connsiteX33" fmla="*/ 0 w 303305"/>
                  <a:gd name="connsiteY33" fmla="*/ 42022 h 277128"/>
                  <a:gd name="connsiteX34" fmla="*/ 0 w 303305"/>
                  <a:gd name="connsiteY34" fmla="*/ 8405 h 277128"/>
                  <a:gd name="connsiteX35" fmla="*/ 8404 w 303305"/>
                  <a:gd name="connsiteY35" fmla="*/ 0 h 27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03305" h="277128">
                    <a:moveTo>
                      <a:pt x="78213" y="226702"/>
                    </a:moveTo>
                    <a:lnTo>
                      <a:pt x="225091" y="226702"/>
                    </a:lnTo>
                    <a:cubicBezTo>
                      <a:pt x="229732" y="226702"/>
                      <a:pt x="233496" y="230465"/>
                      <a:pt x="233496" y="235106"/>
                    </a:cubicBezTo>
                    <a:lnTo>
                      <a:pt x="233496" y="268724"/>
                    </a:lnTo>
                    <a:cubicBezTo>
                      <a:pt x="233496" y="273365"/>
                      <a:pt x="229732" y="277128"/>
                      <a:pt x="225091" y="277128"/>
                    </a:cubicBezTo>
                    <a:lnTo>
                      <a:pt x="78213" y="277128"/>
                    </a:lnTo>
                    <a:cubicBezTo>
                      <a:pt x="73572" y="277128"/>
                      <a:pt x="69808" y="273365"/>
                      <a:pt x="69808" y="268724"/>
                    </a:cubicBezTo>
                    <a:lnTo>
                      <a:pt x="69808" y="235106"/>
                    </a:lnTo>
                    <a:cubicBezTo>
                      <a:pt x="69808" y="230465"/>
                      <a:pt x="73572" y="226702"/>
                      <a:pt x="78213" y="226702"/>
                    </a:cubicBezTo>
                    <a:close/>
                    <a:moveTo>
                      <a:pt x="8404" y="153563"/>
                    </a:moveTo>
                    <a:lnTo>
                      <a:pt x="294900" y="153563"/>
                    </a:lnTo>
                    <a:cubicBezTo>
                      <a:pt x="299541" y="153563"/>
                      <a:pt x="303305" y="157327"/>
                      <a:pt x="303305" y="161968"/>
                    </a:cubicBezTo>
                    <a:lnTo>
                      <a:pt x="303305" y="195585"/>
                    </a:lnTo>
                    <a:cubicBezTo>
                      <a:pt x="303305" y="200226"/>
                      <a:pt x="299541" y="203990"/>
                      <a:pt x="294900" y="203990"/>
                    </a:cubicBezTo>
                    <a:lnTo>
                      <a:pt x="8404" y="203990"/>
                    </a:lnTo>
                    <a:cubicBezTo>
                      <a:pt x="3763" y="203990"/>
                      <a:pt x="0" y="200226"/>
                      <a:pt x="0" y="195585"/>
                    </a:cubicBezTo>
                    <a:lnTo>
                      <a:pt x="0" y="161968"/>
                    </a:lnTo>
                    <a:cubicBezTo>
                      <a:pt x="0" y="157327"/>
                      <a:pt x="3763" y="153563"/>
                      <a:pt x="8404" y="153563"/>
                    </a:cubicBezTo>
                    <a:close/>
                    <a:moveTo>
                      <a:pt x="8404" y="76781"/>
                    </a:moveTo>
                    <a:lnTo>
                      <a:pt x="294900" y="76781"/>
                    </a:lnTo>
                    <a:cubicBezTo>
                      <a:pt x="299541" y="76781"/>
                      <a:pt x="303305" y="80545"/>
                      <a:pt x="303305" y="85186"/>
                    </a:cubicBezTo>
                    <a:lnTo>
                      <a:pt x="303305" y="118803"/>
                    </a:lnTo>
                    <a:cubicBezTo>
                      <a:pt x="303305" y="123444"/>
                      <a:pt x="299541" y="127207"/>
                      <a:pt x="294900" y="127207"/>
                    </a:cubicBezTo>
                    <a:lnTo>
                      <a:pt x="8404" y="127207"/>
                    </a:lnTo>
                    <a:cubicBezTo>
                      <a:pt x="3763" y="127207"/>
                      <a:pt x="0" y="123444"/>
                      <a:pt x="0" y="118803"/>
                    </a:cubicBezTo>
                    <a:lnTo>
                      <a:pt x="0" y="85186"/>
                    </a:lnTo>
                    <a:cubicBezTo>
                      <a:pt x="0" y="80545"/>
                      <a:pt x="3763" y="76781"/>
                      <a:pt x="8404" y="76781"/>
                    </a:cubicBezTo>
                    <a:close/>
                    <a:moveTo>
                      <a:pt x="8404" y="0"/>
                    </a:moveTo>
                    <a:lnTo>
                      <a:pt x="294900" y="0"/>
                    </a:lnTo>
                    <a:cubicBezTo>
                      <a:pt x="299541" y="0"/>
                      <a:pt x="303305" y="3764"/>
                      <a:pt x="303305" y="8405"/>
                    </a:cubicBezTo>
                    <a:lnTo>
                      <a:pt x="303305" y="42022"/>
                    </a:lnTo>
                    <a:cubicBezTo>
                      <a:pt x="303305" y="46663"/>
                      <a:pt x="299541" y="50426"/>
                      <a:pt x="294900" y="50426"/>
                    </a:cubicBezTo>
                    <a:lnTo>
                      <a:pt x="8404" y="50426"/>
                    </a:lnTo>
                    <a:cubicBezTo>
                      <a:pt x="3763" y="50426"/>
                      <a:pt x="0" y="46663"/>
                      <a:pt x="0" y="42022"/>
                    </a:cubicBezTo>
                    <a:lnTo>
                      <a:pt x="0" y="8405"/>
                    </a:lnTo>
                    <a:cubicBezTo>
                      <a:pt x="0" y="3764"/>
                      <a:pt x="3763" y="0"/>
                      <a:pt x="840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ysClr val="windowText" lastClr="000000"/>
                  </a:solidFill>
                  <a:latin typeface="Arial" pitchFamily="34" charset="0"/>
                  <a:cs typeface="Arial" pitchFamily="34" charset="0"/>
                </a:endParaRPr>
              </a:p>
            </p:txBody>
          </p:sp>
          <p:sp>
            <p:nvSpPr>
              <p:cNvPr id="35" name="Freeform 34"/>
              <p:cNvSpPr/>
              <p:nvPr/>
            </p:nvSpPr>
            <p:spPr>
              <a:xfrm>
                <a:off x="3257033" y="3153979"/>
                <a:ext cx="694622" cy="845769"/>
              </a:xfrm>
              <a:custGeom>
                <a:avLst/>
                <a:gdLst>
                  <a:gd name="connsiteX0" fmla="*/ 313091 w 692715"/>
                  <a:gd name="connsiteY0" fmla="*/ 96441 h 844461"/>
                  <a:gd name="connsiteX1" fmla="*/ 239381 w 692715"/>
                  <a:gd name="connsiteY1" fmla="*/ 122187 h 844461"/>
                  <a:gd name="connsiteX2" fmla="*/ 186390 w 692715"/>
                  <a:gd name="connsiteY2" fmla="*/ 165688 h 844461"/>
                  <a:gd name="connsiteX3" fmla="*/ 261620 w 692715"/>
                  <a:gd name="connsiteY3" fmla="*/ 137622 h 844461"/>
                  <a:gd name="connsiteX4" fmla="*/ 429888 w 692715"/>
                  <a:gd name="connsiteY4" fmla="*/ 168019 h 844461"/>
                  <a:gd name="connsiteX5" fmla="*/ 555253 w 692715"/>
                  <a:gd name="connsiteY5" fmla="*/ 379253 h 844461"/>
                  <a:gd name="connsiteX6" fmla="*/ 551898 w 692715"/>
                  <a:gd name="connsiteY6" fmla="*/ 398551 h 844461"/>
                  <a:gd name="connsiteX7" fmla="*/ 561869 w 692715"/>
                  <a:gd name="connsiteY7" fmla="*/ 402408 h 844461"/>
                  <a:gd name="connsiteX8" fmla="*/ 466354 w 692715"/>
                  <a:gd name="connsiteY8" fmla="*/ 125430 h 844461"/>
                  <a:gd name="connsiteX9" fmla="*/ 313091 w 692715"/>
                  <a:gd name="connsiteY9" fmla="*/ 96441 h 844461"/>
                  <a:gd name="connsiteX10" fmla="*/ 346358 w 692715"/>
                  <a:gd name="connsiteY10" fmla="*/ 0 h 844461"/>
                  <a:gd name="connsiteX11" fmla="*/ 591270 w 692715"/>
                  <a:gd name="connsiteY11" fmla="*/ 101446 h 844461"/>
                  <a:gd name="connsiteX12" fmla="*/ 591270 w 692715"/>
                  <a:gd name="connsiteY12" fmla="*/ 591270 h 844461"/>
                  <a:gd name="connsiteX13" fmla="*/ 564218 w 692715"/>
                  <a:gd name="connsiteY13" fmla="*/ 618320 h 844461"/>
                  <a:gd name="connsiteX14" fmla="*/ 507683 w 692715"/>
                  <a:gd name="connsiteY14" fmla="*/ 844461 h 844461"/>
                  <a:gd name="connsiteX15" fmla="*/ 379644 w 692715"/>
                  <a:gd name="connsiteY15" fmla="*/ 844461 h 844461"/>
                  <a:gd name="connsiteX16" fmla="*/ 379644 w 692715"/>
                  <a:gd name="connsiteY16" fmla="*/ 398668 h 844461"/>
                  <a:gd name="connsiteX17" fmla="*/ 314616 w 692715"/>
                  <a:gd name="connsiteY17" fmla="*/ 398668 h 844461"/>
                  <a:gd name="connsiteX18" fmla="*/ 314616 w 692715"/>
                  <a:gd name="connsiteY18" fmla="*/ 844461 h 844461"/>
                  <a:gd name="connsiteX19" fmla="*/ 189673 w 692715"/>
                  <a:gd name="connsiteY19" fmla="*/ 844461 h 844461"/>
                  <a:gd name="connsiteX20" fmla="*/ 134686 w 692715"/>
                  <a:gd name="connsiteY20" fmla="*/ 624512 h 844461"/>
                  <a:gd name="connsiteX21" fmla="*/ 101445 w 692715"/>
                  <a:gd name="connsiteY21" fmla="*/ 591270 h 844461"/>
                  <a:gd name="connsiteX22" fmla="*/ 101446 w 692715"/>
                  <a:gd name="connsiteY22" fmla="*/ 101446 h 844461"/>
                  <a:gd name="connsiteX23" fmla="*/ 346358 w 692715"/>
                  <a:gd name="connsiteY23" fmla="*/ 0 h 84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2715" h="844461">
                    <a:moveTo>
                      <a:pt x="313091" y="96441"/>
                    </a:moveTo>
                    <a:cubicBezTo>
                      <a:pt x="287392" y="100685"/>
                      <a:pt x="262417" y="109333"/>
                      <a:pt x="239381" y="122187"/>
                    </a:cubicBezTo>
                    <a:lnTo>
                      <a:pt x="186390" y="165688"/>
                    </a:lnTo>
                    <a:lnTo>
                      <a:pt x="261620" y="137622"/>
                    </a:lnTo>
                    <a:cubicBezTo>
                      <a:pt x="317018" y="127664"/>
                      <a:pt x="376779" y="137135"/>
                      <a:pt x="429888" y="168019"/>
                    </a:cubicBezTo>
                    <a:cubicBezTo>
                      <a:pt x="508184" y="213547"/>
                      <a:pt x="554249" y="295323"/>
                      <a:pt x="555253" y="379253"/>
                    </a:cubicBezTo>
                    <a:lnTo>
                      <a:pt x="551898" y="398551"/>
                    </a:lnTo>
                    <a:lnTo>
                      <a:pt x="561869" y="402408"/>
                    </a:lnTo>
                    <a:cubicBezTo>
                      <a:pt x="601815" y="299143"/>
                      <a:pt x="561462" y="182123"/>
                      <a:pt x="466354" y="125430"/>
                    </a:cubicBezTo>
                    <a:cubicBezTo>
                      <a:pt x="418801" y="97085"/>
                      <a:pt x="364490" y="87954"/>
                      <a:pt x="313091" y="96441"/>
                    </a:cubicBezTo>
                    <a:close/>
                    <a:moveTo>
                      <a:pt x="346358" y="0"/>
                    </a:moveTo>
                    <a:cubicBezTo>
                      <a:pt x="434998" y="0"/>
                      <a:pt x="523639" y="33816"/>
                      <a:pt x="591270" y="101446"/>
                    </a:cubicBezTo>
                    <a:cubicBezTo>
                      <a:pt x="726530" y="236708"/>
                      <a:pt x="726530" y="456009"/>
                      <a:pt x="591270" y="591270"/>
                    </a:cubicBezTo>
                    <a:lnTo>
                      <a:pt x="564218" y="618320"/>
                    </a:lnTo>
                    <a:lnTo>
                      <a:pt x="507683" y="844461"/>
                    </a:lnTo>
                    <a:lnTo>
                      <a:pt x="379644" y="844461"/>
                    </a:lnTo>
                    <a:lnTo>
                      <a:pt x="379644" y="398668"/>
                    </a:lnTo>
                    <a:lnTo>
                      <a:pt x="314616" y="398668"/>
                    </a:lnTo>
                    <a:lnTo>
                      <a:pt x="314616" y="844461"/>
                    </a:lnTo>
                    <a:lnTo>
                      <a:pt x="189673" y="844461"/>
                    </a:lnTo>
                    <a:lnTo>
                      <a:pt x="134686" y="624512"/>
                    </a:lnTo>
                    <a:lnTo>
                      <a:pt x="101445" y="591270"/>
                    </a:lnTo>
                    <a:cubicBezTo>
                      <a:pt x="-33816" y="456009"/>
                      <a:pt x="-33816" y="236707"/>
                      <a:pt x="101446" y="101446"/>
                    </a:cubicBezTo>
                    <a:cubicBezTo>
                      <a:pt x="169077" y="33815"/>
                      <a:pt x="257718" y="0"/>
                      <a:pt x="34635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err="1">
                  <a:solidFill>
                    <a:sysClr val="windowText" lastClr="000000"/>
                  </a:solidFill>
                  <a:latin typeface="Arial" pitchFamily="34" charset="0"/>
                  <a:cs typeface="Arial" pitchFamily="34" charset="0"/>
                </a:endParaRPr>
              </a:p>
            </p:txBody>
          </p:sp>
        </p:grpSp>
      </p:grpSp>
      <p:sp>
        <p:nvSpPr>
          <p:cNvPr id="36" name="TextBox 35"/>
          <p:cNvSpPr txBox="1"/>
          <p:nvPr/>
        </p:nvSpPr>
        <p:spPr>
          <a:xfrm>
            <a:off x="1766284" y="5144297"/>
            <a:ext cx="3451538" cy="461665"/>
          </a:xfrm>
          <a:prstGeom prst="rect">
            <a:avLst/>
          </a:prstGeom>
          <a:noFill/>
        </p:spPr>
        <p:txBody>
          <a:bodyPr wrap="square" rtlCol="0">
            <a:spAutoFit/>
          </a:bodyPr>
          <a:lstStyle/>
          <a:p>
            <a:r>
              <a:rPr lang="en-IN" sz="2400" dirty="0" smtClean="0">
                <a:latin typeface="Brandon Grotesque Bold" panose="020B0803020203060202"/>
              </a:rPr>
              <a:t>Machinery Efficiency</a:t>
            </a:r>
            <a:endParaRPr lang="en-IN" sz="2400" dirty="0">
              <a:latin typeface="Brandon Grotesque Bold" panose="020B0803020203060202"/>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0458" y="3160814"/>
            <a:ext cx="1063456" cy="1417941"/>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8119" y="3159724"/>
            <a:ext cx="1066826" cy="1422434"/>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95894" y="5049459"/>
            <a:ext cx="1068019" cy="1424025"/>
          </a:xfrm>
          <a:prstGeom prst="rect">
            <a:avLst/>
          </a:prstGeom>
        </p:spPr>
      </p:pic>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68119" y="5053346"/>
            <a:ext cx="1065104" cy="1420138"/>
          </a:xfrm>
          <a:prstGeom prst="rect">
            <a:avLst/>
          </a:prstGeom>
        </p:spPr>
      </p:pic>
      <p:sp>
        <p:nvSpPr>
          <p:cNvPr id="41" name="TextBox 40"/>
          <p:cNvSpPr txBox="1"/>
          <p:nvPr/>
        </p:nvSpPr>
        <p:spPr>
          <a:xfrm>
            <a:off x="4619115" y="5020717"/>
            <a:ext cx="3968638" cy="1323439"/>
          </a:xfrm>
          <a:prstGeom prst="rect">
            <a:avLst/>
          </a:prstGeom>
          <a:noFill/>
        </p:spPr>
        <p:txBody>
          <a:bodyPr wrap="square" rtlCol="0">
            <a:spAutoFit/>
          </a:bodyPr>
          <a:lstStyle/>
          <a:p>
            <a:pPr marL="342900" indent="-342900">
              <a:buFont typeface="Arial" panose="020B0604020202020204" pitchFamily="34" charset="0"/>
              <a:buChar char="•"/>
            </a:pPr>
            <a:r>
              <a:rPr lang="en-IN" sz="2000" dirty="0" smtClean="0">
                <a:latin typeface="Times New Roman" panose="02020603050405020304" pitchFamily="18" charset="0"/>
                <a:cs typeface="Times New Roman" panose="02020603050405020304" pitchFamily="18" charset="0"/>
              </a:rPr>
              <a:t>The machines at the facility are not maintained regularly</a:t>
            </a:r>
          </a:p>
          <a:p>
            <a:pPr marL="342900" indent="-342900">
              <a:buFont typeface="Arial" panose="020B0604020202020204" pitchFamily="34" charset="0"/>
              <a:buChar char="•"/>
            </a:pPr>
            <a:r>
              <a:rPr lang="en-IN" sz="2000" dirty="0" smtClean="0">
                <a:latin typeface="Times New Roman" panose="02020603050405020304" pitchFamily="18" charset="0"/>
                <a:cs typeface="Times New Roman" panose="02020603050405020304" pitchFamily="18" charset="0"/>
              </a:rPr>
              <a:t>It decreases the operational efficiency of the  facility</a:t>
            </a:r>
          </a:p>
        </p:txBody>
      </p:sp>
    </p:spTree>
    <p:extLst>
      <p:ext uri="{BB962C8B-B14F-4D97-AF65-F5344CB8AC3E}">
        <p14:creationId xmlns:p14="http://schemas.microsoft.com/office/powerpoint/2010/main" val="2060407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6435</TotalTime>
  <Words>1479</Words>
  <Application>Microsoft Office PowerPoint</Application>
  <PresentationFormat>Widescreen</PresentationFormat>
  <Paragraphs>240</Paragraphs>
  <Slides>30</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30</vt:i4>
      </vt:variant>
    </vt:vector>
  </HeadingPairs>
  <TitlesOfParts>
    <vt:vector size="45" baseType="lpstr">
      <vt:lpstr>MS PGothic</vt:lpstr>
      <vt:lpstr>Arial</vt:lpstr>
      <vt:lpstr>Arial Black</vt:lpstr>
      <vt:lpstr>Arial Rounded MT Bold</vt:lpstr>
      <vt:lpstr>Brandon Grotesque Bold</vt:lpstr>
      <vt:lpstr>Calibri</vt:lpstr>
      <vt:lpstr>Calibri Light</vt:lpstr>
      <vt:lpstr>Georgia</vt:lpstr>
      <vt:lpstr>Lucida Sans Unicode</vt:lpstr>
      <vt:lpstr>Montserrat</vt:lpstr>
      <vt:lpstr>Open Sans</vt:lpstr>
      <vt:lpstr>Times New Roman</vt:lpstr>
      <vt:lpstr>Verdana</vt:lpstr>
      <vt:lpstr>Wingdings</vt:lpstr>
      <vt:lpstr>Office Theme</vt:lpstr>
      <vt:lpstr>PowerPoint Presentation</vt:lpstr>
      <vt:lpstr>Daltile Facility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Ed-tech India</dc:title>
  <dc:creator>HP LAPTOP</dc:creator>
  <cp:lastModifiedBy>HP LAPTOP</cp:lastModifiedBy>
  <cp:revision>335</cp:revision>
  <cp:lastPrinted>2020-04-19T12:24:23Z</cp:lastPrinted>
  <dcterms:created xsi:type="dcterms:W3CDTF">2020-04-18T15:19:40Z</dcterms:created>
  <dcterms:modified xsi:type="dcterms:W3CDTF">2020-04-28T15:58:03Z</dcterms:modified>
</cp:coreProperties>
</file>