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8" r:id="rId4"/>
    <p:sldId id="286" r:id="rId5"/>
    <p:sldId id="269" r:id="rId6"/>
    <p:sldId id="273" r:id="rId7"/>
    <p:sldId id="272" r:id="rId8"/>
    <p:sldId id="294" r:id="rId9"/>
    <p:sldId id="295" r:id="rId10"/>
    <p:sldId id="296" r:id="rId11"/>
    <p:sldId id="290" r:id="rId12"/>
    <p:sldId id="297" r:id="rId13"/>
    <p:sldId id="270" r:id="rId14"/>
    <p:sldId id="300" r:id="rId15"/>
    <p:sldId id="274" r:id="rId16"/>
    <p:sldId id="291" r:id="rId17"/>
    <p:sldId id="298" r:id="rId18"/>
    <p:sldId id="299" r:id="rId19"/>
    <p:sldId id="282" r:id="rId20"/>
    <p:sldId id="283" r:id="rId21"/>
    <p:sldId id="284" r:id="rId22"/>
    <p:sldId id="28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99FF"/>
    <a:srgbClr val="ED7D31"/>
    <a:srgbClr val="0033CC"/>
    <a:srgbClr val="FFFFB9"/>
    <a:srgbClr val="FF9999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51"/>
    <p:restoredTop sz="94749" autoAdjust="0"/>
  </p:normalViewPr>
  <p:slideViewPr>
    <p:cSldViewPr snapToGrid="0">
      <p:cViewPr varScale="1">
        <p:scale>
          <a:sx n="88" d="100"/>
          <a:sy n="88" d="100"/>
        </p:scale>
        <p:origin x="200" y="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FDB642-BFC3-4325-AEE0-675431D6C8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79859" y="76201"/>
            <a:ext cx="2836635" cy="1061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3409177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9066"/>
            <a:ext cx="10363200" cy="1655762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0" kern="1200" cap="all" spc="200" baseline="0" dirty="0">
                <a:solidFill>
                  <a:srgbClr val="6666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5A3A54-F4CE-4EDC-AAB7-DB3272D53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1" y="76202"/>
            <a:ext cx="1845944" cy="104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3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239C9B-DEB2-476A-ABFE-BE0A18FAD5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4766" y="143441"/>
            <a:ext cx="1706868" cy="638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3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99C859-DD88-4339-BB06-88B3C5E99D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4766" y="143441"/>
            <a:ext cx="1706868" cy="638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757"/>
            <a:ext cx="9749589" cy="59727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923"/>
            <a:ext cx="10515600" cy="5131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540DD9-A597-4193-9EA3-BBEB62E9E7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4766" y="143441"/>
            <a:ext cx="1706868" cy="638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19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655806-BDAA-4BC3-BC18-A5D63884AE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4766" y="143441"/>
            <a:ext cx="1706868" cy="638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992"/>
            <a:ext cx="10515600" cy="6385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5033"/>
            <a:ext cx="5181600" cy="5021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55033"/>
            <a:ext cx="5181600" cy="5021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814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DE4FAC-3561-41DB-85D8-4BC61AD088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4766" y="143441"/>
            <a:ext cx="1706868" cy="638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3443"/>
            <a:ext cx="10515600" cy="7035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1327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37183"/>
            <a:ext cx="5157787" cy="4252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11327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937183"/>
            <a:ext cx="5183188" cy="4252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73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2889DA-2217-48D2-B47E-6D65F30A22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4766" y="143441"/>
            <a:ext cx="1706868" cy="638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561"/>
            <a:ext cx="10515600" cy="52521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53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4A3752-438B-44AE-BA70-29C2665FDF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4766" y="143441"/>
            <a:ext cx="1706868" cy="63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3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9F5D8F-0F5B-4004-A757-65D14E39D9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4766" y="143441"/>
            <a:ext cx="1706868" cy="638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95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44FB7A-C354-4D07-9553-92FA87A1B7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4766" y="143441"/>
            <a:ext cx="1706868" cy="638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27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7F6F9-F8FB-46F5-9A9C-87181DA155FF}" type="datetimeFigureOut">
              <a:rPr lang="en-US" smtClean="0"/>
              <a:pPr/>
              <a:t>4/29/21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633FF-F8F9-4B74-B792-1B99780F52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35A12F-CBEB-4F5E-BACA-EFA2D2B0CDC2}"/>
              </a:ext>
            </a:extLst>
          </p:cNvPr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rgbClr val="BD582C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2810E-A2EF-4527-9770-372B507583E9}"/>
              </a:ext>
            </a:extLst>
          </p:cNvPr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rgbClr val="E48312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618B37E-8831-41EF-B3C3-52D33CE87F8E}"/>
              </a:ext>
            </a:extLst>
          </p:cNvPr>
          <p:cNvSpPr txBox="1">
            <a:spLocks/>
          </p:cNvSpPr>
          <p:nvPr/>
        </p:nvSpPr>
        <p:spPr>
          <a:xfrm>
            <a:off x="3924475" y="64501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cap="all">
                <a:solidFill>
                  <a:srgbClr val="002060"/>
                </a:solidFill>
              </a:rPr>
              <a:t>The University of texas at el paso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214C241-C11D-4AEE-97E6-426F01C38E6E}"/>
              </a:ext>
            </a:extLst>
          </p:cNvPr>
          <p:cNvSpPr txBox="1">
            <a:spLocks/>
          </p:cNvSpPr>
          <p:nvPr/>
        </p:nvSpPr>
        <p:spPr>
          <a:xfrm>
            <a:off x="9343988" y="6438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1200" kern="0" cap="all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A3695A-EEDC-4488-B9A0-DE0A2D61E959}" type="slidenum">
              <a:rPr lang="en-US" sz="1200" smtClean="0"/>
              <a:pPr/>
              <a:t>‹#›</a:t>
            </a:fld>
            <a:endParaRPr lang="en-US" sz="12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C8108F-96A5-47A0-92CF-361F75389D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276" y="6422351"/>
            <a:ext cx="663149" cy="43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2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48F2-59D0-9343-BC5E-57C634749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65813"/>
            <a:ext cx="10363200" cy="123275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PRODUCT SEPARATION SYSTEM DESIGN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1C20DC-CF7A-5C4B-A09D-08484C165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928395"/>
            <a:ext cx="10363200" cy="3306433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>
                <a:solidFill>
                  <a:srgbClr val="FF9900"/>
                </a:solidFill>
                <a:latin typeface="+mn-lt"/>
              </a:rPr>
              <a:t>Group members :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sz="3000" i="1" dirty="0">
                <a:solidFill>
                  <a:schemeClr val="tx1"/>
                </a:solidFill>
                <a:latin typeface="+mn-lt"/>
              </a:rPr>
              <a:t>Retaj Bourabaa</a:t>
            </a:r>
          </a:p>
          <a:p>
            <a:r>
              <a:rPr lang="en-US" sz="3000" i="1" dirty="0">
                <a:solidFill>
                  <a:schemeClr val="tx1"/>
                </a:solidFill>
                <a:latin typeface="+mn-lt"/>
              </a:rPr>
              <a:t>Masoud Almutairi</a:t>
            </a:r>
          </a:p>
          <a:p>
            <a:r>
              <a:rPr lang="en-US" sz="3000" i="1" dirty="0">
                <a:solidFill>
                  <a:schemeClr val="tx1"/>
                </a:solidFill>
                <a:latin typeface="+mn-lt"/>
              </a:rPr>
              <a:t>Rawan Bourabaa</a:t>
            </a:r>
          </a:p>
          <a:p>
            <a:r>
              <a:rPr lang="en-US" sz="3000" i="1" dirty="0">
                <a:solidFill>
                  <a:schemeClr val="tx1"/>
                </a:solidFill>
                <a:latin typeface="+mn-lt"/>
              </a:rPr>
              <a:t>Khaled Alazemi</a:t>
            </a:r>
          </a:p>
          <a:p>
            <a:r>
              <a:rPr lang="en-US" sz="3000" i="1" dirty="0">
                <a:solidFill>
                  <a:schemeClr val="tx1"/>
                </a:solidFill>
                <a:latin typeface="+mn-lt"/>
              </a:rPr>
              <a:t>Abdullah Aldaas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1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CBDDED-D413-2642-853C-51BDE209D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011" y="1071217"/>
            <a:ext cx="7218658" cy="4262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8BD973-83D1-7F4B-BF41-AEE939E6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Subsystem and Part Design (DC MOTOR)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1562FC-B900-6342-957D-A02588930D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9"/>
          <a:stretch/>
        </p:blipFill>
        <p:spPr>
          <a:xfrm>
            <a:off x="7229889" y="1636014"/>
            <a:ext cx="4772579" cy="358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54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AB19-7C5D-9848-9D38-B377AA70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Subsystem and Part Design (CONVEYOR)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7E87BB-D31F-9A4F-889D-58C5EE67D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4163"/>
            <a:ext cx="3788912" cy="4518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3AC015-EC42-E245-BE9C-360C283A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12" y="1045923"/>
            <a:ext cx="7061222" cy="510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7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C31B6-A0C4-9A4F-89C7-C85979C8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Recomposing Parts into Final System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07B38CE-4CBF-F146-8725-B6867B6F9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8607"/>
            <a:ext cx="10515600" cy="4185911"/>
          </a:xfrm>
        </p:spPr>
      </p:pic>
    </p:spTree>
    <p:extLst>
      <p:ext uri="{BB962C8B-B14F-4D97-AF65-F5344CB8AC3E}">
        <p14:creationId xmlns:p14="http://schemas.microsoft.com/office/powerpoint/2010/main" val="202287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308DB-F564-3947-A396-5A89C69F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757"/>
            <a:ext cx="9749589" cy="1283228"/>
          </a:xfrm>
        </p:spPr>
        <p:txBody>
          <a:bodyPr>
            <a:normAutofit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Stakeholders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92CBC2-B61E-B449-B667-C690EED02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"/>
          <a:stretch/>
        </p:blipFill>
        <p:spPr>
          <a:xfrm>
            <a:off x="3791830" y="650658"/>
            <a:ext cx="5516761" cy="5183406"/>
          </a:xfrm>
        </p:spPr>
      </p:pic>
    </p:spTree>
    <p:extLst>
      <p:ext uri="{BB962C8B-B14F-4D97-AF65-F5344CB8AC3E}">
        <p14:creationId xmlns:p14="http://schemas.microsoft.com/office/powerpoint/2010/main" val="1092933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5048C-ACAA-114C-97E5-25901D28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Stakeholders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3CF0-B2CB-3640-B53E-17E91FDD0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#1 Customers</a:t>
            </a:r>
          </a:p>
          <a:p>
            <a:pPr marL="0" indent="0">
              <a:buNone/>
            </a:pPr>
            <a:r>
              <a:rPr lang="en-US" b="1" dirty="0"/>
              <a:t>Stake: Product/service quality and value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#2 Employees</a:t>
            </a:r>
          </a:p>
          <a:p>
            <a:pPr marL="0" indent="0">
              <a:buNone/>
            </a:pPr>
            <a:r>
              <a:rPr lang="en-US" b="1" dirty="0"/>
              <a:t>Stake: Employment income and safety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#3 Investors</a:t>
            </a:r>
          </a:p>
          <a:p>
            <a:pPr marL="0" indent="0">
              <a:buNone/>
            </a:pPr>
            <a:r>
              <a:rPr lang="en-US" b="1" dirty="0"/>
              <a:t>Stake: Financial returns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4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F53C-79A1-B34F-97A6-1D22C590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767"/>
            <a:ext cx="9749589" cy="59727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ALTERNATIVE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1020D-BDD3-BA46-8475-CBCC0EDF1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157"/>
            <a:ext cx="10515600" cy="3669175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To gain a same aim , there can be several methods , like </a:t>
            </a:r>
          </a:p>
          <a:p>
            <a:endParaRPr lang="en-US" dirty="0"/>
          </a:p>
          <a:p>
            <a:r>
              <a:rPr lang="en-US" dirty="0"/>
              <a:t>Special waves to identify the color</a:t>
            </a:r>
          </a:p>
          <a:p>
            <a:r>
              <a:rPr lang="en-US" dirty="0"/>
              <a:t>While the tradeoff is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Complexity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Cost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Accuracy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8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7E993-349A-FB4F-AD10-AE2D02A3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Requirements Validation and Verification Plan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0FCA53E-79E9-AC43-94C6-416B32B7232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914400"/>
            <a:ext cx="10779760" cy="49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96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AE774-52B2-6C45-A12F-F124D381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205" y="448650"/>
            <a:ext cx="9749589" cy="597273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Validating Overall System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FA798-38EB-D446-BC95-C9DDF418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/>
            <a:r>
              <a:rPr lang="en-US" sz="2400" dirty="0"/>
              <a:t> Putting the product on the production line will results in the movement of the product along the line to go through the next step.</a:t>
            </a:r>
          </a:p>
          <a:p>
            <a:pPr lvl="2"/>
            <a:r>
              <a:rPr lang="en-US" sz="2400" dirty="0"/>
              <a:t>Supplying the production line by the necessary power will result in the movement of the production line.</a:t>
            </a:r>
          </a:p>
          <a:p>
            <a:pPr lvl="2"/>
            <a:r>
              <a:rPr lang="en-US" sz="2400" dirty="0"/>
              <a:t>Once the product reach the color sensor   the sensor will read the color for each product separately and send RGB value to the microcontroller specifying the color for each product.</a:t>
            </a:r>
          </a:p>
          <a:p>
            <a:pPr lvl="2"/>
            <a:r>
              <a:rPr lang="en-US" sz="2400" dirty="0"/>
              <a:t>Once the product reaches the color sensor   the sensor will read the color for each product separately and send RGB value to the microcontroller specifying the color for each product.</a:t>
            </a:r>
          </a:p>
          <a:p>
            <a:pPr lvl="2"/>
            <a:r>
              <a:rPr lang="en-US" sz="2400" dirty="0"/>
              <a:t>If we supplied the Dc motor by the necessary power it will result in the movement of the conveyer carrying the product to the next step through the production line.</a:t>
            </a:r>
          </a:p>
          <a:p>
            <a:pPr lvl="2"/>
            <a:r>
              <a:rPr lang="en-US" sz="2400" dirty="0"/>
              <a:t>when connect the servomotor to the production line and the microcontroller and supply power to it  it will rotate the containers</a:t>
            </a:r>
          </a:p>
        </p:txBody>
      </p:sp>
    </p:spTree>
    <p:extLst>
      <p:ext uri="{BB962C8B-B14F-4D97-AF65-F5344CB8AC3E}">
        <p14:creationId xmlns:p14="http://schemas.microsoft.com/office/powerpoint/2010/main" val="3182869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E51E-AB35-2D44-AEAD-B38AC9813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Validating Overall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22032-5252-B141-A1B7-C454FF458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141" y="1045923"/>
            <a:ext cx="10627659" cy="4830442"/>
          </a:xfrm>
        </p:spPr>
        <p:txBody>
          <a:bodyPr>
            <a:noAutofit/>
          </a:bodyPr>
          <a:lstStyle/>
          <a:p>
            <a:pPr lvl="2"/>
            <a:r>
              <a:rPr lang="en-US" sz="2200" dirty="0"/>
              <a:t>After the classification process comes to an end .we can make a validation by the eye to check if each specific color product is really in the right container or not.</a:t>
            </a:r>
          </a:p>
          <a:p>
            <a:pPr lvl="2"/>
            <a:r>
              <a:rPr lang="en-US" sz="2200" dirty="0"/>
              <a:t>we have to check the connection of the production line with the conveyer and the microcontroller to ensure the validation of the product as it is reaching the color sensor</a:t>
            </a:r>
          </a:p>
          <a:p>
            <a:pPr lvl="2"/>
            <a:r>
              <a:rPr lang="en-US" sz="2200" dirty="0"/>
              <a:t>If we have a red apples </a:t>
            </a:r>
            <a:r>
              <a:rPr lang="en-US" sz="2200"/>
              <a:t>and green </a:t>
            </a:r>
            <a:r>
              <a:rPr lang="en-US" sz="2200" dirty="0"/>
              <a:t>apples. We must do an eye validation to ensure that we have two separate colors</a:t>
            </a:r>
          </a:p>
          <a:p>
            <a:pPr lvl="2"/>
            <a:r>
              <a:rPr lang="en-US" sz="2200" dirty="0"/>
              <a:t>. If we put the product on the conveyer this will resulting in the products ending up in the containers and being classified</a:t>
            </a:r>
          </a:p>
          <a:p>
            <a:pPr lvl="2"/>
            <a:r>
              <a:rPr lang="en-US" sz="2200" dirty="0"/>
              <a:t>As the microcontroller gives the instructions to the rest components of the system. The conveyer has to move smoothly without problems hence we know the microcontroller is valid.</a:t>
            </a:r>
          </a:p>
          <a:p>
            <a:pPr lvl="2"/>
            <a:r>
              <a:rPr lang="en-US" sz="2200" dirty="0"/>
              <a:t>As the microcontroller gives the instructions to the rest components of the system. The containers has to rotate smoothly without problems hence we know the microcontroller is valid.</a:t>
            </a:r>
          </a:p>
        </p:txBody>
      </p:sp>
    </p:spTree>
    <p:extLst>
      <p:ext uri="{BB962C8B-B14F-4D97-AF65-F5344CB8AC3E}">
        <p14:creationId xmlns:p14="http://schemas.microsoft.com/office/powerpoint/2010/main" val="1383871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43375-0411-5B42-8A36-3596EF73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286"/>
            <a:ext cx="9749589" cy="597273"/>
          </a:xfrm>
        </p:spPr>
        <p:txBody>
          <a:bodyPr>
            <a:normAutofit fontScale="90000"/>
          </a:bodyPr>
          <a:lstStyle/>
          <a:p>
            <a:br>
              <a:rPr lang="en-US" b="1" i="1" dirty="0"/>
            </a:br>
            <a:br>
              <a:rPr lang="en-US" b="1" i="1" dirty="0"/>
            </a:b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BUSINESS PLAN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EDD71-5D54-5544-9FBA-809F15CAD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9300"/>
            <a:ext cx="10515600" cy="364182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Marketing plans include methods to promote business </a:t>
            </a:r>
          </a:p>
          <a:p>
            <a:r>
              <a:rPr lang="en-US" dirty="0"/>
              <a:t>It defines : 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Marketing aims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Road map to achieve them </a:t>
            </a:r>
          </a:p>
        </p:txBody>
      </p:sp>
    </p:spTree>
    <p:extLst>
      <p:ext uri="{BB962C8B-B14F-4D97-AF65-F5344CB8AC3E}">
        <p14:creationId xmlns:p14="http://schemas.microsoft.com/office/powerpoint/2010/main" val="340734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BF73-6528-694A-BD15-D344FD742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7837"/>
            <a:ext cx="9749589" cy="1202205"/>
          </a:xfrm>
        </p:spPr>
        <p:txBody>
          <a:bodyPr>
            <a:normAutofit fontScale="90000"/>
          </a:bodyPr>
          <a:lstStyle/>
          <a:p>
            <a:br>
              <a:rPr lang="en-US" b="1" cap="small" dirty="0"/>
            </a:br>
            <a:br>
              <a:rPr lang="en-US" b="1" cap="small" dirty="0"/>
            </a:br>
            <a:br>
              <a:rPr lang="en-US" b="1" cap="small" dirty="0"/>
            </a:b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Introduction: </a:t>
            </a:r>
            <a:b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A6CA9-55B8-D546-89E7-B8109FAAF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027"/>
            <a:ext cx="10515600" cy="408194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Color as a vital parameter for segregation </a:t>
            </a:r>
          </a:p>
          <a:p>
            <a:r>
              <a:rPr lang="en-US" dirty="0"/>
              <a:t>Aim is to design an optical separator </a:t>
            </a:r>
          </a:p>
          <a:p>
            <a:r>
              <a:rPr lang="en-US" dirty="0"/>
              <a:t>It works on major 2 steps :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Read Color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Separate object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2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98ED1-258F-BF48-A4C2-A10A610A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286"/>
            <a:ext cx="9749589" cy="59727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PROCEDURAL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66F0C-BE94-1048-93D1-0150817E6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885"/>
            <a:ext cx="10515600" cy="355846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Identifying the area of interest and more value </a:t>
            </a:r>
          </a:p>
          <a:p>
            <a:r>
              <a:rPr lang="en-US" dirty="0"/>
              <a:t>Done by past experience </a:t>
            </a:r>
          </a:p>
          <a:p>
            <a:r>
              <a:rPr lang="en-US" dirty="0"/>
              <a:t>Ways to flow the road map </a:t>
            </a:r>
          </a:p>
          <a:p>
            <a:r>
              <a:rPr lang="en-US" dirty="0"/>
              <a:t>Organize marketing objectives and strategies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2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C0D3-D71E-0342-B99E-53C94F98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066"/>
            <a:ext cx="9749589" cy="59727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6C07A-D504-5D44-9ACB-E1E600E4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8167"/>
            <a:ext cx="10515600" cy="303256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Use of engineering to get segregation of objects </a:t>
            </a:r>
          </a:p>
          <a:p>
            <a:r>
              <a:rPr lang="en-US" dirty="0"/>
              <a:t>Color is the key parameter for segregation  </a:t>
            </a:r>
          </a:p>
          <a:p>
            <a:r>
              <a:rPr lang="en-US" dirty="0"/>
              <a:t>The aim is to help the human life by different inventions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51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4F70-29F8-0047-B7C2-41FDBFEA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84" y="2594291"/>
            <a:ext cx="9749589" cy="5972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Questions?  </a:t>
            </a:r>
          </a:p>
        </p:txBody>
      </p:sp>
    </p:spTree>
    <p:extLst>
      <p:ext uri="{BB962C8B-B14F-4D97-AF65-F5344CB8AC3E}">
        <p14:creationId xmlns:p14="http://schemas.microsoft.com/office/powerpoint/2010/main" val="198749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5F349-9C16-8347-9DFF-9FB69D0EF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286"/>
            <a:ext cx="9749589" cy="59727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WORKING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2C84-DA96-9744-BFC2-A647E6D23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559"/>
            <a:ext cx="10515600" cy="42439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includes following steps 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Placement on conveyer</a:t>
            </a:r>
          </a:p>
          <a:p>
            <a:r>
              <a:rPr lang="en-US" dirty="0"/>
              <a:t>Read the color</a:t>
            </a:r>
          </a:p>
          <a:p>
            <a:r>
              <a:rPr lang="en-US" dirty="0"/>
              <a:t>Signal to microcontroller </a:t>
            </a:r>
          </a:p>
          <a:p>
            <a:r>
              <a:rPr lang="en-US" dirty="0"/>
              <a:t>Segregation of product </a:t>
            </a:r>
          </a:p>
          <a:p>
            <a:r>
              <a:rPr lang="en-US" dirty="0"/>
              <a:t>Storage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2B40C3-5E90-DE49-95F6-F72A21699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17" y="1592005"/>
            <a:ext cx="6970183" cy="392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9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DEMONSTRATION OF IDEA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1417" y="914399"/>
            <a:ext cx="898724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D752-E7C0-B74E-A9BD-E7524AE4C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Design process :</a:t>
            </a:r>
          </a:p>
        </p:txBody>
      </p:sp>
      <p:pic>
        <p:nvPicPr>
          <p:cNvPr id="4" name="image1.png" descr="Diagram&#10;&#10;Description automatically generated">
            <a:extLst>
              <a:ext uri="{FF2B5EF4-FFF2-40B4-BE49-F238E27FC236}">
                <a16:creationId xmlns:a16="http://schemas.microsoft.com/office/drawing/2014/main" id="{0C898045-3BD8-9F43-889C-0ECE9503FE8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09490" y="784030"/>
            <a:ext cx="5659094" cy="5178960"/>
          </a:xfrm>
          <a:prstGeom prst="rect">
            <a:avLst/>
          </a:prstGeom>
          <a:ln/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9486658-801A-CD47-B9A2-D6236820B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6" y="1011314"/>
            <a:ext cx="4131394" cy="522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9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63AC4-31CA-9F4E-B770-3C568D5CB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286"/>
            <a:ext cx="9749589" cy="59727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DESCRIPTION OF SYSTEM DESIGN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0A524-4B1A-E147-A1CF-4589947D2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885"/>
            <a:ext cx="10515600" cy="35005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design consists of 5 following subsystems: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Role of Conveyer to transport the goods</a:t>
            </a:r>
          </a:p>
          <a:p>
            <a:r>
              <a:rPr lang="en-US" dirty="0"/>
              <a:t>Color sensor linked with brain of system</a:t>
            </a:r>
          </a:p>
          <a:p>
            <a:r>
              <a:rPr lang="en-US" dirty="0"/>
              <a:t>RGB signal generation </a:t>
            </a:r>
          </a:p>
          <a:p>
            <a:r>
              <a:rPr lang="en-US" dirty="0"/>
              <a:t>Identification of color </a:t>
            </a:r>
          </a:p>
          <a:p>
            <a:r>
              <a:rPr lang="en-US" dirty="0"/>
              <a:t>Role of servomotor for storage  </a:t>
            </a:r>
          </a:p>
        </p:txBody>
      </p:sp>
    </p:spTree>
    <p:extLst>
      <p:ext uri="{BB962C8B-B14F-4D97-AF65-F5344CB8AC3E}">
        <p14:creationId xmlns:p14="http://schemas.microsoft.com/office/powerpoint/2010/main" val="4317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9220-D2CC-1041-B0D1-909C795FE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SYSTEM Decomposition and Requirements </a:t>
            </a:r>
          </a:p>
        </p:txBody>
      </p:sp>
      <p:pic>
        <p:nvPicPr>
          <p:cNvPr id="4" name="image3.png">
            <a:extLst>
              <a:ext uri="{FF2B5EF4-FFF2-40B4-BE49-F238E27FC236}">
                <a16:creationId xmlns:a16="http://schemas.microsoft.com/office/drawing/2014/main" id="{8FD188A9-6630-F445-A2E1-B32EBD1AD3D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749461"/>
            <a:ext cx="10285071" cy="535907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9983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C2B4-A11C-A247-AA83-568C1C59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Subsystem and Part Design (COLOR SENSOR)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63209B-BADC-5E42-8BD5-8835FD54B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33856"/>
            <a:ext cx="2545917" cy="503193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695988-8DFD-EF46-9924-D5055FFEB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57" y="1825694"/>
            <a:ext cx="7276263" cy="387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6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09E3F-3EC9-E347-8993-B7759E108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Subsystem and Part Design (COLOR SENSOR)</a:t>
            </a: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B42A7BD-B1E9-5440-8C8C-3983BDA4CE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/>
          <a:stretch/>
        </p:blipFill>
        <p:spPr>
          <a:xfrm>
            <a:off x="542440" y="2020956"/>
            <a:ext cx="6452461" cy="364616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933A6E-1ABE-4240-8924-D2FF97F8E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022" y="1824738"/>
            <a:ext cx="6629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75881"/>
      </p:ext>
    </p:extLst>
  </p:cSld>
  <p:clrMapOvr>
    <a:masterClrMapping/>
  </p:clrMapOvr>
</p:sld>
</file>

<file path=ppt/theme/theme1.xml><?xml version="1.0" encoding="utf-8"?>
<a:theme xmlns:a="http://schemas.openxmlformats.org/drawingml/2006/main" name="UTEP PowerPoin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EP PowerPoint Template" id="{22098C4A-2243-478C-8EFC-55EF004F4C25}" vid="{CB911BC2-F6EB-4C2E-96B0-FD5A321801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6779</TotalTime>
  <Words>631</Words>
  <Application>Microsoft Macintosh PowerPoint</Application>
  <PresentationFormat>Widescreen</PresentationFormat>
  <Paragraphs>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UTEP PowerPoint Template</vt:lpstr>
      <vt:lpstr>PRODUCT SEPARATION SYSTEM DESIGN </vt:lpstr>
      <vt:lpstr>   Introduction:  </vt:lpstr>
      <vt:lpstr>WORKING </vt:lpstr>
      <vt:lpstr>DEMONSTRATION OF IDEA</vt:lpstr>
      <vt:lpstr>Design process :</vt:lpstr>
      <vt:lpstr>  DESCRIPTION OF SYSTEM DESIGN   </vt:lpstr>
      <vt:lpstr>SYSTEM Decomposition and Requirements </vt:lpstr>
      <vt:lpstr>Subsystem and Part Design (COLOR SENSOR)</vt:lpstr>
      <vt:lpstr>Subsystem and Part Design (COLOR SENSOR)</vt:lpstr>
      <vt:lpstr>Subsystem and Part Design (DC MOTOR)</vt:lpstr>
      <vt:lpstr>Subsystem and Part Design (CONVEYOR)</vt:lpstr>
      <vt:lpstr> Recomposing Parts into Final System </vt:lpstr>
      <vt:lpstr>Stakeholders</vt:lpstr>
      <vt:lpstr>Stakeholders</vt:lpstr>
      <vt:lpstr>ALTERNATIVE DESIGN </vt:lpstr>
      <vt:lpstr>Requirements Validation and Verification Plan</vt:lpstr>
      <vt:lpstr> Validating Overall System  </vt:lpstr>
      <vt:lpstr>Validating Overall System</vt:lpstr>
      <vt:lpstr>  BUSINESS PLAN </vt:lpstr>
      <vt:lpstr>PROCEDURAL STEPS </vt:lpstr>
      <vt:lpstr>CONCLUSION </vt:lpstr>
      <vt:lpstr>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Engineering Project Spring 2021</dc:title>
  <dc:creator>Lucero, Sergio (Barrios)</dc:creator>
  <cp:lastModifiedBy>Bourabaa, Rawan J</cp:lastModifiedBy>
  <cp:revision>105</cp:revision>
  <dcterms:created xsi:type="dcterms:W3CDTF">2021-01-07T05:49:33Z</dcterms:created>
  <dcterms:modified xsi:type="dcterms:W3CDTF">2021-04-29T00:56:54Z</dcterms:modified>
</cp:coreProperties>
</file>