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72"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p:scale>
          <a:sx n="70" d="100"/>
          <a:sy n="70" d="100"/>
        </p:scale>
        <p:origin x="-654" y="-1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22B82D36-63FC-4C51-80D1-FB3561BCBABF}" type="datetimeFigureOut">
              <a:rPr lang="en-US" smtClean="0"/>
              <a:t>09-May-22</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B76D8F4-B6B6-43E4-B593-CF40EE1447C1}" type="slidenum">
              <a:rPr lang="en-US" smtClean="0"/>
              <a:t>‹#›</a:t>
            </a:fld>
            <a:endParaRPr lang="en-US"/>
          </a:p>
        </p:txBody>
      </p:sp>
      <p:grpSp>
        <p:nvGrpSpPr>
          <p:cNvPr id="8" name="Group 7"/>
          <p:cNvGrpSpPr/>
          <p:nvPr/>
        </p:nvGrpSpPr>
        <p:grpSpPr>
          <a:xfrm>
            <a:off x="1592135" y="2887530"/>
            <a:ext cx="9038813"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77788" y="1387737"/>
            <a:ext cx="9036424"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767862"/>
            <a:ext cx="85344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B82D36-63FC-4C51-80D1-FB3561BCBABF}" type="datetimeFigureOut">
              <a:rPr lang="en-US" smtClean="0"/>
              <a:t>09-May-22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6D8F4-B6B6-43E4-B593-CF40EE1447C1}" type="slidenum">
              <a:rPr lang="en-US" smtClean="0"/>
              <a:t>‹#›</a:t>
            </a:fld>
            <a:endParaRPr lang="en-US"/>
          </a:p>
        </p:txBody>
      </p:sp>
      <p:grpSp>
        <p:nvGrpSpPr>
          <p:cNvPr id="11" name="Group 10"/>
          <p:cNvGrpSpPr/>
          <p:nvPr/>
        </p:nvGrpSpPr>
        <p:grpSpPr>
          <a:xfrm>
            <a:off x="1563446" y="1392217"/>
            <a:ext cx="9038813" cy="923330"/>
            <a:chOff x="1172584" y="1381459"/>
            <a:chExt cx="6779110" cy="923330"/>
          </a:xfrm>
        </p:grpSpPr>
        <p:sp>
          <p:nvSpPr>
            <p:cNvPr id="15" name="TextBox 14"/>
            <p:cNvSpPr txBox="1"/>
            <p:nvPr/>
          </p:nvSpPr>
          <p:spPr>
            <a:xfrm>
              <a:off x="4147073" y="1381459"/>
              <a:ext cx="657872"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2081" y="559399"/>
            <a:ext cx="2237591"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7985" y="849855"/>
            <a:ext cx="7343889"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B82D36-63FC-4C51-80D1-FB3561BCBABF}" type="datetimeFigureOut">
              <a:rPr lang="en-US" smtClean="0"/>
              <a:t>09-May-22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6D8F4-B6B6-43E4-B593-CF40EE1447C1}" type="slidenum">
              <a:rPr lang="en-US" smtClean="0"/>
              <a:t>‹#›</a:t>
            </a:fld>
            <a:endParaRPr lang="en-US"/>
          </a:p>
        </p:txBody>
      </p:sp>
      <p:grpSp>
        <p:nvGrpSpPr>
          <p:cNvPr id="11" name="Group 10"/>
          <p:cNvGrpSpPr/>
          <p:nvPr/>
        </p:nvGrpSpPr>
        <p:grpSpPr>
          <a:xfrm rot="5400000">
            <a:off x="6125426" y="2880824"/>
            <a:ext cx="5480154" cy="923330"/>
            <a:chOff x="1815339" y="1496875"/>
            <a:chExt cx="5480154" cy="692497"/>
          </a:xfrm>
        </p:grpSpPr>
        <p:sp>
          <p:nvSpPr>
            <p:cNvPr id="12" name="TextBox 11"/>
            <p:cNvSpPr txBox="1"/>
            <p:nvPr/>
          </p:nvSpPr>
          <p:spPr>
            <a:xfrm>
              <a:off x="4147073" y="1496875"/>
              <a:ext cx="877163" cy="692497"/>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B82D36-63FC-4C51-80D1-FB3561BCBABF}" type="datetimeFigureOut">
              <a:rPr lang="en-US" smtClean="0"/>
              <a:t>09-May-22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6D8F4-B6B6-43E4-B593-CF40EE1447C1}"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563446" y="1392217"/>
            <a:ext cx="9038813" cy="923330"/>
            <a:chOff x="1172584" y="1381459"/>
            <a:chExt cx="6779110" cy="923330"/>
          </a:xfrm>
        </p:grpSpPr>
        <p:sp>
          <p:nvSpPr>
            <p:cNvPr id="13" name="TextBox 12"/>
            <p:cNvSpPr txBox="1"/>
            <p:nvPr/>
          </p:nvSpPr>
          <p:spPr>
            <a:xfrm>
              <a:off x="4147073" y="1381459"/>
              <a:ext cx="657872"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12192000" cy="6858000"/>
          </a:xfrm>
          <a:prstGeom prst="rect">
            <a:avLst/>
          </a:prstGeom>
        </p:spPr>
      </p:pic>
      <p:grpSp>
        <p:nvGrpSpPr>
          <p:cNvPr id="7" name="Group 7"/>
          <p:cNvGrpSpPr/>
          <p:nvPr/>
        </p:nvGrpSpPr>
        <p:grpSpPr>
          <a:xfrm>
            <a:off x="1563446" y="2887579"/>
            <a:ext cx="9038813" cy="923330"/>
            <a:chOff x="1172584" y="1381459"/>
            <a:chExt cx="6779110" cy="923330"/>
          </a:xfrm>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920054" y="1204857"/>
            <a:ext cx="10339617"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32331" y="3767317"/>
            <a:ext cx="10312996"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B82D36-63FC-4C51-80D1-FB3561BCBABF}" type="datetimeFigureOut">
              <a:rPr lang="en-US" smtClean="0"/>
              <a:t>09-May-22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6D8F4-B6B6-43E4-B593-CF40EE1447C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2B82D36-63FC-4C51-80D1-FB3561BCBABF}" type="datetimeFigureOut">
              <a:rPr lang="en-US" smtClean="0"/>
              <a:t>09-May-22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76D8F4-B6B6-43E4-B593-CF40EE1447C1}"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914400" y="2240280"/>
            <a:ext cx="5071872"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6193535" y="2240280"/>
            <a:ext cx="5071872"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02080" y="2240280"/>
            <a:ext cx="458992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7984" y="2947595"/>
            <a:ext cx="5071872"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69741" y="2240280"/>
            <a:ext cx="4596384"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944368"/>
            <a:ext cx="50663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2B82D36-63FC-4C51-80D1-FB3561BCBABF}" type="datetimeFigureOut">
              <a:rPr lang="en-US" smtClean="0"/>
              <a:t>09-May-22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76D8F4-B6B6-43E4-B593-CF40EE1447C1}" type="slidenum">
              <a:rPr lang="en-US" smtClean="0"/>
              <a:t>‹#›</a:t>
            </a:fld>
            <a:endParaRPr lang="en-US"/>
          </a:p>
        </p:txBody>
      </p:sp>
      <p:grpSp>
        <p:nvGrpSpPr>
          <p:cNvPr id="14" name="Group 13"/>
          <p:cNvGrpSpPr/>
          <p:nvPr/>
        </p:nvGrpSpPr>
        <p:grpSpPr>
          <a:xfrm>
            <a:off x="1563446" y="1392217"/>
            <a:ext cx="9038813" cy="923330"/>
            <a:chOff x="1172584" y="1381459"/>
            <a:chExt cx="6779110" cy="923330"/>
          </a:xfrm>
        </p:grpSpPr>
        <p:sp>
          <p:nvSpPr>
            <p:cNvPr id="16" name="TextBox 15"/>
            <p:cNvSpPr txBox="1"/>
            <p:nvPr/>
          </p:nvSpPr>
          <p:spPr>
            <a:xfrm>
              <a:off x="4147073" y="1381459"/>
              <a:ext cx="657872"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2B82D36-63FC-4C51-80D1-FB3561BCBABF}" type="datetimeFigureOut">
              <a:rPr lang="en-US" smtClean="0"/>
              <a:t>09-May-22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76D8F4-B6B6-43E4-B593-CF40EE1447C1}" type="slidenum">
              <a:rPr lang="en-US" smtClean="0"/>
              <a:t>‹#›</a:t>
            </a:fld>
            <a:endParaRPr lang="en-US"/>
          </a:p>
        </p:txBody>
      </p:sp>
      <p:grpSp>
        <p:nvGrpSpPr>
          <p:cNvPr id="10" name="Group 9"/>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B82D36-63FC-4C51-80D1-FB3561BCBABF}" type="datetimeFigureOut">
              <a:rPr lang="en-US" smtClean="0"/>
              <a:t>09-May-22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76D8F4-B6B6-43E4-B593-CF40EE1447C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12773" y="1678196"/>
            <a:ext cx="4563311"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922669" y="559399"/>
            <a:ext cx="5488889"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12773" y="3603813"/>
            <a:ext cx="4548967"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B82D36-63FC-4C51-80D1-FB3561BCBABF}" type="datetimeFigureOut">
              <a:rPr lang="en-US" smtClean="0"/>
              <a:t>09-May-22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76D8F4-B6B6-43E4-B593-CF40EE1447C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3642" y="4668819"/>
            <a:ext cx="10356028"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911723" y="666965"/>
            <a:ext cx="6362875"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7986" y="5324306"/>
            <a:ext cx="10341685"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B82D36-63FC-4C51-80D1-FB3561BCBABF}" type="datetimeFigureOut">
              <a:rPr lang="en-US" smtClean="0"/>
              <a:t>09-May-22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76D8F4-B6B6-43E4-B593-CF40EE1447C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7987" y="570156"/>
            <a:ext cx="10341684"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32330" y="2248348"/>
            <a:ext cx="10327340"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80504" y="6161443"/>
            <a:ext cx="2844800" cy="365125"/>
          </a:xfrm>
          <a:prstGeom prst="rect">
            <a:avLst/>
          </a:prstGeom>
        </p:spPr>
        <p:txBody>
          <a:bodyPr vert="horz" lIns="91440" tIns="45720" rIns="91440" bIns="45720" rtlCol="0" anchor="ctr"/>
          <a:lstStyle>
            <a:lvl1pPr algn="l">
              <a:defRPr sz="1200">
                <a:solidFill>
                  <a:schemeClr val="tx2"/>
                </a:solidFill>
              </a:defRPr>
            </a:lvl1pPr>
          </a:lstStyle>
          <a:p>
            <a:fld id="{22B82D36-63FC-4C51-80D1-FB3561BCBABF}" type="datetimeFigureOut">
              <a:rPr lang="en-US" smtClean="0"/>
              <a:t>09-May-22</a:t>
            </a:fld>
            <a:endParaRPr lang="en-US"/>
          </a:p>
        </p:txBody>
      </p:sp>
      <p:sp>
        <p:nvSpPr>
          <p:cNvPr id="5" name="Footer Placeholder 4"/>
          <p:cNvSpPr>
            <a:spLocks noGrp="1"/>
          </p:cNvSpPr>
          <p:nvPr>
            <p:ph type="ftr" sz="quarter" idx="3"/>
          </p:nvPr>
        </p:nvSpPr>
        <p:spPr>
          <a:xfrm>
            <a:off x="4165600" y="6161443"/>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8852352" y="6161443"/>
            <a:ext cx="2844800" cy="365125"/>
          </a:xfrm>
          <a:prstGeom prst="rect">
            <a:avLst/>
          </a:prstGeom>
        </p:spPr>
        <p:txBody>
          <a:bodyPr vert="horz" lIns="91440" tIns="45720" rIns="91440" bIns="45720" rtlCol="0" anchor="ctr"/>
          <a:lstStyle>
            <a:lvl1pPr algn="r">
              <a:defRPr sz="1200">
                <a:solidFill>
                  <a:schemeClr val="tx2"/>
                </a:solidFill>
              </a:defRPr>
            </a:lvl1pPr>
          </a:lstStyle>
          <a:p>
            <a:fld id="{BB76D8F4-B6B6-43E4-B593-CF40EE1447C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3707" y="614149"/>
            <a:ext cx="9494293" cy="2011820"/>
          </a:xfrm>
        </p:spPr>
        <p:txBody>
          <a:bodyPr/>
          <a:lstStyle/>
          <a:p>
            <a:r>
              <a:rPr lang="en-US" dirty="0" smtClean="0"/>
              <a:t>Express Auto Centre</a:t>
            </a:r>
            <a:br>
              <a:rPr lang="en-US" dirty="0" smtClean="0"/>
            </a:br>
            <a:r>
              <a:rPr lang="en-US" dirty="0" smtClean="0"/>
              <a:t>Problems and Solutions</a:t>
            </a:r>
            <a:endParaRPr lang="en-US" dirty="0"/>
          </a:p>
        </p:txBody>
      </p:sp>
      <p:sp>
        <p:nvSpPr>
          <p:cNvPr id="3" name="Subtitle 2"/>
          <p:cNvSpPr>
            <a:spLocks noGrp="1"/>
          </p:cNvSpPr>
          <p:nvPr>
            <p:ph type="subTitle" idx="1"/>
          </p:nvPr>
        </p:nvSpPr>
        <p:spPr>
          <a:xfrm>
            <a:off x="559558" y="3916907"/>
            <a:ext cx="3248167" cy="2395125"/>
          </a:xfrm>
        </p:spPr>
        <p:txBody>
          <a:bodyPr>
            <a:normAutofit/>
          </a:bodyPr>
          <a:lstStyle/>
          <a:p>
            <a:r>
              <a:rPr lang="en-US" dirty="0"/>
              <a:t>Student name</a:t>
            </a:r>
          </a:p>
          <a:p>
            <a:r>
              <a:rPr lang="en-US" dirty="0"/>
              <a:t>University name</a:t>
            </a:r>
          </a:p>
          <a:p>
            <a:r>
              <a:rPr lang="en-US" dirty="0"/>
              <a:t>Class code</a:t>
            </a:r>
          </a:p>
          <a:p>
            <a:r>
              <a:rPr lang="en-US" dirty="0"/>
              <a:t>Teacher name</a:t>
            </a:r>
          </a:p>
          <a:p>
            <a:r>
              <a:rPr lang="en-US" dirty="0"/>
              <a:t>Submission date</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9484" y="3657600"/>
            <a:ext cx="4166467" cy="2729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360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2329" y="2248348"/>
            <a:ext cx="5523061" cy="4261634"/>
          </a:xfrm>
        </p:spPr>
        <p:txBody>
          <a:bodyPr>
            <a:normAutofit fontScale="92500" lnSpcReduction="10000"/>
          </a:bodyPr>
          <a:lstStyle/>
          <a:p>
            <a:r>
              <a:rPr lang="en-US" dirty="0" smtClean="0"/>
              <a:t>Mostly </a:t>
            </a:r>
            <a:r>
              <a:rPr lang="en-US" dirty="0"/>
              <a:t>the parts are ordered from website of the company or sometimes directly from the store</a:t>
            </a:r>
            <a:r>
              <a:rPr lang="en-US" dirty="0" smtClean="0"/>
              <a:t>.</a:t>
            </a:r>
          </a:p>
          <a:p>
            <a:r>
              <a:rPr lang="en-US" dirty="0" smtClean="0"/>
              <a:t> </a:t>
            </a:r>
            <a:r>
              <a:rPr lang="en-US" dirty="0"/>
              <a:t>In order to save the store reputation from delay deliveries it is advised to stay </a:t>
            </a:r>
            <a:r>
              <a:rPr lang="en-US" dirty="0" smtClean="0"/>
              <a:t>transparent </a:t>
            </a:r>
            <a:r>
              <a:rPr lang="en-US" dirty="0"/>
              <a:t>(</a:t>
            </a:r>
            <a:r>
              <a:rPr lang="en-US" dirty="0" err="1"/>
              <a:t>Asdecker</a:t>
            </a:r>
            <a:r>
              <a:rPr lang="en-US" dirty="0"/>
              <a:t> and </a:t>
            </a:r>
            <a:r>
              <a:rPr lang="en-US" dirty="0" err="1"/>
              <a:t>Felch</a:t>
            </a:r>
            <a:r>
              <a:rPr lang="en-US" dirty="0"/>
              <a:t>, 2018)</a:t>
            </a:r>
            <a:r>
              <a:rPr lang="en-US" dirty="0" smtClean="0"/>
              <a:t>. </a:t>
            </a:r>
            <a:endParaRPr lang="en-US" dirty="0" smtClean="0"/>
          </a:p>
          <a:p>
            <a:r>
              <a:rPr lang="en-US" dirty="0" smtClean="0"/>
              <a:t>When </a:t>
            </a:r>
            <a:r>
              <a:rPr lang="en-US" dirty="0"/>
              <a:t>order is being placed the availability of the auto part should be mentioned on the website and if the order is placed through store then availability of auto part should be checked before confirming the order.</a:t>
            </a:r>
          </a:p>
        </p:txBody>
      </p:sp>
      <p:sp>
        <p:nvSpPr>
          <p:cNvPr id="2" name="Title 1"/>
          <p:cNvSpPr>
            <a:spLocks noGrp="1"/>
          </p:cNvSpPr>
          <p:nvPr>
            <p:ph type="title"/>
          </p:nvPr>
        </p:nvSpPr>
        <p:spPr>
          <a:xfrm>
            <a:off x="917987" y="395785"/>
            <a:ext cx="10341684" cy="1228621"/>
          </a:xfrm>
        </p:spPr>
        <p:txBody>
          <a:bodyPr/>
          <a:lstStyle/>
          <a:p>
            <a:r>
              <a:rPr lang="en-US" b="1" u="sng" dirty="0" smtClean="0"/>
              <a:t> </a:t>
            </a:r>
            <a:r>
              <a:rPr lang="en-US" b="1" dirty="0" smtClean="0"/>
              <a:t>Ordering </a:t>
            </a:r>
            <a:r>
              <a:rPr lang="en-US" b="1" dirty="0" smtClean="0"/>
              <a:t>a part and delay in delivering</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5887" y="4243440"/>
            <a:ext cx="2833285" cy="2396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6409" y="2270908"/>
            <a:ext cx="2559477" cy="255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9566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2330" y="2248349"/>
            <a:ext cx="10327340" cy="1982458"/>
          </a:xfrm>
        </p:spPr>
        <p:txBody>
          <a:bodyPr>
            <a:normAutofit lnSpcReduction="10000"/>
          </a:bodyPr>
          <a:lstStyle/>
          <a:p>
            <a:r>
              <a:rPr lang="en-US" dirty="0" smtClean="0"/>
              <a:t>Secondly</a:t>
            </a:r>
            <a:r>
              <a:rPr lang="en-US" dirty="0"/>
              <a:t>, fastest and reliable courier services should be chosen for the delivery of the auto parts</a:t>
            </a:r>
            <a:r>
              <a:rPr lang="en-US" dirty="0" smtClean="0"/>
              <a:t>.</a:t>
            </a:r>
          </a:p>
          <a:p>
            <a:r>
              <a:rPr lang="en-US" dirty="0" smtClean="0"/>
              <a:t> </a:t>
            </a:r>
            <a:r>
              <a:rPr lang="en-US" dirty="0"/>
              <a:t>Third and the most important, update the inventory list everyday so there should be a proper daily record of the auto parts available at the store, it will lessen the issue of late delivery</a:t>
            </a:r>
            <a:r>
              <a:rPr lang="en-US" dirty="0" smtClean="0"/>
              <a:t>.</a:t>
            </a:r>
            <a:endParaRPr lang="en-US" dirty="0"/>
          </a:p>
          <a:p>
            <a:endParaRPr lang="en-US" dirty="0"/>
          </a:p>
        </p:txBody>
      </p:sp>
      <p:sp>
        <p:nvSpPr>
          <p:cNvPr id="2" name="Title 1"/>
          <p:cNvSpPr>
            <a:spLocks noGrp="1"/>
          </p:cNvSpPr>
          <p:nvPr>
            <p:ph type="title"/>
          </p:nvPr>
        </p:nvSpPr>
        <p:spPr/>
        <p:txBody>
          <a:bodyPr/>
          <a:lstStyle/>
          <a:p>
            <a:r>
              <a:rPr lang="en-US" dirty="0" smtClean="0"/>
              <a:t>Continued….</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1737" y="4026090"/>
            <a:ext cx="3132541" cy="2402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5259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2330" y="2248348"/>
            <a:ext cx="6369222" cy="4220691"/>
          </a:xfrm>
        </p:spPr>
        <p:txBody>
          <a:bodyPr>
            <a:normAutofit lnSpcReduction="10000"/>
          </a:bodyPr>
          <a:lstStyle/>
          <a:p>
            <a:r>
              <a:rPr lang="en-US" dirty="0" smtClean="0"/>
              <a:t>Implementing </a:t>
            </a:r>
            <a:r>
              <a:rPr lang="en-US" dirty="0"/>
              <a:t>a barcode system is one approach to make inventory management easier, more streamlined, and more organized</a:t>
            </a:r>
            <a:r>
              <a:rPr lang="en-US" dirty="0" smtClean="0"/>
              <a:t>.</a:t>
            </a:r>
          </a:p>
          <a:p>
            <a:r>
              <a:rPr lang="en-US" dirty="0" smtClean="0"/>
              <a:t> </a:t>
            </a:r>
            <a:r>
              <a:rPr lang="en-US" dirty="0"/>
              <a:t>Because your inventory is digitally tracked in several ways, barcoding and scanning take organization and accuracy to a new </a:t>
            </a:r>
            <a:r>
              <a:rPr lang="en-US" dirty="0" smtClean="0"/>
              <a:t>level  </a:t>
            </a:r>
            <a:r>
              <a:rPr lang="en-US" dirty="0"/>
              <a:t>(Zhang, et al., 2022)</a:t>
            </a:r>
            <a:r>
              <a:rPr lang="en-US" dirty="0" smtClean="0"/>
              <a:t>. </a:t>
            </a:r>
            <a:endParaRPr lang="en-US" dirty="0" smtClean="0"/>
          </a:p>
          <a:p>
            <a:r>
              <a:rPr lang="en-US" dirty="0" smtClean="0"/>
              <a:t>Automotive </a:t>
            </a:r>
            <a:r>
              <a:rPr lang="en-US" dirty="0"/>
              <a:t>parts barcoding systems are almost typically used in conjunction with inventory management software</a:t>
            </a:r>
            <a:r>
              <a:rPr lang="en-US" dirty="0" smtClean="0"/>
              <a:t>,</a:t>
            </a:r>
            <a:endParaRPr lang="en-US" dirty="0"/>
          </a:p>
        </p:txBody>
      </p:sp>
      <p:sp>
        <p:nvSpPr>
          <p:cNvPr id="2" name="Title 1"/>
          <p:cNvSpPr>
            <a:spLocks noGrp="1"/>
          </p:cNvSpPr>
          <p:nvPr>
            <p:ph type="title"/>
          </p:nvPr>
        </p:nvSpPr>
        <p:spPr>
          <a:xfrm>
            <a:off x="917987" y="286603"/>
            <a:ext cx="10341684" cy="1337803"/>
          </a:xfrm>
        </p:spPr>
        <p:txBody>
          <a:bodyPr/>
          <a:lstStyle/>
          <a:p>
            <a:r>
              <a:rPr lang="en-US" b="1" dirty="0"/>
              <a:t>S</a:t>
            </a:r>
            <a:r>
              <a:rPr lang="en-US" b="1" dirty="0" smtClean="0"/>
              <a:t>toring </a:t>
            </a:r>
            <a:r>
              <a:rPr lang="en-US" b="1" dirty="0" smtClean="0"/>
              <a:t>parts in </a:t>
            </a:r>
            <a:r>
              <a:rPr lang="en-US" b="1" dirty="0" smtClean="0"/>
              <a:t>inventory</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4778" y="2177245"/>
            <a:ext cx="4238649" cy="3732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2332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180" y="2234700"/>
            <a:ext cx="8348148" cy="4329873"/>
          </a:xfrm>
        </p:spPr>
        <p:txBody>
          <a:bodyPr>
            <a:normAutofit fontScale="92500" lnSpcReduction="20000"/>
          </a:bodyPr>
          <a:lstStyle/>
          <a:p>
            <a:r>
              <a:rPr lang="en-US" dirty="0" smtClean="0"/>
              <a:t> which means that you already have all of the inventory data you need in the cloud. While all of the parts of an automobile are significant, there are certain that must be included in your inventory figures.</a:t>
            </a:r>
          </a:p>
          <a:p>
            <a:r>
              <a:rPr lang="en-US" dirty="0"/>
              <a:t>To put it another way, you must first identify and then manage your most valuable assets. </a:t>
            </a:r>
            <a:endParaRPr lang="en-US" dirty="0" smtClean="0"/>
          </a:p>
          <a:p>
            <a:r>
              <a:rPr lang="en-US" dirty="0" smtClean="0"/>
              <a:t>The </a:t>
            </a:r>
            <a:r>
              <a:rPr lang="en-US" dirty="0"/>
              <a:t>ABC analysis approach is the most effective way to do this</a:t>
            </a:r>
            <a:r>
              <a:rPr lang="en-US" dirty="0" smtClean="0"/>
              <a:t>.</a:t>
            </a:r>
          </a:p>
          <a:p>
            <a:r>
              <a:rPr lang="en-US" dirty="0" smtClean="0"/>
              <a:t> </a:t>
            </a:r>
            <a:r>
              <a:rPr lang="en-US" dirty="0"/>
              <a:t>It provides a simple and efficient method of determining which parts should be available at all </a:t>
            </a:r>
            <a:r>
              <a:rPr lang="en-US" dirty="0" smtClean="0"/>
              <a:t>times </a:t>
            </a:r>
            <a:r>
              <a:rPr lang="en-US" dirty="0"/>
              <a:t>(Zhang, et al., 2022)</a:t>
            </a:r>
            <a:r>
              <a:rPr lang="en-US" dirty="0" smtClean="0"/>
              <a:t>. </a:t>
            </a:r>
            <a:endParaRPr lang="en-US" dirty="0" smtClean="0"/>
          </a:p>
          <a:p>
            <a:r>
              <a:rPr lang="en-US" dirty="0" smtClean="0"/>
              <a:t>This </a:t>
            </a:r>
            <a:r>
              <a:rPr lang="en-US" dirty="0"/>
              <a:t>might indicate that some vehicle components are more popular than others, or that they are more likely to need replacement or reordering.</a:t>
            </a:r>
          </a:p>
        </p:txBody>
      </p:sp>
      <p:sp>
        <p:nvSpPr>
          <p:cNvPr id="2" name="Title 1"/>
          <p:cNvSpPr>
            <a:spLocks noGrp="1"/>
          </p:cNvSpPr>
          <p:nvPr>
            <p:ph type="title"/>
          </p:nvPr>
        </p:nvSpPr>
        <p:spPr/>
        <p:txBody>
          <a:bodyPr/>
          <a:lstStyle/>
          <a:p>
            <a:r>
              <a:rPr lang="en-US" dirty="0" smtClean="0"/>
              <a:t>Continued…</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8148" y="2105167"/>
            <a:ext cx="3619279" cy="2152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8148" y="4477365"/>
            <a:ext cx="3619279" cy="2073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9167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r>
              <a:rPr lang="en-US" dirty="0" smtClean="0"/>
              <a:t>Larger </a:t>
            </a:r>
            <a:r>
              <a:rPr lang="en-US" dirty="0"/>
              <a:t>items, such as engines and electrical components, may be placed in boxes, while smaller parts, such as screws, hose clamps, nuts and bolts, bulbs, cables, and more, can be put in plastic bins and readily identifiable</a:t>
            </a:r>
            <a:r>
              <a:rPr lang="en-US" dirty="0" smtClean="0"/>
              <a:t>.</a:t>
            </a:r>
          </a:p>
          <a:p>
            <a:r>
              <a:rPr lang="en-US" dirty="0" smtClean="0"/>
              <a:t> </a:t>
            </a:r>
            <a:r>
              <a:rPr lang="en-US" dirty="0"/>
              <a:t>In summary, large items should be placed in labeled boxes, whereas smaller items and supplies should be stored with more care.</a:t>
            </a:r>
          </a:p>
          <a:p>
            <a:endParaRPr lang="en-US" dirty="0"/>
          </a:p>
        </p:txBody>
      </p:sp>
      <p:sp>
        <p:nvSpPr>
          <p:cNvPr id="2" name="Title 1"/>
          <p:cNvSpPr>
            <a:spLocks noGrp="1"/>
          </p:cNvSpPr>
          <p:nvPr>
            <p:ph type="title"/>
          </p:nvPr>
        </p:nvSpPr>
        <p:spPr/>
        <p:txBody>
          <a:bodyPr/>
          <a:lstStyle/>
          <a:p>
            <a:r>
              <a:rPr lang="en-US" dirty="0" smtClean="0"/>
              <a:t>Continued…</a:t>
            </a:r>
            <a:endParaRPr lang="en-US" dirty="0"/>
          </a:p>
        </p:txBody>
      </p:sp>
    </p:spTree>
    <p:extLst>
      <p:ext uri="{BB962C8B-B14F-4D97-AF65-F5344CB8AC3E}">
        <p14:creationId xmlns:p14="http://schemas.microsoft.com/office/powerpoint/2010/main" val="3899617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Analyses </a:t>
            </a:r>
            <a:r>
              <a:rPr lang="en-US" dirty="0"/>
              <a:t>of the company work process in this reports states that issues identified are having direct link on company market value and growth opportunity. </a:t>
            </a:r>
            <a:endParaRPr lang="en-US" dirty="0" smtClean="0"/>
          </a:p>
          <a:p>
            <a:r>
              <a:rPr lang="en-US" dirty="0" smtClean="0"/>
              <a:t>Issue </a:t>
            </a:r>
            <a:r>
              <a:rPr lang="en-US" dirty="0"/>
              <a:t>of </a:t>
            </a:r>
            <a:r>
              <a:rPr lang="en-US" b="1" dirty="0"/>
              <a:t>Consumer organization</a:t>
            </a:r>
            <a:r>
              <a:rPr lang="en-US" dirty="0"/>
              <a:t> is rightly noticed and very much accurately sorted. </a:t>
            </a:r>
            <a:endParaRPr lang="en-US" dirty="0" smtClean="0"/>
          </a:p>
          <a:p>
            <a:r>
              <a:rPr lang="en-US" dirty="0" smtClean="0"/>
              <a:t>Keeping </a:t>
            </a:r>
            <a:r>
              <a:rPr lang="en-US" dirty="0"/>
              <a:t>high tech consumer management software will definitely improve customer interaction and services flow. </a:t>
            </a:r>
            <a:endParaRPr lang="en-US" dirty="0" smtClean="0"/>
          </a:p>
          <a:p>
            <a:r>
              <a:rPr lang="en-US" dirty="0" smtClean="0"/>
              <a:t>Software </a:t>
            </a:r>
            <a:r>
              <a:rPr lang="en-US" dirty="0"/>
              <a:t>that will keep the tracking of customer’s needs, specification advised, their behavior and relation towards to company’s business will surely benefit the organization.</a:t>
            </a:r>
          </a:p>
          <a:p>
            <a:endParaRPr lang="en-US" dirty="0"/>
          </a:p>
        </p:txBody>
      </p:sp>
      <p:sp>
        <p:nvSpPr>
          <p:cNvPr id="2" name="Title 1"/>
          <p:cNvSpPr>
            <a:spLocks noGrp="1"/>
          </p:cNvSpPr>
          <p:nvPr>
            <p:ph type="title"/>
          </p:nvPr>
        </p:nvSpPr>
        <p:spPr/>
        <p:txBody>
          <a:bodyPr/>
          <a:lstStyle/>
          <a:p>
            <a:r>
              <a:rPr lang="en-US" b="1" dirty="0" smtClean="0"/>
              <a:t>Conclusion</a:t>
            </a:r>
            <a:br>
              <a:rPr lang="en-US" b="1" dirty="0" smtClean="0"/>
            </a:br>
            <a:endParaRPr lang="en-US" dirty="0"/>
          </a:p>
        </p:txBody>
      </p:sp>
    </p:spTree>
    <p:extLst>
      <p:ext uri="{BB962C8B-B14F-4D97-AF65-F5344CB8AC3E}">
        <p14:creationId xmlns:p14="http://schemas.microsoft.com/office/powerpoint/2010/main" val="2410980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a:t>Solution to the second issue is also preferable as it will create transparency regarding availability of parts as per customer’s requirements</a:t>
            </a:r>
            <a:r>
              <a:rPr lang="en-US" dirty="0" smtClean="0"/>
              <a:t>.</a:t>
            </a:r>
          </a:p>
          <a:p>
            <a:r>
              <a:rPr lang="en-US" dirty="0" smtClean="0"/>
              <a:t> </a:t>
            </a:r>
            <a:r>
              <a:rPr lang="en-US" dirty="0"/>
              <a:t>Providing advance information about availability of searched parts to customer in process of providing service will enhance consumer service experience.</a:t>
            </a:r>
          </a:p>
          <a:p>
            <a:r>
              <a:rPr lang="en-US" dirty="0"/>
              <a:t>Solution of third issue is also perfect to the issue as barcoding will increasing the speed of tracking parts available and parts out off stock</a:t>
            </a:r>
            <a:r>
              <a:rPr lang="en-US" dirty="0" smtClean="0"/>
              <a:t>.</a:t>
            </a:r>
          </a:p>
          <a:p>
            <a:r>
              <a:rPr lang="en-US" dirty="0" smtClean="0"/>
              <a:t> </a:t>
            </a:r>
            <a:r>
              <a:rPr lang="en-US" dirty="0"/>
              <a:t>This solution will make organization able to respond consumer’s needs on time. </a:t>
            </a:r>
            <a:endParaRPr lang="en-US" dirty="0" smtClean="0"/>
          </a:p>
          <a:p>
            <a:r>
              <a:rPr lang="en-US" dirty="0" smtClean="0"/>
              <a:t>Sorted </a:t>
            </a:r>
            <a:r>
              <a:rPr lang="en-US" dirty="0"/>
              <a:t>parts in inventory will also increase the work delivery time and build good reputation the industry</a:t>
            </a:r>
            <a:r>
              <a:rPr lang="en-US" dirty="0" smtClean="0"/>
              <a:t>.</a:t>
            </a:r>
          </a:p>
          <a:p>
            <a:r>
              <a:rPr lang="en-US" dirty="0" smtClean="0"/>
              <a:t> </a:t>
            </a:r>
            <a:r>
              <a:rPr lang="en-US" dirty="0"/>
              <a:t>It can be concluded that barcoding will keep a track on parts in inventory and assist in reorder on time without delay.</a:t>
            </a:r>
          </a:p>
          <a:p>
            <a:endParaRPr lang="en-US" dirty="0"/>
          </a:p>
        </p:txBody>
      </p:sp>
      <p:sp>
        <p:nvSpPr>
          <p:cNvPr id="2" name="Title 1"/>
          <p:cNvSpPr>
            <a:spLocks noGrp="1"/>
          </p:cNvSpPr>
          <p:nvPr>
            <p:ph type="title"/>
          </p:nvPr>
        </p:nvSpPr>
        <p:spPr/>
        <p:txBody>
          <a:bodyPr/>
          <a:lstStyle/>
          <a:p>
            <a:r>
              <a:rPr lang="en-US" dirty="0" smtClean="0"/>
              <a:t>Continued</a:t>
            </a:r>
            <a:endParaRPr lang="en-US" dirty="0"/>
          </a:p>
        </p:txBody>
      </p:sp>
    </p:spTree>
    <p:extLst>
      <p:ext uri="{BB962C8B-B14F-4D97-AF65-F5344CB8AC3E}">
        <p14:creationId xmlns:p14="http://schemas.microsoft.com/office/powerpoint/2010/main" val="2293765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32330" y="2248348"/>
            <a:ext cx="10627324" cy="4111509"/>
          </a:xfrm>
        </p:spPr>
        <p:txBody>
          <a:bodyPr>
            <a:normAutofit fontScale="70000" lnSpcReduction="20000"/>
          </a:bodyPr>
          <a:lstStyle/>
          <a:p>
            <a:r>
              <a:rPr lang="en-US" dirty="0" err="1"/>
              <a:t>Asdecker</a:t>
            </a:r>
            <a:r>
              <a:rPr lang="en-US" dirty="0"/>
              <a:t>, B. and </a:t>
            </a:r>
            <a:r>
              <a:rPr lang="en-US" dirty="0" err="1"/>
              <a:t>Felch</a:t>
            </a:r>
            <a:r>
              <a:rPr lang="en-US" dirty="0"/>
              <a:t>, V., 2018. Development of an Industry 4.0 maturity model for the delivery process in supply chains. </a:t>
            </a:r>
            <a:r>
              <a:rPr lang="en-US" i="1" dirty="0"/>
              <a:t>Journal of </a:t>
            </a:r>
            <a:r>
              <a:rPr lang="en-US" i="1" dirty="0" err="1"/>
              <a:t>Modelling</a:t>
            </a:r>
            <a:r>
              <a:rPr lang="en-US" i="1" dirty="0"/>
              <a:t> in Management</a:t>
            </a:r>
            <a:r>
              <a:rPr lang="en-US" dirty="0"/>
              <a:t>.</a:t>
            </a:r>
            <a:endParaRPr lang="en-GB" dirty="0"/>
          </a:p>
          <a:p>
            <a:r>
              <a:rPr lang="en-US" dirty="0" err="1"/>
              <a:t>Govindan</a:t>
            </a:r>
            <a:r>
              <a:rPr lang="en-US" dirty="0"/>
              <a:t>, K., Mina, H., </a:t>
            </a:r>
            <a:r>
              <a:rPr lang="en-US" dirty="0" err="1"/>
              <a:t>Esmaeili</a:t>
            </a:r>
            <a:r>
              <a:rPr lang="en-US" dirty="0"/>
              <a:t>, A. and </a:t>
            </a:r>
            <a:r>
              <a:rPr lang="en-US" dirty="0" err="1"/>
              <a:t>Gholami-Zanjani</a:t>
            </a:r>
            <a:r>
              <a:rPr lang="en-US" dirty="0"/>
              <a:t>, S.M., 2020. An integrated hybrid approach for circular supplier selection and closed loop supply chain network design under uncertainty. </a:t>
            </a:r>
            <a:r>
              <a:rPr lang="en-US" i="1" dirty="0"/>
              <a:t>Journal of Cleaner Production</a:t>
            </a:r>
            <a:r>
              <a:rPr lang="en-US" dirty="0"/>
              <a:t>, </a:t>
            </a:r>
            <a:r>
              <a:rPr lang="en-US" i="1" dirty="0"/>
              <a:t>242</a:t>
            </a:r>
            <a:r>
              <a:rPr lang="en-US" dirty="0"/>
              <a:t>, p.118317.</a:t>
            </a:r>
            <a:endParaRPr lang="en-GB" dirty="0"/>
          </a:p>
          <a:p>
            <a:r>
              <a:rPr lang="en-US" dirty="0" err="1"/>
              <a:t>Harika</a:t>
            </a:r>
            <a:r>
              <a:rPr lang="en-US" dirty="0"/>
              <a:t>, A., Sunil Kumar, M., </a:t>
            </a:r>
            <a:r>
              <a:rPr lang="en-US" dirty="0" err="1"/>
              <a:t>Anantha</a:t>
            </a:r>
            <a:r>
              <a:rPr lang="en-US" dirty="0"/>
              <a:t> </a:t>
            </a:r>
            <a:r>
              <a:rPr lang="en-US" dirty="0" err="1"/>
              <a:t>Natarajan</a:t>
            </a:r>
            <a:r>
              <a:rPr lang="en-US" dirty="0"/>
              <a:t>, V. and </a:t>
            </a:r>
            <a:r>
              <a:rPr lang="en-US" dirty="0" err="1"/>
              <a:t>Kallam</a:t>
            </a:r>
            <a:r>
              <a:rPr lang="en-US" dirty="0"/>
              <a:t>, S., 2021. Business process reengineering: issues and challenges. In </a:t>
            </a:r>
            <a:r>
              <a:rPr lang="en-US" i="1" dirty="0"/>
              <a:t>Proceedings of Second International Conference on Smart Energy and Communication</a:t>
            </a:r>
            <a:r>
              <a:rPr lang="en-US" dirty="0"/>
              <a:t> (pp. 363-382). Springer, Singapore.</a:t>
            </a:r>
            <a:endParaRPr lang="en-GB" dirty="0"/>
          </a:p>
          <a:p>
            <a:r>
              <a:rPr lang="en-US" dirty="0"/>
              <a:t>He, Y., Zhou, F., Qi, M. and Wang, X., 2020. Joint distribution: service paradigm, key technologies and its application in the context of Chinese express industry. </a:t>
            </a:r>
            <a:r>
              <a:rPr lang="en-US" i="1" dirty="0"/>
              <a:t>International Journal of Logistics Research and Applications</a:t>
            </a:r>
            <a:r>
              <a:rPr lang="en-US" dirty="0"/>
              <a:t>, </a:t>
            </a:r>
            <a:r>
              <a:rPr lang="en-US" i="1" dirty="0"/>
              <a:t>23</a:t>
            </a:r>
            <a:r>
              <a:rPr lang="en-US" dirty="0"/>
              <a:t>(3), pp.211-227.</a:t>
            </a:r>
            <a:endParaRPr lang="en-GB" dirty="0"/>
          </a:p>
          <a:p>
            <a:r>
              <a:rPr lang="en-US" dirty="0"/>
              <a:t>Müller, J.M. and </a:t>
            </a:r>
            <a:r>
              <a:rPr lang="en-US" dirty="0" err="1"/>
              <a:t>Däschle</a:t>
            </a:r>
            <a:r>
              <a:rPr lang="en-US" dirty="0"/>
              <a:t>, S., 2018. Business model innovation of industry 4.0 solution providers towards customer process innovation. </a:t>
            </a:r>
            <a:r>
              <a:rPr lang="en-US" i="1" dirty="0"/>
              <a:t>Processes</a:t>
            </a:r>
            <a:r>
              <a:rPr lang="en-US" dirty="0"/>
              <a:t>, </a:t>
            </a:r>
            <a:r>
              <a:rPr lang="en-US" i="1" dirty="0"/>
              <a:t>6</a:t>
            </a:r>
            <a:r>
              <a:rPr lang="en-US" dirty="0"/>
              <a:t>(12), p.260.</a:t>
            </a:r>
            <a:endParaRPr lang="en-GB" dirty="0"/>
          </a:p>
          <a:p>
            <a:r>
              <a:rPr lang="en-US" dirty="0"/>
              <a:t>Singh, D. and </a:t>
            </a:r>
            <a:r>
              <a:rPr lang="en-US" dirty="0" err="1"/>
              <a:t>Verma</a:t>
            </a:r>
            <a:r>
              <a:rPr lang="en-US" dirty="0"/>
              <a:t>, A., 2018. Inventory management in supply chain. </a:t>
            </a:r>
            <a:r>
              <a:rPr lang="en-US" i="1" dirty="0"/>
              <a:t>Materials Today: Proceedings</a:t>
            </a:r>
            <a:r>
              <a:rPr lang="en-US" dirty="0"/>
              <a:t>, </a:t>
            </a:r>
            <a:r>
              <a:rPr lang="en-US" i="1" dirty="0"/>
              <a:t>5</a:t>
            </a:r>
            <a:r>
              <a:rPr lang="en-US" dirty="0"/>
              <a:t>(2), pp.3867-3872.</a:t>
            </a:r>
            <a:endParaRPr lang="en-GB" dirty="0"/>
          </a:p>
          <a:p>
            <a:r>
              <a:rPr lang="en-US" dirty="0"/>
              <a:t>Zhang, L., Deng, Q., Miao, B., Liu, X. and Shao, H., 2022. Parallel service mode of production and inventory for spare part inventory optimization. </a:t>
            </a:r>
            <a:r>
              <a:rPr lang="en-US" i="1" dirty="0"/>
              <a:t>Knowledge-Based Systems</a:t>
            </a:r>
            <a:r>
              <a:rPr lang="en-US" dirty="0"/>
              <a:t>, </a:t>
            </a:r>
            <a:r>
              <a:rPr lang="en-US" i="1" dirty="0"/>
              <a:t>241</a:t>
            </a:r>
            <a:r>
              <a:rPr lang="en-US" dirty="0"/>
              <a:t>, p.108282</a:t>
            </a:r>
            <a:r>
              <a:rPr lang="en-US" dirty="0" smtClean="0"/>
              <a:t>.</a:t>
            </a:r>
            <a:endParaRPr lang="en-GB" dirty="0"/>
          </a:p>
        </p:txBody>
      </p:sp>
      <p:sp>
        <p:nvSpPr>
          <p:cNvPr id="3" name="Title 2"/>
          <p:cNvSpPr>
            <a:spLocks noGrp="1"/>
          </p:cNvSpPr>
          <p:nvPr>
            <p:ph type="title"/>
          </p:nvPr>
        </p:nvSpPr>
        <p:spPr/>
        <p:txBody>
          <a:bodyPr/>
          <a:lstStyle/>
          <a:p>
            <a:r>
              <a:rPr lang="en-US" dirty="0" smtClean="0"/>
              <a:t>References</a:t>
            </a:r>
            <a:endParaRPr lang="en-GB" dirty="0"/>
          </a:p>
        </p:txBody>
      </p:sp>
    </p:spTree>
    <p:extLst>
      <p:ext uri="{BB962C8B-B14F-4D97-AF65-F5344CB8AC3E}">
        <p14:creationId xmlns:p14="http://schemas.microsoft.com/office/powerpoint/2010/main" val="3670440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nSpc>
                <a:spcPct val="150000"/>
              </a:lnSpc>
            </a:pPr>
            <a:r>
              <a:rPr lang="en-US" dirty="0" smtClean="0">
                <a:latin typeface="Times New Roman" panose="02020603050405020304" pitchFamily="18" charset="0"/>
                <a:cs typeface="Times New Roman" panose="02020603050405020304" pitchFamily="18" charset="0"/>
              </a:rPr>
              <a:t>This presentation </a:t>
            </a:r>
            <a:r>
              <a:rPr lang="en-US" dirty="0">
                <a:latin typeface="Times New Roman" panose="02020603050405020304" pitchFamily="18" charset="0"/>
                <a:cs typeface="Times New Roman" panose="02020603050405020304" pitchFamily="18" charset="0"/>
              </a:rPr>
              <a:t>contain details regarding </a:t>
            </a:r>
            <a:r>
              <a:rPr lang="en-US" b="1" dirty="0">
                <a:latin typeface="Times New Roman" panose="02020603050405020304" pitchFamily="18" charset="0"/>
                <a:cs typeface="Times New Roman" panose="02020603050405020304" pitchFamily="18" charset="0"/>
              </a:rPr>
              <a:t>EXPRESS AUTO CENNTRE</a:t>
            </a:r>
            <a:r>
              <a:rPr lang="en-US" dirty="0">
                <a:latin typeface="Times New Roman" panose="02020603050405020304" pitchFamily="18" charset="0"/>
                <a:cs typeface="Times New Roman" panose="02020603050405020304" pitchFamily="18" charset="0"/>
              </a:rPr>
              <a:t>, Its working issues and solutions related to that. </a:t>
            </a:r>
            <a:endParaRPr lang="en-US" dirty="0" smtClean="0">
              <a:latin typeface="Times New Roman" panose="02020603050405020304" pitchFamily="18" charset="0"/>
              <a:cs typeface="Times New Roman" panose="02020603050405020304" pitchFamily="18" charset="0"/>
            </a:endParaRPr>
          </a:p>
          <a:p>
            <a:pPr>
              <a:lnSpc>
                <a:spcPct val="150000"/>
              </a:lnSpc>
            </a:pPr>
            <a:r>
              <a:rPr lang="en-US" b="1" dirty="0" smtClean="0">
                <a:latin typeface="Times New Roman" panose="02020603050405020304" pitchFamily="18" charset="0"/>
                <a:cs typeface="Times New Roman" panose="02020603050405020304" pitchFamily="18" charset="0"/>
              </a:rPr>
              <a:t>EXPRESS </a:t>
            </a:r>
            <a:r>
              <a:rPr lang="en-US" b="1" dirty="0">
                <a:latin typeface="Times New Roman" panose="02020603050405020304" pitchFamily="18" charset="0"/>
                <a:cs typeface="Times New Roman" panose="02020603050405020304" pitchFamily="18" charset="0"/>
              </a:rPr>
              <a:t>AUTO CENNTRE </a:t>
            </a:r>
            <a:r>
              <a:rPr lang="en-US" dirty="0">
                <a:latin typeface="Times New Roman" panose="02020603050405020304" pitchFamily="18" charset="0"/>
                <a:cs typeface="Times New Roman" panose="02020603050405020304" pitchFamily="18" charset="0"/>
              </a:rPr>
              <a:t>operates in vehicle dealership industry. In its work process its provides repairs and maintenance </a:t>
            </a:r>
            <a:r>
              <a:rPr lang="en-US" dirty="0" smtClean="0">
                <a:latin typeface="Times New Roman" panose="02020603050405020304" pitchFamily="18" charset="0"/>
                <a:cs typeface="Times New Roman" panose="02020603050405020304" pitchFamily="18" charset="0"/>
              </a:rPr>
              <a:t>services </a:t>
            </a:r>
            <a:r>
              <a:rPr lang="en-US" dirty="0"/>
              <a:t>(He, et al., 2020)</a:t>
            </a:r>
            <a:r>
              <a:rPr lang="en-US" dirty="0" smtClean="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nSpc>
                <a:spcPct val="150000"/>
              </a:lnSpc>
            </a:pP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industry directly deals with customers and can be survive based on customer satisfaction</a:t>
            </a:r>
            <a:r>
              <a:rPr lang="en-US" dirty="0" smtClean="0">
                <a:latin typeface="Times New Roman" panose="02020603050405020304" pitchFamily="18" charset="0"/>
                <a:cs typeface="Times New Roman" panose="02020603050405020304" pitchFamily="18" charset="0"/>
              </a:rPr>
              <a:t>.</a:t>
            </a:r>
          </a:p>
          <a:p>
            <a:pPr>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Maintenance on good communication, quality in services and keeping advance management for workflow, can only be the tool for success.</a:t>
            </a:r>
          </a:p>
          <a:p>
            <a:endParaRPr lang="en-US"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 Introduction</a:t>
            </a:r>
            <a:endParaRPr lang="en-US" dirty="0"/>
          </a:p>
        </p:txBody>
      </p:sp>
    </p:spTree>
    <p:extLst>
      <p:ext uri="{BB962C8B-B14F-4D97-AF65-F5344CB8AC3E}">
        <p14:creationId xmlns:p14="http://schemas.microsoft.com/office/powerpoint/2010/main" val="2431890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2329" y="2248348"/>
            <a:ext cx="10681915" cy="4398112"/>
          </a:xfrm>
        </p:spPr>
        <p:txBody>
          <a:bodyPr>
            <a:normAutofit fontScale="85000" lnSpcReduction="10000"/>
          </a:bodyPr>
          <a:lstStyle/>
          <a:p>
            <a:pPr algn="just">
              <a:lnSpc>
                <a:spcPct val="150000"/>
              </a:lnSpc>
              <a:spcAft>
                <a:spcPts val="800"/>
              </a:spcAft>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This work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has identified three major issues in work process of </a:t>
            </a:r>
            <a:r>
              <a:rPr lang="en-US" b="1" dirty="0" smtClean="0">
                <a:effectLst/>
                <a:latin typeface="Times New Roman" panose="02020603050405020304" pitchFamily="18" charset="0"/>
                <a:ea typeface="Calibri" panose="020F0502020204030204" pitchFamily="34" charset="0"/>
                <a:cs typeface="Times New Roman" panose="02020603050405020304" pitchFamily="18" charset="0"/>
              </a:rPr>
              <a:t>EXPRESS AUTO CENNTRE.</a:t>
            </a:r>
          </a:p>
          <a:p>
            <a:pPr algn="just">
              <a:lnSpc>
                <a:spcPct val="150000"/>
              </a:lnSpc>
              <a:spcAft>
                <a:spcPts val="800"/>
              </a:spcAft>
            </a:pPr>
            <a:r>
              <a:rPr lang="en-US"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These are “Organization of customers”, “time management in ordering and managing parts delivery” and third is “storing parts in inventory”. Services related to vehicle repairs and dealing involves high customer interaction. </a:t>
            </a:r>
          </a:p>
          <a:p>
            <a:pPr algn="just">
              <a:lnSpc>
                <a:spcPct val="150000"/>
              </a:lnSpc>
              <a:spcAft>
                <a:spcPts val="800"/>
              </a:spcAft>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Major issue faced by the company is keeping uninterrupted communication and data of their specification and service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requirements </a:t>
            </a:r>
            <a:r>
              <a:rPr lang="en-US" dirty="0"/>
              <a:t>(</a:t>
            </a:r>
            <a:r>
              <a:rPr lang="en-US" dirty="0" err="1"/>
              <a:t>Harika</a:t>
            </a:r>
            <a:r>
              <a:rPr lang="en-US" dirty="0"/>
              <a:t>, et al., 2021)</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Other issue in customer handling is tracking of work status of respective customer services. These issues are impacting goodwill of company and generating consumer trust issues</a:t>
            </a:r>
            <a:endParaRPr lang="en-US" dirty="0"/>
          </a:p>
        </p:txBody>
      </p:sp>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Issues in work process</a:t>
            </a:r>
            <a:r>
              <a:rPr lang="en-US" sz="2400" b="1" dirty="0" smtClean="0">
                <a:latin typeface="Times New Roman" panose="02020603050405020304" pitchFamily="18" charset="0"/>
                <a:cs typeface="Times New Roman" panose="02020603050405020304" pitchFamily="18" charset="0"/>
              </a:rPr>
              <a:t/>
            </a:r>
            <a:br>
              <a:rPr lang="en-US" sz="2400" b="1" dirty="0" smtClean="0">
                <a:latin typeface="Times New Roman" panose="02020603050405020304" pitchFamily="18" charset="0"/>
                <a:cs typeface="Times New Roman" panose="02020603050405020304" pitchFamily="18" charset="0"/>
              </a:rPr>
            </a:br>
            <a:endParaRPr lang="en-US" sz="2200" b="1" dirty="0">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203200" y="796207"/>
            <a:ext cx="6096000" cy="463397"/>
          </a:xfrm>
          <a:prstGeom prst="rect">
            <a:avLst/>
          </a:prstGeom>
        </p:spPr>
        <p:txBody>
          <a:bodyPr>
            <a:spAutoFit/>
          </a:bodyPr>
          <a:lstStyle/>
          <a:p>
            <a:pPr>
              <a:lnSpc>
                <a:spcPct val="150000"/>
              </a:lnSpc>
              <a:spcBef>
                <a:spcPts val="1200"/>
              </a:spcBef>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3050" y="270667"/>
            <a:ext cx="3028950" cy="176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8231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3289" y="2142699"/>
            <a:ext cx="6337195" cy="4421873"/>
          </a:xfrm>
        </p:spPr>
        <p:txBody>
          <a:bodyPr>
            <a:normAutofit/>
          </a:bodyPr>
          <a:lstStyle/>
          <a:p>
            <a:r>
              <a:rPr lang="en-US" dirty="0" smtClean="0"/>
              <a:t>The </a:t>
            </a:r>
            <a:r>
              <a:rPr lang="en-US" dirty="0"/>
              <a:t>second issue encountered is time management in ordering auto parts on time and avoid delay in delivery. </a:t>
            </a:r>
            <a:endParaRPr lang="en-US" dirty="0" smtClean="0"/>
          </a:p>
          <a:p>
            <a:r>
              <a:rPr lang="en-US" dirty="0" smtClean="0"/>
              <a:t>Since </a:t>
            </a:r>
            <a:r>
              <a:rPr lang="en-US" dirty="0"/>
              <a:t>delay in auto parts delivery directly influence service delivery time. This issue has serious impact on company stability and growth prospectus. </a:t>
            </a:r>
            <a:endParaRPr lang="en-US" dirty="0" smtClean="0"/>
          </a:p>
          <a:p>
            <a:r>
              <a:rPr lang="en-US" dirty="0" smtClean="0"/>
              <a:t>Continue </a:t>
            </a:r>
            <a:r>
              <a:rPr lang="en-US" dirty="0"/>
              <a:t>flow of consumer service could be maintain only when company having all required parts and inventory on </a:t>
            </a:r>
            <a:r>
              <a:rPr lang="en-US" dirty="0"/>
              <a:t>time (</a:t>
            </a:r>
            <a:r>
              <a:rPr lang="en-US" dirty="0" err="1"/>
              <a:t>Govindan</a:t>
            </a:r>
            <a:r>
              <a:rPr lang="en-US" dirty="0"/>
              <a:t>, et al., 2020. </a:t>
            </a:r>
            <a:endParaRPr lang="en-US" dirty="0" smtClean="0"/>
          </a:p>
        </p:txBody>
      </p:sp>
      <p:sp>
        <p:nvSpPr>
          <p:cNvPr id="2" name="Title 1"/>
          <p:cNvSpPr>
            <a:spLocks noGrp="1"/>
          </p:cNvSpPr>
          <p:nvPr>
            <p:ph type="title"/>
          </p:nvPr>
        </p:nvSpPr>
        <p:spPr/>
        <p:txBody>
          <a:bodyPr>
            <a:normAutofit fontScale="90000"/>
          </a:bodyPr>
          <a:lstStyle/>
          <a:p>
            <a:r>
              <a:rPr lang="en-US" b="1" dirty="0" smtClean="0"/>
              <a:t>Issue of time management in ordering auto parts</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9608" y="2410513"/>
            <a:ext cx="4663253" cy="3103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0534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4659" y="2166461"/>
            <a:ext cx="6331146" cy="4193395"/>
          </a:xfrm>
        </p:spPr>
        <p:txBody>
          <a:bodyPr>
            <a:normAutofit fontScale="92500" lnSpcReduction="10000"/>
          </a:bodyPr>
          <a:lstStyle/>
          <a:p>
            <a:r>
              <a:rPr lang="en-US" dirty="0"/>
              <a:t>Industry of vehicle dealing and services stands on timely delivery of quality work. It creates trust and reputation among customers. </a:t>
            </a:r>
          </a:p>
          <a:p>
            <a:r>
              <a:rPr lang="en-US" dirty="0"/>
              <a:t>This issues also involves keeping a balance between required liquidity and inventory for continue vehicle services (</a:t>
            </a:r>
            <a:r>
              <a:rPr lang="en-US" dirty="0" err="1"/>
              <a:t>Govindan</a:t>
            </a:r>
            <a:r>
              <a:rPr lang="en-US" dirty="0"/>
              <a:t>, et al., 2020). </a:t>
            </a:r>
          </a:p>
          <a:p>
            <a:r>
              <a:rPr lang="en-US" dirty="0"/>
              <a:t>Here both the aspects are crucial to have company in good and growing working environment. Issue encountered is incapability to keep parts as per requirement and maintaining least blockage of financial resources. </a:t>
            </a:r>
          </a:p>
        </p:txBody>
      </p:sp>
      <p:sp>
        <p:nvSpPr>
          <p:cNvPr id="3" name="Title 2"/>
          <p:cNvSpPr>
            <a:spLocks noGrp="1"/>
          </p:cNvSpPr>
          <p:nvPr>
            <p:ph type="title"/>
          </p:nvPr>
        </p:nvSpPr>
        <p:spPr/>
        <p:txBody>
          <a:bodyPr/>
          <a:lstStyle/>
          <a:p>
            <a:r>
              <a:rPr lang="en-US" dirty="0" smtClean="0"/>
              <a:t>Continued…</a:t>
            </a:r>
            <a:endParaRPr lang="en-GB"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6586" y="2244892"/>
            <a:ext cx="5268036" cy="3760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60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Inventory </a:t>
            </a:r>
            <a:r>
              <a:rPr lang="en-US" dirty="0"/>
              <a:t>management is one of the most challenging task for an organization</a:t>
            </a:r>
            <a:r>
              <a:rPr lang="en-US" dirty="0" smtClean="0"/>
              <a:t>.</a:t>
            </a:r>
          </a:p>
          <a:p>
            <a:r>
              <a:rPr lang="en-US" dirty="0" smtClean="0"/>
              <a:t> It </a:t>
            </a:r>
            <a:r>
              <a:rPr lang="en-US" dirty="0"/>
              <a:t>involves categorization of inventory on different basis. It involve many management and financial expertise. </a:t>
            </a:r>
            <a:endParaRPr lang="en-US" dirty="0" smtClean="0"/>
          </a:p>
          <a:p>
            <a:r>
              <a:rPr lang="en-US" b="1" dirty="0" smtClean="0"/>
              <a:t>EXPRESS </a:t>
            </a:r>
            <a:r>
              <a:rPr lang="en-US" b="1" dirty="0"/>
              <a:t>AUTO CENNTRE </a:t>
            </a:r>
            <a:r>
              <a:rPr lang="en-US" dirty="0"/>
              <a:t>facing this issue as not able to store parts in inventory in such a way that will make work flow easy. </a:t>
            </a:r>
            <a:endParaRPr lang="en-US" dirty="0" smtClean="0"/>
          </a:p>
          <a:p>
            <a:r>
              <a:rPr lang="en-US" dirty="0" smtClean="0"/>
              <a:t>Issue </a:t>
            </a:r>
            <a:r>
              <a:rPr lang="en-US" dirty="0"/>
              <a:t>faced is adapting such work process and technology that will assist in storing parts in most efficient </a:t>
            </a:r>
            <a:r>
              <a:rPr lang="en-US" dirty="0" smtClean="0"/>
              <a:t>manner </a:t>
            </a:r>
            <a:r>
              <a:rPr lang="en-US" dirty="0"/>
              <a:t>(Singh and </a:t>
            </a:r>
            <a:r>
              <a:rPr lang="en-US" dirty="0" err="1"/>
              <a:t>Verma</a:t>
            </a:r>
            <a:r>
              <a:rPr lang="en-US" dirty="0"/>
              <a:t>, 2018)</a:t>
            </a:r>
            <a:r>
              <a:rPr lang="en-US" dirty="0" smtClean="0"/>
              <a:t>. </a:t>
            </a:r>
            <a:endParaRPr lang="en-US" dirty="0" smtClean="0"/>
          </a:p>
          <a:p>
            <a:r>
              <a:rPr lang="en-US" dirty="0" smtClean="0"/>
              <a:t>This </a:t>
            </a:r>
            <a:r>
              <a:rPr lang="en-US" dirty="0"/>
              <a:t>work process issue creating problem in inventory tracking and easy flow of delivery parts as and when required in vehicle services</a:t>
            </a:r>
            <a:r>
              <a:rPr lang="en-US" dirty="0" smtClean="0"/>
              <a:t>.</a:t>
            </a:r>
          </a:p>
          <a:p>
            <a:r>
              <a:rPr lang="en-US" dirty="0" smtClean="0"/>
              <a:t>This </a:t>
            </a:r>
            <a:r>
              <a:rPr lang="en-US" dirty="0"/>
              <a:t>problem is also basis of second issue of not able to order parts on time and generating delay delivery issues.</a:t>
            </a:r>
          </a:p>
          <a:p>
            <a:endParaRPr lang="en-US" dirty="0"/>
          </a:p>
        </p:txBody>
      </p:sp>
      <p:sp>
        <p:nvSpPr>
          <p:cNvPr id="2" name="Title 1"/>
          <p:cNvSpPr>
            <a:spLocks noGrp="1"/>
          </p:cNvSpPr>
          <p:nvPr>
            <p:ph type="title"/>
          </p:nvPr>
        </p:nvSpPr>
        <p:spPr/>
        <p:txBody>
          <a:bodyPr/>
          <a:lstStyle/>
          <a:p>
            <a:r>
              <a:rPr lang="en-US" b="1" dirty="0"/>
              <a:t>S</a:t>
            </a:r>
            <a:r>
              <a:rPr lang="en-US" b="1" dirty="0" smtClean="0"/>
              <a:t>toring </a:t>
            </a:r>
            <a:r>
              <a:rPr lang="en-US" b="1" dirty="0"/>
              <a:t>parts in inventory</a:t>
            </a:r>
            <a:endParaRPr lang="en-US" dirty="0"/>
          </a:p>
        </p:txBody>
      </p:sp>
    </p:spTree>
    <p:extLst>
      <p:ext uri="{BB962C8B-B14F-4D97-AF65-F5344CB8AC3E}">
        <p14:creationId xmlns:p14="http://schemas.microsoft.com/office/powerpoint/2010/main" val="2655886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4908" y="460492"/>
            <a:ext cx="10886631" cy="1040761"/>
          </a:xfrm>
        </p:spPr>
        <p:txBody>
          <a:bodyPr vert="horz" lIns="91440" tIns="45720" rIns="91440" bIns="45720" rtlCol="0" anchor="ctr">
            <a:noAutofit/>
          </a:bodyPr>
          <a:lstStyle/>
          <a:p>
            <a:pPr algn="ctr">
              <a:spcBef>
                <a:spcPct val="0"/>
              </a:spcBef>
              <a:buNone/>
            </a:pPr>
            <a:r>
              <a:rPr lang="en-US" sz="5400" b="1" u="sng" dirty="0" smtClean="0">
                <a:solidFill>
                  <a:schemeClr val="tx2"/>
                </a:solidFill>
                <a:latin typeface="+mj-lt"/>
                <a:ea typeface="+mj-ea"/>
                <a:cs typeface="+mj-cs"/>
              </a:rPr>
              <a:t>Solution </a:t>
            </a:r>
            <a:r>
              <a:rPr lang="en-US" sz="5400" b="1" u="sng" dirty="0">
                <a:solidFill>
                  <a:schemeClr val="tx2"/>
                </a:solidFill>
                <a:latin typeface="+mj-lt"/>
                <a:ea typeface="+mj-ea"/>
                <a:cs typeface="+mj-cs"/>
              </a:rPr>
              <a:t>to the Problems</a:t>
            </a:r>
            <a:endParaRPr lang="en-US" sz="5400" b="1" u="sng" dirty="0">
              <a:solidFill>
                <a:schemeClr val="tx2"/>
              </a:solidFill>
              <a:latin typeface="+mj-lt"/>
              <a:ea typeface="+mj-ea"/>
              <a:cs typeface="+mj-cs"/>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049" y="1555846"/>
            <a:ext cx="10549718" cy="5145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253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885" y="2115403"/>
            <a:ext cx="6532996" cy="4544703"/>
          </a:xfrm>
        </p:spPr>
        <p:txBody>
          <a:bodyPr>
            <a:normAutofit fontScale="92500" lnSpcReduction="20000"/>
          </a:bodyPr>
          <a:lstStyle/>
          <a:p>
            <a:r>
              <a:rPr lang="en-US" dirty="0" smtClean="0"/>
              <a:t>One </a:t>
            </a:r>
            <a:r>
              <a:rPr lang="en-US" dirty="0"/>
              <a:t>method to keep engagement alive is to adapt to the changing world. </a:t>
            </a:r>
            <a:endParaRPr lang="en-US" dirty="0" smtClean="0"/>
          </a:p>
          <a:p>
            <a:r>
              <a:rPr lang="en-US" dirty="0" smtClean="0"/>
              <a:t>Customer </a:t>
            </a:r>
            <a:r>
              <a:rPr lang="en-US" dirty="0"/>
              <a:t>service is more than just chatting on the phone with someone. </a:t>
            </a:r>
            <a:endParaRPr lang="en-US" dirty="0" smtClean="0"/>
          </a:p>
          <a:p>
            <a:r>
              <a:rPr lang="en-US" dirty="0" smtClean="0"/>
              <a:t>Customers </a:t>
            </a:r>
            <a:r>
              <a:rPr lang="en-US" dirty="0"/>
              <a:t>are always on their cellphones, tablets, or laptops as the digital era advances. </a:t>
            </a:r>
            <a:endParaRPr lang="en-US" dirty="0" smtClean="0"/>
          </a:p>
          <a:p>
            <a:r>
              <a:rPr lang="en-US" dirty="0" smtClean="0"/>
              <a:t>They </a:t>
            </a:r>
            <a:r>
              <a:rPr lang="en-US" dirty="0"/>
              <a:t>want businesses to deliver the same quality of service regardless of the manner of communication or platform they utilize</a:t>
            </a:r>
            <a:r>
              <a:rPr lang="en-US" dirty="0" smtClean="0"/>
              <a:t>.</a:t>
            </a:r>
          </a:p>
          <a:p>
            <a:r>
              <a:rPr lang="en-US" dirty="0" smtClean="0"/>
              <a:t> </a:t>
            </a:r>
            <a:r>
              <a:rPr lang="en-US" dirty="0"/>
              <a:t>A vehicle dealership should deliver a consistent client experience to increase </a:t>
            </a:r>
            <a:r>
              <a:rPr lang="en-US" dirty="0" smtClean="0"/>
              <a:t>engagement </a:t>
            </a:r>
            <a:r>
              <a:rPr lang="en-US" dirty="0"/>
              <a:t>(Müller and </a:t>
            </a:r>
            <a:r>
              <a:rPr lang="en-US" dirty="0" err="1"/>
              <a:t>Däschle</a:t>
            </a:r>
            <a:r>
              <a:rPr lang="en-US" dirty="0"/>
              <a:t>, 2018)</a:t>
            </a:r>
            <a:r>
              <a:rPr lang="en-US" dirty="0" smtClean="0"/>
              <a:t>.</a:t>
            </a:r>
            <a:endParaRPr lang="en-US" dirty="0" smtClean="0"/>
          </a:p>
          <a:p>
            <a:r>
              <a:rPr lang="en-US" dirty="0" smtClean="0"/>
              <a:t> </a:t>
            </a:r>
            <a:r>
              <a:rPr lang="en-US" dirty="0"/>
              <a:t>The level of service must be consistent regardless of who they are speaking with at the dealership. </a:t>
            </a:r>
          </a:p>
        </p:txBody>
      </p:sp>
      <p:sp>
        <p:nvSpPr>
          <p:cNvPr id="2" name="Title 1"/>
          <p:cNvSpPr>
            <a:spLocks noGrp="1"/>
          </p:cNvSpPr>
          <p:nvPr>
            <p:ph type="title"/>
          </p:nvPr>
        </p:nvSpPr>
        <p:spPr>
          <a:xfrm>
            <a:off x="917986" y="341193"/>
            <a:ext cx="10505189" cy="1269243"/>
          </a:xfrm>
        </p:spPr>
        <p:txBody>
          <a:bodyPr/>
          <a:lstStyle/>
          <a:p>
            <a:r>
              <a:rPr lang="en-US" b="1" u="sng" dirty="0" smtClean="0"/>
              <a:t>Customer </a:t>
            </a:r>
            <a:r>
              <a:rPr lang="en-US" b="1" u="sng" dirty="0" smtClean="0"/>
              <a:t>Organization</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527" y="2238232"/>
            <a:ext cx="5084052" cy="2947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0374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2330" y="2248348"/>
            <a:ext cx="8102488" cy="4070565"/>
          </a:xfrm>
        </p:spPr>
        <p:txBody>
          <a:bodyPr>
            <a:normAutofit fontScale="92500" lnSpcReduction="10000"/>
          </a:bodyPr>
          <a:lstStyle/>
          <a:p>
            <a:r>
              <a:rPr lang="en-US" dirty="0"/>
              <a:t>In car fixing garages the owner of the garages must use software to organize the customers</a:t>
            </a:r>
            <a:r>
              <a:rPr lang="en-US" dirty="0" smtClean="0"/>
              <a:t>.</a:t>
            </a:r>
          </a:p>
          <a:p>
            <a:r>
              <a:rPr lang="en-US" dirty="0" smtClean="0"/>
              <a:t> </a:t>
            </a:r>
            <a:r>
              <a:rPr lang="en-US" dirty="0"/>
              <a:t>Software like which can keep the track of customer’s needs, their behavior and relation towards to your business, and the all related business terms</a:t>
            </a:r>
            <a:r>
              <a:rPr lang="en-US" dirty="0" smtClean="0"/>
              <a:t>.</a:t>
            </a:r>
          </a:p>
          <a:p>
            <a:r>
              <a:rPr lang="en-US" dirty="0" smtClean="0"/>
              <a:t> </a:t>
            </a:r>
            <a:r>
              <a:rPr lang="en-US" dirty="0"/>
              <a:t>The customer engagement score should be measured which could help in organizing the customers and as well as the </a:t>
            </a:r>
            <a:r>
              <a:rPr lang="en-US" dirty="0" smtClean="0"/>
              <a:t>garage </a:t>
            </a:r>
            <a:r>
              <a:rPr lang="en-US" dirty="0"/>
              <a:t>(Müller and </a:t>
            </a:r>
            <a:r>
              <a:rPr lang="en-US" dirty="0" err="1"/>
              <a:t>Däschle</a:t>
            </a:r>
            <a:r>
              <a:rPr lang="en-US" dirty="0"/>
              <a:t>, 2018)</a:t>
            </a:r>
            <a:r>
              <a:rPr lang="en-US" dirty="0" smtClean="0"/>
              <a:t>.</a:t>
            </a:r>
            <a:endParaRPr lang="en-US" dirty="0" smtClean="0"/>
          </a:p>
          <a:p>
            <a:r>
              <a:rPr lang="en-US" dirty="0" smtClean="0"/>
              <a:t> </a:t>
            </a:r>
            <a:r>
              <a:rPr lang="en-US" dirty="0"/>
              <a:t>Net promoter score should also be used to identify the weakness and strengths of the company; through this the sentiments of the customer related to your company can be identified</a:t>
            </a:r>
            <a:r>
              <a:rPr lang="en-US" dirty="0" smtClean="0"/>
              <a:t>.</a:t>
            </a:r>
            <a:endParaRPr lang="en-US" dirty="0"/>
          </a:p>
        </p:txBody>
      </p:sp>
      <p:sp>
        <p:nvSpPr>
          <p:cNvPr id="2" name="Title 1"/>
          <p:cNvSpPr>
            <a:spLocks noGrp="1"/>
          </p:cNvSpPr>
          <p:nvPr>
            <p:ph type="title"/>
          </p:nvPr>
        </p:nvSpPr>
        <p:spPr>
          <a:xfrm>
            <a:off x="917987" y="177421"/>
            <a:ext cx="10559780" cy="1637731"/>
          </a:xfrm>
        </p:spPr>
        <p:txBody>
          <a:bodyPr/>
          <a:lstStyle/>
          <a:p>
            <a:r>
              <a:rPr lang="en-US" b="1" u="sng" dirty="0" smtClean="0"/>
              <a:t>Continued…</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0" y="2161369"/>
            <a:ext cx="2934506" cy="3256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010320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42</TotalTime>
  <Words>1370</Words>
  <Application>Microsoft Office PowerPoint</Application>
  <PresentationFormat>Custom</PresentationFormat>
  <Paragraphs>86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Hardcover</vt:lpstr>
      <vt:lpstr>Express Auto Centre Problems and Solutions</vt:lpstr>
      <vt:lpstr> Introduction</vt:lpstr>
      <vt:lpstr>Issues in work process </vt:lpstr>
      <vt:lpstr>Issue of time management in ordering auto parts</vt:lpstr>
      <vt:lpstr>Continued…</vt:lpstr>
      <vt:lpstr>Storing parts in inventory</vt:lpstr>
      <vt:lpstr>PowerPoint Presentation</vt:lpstr>
      <vt:lpstr>Customer Organization</vt:lpstr>
      <vt:lpstr>Continued…</vt:lpstr>
      <vt:lpstr> Ordering a part and delay in delivering</vt:lpstr>
      <vt:lpstr>Continued….</vt:lpstr>
      <vt:lpstr>Storing parts in inventory</vt:lpstr>
      <vt:lpstr>Continued…</vt:lpstr>
      <vt:lpstr>Continued…</vt:lpstr>
      <vt:lpstr>Conclusion </vt:lpstr>
      <vt:lpstr>Continued</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User</cp:lastModifiedBy>
  <cp:revision>44</cp:revision>
  <dcterms:created xsi:type="dcterms:W3CDTF">2022-05-09T10:59:40Z</dcterms:created>
  <dcterms:modified xsi:type="dcterms:W3CDTF">2022-05-09T12:21:29Z</dcterms:modified>
</cp:coreProperties>
</file>