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1"/>
  </p:notesMasterIdLst>
  <p:handoutMasterIdLst>
    <p:handoutMasterId r:id="rId42"/>
  </p:handoutMasterIdLst>
  <p:sldIdLst>
    <p:sldId id="289" r:id="rId2"/>
    <p:sldId id="311" r:id="rId3"/>
    <p:sldId id="290" r:id="rId4"/>
    <p:sldId id="292" r:id="rId5"/>
    <p:sldId id="291" r:id="rId6"/>
    <p:sldId id="295" r:id="rId7"/>
    <p:sldId id="293" r:id="rId8"/>
    <p:sldId id="343" r:id="rId9"/>
    <p:sldId id="300" r:id="rId10"/>
    <p:sldId id="299" r:id="rId11"/>
    <p:sldId id="287" r:id="rId12"/>
    <p:sldId id="288" r:id="rId13"/>
    <p:sldId id="321" r:id="rId14"/>
    <p:sldId id="312" r:id="rId15"/>
    <p:sldId id="307" r:id="rId16"/>
    <p:sldId id="308" r:id="rId17"/>
    <p:sldId id="310" r:id="rId18"/>
    <p:sldId id="309" r:id="rId19"/>
    <p:sldId id="344" r:id="rId20"/>
    <p:sldId id="345" r:id="rId21"/>
    <p:sldId id="346" r:id="rId22"/>
    <p:sldId id="347" r:id="rId23"/>
    <p:sldId id="348" r:id="rId24"/>
    <p:sldId id="349" r:id="rId25"/>
    <p:sldId id="350" r:id="rId26"/>
    <p:sldId id="351" r:id="rId27"/>
    <p:sldId id="352" r:id="rId28"/>
    <p:sldId id="322" r:id="rId29"/>
    <p:sldId id="323" r:id="rId30"/>
    <p:sldId id="324" r:id="rId31"/>
    <p:sldId id="325" r:id="rId32"/>
    <p:sldId id="326" r:id="rId33"/>
    <p:sldId id="327" r:id="rId34"/>
    <p:sldId id="328" r:id="rId35"/>
    <p:sldId id="329" r:id="rId36"/>
    <p:sldId id="330" r:id="rId37"/>
    <p:sldId id="331" r:id="rId38"/>
    <p:sldId id="333" r:id="rId39"/>
    <p:sldId id="297"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513"/>
    <a:srgbClr val="F4E91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jon.obergh\Documents\Accountability\2020%20Goal\Governors%20Toolkit%20and%20Goals\Pie%20Chart%20Page%201.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jon.obergh\Documents\Accountability\2020%20Goal\Governors%20Toolkit%20and%20Goals\Bar%20Graph%20Page%201%20(2).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Eduardo.ochoa\Desktop\AASCU%20-%20Higher%20Ed%202012%20Outloo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80178965292746"/>
          <c:y val="0.16713021041861292"/>
          <c:w val="0.50439642069414803"/>
          <c:h val="0.73629053783531362"/>
        </c:manualLayout>
      </c:layout>
      <c:pieChart>
        <c:varyColors val="1"/>
        <c:ser>
          <c:idx val="0"/>
          <c:order val="0"/>
          <c:tx>
            <c:strRef>
              <c:f>'[Pie Chart Page 1.xls]Sheet1'!$B$1</c:f>
              <c:strCache>
                <c:ptCount val="1"/>
                <c:pt idx="0">
                  <c:v>Education Requirement</c:v>
                </c:pt>
              </c:strCache>
            </c:strRef>
          </c:tx>
          <c:explosion val="4"/>
          <c:dPt>
            <c:idx val="0"/>
            <c:explosion val="6"/>
            <c:spPr>
              <a:solidFill>
                <a:srgbClr val="FF6969"/>
              </a:solidFill>
            </c:spPr>
          </c:dPt>
          <c:dPt>
            <c:idx val="1"/>
            <c:explosion val="6"/>
            <c:spPr>
              <a:solidFill>
                <a:srgbClr val="FFC1C1"/>
              </a:solidFill>
            </c:spPr>
          </c:dPt>
          <c:dPt>
            <c:idx val="2"/>
            <c:explosion val="0"/>
            <c:spPr>
              <a:solidFill>
                <a:srgbClr val="94DC94"/>
              </a:solidFill>
            </c:spPr>
          </c:dPt>
          <c:dPt>
            <c:idx val="3"/>
            <c:explosion val="0"/>
            <c:spPr>
              <a:solidFill>
                <a:srgbClr val="52C652"/>
              </a:solidFill>
            </c:spPr>
          </c:dPt>
          <c:dPt>
            <c:idx val="4"/>
            <c:explosion val="0"/>
            <c:spPr>
              <a:solidFill>
                <a:srgbClr val="2B812B"/>
              </a:solidFill>
            </c:spPr>
          </c:dPt>
          <c:dPt>
            <c:idx val="5"/>
            <c:explosion val="0"/>
            <c:spPr>
              <a:solidFill>
                <a:srgbClr val="153F15"/>
              </a:solidFill>
            </c:spPr>
          </c:dPt>
          <c:dLbls>
            <c:dLbl>
              <c:idx val="0"/>
              <c:spPr/>
              <c:txPr>
                <a:bodyPr/>
                <a:lstStyle/>
                <a:p>
                  <a:pPr>
                    <a:defRPr sz="1400">
                      <a:solidFill>
                        <a:schemeClr val="accent3">
                          <a:lumMod val="50000"/>
                        </a:schemeClr>
                      </a:solidFill>
                    </a:defRPr>
                  </a:pPr>
                  <a:endParaRPr lang="en-US"/>
                </a:p>
              </c:txPr>
            </c:dLbl>
            <c:dLbl>
              <c:idx val="1"/>
              <c:layout/>
              <c:tx>
                <c:rich>
                  <a:bodyPr/>
                  <a:lstStyle/>
                  <a:p>
                    <a:pPr>
                      <a:defRPr sz="1400" b="1">
                        <a:solidFill>
                          <a:schemeClr val="accent3">
                            <a:lumMod val="50000"/>
                          </a:schemeClr>
                        </a:solidFill>
                      </a:defRPr>
                    </a:pPr>
                    <a:r>
                      <a:rPr lang="en-US" b="0" dirty="0">
                        <a:solidFill>
                          <a:schemeClr val="accent3">
                            <a:lumMod val="50000"/>
                          </a:schemeClr>
                        </a:solidFill>
                      </a:rPr>
                      <a:t>High school graduate
28%</a:t>
                    </a:r>
                  </a:p>
                </c:rich>
              </c:tx>
              <c:spPr/>
              <c:dLblPos val="outEnd"/>
              <c:showCatName val="1"/>
              <c:showPercent val="1"/>
            </c:dLbl>
            <c:dLbl>
              <c:idx val="2"/>
              <c:layout/>
              <c:tx>
                <c:rich>
                  <a:bodyPr/>
                  <a:lstStyle/>
                  <a:p>
                    <a:pPr>
                      <a:defRPr b="0">
                        <a:solidFill>
                          <a:schemeClr val="accent3">
                            <a:lumMod val="50000"/>
                          </a:schemeClr>
                        </a:solidFill>
                      </a:defRPr>
                    </a:pPr>
                    <a:r>
                      <a:rPr lang="en-US" sz="1400" b="0" dirty="0">
                        <a:solidFill>
                          <a:schemeClr val="accent3">
                            <a:lumMod val="50000"/>
                          </a:schemeClr>
                        </a:solidFill>
                      </a:rPr>
                      <a:t>Associate's degree
17%</a:t>
                    </a:r>
                  </a:p>
                </c:rich>
              </c:tx>
              <c:spPr/>
              <c:dLblPos val="outEnd"/>
              <c:showCatName val="1"/>
              <c:showPercent val="1"/>
            </c:dLbl>
            <c:dLbl>
              <c:idx val="3"/>
              <c:spPr/>
              <c:txPr>
                <a:bodyPr/>
                <a:lstStyle/>
                <a:p>
                  <a:pPr>
                    <a:defRPr sz="1400" b="0">
                      <a:solidFill>
                        <a:schemeClr val="accent3">
                          <a:lumMod val="50000"/>
                        </a:schemeClr>
                      </a:solidFill>
                    </a:defRPr>
                  </a:pPr>
                  <a:endParaRPr lang="en-US"/>
                </a:p>
              </c:txPr>
            </c:dLbl>
            <c:dLbl>
              <c:idx val="4"/>
              <c:spPr/>
              <c:txPr>
                <a:bodyPr/>
                <a:lstStyle/>
                <a:p>
                  <a:pPr>
                    <a:defRPr sz="1400" b="0">
                      <a:solidFill>
                        <a:schemeClr val="accent3">
                          <a:lumMod val="50000"/>
                        </a:schemeClr>
                      </a:solidFill>
                    </a:defRPr>
                  </a:pPr>
                  <a:endParaRPr lang="en-US"/>
                </a:p>
              </c:txPr>
            </c:dLbl>
            <c:dLbl>
              <c:idx val="5"/>
              <c:layout/>
              <c:tx>
                <c:rich>
                  <a:bodyPr/>
                  <a:lstStyle/>
                  <a:p>
                    <a:pPr>
                      <a:defRPr sz="1400" b="0">
                        <a:solidFill>
                          <a:schemeClr val="accent3">
                            <a:lumMod val="50000"/>
                          </a:schemeClr>
                        </a:solidFill>
                      </a:defRPr>
                    </a:pPr>
                    <a:r>
                      <a:rPr lang="en-US" sz="1400" b="0">
                        <a:solidFill>
                          <a:schemeClr val="accent3">
                            <a:lumMod val="50000"/>
                          </a:schemeClr>
                        </a:solidFill>
                      </a:rPr>
                      <a:t>Graduate degree
10%</a:t>
                    </a:r>
                  </a:p>
                </c:rich>
              </c:tx>
              <c:spPr/>
              <c:dLblPos val="outEnd"/>
            </c:dLbl>
            <c:txPr>
              <a:bodyPr/>
              <a:lstStyle/>
              <a:p>
                <a:pPr>
                  <a:defRPr>
                    <a:solidFill>
                      <a:schemeClr val="accent3">
                        <a:lumMod val="50000"/>
                      </a:schemeClr>
                    </a:solidFill>
                  </a:defRPr>
                </a:pPr>
                <a:endParaRPr lang="en-US"/>
              </a:p>
            </c:txPr>
            <c:dLblPos val="outEnd"/>
            <c:showCatName val="1"/>
            <c:showPercent val="1"/>
            <c:showLeaderLines val="1"/>
          </c:dLbls>
          <c:cat>
            <c:strRef>
              <c:f>'[Pie Chart Page 1.xls]Sheet1'!$A$2:$A$7</c:f>
              <c:strCache>
                <c:ptCount val="6"/>
                <c:pt idx="0">
                  <c:v>Less than high school</c:v>
                </c:pt>
                <c:pt idx="1">
                  <c:v>High school graduate</c:v>
                </c:pt>
                <c:pt idx="2">
                  <c:v>Associate's degree</c:v>
                </c:pt>
                <c:pt idx="3">
                  <c:v>Some college</c:v>
                </c:pt>
                <c:pt idx="4">
                  <c:v>Bachelor's degree</c:v>
                </c:pt>
                <c:pt idx="5">
                  <c:v>Graduate degree</c:v>
                </c:pt>
              </c:strCache>
            </c:strRef>
          </c:cat>
          <c:val>
            <c:numRef>
              <c:f>'[Pie Chart Page 1.xls]Sheet1'!$B$2:$B$7</c:f>
              <c:numCache>
                <c:formatCode>0%</c:formatCode>
                <c:ptCount val="6"/>
                <c:pt idx="0">
                  <c:v>0.1</c:v>
                </c:pt>
                <c:pt idx="1">
                  <c:v>0.28000000000000008</c:v>
                </c:pt>
                <c:pt idx="2">
                  <c:v>0.17</c:v>
                </c:pt>
                <c:pt idx="3">
                  <c:v>0.12000000000000002</c:v>
                </c:pt>
                <c:pt idx="4">
                  <c:v>0.23</c:v>
                </c:pt>
                <c:pt idx="5">
                  <c:v>0.1</c:v>
                </c:pt>
              </c:numCache>
            </c:numRef>
          </c:val>
        </c:ser>
        <c:dLbls>
          <c:showCatName val="1"/>
          <c:showPercent val="1"/>
        </c:dLbls>
        <c:firstSliceAng val="130"/>
      </c:pieChart>
      <c:spPr>
        <a:noFill/>
        <a:ln w="25400">
          <a:noFill/>
        </a:ln>
      </c:spPr>
    </c:plotArea>
    <c:plotVisOnly val="1"/>
    <c:dispBlanksAs val="zero"/>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
  <c:clrMapOvr bg1="lt1" tx1="dk1" bg2="lt2" tx2="dk2" accent1="accent1" accent2="accent2" accent3="accent3" accent4="accent4" accent5="accent5" accent6="accent6" hlink="hlink" folHlink="folHlink"/>
  <c:chart>
    <c:title>
      <c:tx>
        <c:rich>
          <a:bodyPr/>
          <a:lstStyle/>
          <a:p>
            <a:pPr>
              <a:defRPr sz="2400">
                <a:solidFill>
                  <a:schemeClr val="accent3">
                    <a:lumMod val="50000"/>
                  </a:schemeClr>
                </a:solidFill>
              </a:defRPr>
            </a:pPr>
            <a:r>
              <a:rPr lang="en-US" sz="2800" dirty="0">
                <a:solidFill>
                  <a:schemeClr val="accent2">
                    <a:lumMod val="75000"/>
                  </a:schemeClr>
                </a:solidFill>
                <a:latin typeface="Arial" pitchFamily="34" charset="0"/>
                <a:cs typeface="Arial" pitchFamily="34" charset="0"/>
              </a:rPr>
              <a:t>Earnings &amp; Tax Payments by Educational Attainment</a:t>
            </a:r>
          </a:p>
        </c:rich>
      </c:tx>
      <c:layout>
        <c:manualLayout>
          <c:xMode val="edge"/>
          <c:yMode val="edge"/>
          <c:x val="0.14415354511783304"/>
          <c:y val="1.2944983818770203E-2"/>
        </c:manualLayout>
      </c:layout>
    </c:title>
    <c:plotArea>
      <c:layout/>
      <c:barChart>
        <c:barDir val="col"/>
        <c:grouping val="stacked"/>
        <c:ser>
          <c:idx val="2"/>
          <c:order val="0"/>
          <c:tx>
            <c:v>After-Tax Earning</c:v>
          </c:tx>
          <c:spPr>
            <a:solidFill>
              <a:schemeClr val="accent1">
                <a:lumMod val="75000"/>
              </a:schemeClr>
            </a:solidFill>
            <a:ln w="34925">
              <a:noFill/>
            </a:ln>
            <a:effectLst>
              <a:outerShdw blurRad="50800" dist="50800" dir="5760000" algn="ctr" rotWithShape="0">
                <a:srgbClr val="000000">
                  <a:alpha val="43137"/>
                </a:srgbClr>
              </a:outerShdw>
            </a:effectLst>
          </c:spPr>
          <c:cat>
            <c:strRef>
              <c:f>Sheet1!$A$1:$B$8</c:f>
              <c:strCache>
                <c:ptCount val="8"/>
                <c:pt idx="0">
                  <c:v>No High School</c:v>
                </c:pt>
                <c:pt idx="1">
                  <c:v>High School</c:v>
                </c:pt>
                <c:pt idx="2">
                  <c:v>Some College</c:v>
                </c:pt>
                <c:pt idx="3">
                  <c:v>Associate's Degree</c:v>
                </c:pt>
                <c:pt idx="4">
                  <c:v>Bachelor's Degree</c:v>
                </c:pt>
                <c:pt idx="5">
                  <c:v>Master's Degree</c:v>
                </c:pt>
                <c:pt idx="6">
                  <c:v>Doctoral Degree</c:v>
                </c:pt>
                <c:pt idx="7">
                  <c:v>Professional Degree</c:v>
                </c:pt>
              </c:strCache>
            </c:strRef>
          </c:cat>
          <c:val>
            <c:numRef>
              <c:f>Sheet1!$C$1:$C$8</c:f>
              <c:numCache>
                <c:formatCode>"$"#,##0_);[Red]\("$"#,##0\)</c:formatCode>
                <c:ptCount val="8"/>
                <c:pt idx="0">
                  <c:v>19600</c:v>
                </c:pt>
                <c:pt idx="1">
                  <c:v>26700</c:v>
                </c:pt>
                <c:pt idx="2">
                  <c:v>31000</c:v>
                </c:pt>
                <c:pt idx="3">
                  <c:v>32700</c:v>
                </c:pt>
                <c:pt idx="4">
                  <c:v>42700</c:v>
                </c:pt>
                <c:pt idx="5">
                  <c:v>51100</c:v>
                </c:pt>
                <c:pt idx="6">
                  <c:v>68800</c:v>
                </c:pt>
                <c:pt idx="7">
                  <c:v>74400</c:v>
                </c:pt>
              </c:numCache>
            </c:numRef>
          </c:val>
        </c:ser>
        <c:ser>
          <c:idx val="3"/>
          <c:order val="1"/>
          <c:tx>
            <c:v>Taxes Paid</c:v>
          </c:tx>
          <c:spPr>
            <a:solidFill>
              <a:schemeClr val="accent1">
                <a:lumMod val="60000"/>
                <a:lumOff val="40000"/>
              </a:schemeClr>
            </a:solidFill>
          </c:spPr>
          <c:cat>
            <c:strRef>
              <c:f>Sheet1!$A$1:$B$8</c:f>
              <c:strCache>
                <c:ptCount val="8"/>
                <c:pt idx="0">
                  <c:v>No High School</c:v>
                </c:pt>
                <c:pt idx="1">
                  <c:v>High School</c:v>
                </c:pt>
                <c:pt idx="2">
                  <c:v>Some College</c:v>
                </c:pt>
                <c:pt idx="3">
                  <c:v>Associate's Degree</c:v>
                </c:pt>
                <c:pt idx="4">
                  <c:v>Bachelor's Degree</c:v>
                </c:pt>
                <c:pt idx="5">
                  <c:v>Master's Degree</c:v>
                </c:pt>
                <c:pt idx="6">
                  <c:v>Doctoral Degree</c:v>
                </c:pt>
                <c:pt idx="7">
                  <c:v>Professional Degree</c:v>
                </c:pt>
              </c:strCache>
            </c:strRef>
          </c:cat>
          <c:val>
            <c:numRef>
              <c:f>Sheet1!$D$1:$D$8</c:f>
              <c:numCache>
                <c:formatCode>"$"#,##0_);[Red]\("$"#,##0\)</c:formatCode>
                <c:ptCount val="8"/>
                <c:pt idx="0">
                  <c:v>4700</c:v>
                </c:pt>
                <c:pt idx="1">
                  <c:v>7100</c:v>
                </c:pt>
                <c:pt idx="2">
                  <c:v>8700</c:v>
                </c:pt>
                <c:pt idx="3">
                  <c:v>9300</c:v>
                </c:pt>
                <c:pt idx="4">
                  <c:v>13000</c:v>
                </c:pt>
                <c:pt idx="5">
                  <c:v>16200</c:v>
                </c:pt>
                <c:pt idx="6">
                  <c:v>23100</c:v>
                </c:pt>
                <c:pt idx="7">
                  <c:v>25600</c:v>
                </c:pt>
              </c:numCache>
            </c:numRef>
          </c:val>
        </c:ser>
        <c:dLbls>
          <c:showVal val="1"/>
        </c:dLbls>
        <c:gapWidth val="11"/>
        <c:overlap val="100"/>
        <c:axId val="67218432"/>
        <c:axId val="61915904"/>
      </c:barChart>
      <c:catAx>
        <c:axId val="67218432"/>
        <c:scaling>
          <c:orientation val="minMax"/>
        </c:scaling>
        <c:axPos val="b"/>
        <c:numFmt formatCode="\$#,##0_);[Red]\(\$#,##0\)" sourceLinked="1"/>
        <c:majorTickMark val="none"/>
        <c:tickLblPos val="nextTo"/>
        <c:crossAx val="61915904"/>
        <c:crosses val="autoZero"/>
        <c:auto val="1"/>
        <c:lblAlgn val="ctr"/>
        <c:lblOffset val="100"/>
      </c:catAx>
      <c:valAx>
        <c:axId val="61915904"/>
        <c:scaling>
          <c:orientation val="minMax"/>
        </c:scaling>
        <c:axPos val="l"/>
        <c:majorGridlines/>
        <c:numFmt formatCode="&quot;$&quot;#,##0_);[Red]\(&quot;$&quot;#,##0\)" sourceLinked="1"/>
        <c:majorTickMark val="none"/>
        <c:tickLblPos val="nextTo"/>
        <c:crossAx val="67218432"/>
        <c:crosses val="autoZero"/>
        <c:crossBetween val="between"/>
      </c:valAx>
      <c:spPr>
        <a:noFill/>
        <a:ln w="25400">
          <a:noFill/>
        </a:ln>
      </c:spPr>
    </c:plotArea>
    <c:legend>
      <c:legendPos val="r"/>
      <c:layout>
        <c:manualLayout>
          <c:xMode val="edge"/>
          <c:yMode val="edge"/>
          <c:x val="0.8454865093082865"/>
          <c:y val="0.28627712798036231"/>
          <c:w val="0.14316088537713437"/>
          <c:h val="7.6907813707752487E-2"/>
        </c:manualLayout>
      </c:layout>
    </c:legend>
    <c:plotVisOnly val="1"/>
    <c:dispBlanksAs val="zero"/>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0" i="0" u="none" strike="noStrike" baseline="0"/>
              <a:t>Approximate Percentage Change</a:t>
            </a:r>
            <a:r>
              <a:rPr lang="en-US" sz="1800" b="1" i="0" u="none" strike="noStrike" baseline="0"/>
              <a:t> </a:t>
            </a:r>
            <a:r>
              <a:rPr lang="en-US" sz="1800" b="0" i="0" u="none" strike="noStrike" baseline="0"/>
              <a:t>in FY 2012 State Operating Support</a:t>
            </a:r>
            <a:r>
              <a:rPr lang="en-US" sz="1800" b="1" i="0" u="none" strike="noStrike" baseline="0"/>
              <a:t> </a:t>
            </a:r>
            <a:r>
              <a:rPr lang="en-US" sz="1800" b="0" i="0" u="none" strike="noStrike" baseline="0"/>
              <a:t>for Four-Year Public Universities</a:t>
            </a:r>
            <a:r>
              <a:rPr lang="en-US" sz="1800" b="1" i="0" u="none" strike="noStrike" baseline="0"/>
              <a:t> </a:t>
            </a:r>
            <a:r>
              <a:rPr lang="en-US" sz="1800" b="0" i="0" u="none" strike="noStrike" baseline="0"/>
              <a:t>(AASCU, 7-2011)</a:t>
            </a:r>
            <a:endParaRPr lang="en-US" b="0"/>
          </a:p>
        </c:rich>
      </c:tx>
      <c:layout/>
    </c:title>
    <c:plotArea>
      <c:layout/>
      <c:barChart>
        <c:barDir val="col"/>
        <c:grouping val="clustered"/>
        <c:ser>
          <c:idx val="0"/>
          <c:order val="0"/>
          <c:cat>
            <c:strRef>
              <c:f>Sheet1!$A$4:$A$53</c:f>
              <c:strCache>
                <c:ptCount val="50"/>
                <c:pt idx="0">
                  <c:v>Minnesota</c:v>
                </c:pt>
                <c:pt idx="1">
                  <c:v>New Mexico</c:v>
                </c:pt>
                <c:pt idx="2">
                  <c:v>North Dakota</c:v>
                </c:pt>
                <c:pt idx="3">
                  <c:v>Alabama</c:v>
                </c:pt>
                <c:pt idx="4">
                  <c:v>Alaska</c:v>
                </c:pt>
                <c:pt idx="5">
                  <c:v>West Virginia</c:v>
                </c:pt>
                <c:pt idx="6">
                  <c:v>Rhode Island</c:v>
                </c:pt>
                <c:pt idx="7">
                  <c:v>Wyoming</c:v>
                </c:pt>
                <c:pt idx="8">
                  <c:v>Hawaii</c:v>
                </c:pt>
                <c:pt idx="9">
                  <c:v>Delaware</c:v>
                </c:pt>
                <c:pt idx="10">
                  <c:v>Arkansas</c:v>
                </c:pt>
                <c:pt idx="11">
                  <c:v>Louisiana</c:v>
                </c:pt>
                <c:pt idx="12">
                  <c:v>Maine</c:v>
                </c:pt>
                <c:pt idx="13">
                  <c:v>Massachusetts</c:v>
                </c:pt>
                <c:pt idx="14">
                  <c:v>New Jersey</c:v>
                </c:pt>
                <c:pt idx="15">
                  <c:v>Maryland</c:v>
                </c:pt>
                <c:pt idx="16">
                  <c:v>Nebraska</c:v>
                </c:pt>
                <c:pt idx="17">
                  <c:v>Kentucky</c:v>
                </c:pt>
                <c:pt idx="18">
                  <c:v>Mississippi</c:v>
                </c:pt>
                <c:pt idx="19">
                  <c:v>Illinois</c:v>
                </c:pt>
                <c:pt idx="20">
                  <c:v>Tennessee</c:v>
                </c:pt>
                <c:pt idx="21">
                  <c:v>Florida</c:v>
                </c:pt>
                <c:pt idx="22">
                  <c:v>Connecticut</c:v>
                </c:pt>
                <c:pt idx="23">
                  <c:v>Indiana</c:v>
                </c:pt>
                <c:pt idx="24">
                  <c:v>Kansas</c:v>
                </c:pt>
                <c:pt idx="25">
                  <c:v>Montana</c:v>
                </c:pt>
                <c:pt idx="26">
                  <c:v>Utah</c:v>
                </c:pt>
                <c:pt idx="27">
                  <c:v>Vermont</c:v>
                </c:pt>
                <c:pt idx="28">
                  <c:v>Idaho</c:v>
                </c:pt>
                <c:pt idx="29">
                  <c:v>Iowa</c:v>
                </c:pt>
                <c:pt idx="30">
                  <c:v>Texas</c:v>
                </c:pt>
                <c:pt idx="31">
                  <c:v>Oklahoma</c:v>
                </c:pt>
                <c:pt idx="32">
                  <c:v>South Carolina</c:v>
                </c:pt>
                <c:pt idx="33">
                  <c:v>New York</c:v>
                </c:pt>
                <c:pt idx="34">
                  <c:v>Missouri</c:v>
                </c:pt>
                <c:pt idx="35">
                  <c:v>Virginia</c:v>
                </c:pt>
                <c:pt idx="36">
                  <c:v>Georgia</c:v>
                </c:pt>
                <c:pt idx="37">
                  <c:v>South Dakota</c:v>
                </c:pt>
                <c:pt idx="38">
                  <c:v>Wisconsin</c:v>
                </c:pt>
                <c:pt idx="39">
                  <c:v>Ohio</c:v>
                </c:pt>
                <c:pt idx="40">
                  <c:v>Oregon</c:v>
                </c:pt>
                <c:pt idx="41">
                  <c:v>North Carolina</c:v>
                </c:pt>
                <c:pt idx="42">
                  <c:v>Michigan</c:v>
                </c:pt>
                <c:pt idx="43">
                  <c:v>Nevada</c:v>
                </c:pt>
                <c:pt idx="44">
                  <c:v>Pennsylvania</c:v>
                </c:pt>
                <c:pt idx="45">
                  <c:v>Colorado</c:v>
                </c:pt>
                <c:pt idx="46">
                  <c:v>California</c:v>
                </c:pt>
                <c:pt idx="47">
                  <c:v>Washington</c:v>
                </c:pt>
                <c:pt idx="48">
                  <c:v>Arizona</c:v>
                </c:pt>
                <c:pt idx="49">
                  <c:v>New Hampshire</c:v>
                </c:pt>
              </c:strCache>
            </c:strRef>
          </c:cat>
          <c:val>
            <c:numRef>
              <c:f>Sheet1!$B$4:$B$53</c:f>
              <c:numCache>
                <c:formatCode>General</c:formatCode>
                <c:ptCount val="50"/>
                <c:pt idx="2" formatCode="0.0%">
                  <c:v>6.8000000000000019E-2</c:v>
                </c:pt>
                <c:pt idx="3" formatCode="0.0%">
                  <c:v>5.2000000000000032E-2</c:v>
                </c:pt>
                <c:pt idx="4" formatCode="0.0%">
                  <c:v>3.1000000000000028E-2</c:v>
                </c:pt>
                <c:pt idx="5" formatCode="0.0%">
                  <c:v>2.8000000000000001E-2</c:v>
                </c:pt>
                <c:pt idx="6" formatCode="0.0%">
                  <c:v>2.0000000000000011E-2</c:v>
                </c:pt>
                <c:pt idx="7" formatCode="0.0%">
                  <c:v>1.2E-2</c:v>
                </c:pt>
                <c:pt idx="8" formatCode="0.0%">
                  <c:v>5.0000000000000053E-3</c:v>
                </c:pt>
                <c:pt idx="9" formatCode="0.0%">
                  <c:v>3.0000000000000027E-3</c:v>
                </c:pt>
                <c:pt idx="10" formatCode="0.0%">
                  <c:v>0</c:v>
                </c:pt>
                <c:pt idx="11" formatCode="0.0%">
                  <c:v>0</c:v>
                </c:pt>
                <c:pt idx="12" formatCode="0.0%">
                  <c:v>0</c:v>
                </c:pt>
                <c:pt idx="13" formatCode="0.0%">
                  <c:v>0</c:v>
                </c:pt>
                <c:pt idx="14" formatCode="0.0%">
                  <c:v>0</c:v>
                </c:pt>
                <c:pt idx="15" formatCode="0.0%">
                  <c:v>-5.0000000000000053E-3</c:v>
                </c:pt>
                <c:pt idx="16" formatCode="0.0%">
                  <c:v>-7.0000000000000045E-3</c:v>
                </c:pt>
                <c:pt idx="17" formatCode="0.0%">
                  <c:v>-1.0000000000000005E-2</c:v>
                </c:pt>
                <c:pt idx="18" formatCode="0.0%">
                  <c:v>-1.0000000000000005E-2</c:v>
                </c:pt>
                <c:pt idx="19" formatCode="0.0%">
                  <c:v>-1.1000000000000015E-2</c:v>
                </c:pt>
                <c:pt idx="20" formatCode="0.0%">
                  <c:v>-1.1000000000000015E-2</c:v>
                </c:pt>
                <c:pt idx="21" formatCode="0.0%">
                  <c:v>-1.2E-2</c:v>
                </c:pt>
                <c:pt idx="22" formatCode="0.0%">
                  <c:v>-1.7000000000000001E-2</c:v>
                </c:pt>
                <c:pt idx="23" formatCode="0.0%">
                  <c:v>-1.900000000000002E-2</c:v>
                </c:pt>
                <c:pt idx="24" formatCode="0.0%">
                  <c:v>-2.0000000000000011E-2</c:v>
                </c:pt>
                <c:pt idx="25" formatCode="0.0%">
                  <c:v>-2.0000000000000011E-2</c:v>
                </c:pt>
                <c:pt idx="26" formatCode="0.0%">
                  <c:v>-2.0000000000000011E-2</c:v>
                </c:pt>
                <c:pt idx="27" formatCode="0.0%">
                  <c:v>-3.0000000000000002E-2</c:v>
                </c:pt>
                <c:pt idx="28" formatCode="0.0%">
                  <c:v>-3.500000000000001E-2</c:v>
                </c:pt>
                <c:pt idx="29" formatCode="0.0%">
                  <c:v>-3.6000000000000011E-2</c:v>
                </c:pt>
                <c:pt idx="30" formatCode="0.0%">
                  <c:v>-0.05</c:v>
                </c:pt>
                <c:pt idx="31" formatCode="0.0%">
                  <c:v>-5.8000000000000003E-2</c:v>
                </c:pt>
                <c:pt idx="32" formatCode="0.0%">
                  <c:v>-6.0000000000000032E-2</c:v>
                </c:pt>
                <c:pt idx="33" formatCode="0.0%">
                  <c:v>-6.5000000000000002E-2</c:v>
                </c:pt>
                <c:pt idx="34" formatCode="0.0%">
                  <c:v>-7.0000000000000021E-2</c:v>
                </c:pt>
                <c:pt idx="35" formatCode="0.0%">
                  <c:v>-7.2000000000000022E-2</c:v>
                </c:pt>
                <c:pt idx="36" formatCode="0.0%">
                  <c:v>-9.0000000000000024E-2</c:v>
                </c:pt>
                <c:pt idx="37" formatCode="0.0%">
                  <c:v>-0.1</c:v>
                </c:pt>
                <c:pt idx="38" formatCode="0.0%">
                  <c:v>-0.11</c:v>
                </c:pt>
                <c:pt idx="39" formatCode="0.0%">
                  <c:v>-0.11199999999999995</c:v>
                </c:pt>
                <c:pt idx="40" formatCode="0.0%">
                  <c:v>-0.13500000000000001</c:v>
                </c:pt>
                <c:pt idx="41" formatCode="0.0%">
                  <c:v>-0.14400000000000004</c:v>
                </c:pt>
                <c:pt idx="42" formatCode="0.0%">
                  <c:v>-0.15000000000000016</c:v>
                </c:pt>
                <c:pt idx="43" formatCode="0.0%">
                  <c:v>-0.15300000000000016</c:v>
                </c:pt>
                <c:pt idx="44" formatCode="0.0%">
                  <c:v>-0.18000000000000016</c:v>
                </c:pt>
                <c:pt idx="45" formatCode="0.0%">
                  <c:v>-0.20900000000000016</c:v>
                </c:pt>
                <c:pt idx="46" formatCode="0.0%">
                  <c:v>-0.23</c:v>
                </c:pt>
                <c:pt idx="47" formatCode="0.0%">
                  <c:v>-0.23</c:v>
                </c:pt>
                <c:pt idx="48" formatCode="0.0%">
                  <c:v>-0.24000000000000016</c:v>
                </c:pt>
                <c:pt idx="49" formatCode="0.0%">
                  <c:v>-0.48000000000000032</c:v>
                </c:pt>
              </c:numCache>
            </c:numRef>
          </c:val>
        </c:ser>
        <c:axId val="67258240"/>
        <c:axId val="67259776"/>
      </c:barChart>
      <c:catAx>
        <c:axId val="67258240"/>
        <c:scaling>
          <c:orientation val="minMax"/>
        </c:scaling>
        <c:axPos val="b"/>
        <c:majorGridlines/>
        <c:tickLblPos val="high"/>
        <c:crossAx val="67259776"/>
        <c:crosses val="autoZero"/>
        <c:auto val="1"/>
        <c:lblAlgn val="ctr"/>
        <c:lblOffset val="50"/>
        <c:tickLblSkip val="1"/>
        <c:tickMarkSkip val="5"/>
      </c:catAx>
      <c:valAx>
        <c:axId val="67259776"/>
        <c:scaling>
          <c:orientation val="minMax"/>
        </c:scaling>
        <c:axPos val="l"/>
        <c:majorGridlines>
          <c:spPr>
            <a:ln>
              <a:solidFill>
                <a:schemeClr val="accent1"/>
              </a:solidFill>
            </a:ln>
          </c:spPr>
        </c:majorGridlines>
        <c:numFmt formatCode="0.0%" sourceLinked="0"/>
        <c:minorTickMark val="out"/>
        <c:tickLblPos val="nextTo"/>
        <c:crossAx val="67258240"/>
        <c:crosses val="autoZero"/>
        <c:crossBetween val="between"/>
      </c:valAx>
    </c:plotArea>
    <c:plotVisOnly val="1"/>
  </c:chart>
  <c:spPr>
    <a:ln>
      <a:noFill/>
    </a:ln>
  </c:sp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AF966-949F-4DF9-BE16-6A7CADFED6A3}" type="doc">
      <dgm:prSet loTypeId="urn:microsoft.com/office/officeart/2005/8/layout/chevron2" loCatId="list" qsTypeId="urn:microsoft.com/office/officeart/2005/8/quickstyle/simple1#29" qsCatId="simple" csTypeId="urn:microsoft.com/office/officeart/2005/8/colors/accent1_2#17" csCatId="accent1" phldr="1"/>
      <dgm:spPr/>
      <dgm:t>
        <a:bodyPr/>
        <a:lstStyle/>
        <a:p>
          <a:endParaRPr lang="en-US"/>
        </a:p>
      </dgm:t>
    </dgm:pt>
    <dgm:pt modelId="{3BE0B7AD-B4A4-4771-A519-2240C29DC242}">
      <dgm:prSet phldrT="[Text]"/>
      <dgm:spPr>
        <a:solidFill>
          <a:schemeClr val="accent2"/>
        </a:solidFill>
        <a:ln>
          <a:solidFill>
            <a:schemeClr val="accent2">
              <a:lumMod val="60000"/>
              <a:lumOff val="40000"/>
            </a:schemeClr>
          </a:solidFill>
        </a:ln>
      </dgm:spPr>
      <dgm:t>
        <a:bodyPr/>
        <a:lstStyle/>
        <a:p>
          <a:r>
            <a:rPr lang="en-US" dirty="0" smtClean="0"/>
            <a:t>Goal</a:t>
          </a:r>
          <a:endParaRPr lang="en-US" dirty="0"/>
        </a:p>
      </dgm:t>
    </dgm:pt>
    <dgm:pt modelId="{22BF1420-FD9F-4465-AEAD-6C7038247A42}" type="parTrans" cxnId="{30D6B67B-B9A0-42D8-9333-5943FCB41EF9}">
      <dgm:prSet/>
      <dgm:spPr/>
      <dgm:t>
        <a:bodyPr/>
        <a:lstStyle/>
        <a:p>
          <a:endParaRPr lang="en-US"/>
        </a:p>
      </dgm:t>
    </dgm:pt>
    <dgm:pt modelId="{D4655405-43FE-4D7C-85D2-0BA6664AA022}" type="sibTrans" cxnId="{30D6B67B-B9A0-42D8-9333-5943FCB41EF9}">
      <dgm:prSet/>
      <dgm:spPr/>
      <dgm:t>
        <a:bodyPr/>
        <a:lstStyle/>
        <a:p>
          <a:endParaRPr lang="en-US"/>
        </a:p>
      </dgm:t>
    </dgm:pt>
    <dgm:pt modelId="{C99DAD20-45C9-4493-B1AE-76E0BE7DDFC4}">
      <dgm:prSet phldrT="[Text]" custT="1"/>
      <dgm:spPr>
        <a:ln>
          <a:solidFill>
            <a:schemeClr val="accent2">
              <a:lumMod val="60000"/>
              <a:lumOff val="40000"/>
            </a:schemeClr>
          </a:solidFill>
        </a:ln>
      </dgm:spPr>
      <dgm:t>
        <a:bodyPr/>
        <a:lstStyle/>
        <a:p>
          <a:r>
            <a:rPr lang="en-US" sz="2200" b="0" dirty="0" smtClean="0"/>
            <a:t>10 million more graduates from community colleges, four-year colleges </a:t>
          </a:r>
          <a:r>
            <a:rPr lang="en-US" sz="2200" dirty="0" smtClean="0"/>
            <a:t>and universities by 2020 (beyond 2+ million expected due to growth)</a:t>
          </a:r>
          <a:endParaRPr lang="en-US" sz="2200" dirty="0"/>
        </a:p>
      </dgm:t>
    </dgm:pt>
    <dgm:pt modelId="{2BBA92F3-651E-4721-AA6F-5E4F03F3E582}" type="parTrans" cxnId="{137B7E98-0CAB-4768-9A99-BFEA9DA67BA5}">
      <dgm:prSet/>
      <dgm:spPr/>
      <dgm:t>
        <a:bodyPr/>
        <a:lstStyle/>
        <a:p>
          <a:endParaRPr lang="en-US"/>
        </a:p>
      </dgm:t>
    </dgm:pt>
    <dgm:pt modelId="{6DDD227F-D75E-43EF-B0F1-3ECB0C19D35B}" type="sibTrans" cxnId="{137B7E98-0CAB-4768-9A99-BFEA9DA67BA5}">
      <dgm:prSet/>
      <dgm:spPr/>
      <dgm:t>
        <a:bodyPr/>
        <a:lstStyle/>
        <a:p>
          <a:endParaRPr lang="en-US"/>
        </a:p>
      </dgm:t>
    </dgm:pt>
    <dgm:pt modelId="{E85B528C-DEFB-4A6F-AC4D-3330E5133AE7}">
      <dgm:prSet phldrT="[Text]"/>
      <dgm:spPr>
        <a:solidFill>
          <a:schemeClr val="accent2"/>
        </a:solidFill>
        <a:ln>
          <a:solidFill>
            <a:schemeClr val="accent2">
              <a:lumMod val="60000"/>
              <a:lumOff val="40000"/>
            </a:schemeClr>
          </a:solidFill>
        </a:ln>
      </dgm:spPr>
      <dgm:t>
        <a:bodyPr/>
        <a:lstStyle/>
        <a:p>
          <a:r>
            <a:rPr lang="en-US" dirty="0" smtClean="0"/>
            <a:t>Goal</a:t>
          </a:r>
          <a:endParaRPr lang="en-US" dirty="0"/>
        </a:p>
      </dgm:t>
    </dgm:pt>
    <dgm:pt modelId="{EB79C8D2-0279-43DE-905A-3DD18E0CC39A}" type="parTrans" cxnId="{E6E6B586-81EB-4202-ADF8-80BF00B856FB}">
      <dgm:prSet/>
      <dgm:spPr/>
      <dgm:t>
        <a:bodyPr/>
        <a:lstStyle/>
        <a:p>
          <a:endParaRPr lang="en-US"/>
        </a:p>
      </dgm:t>
    </dgm:pt>
    <dgm:pt modelId="{DF242BCD-2154-4349-88D0-F9EE9EF820FA}" type="sibTrans" cxnId="{E6E6B586-81EB-4202-ADF8-80BF00B856FB}">
      <dgm:prSet/>
      <dgm:spPr/>
      <dgm:t>
        <a:bodyPr/>
        <a:lstStyle/>
        <a:p>
          <a:endParaRPr lang="en-US"/>
        </a:p>
      </dgm:t>
    </dgm:pt>
    <dgm:pt modelId="{A019B62E-F8D5-4AF3-B150-A25907533D36}">
      <dgm:prSet phldrT="[Text]" custT="1"/>
      <dgm:spPr>
        <a:ln>
          <a:solidFill>
            <a:schemeClr val="accent2">
              <a:lumMod val="60000"/>
              <a:lumOff val="40000"/>
            </a:schemeClr>
          </a:solidFill>
        </a:ln>
      </dgm:spPr>
      <dgm:t>
        <a:bodyPr/>
        <a:lstStyle/>
        <a:p>
          <a:r>
            <a:rPr lang="en-US" sz="2200" dirty="0" smtClean="0"/>
            <a:t>Create and support opportunities for every American to complete one year or more of higher education or advanced training in his/her lifetime</a:t>
          </a:r>
          <a:endParaRPr lang="en-US" sz="2200" dirty="0"/>
        </a:p>
      </dgm:t>
    </dgm:pt>
    <dgm:pt modelId="{84BDF27D-4D90-4200-9883-A6EC5F618761}" type="parTrans" cxnId="{BF1A10D2-2420-48BB-B888-EA12CF1EE94C}">
      <dgm:prSet/>
      <dgm:spPr/>
      <dgm:t>
        <a:bodyPr/>
        <a:lstStyle/>
        <a:p>
          <a:endParaRPr lang="en-US"/>
        </a:p>
      </dgm:t>
    </dgm:pt>
    <dgm:pt modelId="{FCE17A54-0B08-4DCE-9AFF-F30EAE183138}" type="sibTrans" cxnId="{BF1A10D2-2420-48BB-B888-EA12CF1EE94C}">
      <dgm:prSet/>
      <dgm:spPr/>
      <dgm:t>
        <a:bodyPr/>
        <a:lstStyle/>
        <a:p>
          <a:endParaRPr lang="en-US"/>
        </a:p>
      </dgm:t>
    </dgm:pt>
    <dgm:pt modelId="{4B42BDBD-20C5-4E98-88FB-28277E9D2CB2}">
      <dgm:prSet/>
      <dgm:spPr>
        <a:solidFill>
          <a:srgbClr val="C00000"/>
        </a:solidFill>
        <a:ln>
          <a:solidFill>
            <a:schemeClr val="accent2">
              <a:lumMod val="60000"/>
              <a:lumOff val="40000"/>
            </a:schemeClr>
          </a:solidFill>
        </a:ln>
      </dgm:spPr>
      <dgm:t>
        <a:bodyPr/>
        <a:lstStyle/>
        <a:p>
          <a:r>
            <a:rPr lang="en-US" dirty="0" smtClean="0"/>
            <a:t>Result</a:t>
          </a:r>
          <a:endParaRPr lang="en-US" dirty="0"/>
        </a:p>
      </dgm:t>
    </dgm:pt>
    <dgm:pt modelId="{9B655F6D-5ABC-4BAB-917E-6EA31D80D311}" type="parTrans" cxnId="{C1464982-6592-4E8F-B9B7-9B92836BE1E1}">
      <dgm:prSet/>
      <dgm:spPr/>
      <dgm:t>
        <a:bodyPr/>
        <a:lstStyle/>
        <a:p>
          <a:endParaRPr lang="en-US"/>
        </a:p>
      </dgm:t>
    </dgm:pt>
    <dgm:pt modelId="{8F875FFE-C236-4434-B6C6-2CE390D9F5FA}" type="sibTrans" cxnId="{C1464982-6592-4E8F-B9B7-9B92836BE1E1}">
      <dgm:prSet/>
      <dgm:spPr/>
      <dgm:t>
        <a:bodyPr/>
        <a:lstStyle/>
        <a:p>
          <a:endParaRPr lang="en-US"/>
        </a:p>
      </dgm:t>
    </dgm:pt>
    <dgm:pt modelId="{EF7C2E93-049F-4CC2-9D68-CB98928CD9E2}">
      <dgm:prSet custT="1"/>
      <dgm:spPr>
        <a:ln>
          <a:solidFill>
            <a:schemeClr val="accent2">
              <a:lumMod val="60000"/>
              <a:lumOff val="40000"/>
            </a:schemeClr>
          </a:solidFill>
        </a:ln>
      </dgm:spPr>
      <dgm:t>
        <a:bodyPr/>
        <a:lstStyle/>
        <a:p>
          <a:r>
            <a:rPr lang="en-US" sz="2200" b="0" i="0" dirty="0" smtClean="0"/>
            <a:t>“Best educated, most competitive workforce                     in the world”</a:t>
          </a:r>
          <a:endParaRPr lang="en-US" sz="2200" b="0" i="0" dirty="0"/>
        </a:p>
      </dgm:t>
    </dgm:pt>
    <dgm:pt modelId="{29059CC9-DB6E-4FA2-9BE0-96C8AE438138}" type="parTrans" cxnId="{D5592B26-C124-45D4-A8ED-6340EC1D1324}">
      <dgm:prSet/>
      <dgm:spPr/>
      <dgm:t>
        <a:bodyPr/>
        <a:lstStyle/>
        <a:p>
          <a:endParaRPr lang="en-US"/>
        </a:p>
      </dgm:t>
    </dgm:pt>
    <dgm:pt modelId="{4B866DF7-C2F1-40CC-B855-60EEB4358AA7}" type="sibTrans" cxnId="{D5592B26-C124-45D4-A8ED-6340EC1D1324}">
      <dgm:prSet/>
      <dgm:spPr/>
      <dgm:t>
        <a:bodyPr/>
        <a:lstStyle/>
        <a:p>
          <a:endParaRPr lang="en-US"/>
        </a:p>
      </dgm:t>
    </dgm:pt>
    <dgm:pt modelId="{D36C0F76-CADE-48EE-947C-749C0F9CE746}" type="pres">
      <dgm:prSet presAssocID="{CA9AF966-949F-4DF9-BE16-6A7CADFED6A3}" presName="linearFlow" presStyleCnt="0">
        <dgm:presLayoutVars>
          <dgm:dir/>
          <dgm:animLvl val="lvl"/>
          <dgm:resizeHandles val="exact"/>
        </dgm:presLayoutVars>
      </dgm:prSet>
      <dgm:spPr/>
      <dgm:t>
        <a:bodyPr/>
        <a:lstStyle/>
        <a:p>
          <a:endParaRPr lang="en-US"/>
        </a:p>
      </dgm:t>
    </dgm:pt>
    <dgm:pt modelId="{E79E0216-82F5-4B4A-9911-3534A7045962}" type="pres">
      <dgm:prSet presAssocID="{3BE0B7AD-B4A4-4771-A519-2240C29DC242}" presName="composite" presStyleCnt="0"/>
      <dgm:spPr/>
    </dgm:pt>
    <dgm:pt modelId="{690DBEC0-9480-4E63-9951-AA16D1D83B85}" type="pres">
      <dgm:prSet presAssocID="{3BE0B7AD-B4A4-4771-A519-2240C29DC242}" presName="parentText" presStyleLbl="alignNode1" presStyleIdx="0" presStyleCnt="3">
        <dgm:presLayoutVars>
          <dgm:chMax val="1"/>
          <dgm:bulletEnabled val="1"/>
        </dgm:presLayoutVars>
      </dgm:prSet>
      <dgm:spPr/>
      <dgm:t>
        <a:bodyPr/>
        <a:lstStyle/>
        <a:p>
          <a:endParaRPr lang="en-US"/>
        </a:p>
      </dgm:t>
    </dgm:pt>
    <dgm:pt modelId="{5335E846-5EAD-4463-846F-2D05B8735202}" type="pres">
      <dgm:prSet presAssocID="{3BE0B7AD-B4A4-4771-A519-2240C29DC242}" presName="descendantText" presStyleLbl="alignAcc1" presStyleIdx="0" presStyleCnt="3" custScaleY="100000">
        <dgm:presLayoutVars>
          <dgm:bulletEnabled val="1"/>
        </dgm:presLayoutVars>
      </dgm:prSet>
      <dgm:spPr/>
      <dgm:t>
        <a:bodyPr/>
        <a:lstStyle/>
        <a:p>
          <a:endParaRPr lang="en-US"/>
        </a:p>
      </dgm:t>
    </dgm:pt>
    <dgm:pt modelId="{AAA721DE-9C55-4C4E-9F73-FF725C278D28}" type="pres">
      <dgm:prSet presAssocID="{D4655405-43FE-4D7C-85D2-0BA6664AA022}" presName="sp" presStyleCnt="0"/>
      <dgm:spPr/>
    </dgm:pt>
    <dgm:pt modelId="{A921F738-5856-4BDA-8D62-9BD6CA6DA028}" type="pres">
      <dgm:prSet presAssocID="{E85B528C-DEFB-4A6F-AC4D-3330E5133AE7}" presName="composite" presStyleCnt="0"/>
      <dgm:spPr/>
    </dgm:pt>
    <dgm:pt modelId="{C635B8CB-F730-4712-B355-FD6DFDB7EABD}" type="pres">
      <dgm:prSet presAssocID="{E85B528C-DEFB-4A6F-AC4D-3330E5133AE7}" presName="parentText" presStyleLbl="alignNode1" presStyleIdx="1" presStyleCnt="3">
        <dgm:presLayoutVars>
          <dgm:chMax val="1"/>
          <dgm:bulletEnabled val="1"/>
        </dgm:presLayoutVars>
      </dgm:prSet>
      <dgm:spPr/>
      <dgm:t>
        <a:bodyPr/>
        <a:lstStyle/>
        <a:p>
          <a:endParaRPr lang="en-US"/>
        </a:p>
      </dgm:t>
    </dgm:pt>
    <dgm:pt modelId="{F2E6B833-20DE-4B21-AAF9-9F33681C0D1F}" type="pres">
      <dgm:prSet presAssocID="{E85B528C-DEFB-4A6F-AC4D-3330E5133AE7}" presName="descendantText" presStyleLbl="alignAcc1" presStyleIdx="1" presStyleCnt="3">
        <dgm:presLayoutVars>
          <dgm:bulletEnabled val="1"/>
        </dgm:presLayoutVars>
      </dgm:prSet>
      <dgm:spPr/>
      <dgm:t>
        <a:bodyPr/>
        <a:lstStyle/>
        <a:p>
          <a:endParaRPr lang="en-US"/>
        </a:p>
      </dgm:t>
    </dgm:pt>
    <dgm:pt modelId="{1693A673-A2F2-402E-84EC-180B53461705}" type="pres">
      <dgm:prSet presAssocID="{DF242BCD-2154-4349-88D0-F9EE9EF820FA}" presName="sp" presStyleCnt="0"/>
      <dgm:spPr/>
    </dgm:pt>
    <dgm:pt modelId="{A6038915-1427-4B6D-831A-05FB09E94FF6}" type="pres">
      <dgm:prSet presAssocID="{4B42BDBD-20C5-4E98-88FB-28277E9D2CB2}" presName="composite" presStyleCnt="0"/>
      <dgm:spPr/>
    </dgm:pt>
    <dgm:pt modelId="{9B6C8582-E14F-4230-AD56-DE9042245972}" type="pres">
      <dgm:prSet presAssocID="{4B42BDBD-20C5-4E98-88FB-28277E9D2CB2}" presName="parentText" presStyleLbl="alignNode1" presStyleIdx="2" presStyleCnt="3">
        <dgm:presLayoutVars>
          <dgm:chMax val="1"/>
          <dgm:bulletEnabled val="1"/>
        </dgm:presLayoutVars>
      </dgm:prSet>
      <dgm:spPr/>
      <dgm:t>
        <a:bodyPr/>
        <a:lstStyle/>
        <a:p>
          <a:endParaRPr lang="en-US"/>
        </a:p>
      </dgm:t>
    </dgm:pt>
    <dgm:pt modelId="{36242141-0244-47A8-90A7-481E883B032E}" type="pres">
      <dgm:prSet presAssocID="{4B42BDBD-20C5-4E98-88FB-28277E9D2CB2}" presName="descendantText" presStyleLbl="alignAcc1" presStyleIdx="2" presStyleCnt="3" custLinFactNeighborX="423" custLinFactNeighborY="2495">
        <dgm:presLayoutVars>
          <dgm:bulletEnabled val="1"/>
        </dgm:presLayoutVars>
      </dgm:prSet>
      <dgm:spPr/>
      <dgm:t>
        <a:bodyPr/>
        <a:lstStyle/>
        <a:p>
          <a:endParaRPr lang="en-US"/>
        </a:p>
      </dgm:t>
    </dgm:pt>
  </dgm:ptLst>
  <dgm:cxnLst>
    <dgm:cxn modelId="{1C759401-7B8C-4C13-AA42-05A99DB39D24}" type="presOf" srcId="{EF7C2E93-049F-4CC2-9D68-CB98928CD9E2}" destId="{36242141-0244-47A8-90A7-481E883B032E}" srcOrd="0" destOrd="0" presId="urn:microsoft.com/office/officeart/2005/8/layout/chevron2"/>
    <dgm:cxn modelId="{AC8D7C14-CE3D-49A1-BCF4-5B8069646220}" type="presOf" srcId="{C99DAD20-45C9-4493-B1AE-76E0BE7DDFC4}" destId="{5335E846-5EAD-4463-846F-2D05B8735202}" srcOrd="0" destOrd="0" presId="urn:microsoft.com/office/officeart/2005/8/layout/chevron2"/>
    <dgm:cxn modelId="{D5592B26-C124-45D4-A8ED-6340EC1D1324}" srcId="{4B42BDBD-20C5-4E98-88FB-28277E9D2CB2}" destId="{EF7C2E93-049F-4CC2-9D68-CB98928CD9E2}" srcOrd="0" destOrd="0" parTransId="{29059CC9-DB6E-4FA2-9BE0-96C8AE438138}" sibTransId="{4B866DF7-C2F1-40CC-B855-60EEB4358AA7}"/>
    <dgm:cxn modelId="{C1464982-6592-4E8F-B9B7-9B92836BE1E1}" srcId="{CA9AF966-949F-4DF9-BE16-6A7CADFED6A3}" destId="{4B42BDBD-20C5-4E98-88FB-28277E9D2CB2}" srcOrd="2" destOrd="0" parTransId="{9B655F6D-5ABC-4BAB-917E-6EA31D80D311}" sibTransId="{8F875FFE-C236-4434-B6C6-2CE390D9F5FA}"/>
    <dgm:cxn modelId="{30D6B67B-B9A0-42D8-9333-5943FCB41EF9}" srcId="{CA9AF966-949F-4DF9-BE16-6A7CADFED6A3}" destId="{3BE0B7AD-B4A4-4771-A519-2240C29DC242}" srcOrd="0" destOrd="0" parTransId="{22BF1420-FD9F-4465-AEAD-6C7038247A42}" sibTransId="{D4655405-43FE-4D7C-85D2-0BA6664AA022}"/>
    <dgm:cxn modelId="{0C0B2614-022B-4BB5-9367-75991C031CBD}" type="presOf" srcId="{CA9AF966-949F-4DF9-BE16-6A7CADFED6A3}" destId="{D36C0F76-CADE-48EE-947C-749C0F9CE746}" srcOrd="0" destOrd="0" presId="urn:microsoft.com/office/officeart/2005/8/layout/chevron2"/>
    <dgm:cxn modelId="{A912FEE1-5939-4E6D-B6C1-6C2B088313FF}" type="presOf" srcId="{3BE0B7AD-B4A4-4771-A519-2240C29DC242}" destId="{690DBEC0-9480-4E63-9951-AA16D1D83B85}" srcOrd="0" destOrd="0" presId="urn:microsoft.com/office/officeart/2005/8/layout/chevron2"/>
    <dgm:cxn modelId="{E6E6B586-81EB-4202-ADF8-80BF00B856FB}" srcId="{CA9AF966-949F-4DF9-BE16-6A7CADFED6A3}" destId="{E85B528C-DEFB-4A6F-AC4D-3330E5133AE7}" srcOrd="1" destOrd="0" parTransId="{EB79C8D2-0279-43DE-905A-3DD18E0CC39A}" sibTransId="{DF242BCD-2154-4349-88D0-F9EE9EF820FA}"/>
    <dgm:cxn modelId="{137B7E98-0CAB-4768-9A99-BFEA9DA67BA5}" srcId="{3BE0B7AD-B4A4-4771-A519-2240C29DC242}" destId="{C99DAD20-45C9-4493-B1AE-76E0BE7DDFC4}" srcOrd="0" destOrd="0" parTransId="{2BBA92F3-651E-4721-AA6F-5E4F03F3E582}" sibTransId="{6DDD227F-D75E-43EF-B0F1-3ECB0C19D35B}"/>
    <dgm:cxn modelId="{8EDF04E7-9C4D-4266-B63A-38444240A72D}" type="presOf" srcId="{4B42BDBD-20C5-4E98-88FB-28277E9D2CB2}" destId="{9B6C8582-E14F-4230-AD56-DE9042245972}" srcOrd="0" destOrd="0" presId="urn:microsoft.com/office/officeart/2005/8/layout/chevron2"/>
    <dgm:cxn modelId="{BF1A10D2-2420-48BB-B888-EA12CF1EE94C}" srcId="{E85B528C-DEFB-4A6F-AC4D-3330E5133AE7}" destId="{A019B62E-F8D5-4AF3-B150-A25907533D36}" srcOrd="0" destOrd="0" parTransId="{84BDF27D-4D90-4200-9883-A6EC5F618761}" sibTransId="{FCE17A54-0B08-4DCE-9AFF-F30EAE183138}"/>
    <dgm:cxn modelId="{1EF1D241-79A0-40CD-AC24-9AA736F8EF2E}" type="presOf" srcId="{A019B62E-F8D5-4AF3-B150-A25907533D36}" destId="{F2E6B833-20DE-4B21-AAF9-9F33681C0D1F}" srcOrd="0" destOrd="0" presId="urn:microsoft.com/office/officeart/2005/8/layout/chevron2"/>
    <dgm:cxn modelId="{C63354C3-D451-446D-89A7-B9A68396603D}" type="presOf" srcId="{E85B528C-DEFB-4A6F-AC4D-3330E5133AE7}" destId="{C635B8CB-F730-4712-B355-FD6DFDB7EABD}" srcOrd="0" destOrd="0" presId="urn:microsoft.com/office/officeart/2005/8/layout/chevron2"/>
    <dgm:cxn modelId="{84899D89-E2A1-4EC3-B535-22312E8EA149}" type="presParOf" srcId="{D36C0F76-CADE-48EE-947C-749C0F9CE746}" destId="{E79E0216-82F5-4B4A-9911-3534A7045962}" srcOrd="0" destOrd="0" presId="urn:microsoft.com/office/officeart/2005/8/layout/chevron2"/>
    <dgm:cxn modelId="{EE7014E4-6039-4521-A645-28417864D512}" type="presParOf" srcId="{E79E0216-82F5-4B4A-9911-3534A7045962}" destId="{690DBEC0-9480-4E63-9951-AA16D1D83B85}" srcOrd="0" destOrd="0" presId="urn:microsoft.com/office/officeart/2005/8/layout/chevron2"/>
    <dgm:cxn modelId="{7C4046D4-DC92-4741-B4DB-B6C21EC7FB8C}" type="presParOf" srcId="{E79E0216-82F5-4B4A-9911-3534A7045962}" destId="{5335E846-5EAD-4463-846F-2D05B8735202}" srcOrd="1" destOrd="0" presId="urn:microsoft.com/office/officeart/2005/8/layout/chevron2"/>
    <dgm:cxn modelId="{6E22B3C9-FAED-4BE3-B1FC-61EA8F5B2D35}" type="presParOf" srcId="{D36C0F76-CADE-48EE-947C-749C0F9CE746}" destId="{AAA721DE-9C55-4C4E-9F73-FF725C278D28}" srcOrd="1" destOrd="0" presId="urn:microsoft.com/office/officeart/2005/8/layout/chevron2"/>
    <dgm:cxn modelId="{18400847-8B78-49FD-9BDD-D6A19BF6119F}" type="presParOf" srcId="{D36C0F76-CADE-48EE-947C-749C0F9CE746}" destId="{A921F738-5856-4BDA-8D62-9BD6CA6DA028}" srcOrd="2" destOrd="0" presId="urn:microsoft.com/office/officeart/2005/8/layout/chevron2"/>
    <dgm:cxn modelId="{2A926F57-7C52-48D0-93CE-5A5AAFE7DB08}" type="presParOf" srcId="{A921F738-5856-4BDA-8D62-9BD6CA6DA028}" destId="{C635B8CB-F730-4712-B355-FD6DFDB7EABD}" srcOrd="0" destOrd="0" presId="urn:microsoft.com/office/officeart/2005/8/layout/chevron2"/>
    <dgm:cxn modelId="{51D6E439-4131-4968-8339-497246306310}" type="presParOf" srcId="{A921F738-5856-4BDA-8D62-9BD6CA6DA028}" destId="{F2E6B833-20DE-4B21-AAF9-9F33681C0D1F}" srcOrd="1" destOrd="0" presId="urn:microsoft.com/office/officeart/2005/8/layout/chevron2"/>
    <dgm:cxn modelId="{6E7B2C69-148A-4442-91B2-81CAC12AF718}" type="presParOf" srcId="{D36C0F76-CADE-48EE-947C-749C0F9CE746}" destId="{1693A673-A2F2-402E-84EC-180B53461705}" srcOrd="3" destOrd="0" presId="urn:microsoft.com/office/officeart/2005/8/layout/chevron2"/>
    <dgm:cxn modelId="{476439A9-DFC8-4FE9-BBE5-50B74E0FFF45}" type="presParOf" srcId="{D36C0F76-CADE-48EE-947C-749C0F9CE746}" destId="{A6038915-1427-4B6D-831A-05FB09E94FF6}" srcOrd="4" destOrd="0" presId="urn:microsoft.com/office/officeart/2005/8/layout/chevron2"/>
    <dgm:cxn modelId="{3E26258C-D6AC-46FC-9768-4E8B441AC611}" type="presParOf" srcId="{A6038915-1427-4B6D-831A-05FB09E94FF6}" destId="{9B6C8582-E14F-4230-AD56-DE9042245972}" srcOrd="0" destOrd="0" presId="urn:microsoft.com/office/officeart/2005/8/layout/chevron2"/>
    <dgm:cxn modelId="{E8E06650-1426-469F-85B3-44F9FCB5C7B3}" type="presParOf" srcId="{A6038915-1427-4B6D-831A-05FB09E94FF6}" destId="{36242141-0244-47A8-90A7-481E883B032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0DBEC0-9480-4E63-9951-AA16D1D83B85}">
      <dsp:nvSpPr>
        <dsp:cNvPr id="0" name=""/>
        <dsp:cNvSpPr/>
      </dsp:nvSpPr>
      <dsp:spPr>
        <a:xfrm rot="5400000">
          <a:off x="-255366" y="256932"/>
          <a:ext cx="1702444" cy="1191711"/>
        </a:xfrm>
        <a:prstGeom prst="chevron">
          <a:avLst/>
        </a:prstGeom>
        <a:solidFill>
          <a:schemeClr val="accent2"/>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Goal</a:t>
          </a:r>
          <a:endParaRPr lang="en-US" sz="3500" kern="1200" dirty="0"/>
        </a:p>
      </dsp:txBody>
      <dsp:txXfrm rot="5400000">
        <a:off x="-255366" y="256932"/>
        <a:ext cx="1702444" cy="1191711"/>
      </dsp:txXfrm>
    </dsp:sp>
    <dsp:sp modelId="{5335E846-5EAD-4463-846F-2D05B8735202}">
      <dsp:nvSpPr>
        <dsp:cNvPr id="0" name=""/>
        <dsp:cNvSpPr/>
      </dsp:nvSpPr>
      <dsp:spPr>
        <a:xfrm rot="5400000">
          <a:off x="3890661" y="-2697383"/>
          <a:ext cx="1106589" cy="6504488"/>
        </a:xfrm>
        <a:prstGeom prst="round2SameRect">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0" kern="1200" dirty="0" smtClean="0"/>
            <a:t>10 million more graduates from community colleges, four-year colleges </a:t>
          </a:r>
          <a:r>
            <a:rPr lang="en-US" sz="2200" kern="1200" dirty="0" smtClean="0"/>
            <a:t>and universities by 2020 (beyond 2+ million expected due to growth)</a:t>
          </a:r>
          <a:endParaRPr lang="en-US" sz="2200" kern="1200" dirty="0"/>
        </a:p>
      </dsp:txBody>
      <dsp:txXfrm rot="5400000">
        <a:off x="3890661" y="-2697383"/>
        <a:ext cx="1106589" cy="6504488"/>
      </dsp:txXfrm>
    </dsp:sp>
    <dsp:sp modelId="{C635B8CB-F730-4712-B355-FD6DFDB7EABD}">
      <dsp:nvSpPr>
        <dsp:cNvPr id="0" name=""/>
        <dsp:cNvSpPr/>
      </dsp:nvSpPr>
      <dsp:spPr>
        <a:xfrm rot="5400000">
          <a:off x="-255366" y="1766344"/>
          <a:ext cx="1702444" cy="1191711"/>
        </a:xfrm>
        <a:prstGeom prst="chevron">
          <a:avLst/>
        </a:prstGeom>
        <a:solidFill>
          <a:schemeClr val="accent2"/>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Goal</a:t>
          </a:r>
          <a:endParaRPr lang="en-US" sz="3500" kern="1200" dirty="0"/>
        </a:p>
      </dsp:txBody>
      <dsp:txXfrm rot="5400000">
        <a:off x="-255366" y="1766344"/>
        <a:ext cx="1702444" cy="1191711"/>
      </dsp:txXfrm>
    </dsp:sp>
    <dsp:sp modelId="{F2E6B833-20DE-4B21-AAF9-9F33681C0D1F}">
      <dsp:nvSpPr>
        <dsp:cNvPr id="0" name=""/>
        <dsp:cNvSpPr/>
      </dsp:nvSpPr>
      <dsp:spPr>
        <a:xfrm rot="5400000">
          <a:off x="3890661" y="-1187972"/>
          <a:ext cx="1106589" cy="6504488"/>
        </a:xfrm>
        <a:prstGeom prst="round2SameRect">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Create and support opportunities for every American to complete one year or more of higher education or advanced training in his/her lifetime</a:t>
          </a:r>
          <a:endParaRPr lang="en-US" sz="2200" kern="1200" dirty="0"/>
        </a:p>
      </dsp:txBody>
      <dsp:txXfrm rot="5400000">
        <a:off x="3890661" y="-1187972"/>
        <a:ext cx="1106589" cy="6504488"/>
      </dsp:txXfrm>
    </dsp:sp>
    <dsp:sp modelId="{9B6C8582-E14F-4230-AD56-DE9042245972}">
      <dsp:nvSpPr>
        <dsp:cNvPr id="0" name=""/>
        <dsp:cNvSpPr/>
      </dsp:nvSpPr>
      <dsp:spPr>
        <a:xfrm rot="5400000">
          <a:off x="-255366" y="3275756"/>
          <a:ext cx="1702444" cy="1191711"/>
        </a:xfrm>
        <a:prstGeom prst="chevron">
          <a:avLst/>
        </a:prstGeom>
        <a:solidFill>
          <a:srgbClr val="C00000"/>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Result</a:t>
          </a:r>
          <a:endParaRPr lang="en-US" sz="3500" kern="1200" dirty="0"/>
        </a:p>
      </dsp:txBody>
      <dsp:txXfrm rot="5400000">
        <a:off x="-255366" y="3275756"/>
        <a:ext cx="1702444" cy="1191711"/>
      </dsp:txXfrm>
    </dsp:sp>
    <dsp:sp modelId="{36242141-0244-47A8-90A7-481E883B032E}">
      <dsp:nvSpPr>
        <dsp:cNvPr id="0" name=""/>
        <dsp:cNvSpPr/>
      </dsp:nvSpPr>
      <dsp:spPr>
        <a:xfrm rot="5400000">
          <a:off x="3890661" y="349049"/>
          <a:ext cx="1106589" cy="6504488"/>
        </a:xfrm>
        <a:prstGeom prst="round2SameRect">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0" i="0" kern="1200" dirty="0" smtClean="0"/>
            <a:t>“Best educated, most competitive workforce                     in the world”</a:t>
          </a:r>
          <a:endParaRPr lang="en-US" sz="2200" b="0" i="0" kern="1200" dirty="0"/>
        </a:p>
      </dsp:txBody>
      <dsp:txXfrm rot="5400000">
        <a:off x="3890661" y="349049"/>
        <a:ext cx="1106589" cy="650448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0.5037</cdr:x>
      <cdr:y>0.55604</cdr:y>
    </cdr:from>
    <cdr:to>
      <cdr:x>0.56028</cdr:x>
      <cdr:y>0.89735</cdr:y>
    </cdr:to>
    <cdr:sp macro="" textlink="">
      <cdr:nvSpPr>
        <cdr:cNvPr id="5" name="Straight Connector 4"/>
        <cdr:cNvSpPr/>
      </cdr:nvSpPr>
      <cdr:spPr>
        <a:xfrm xmlns:a="http://schemas.openxmlformats.org/drawingml/2006/main" rot="16200000" flipH="1">
          <a:off x="3672571" y="3933254"/>
          <a:ext cx="1963610" cy="494988"/>
        </a:xfrm>
        <a:prstGeom xmlns:a="http://schemas.openxmlformats.org/drawingml/2006/main" prst="line">
          <a:avLst/>
        </a:prstGeom>
        <a:ln xmlns:a="http://schemas.openxmlformats.org/drawingml/2006/main" w="82550">
          <a:solidFill>
            <a:srgbClr val="FF6969"/>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0.49361</cdr:x>
      <cdr:y>0.55222</cdr:y>
    </cdr:from>
    <cdr:to>
      <cdr:x>0.54909</cdr:x>
      <cdr:y>0.89759</cdr:y>
    </cdr:to>
    <cdr:sp macro="" textlink="">
      <cdr:nvSpPr>
        <cdr:cNvPr id="7" name="Straight Connector 6"/>
        <cdr:cNvSpPr/>
      </cdr:nvSpPr>
      <cdr:spPr>
        <a:xfrm xmlns:a="http://schemas.openxmlformats.org/drawingml/2006/main" rot="16200000" flipH="1">
          <a:off x="3554285" y="3913083"/>
          <a:ext cx="1979554" cy="483578"/>
        </a:xfrm>
        <a:prstGeom xmlns:a="http://schemas.openxmlformats.org/drawingml/2006/main" prst="line">
          <a:avLst/>
        </a:prstGeom>
        <a:ln xmlns:a="http://schemas.openxmlformats.org/drawingml/2006/main" w="95250">
          <a:solidFill>
            <a:srgbClr val="FFC1C1"/>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0.49927</cdr:x>
      <cdr:y>0.54586</cdr:y>
    </cdr:from>
    <cdr:to>
      <cdr:x>0.50965</cdr:x>
      <cdr:y>0.55898</cdr:y>
    </cdr:to>
    <cdr:sp macro="" textlink="">
      <cdr:nvSpPr>
        <cdr:cNvPr id="8" name="Right Triangle 7"/>
        <cdr:cNvSpPr/>
      </cdr:nvSpPr>
      <cdr:spPr>
        <a:xfrm xmlns:a="http://schemas.openxmlformats.org/drawingml/2006/main">
          <a:off x="4351640" y="3128640"/>
          <a:ext cx="90448" cy="75198"/>
        </a:xfrm>
        <a:prstGeom xmlns:a="http://schemas.openxmlformats.org/drawingml/2006/main" prst="rtTriangle">
          <a:avLst/>
        </a:prstGeom>
        <a:solidFill xmlns:a="http://schemas.openxmlformats.org/drawingml/2006/main">
          <a:srgbClr val="FF6969"/>
        </a:solidFill>
        <a:ln xmlns:a="http://schemas.openxmlformats.org/drawingml/2006/main">
          <a:noFill/>
        </a:ln>
        <a:scene3d xmlns:a="http://schemas.openxmlformats.org/drawingml/2006/main">
          <a:camera prst="orthographicFront">
            <a:rot lat="0" lon="0" rev="900000"/>
          </a:camera>
          <a:lightRig rig="threePt" dir="t"/>
        </a:scene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0.49954</cdr:x>
      <cdr:y>0.55925</cdr:y>
    </cdr:from>
    <cdr:to>
      <cdr:x>0.55512</cdr:x>
      <cdr:y>0.89909</cdr:y>
    </cdr:to>
    <cdr:sp macro="" textlink="">
      <cdr:nvSpPr>
        <cdr:cNvPr id="10" name="Straight Connector 9"/>
        <cdr:cNvSpPr/>
      </cdr:nvSpPr>
      <cdr:spPr>
        <a:xfrm xmlns:a="http://schemas.openxmlformats.org/drawingml/2006/main" rot="16200000" flipH="1">
          <a:off x="4370471" y="3217443"/>
          <a:ext cx="486277" cy="1955132"/>
        </a:xfrm>
        <a:prstGeom xmlns:a="http://schemas.openxmlformats.org/drawingml/2006/main" prst="line">
          <a:avLst/>
        </a:prstGeom>
        <a:ln xmlns:a="http://schemas.openxmlformats.org/drawingml/2006/main" w="19050">
          <a:solidFill>
            <a:srgbClr val="FF6969"/>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0.85294</cdr:x>
      <cdr:y>0.79426</cdr:y>
    </cdr:from>
    <cdr:to>
      <cdr:x>0.97059</cdr:x>
      <cdr:y>0.92344</cdr:y>
    </cdr:to>
    <cdr:sp macro="" textlink="">
      <cdr:nvSpPr>
        <cdr:cNvPr id="6" name="TextBox 5"/>
        <cdr:cNvSpPr txBox="1"/>
      </cdr:nvSpPr>
      <cdr:spPr>
        <a:xfrm xmlns:a="http://schemas.openxmlformats.org/drawingml/2006/main">
          <a:off x="6629400" y="4743449"/>
          <a:ext cx="914400" cy="7715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0.85294</cdr:x>
      <cdr:y>0.88995</cdr:y>
    </cdr:from>
    <cdr:to>
      <cdr:x>1</cdr:x>
      <cdr:y>1</cdr:y>
    </cdr:to>
    <cdr:sp macro="" textlink="">
      <cdr:nvSpPr>
        <cdr:cNvPr id="7" name="TextBox 6"/>
        <cdr:cNvSpPr txBox="1"/>
      </cdr:nvSpPr>
      <cdr:spPr>
        <a:xfrm xmlns:a="http://schemas.openxmlformats.org/drawingml/2006/main">
          <a:off x="6991350" y="5381624"/>
          <a:ext cx="1143000" cy="657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Sources: The College Board, Education Pays, 2010</a:t>
          </a:r>
        </a:p>
      </cdr:txBody>
    </cdr:sp>
  </cdr:relSizeAnchor>
  <cdr:relSizeAnchor xmlns:cdr="http://schemas.openxmlformats.org/drawingml/2006/chartDrawing">
    <cdr:from>
      <cdr:x>0.1049</cdr:x>
      <cdr:y>0.19417</cdr:y>
    </cdr:from>
    <cdr:to>
      <cdr:x>0.75338</cdr:x>
      <cdr:y>0.70878</cdr:y>
    </cdr:to>
    <cdr:sp macro="" textlink="">
      <cdr:nvSpPr>
        <cdr:cNvPr id="2" name="Straight Arrow Connector 4"/>
        <cdr:cNvSpPr/>
      </cdr:nvSpPr>
      <cdr:spPr>
        <a:xfrm xmlns:a="http://schemas.openxmlformats.org/drawingml/2006/main" flipV="1">
          <a:off x="838200" y="1142999"/>
          <a:ext cx="5181600" cy="3029227"/>
        </a:xfrm>
        <a:prstGeom xmlns:a="http://schemas.openxmlformats.org/drawingml/2006/main" prst="straightConnector1">
          <a:avLst/>
        </a:prstGeom>
        <a:ln xmlns:a="http://schemas.openxmlformats.org/drawingml/2006/main" w="25400">
          <a:solidFill>
            <a:schemeClr val="accent3">
              <a:lumMod val="75000"/>
            </a:schemeClr>
          </a:solidFill>
          <a:tailEnd type="arrow"/>
        </a:ln>
        <a:effectLst xmlns:a="http://schemas.openxmlformats.org/drawingml/2006/main">
          <a:outerShdw blurRad="50800" dist="50800" dir="5400000" sx="1000" sy="1000" algn="ctr" rotWithShape="0">
            <a:srgbClr val="000000"/>
          </a:outerShdw>
        </a:effectLst>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0.85294</cdr:x>
      <cdr:y>0.79426</cdr:y>
    </cdr:from>
    <cdr:to>
      <cdr:x>0.97059</cdr:x>
      <cdr:y>0.92344</cdr:y>
    </cdr:to>
    <cdr:sp macro="" textlink="">
      <cdr:nvSpPr>
        <cdr:cNvPr id="3" name="TextBox 5"/>
        <cdr:cNvSpPr txBox="1"/>
      </cdr:nvSpPr>
      <cdr:spPr>
        <a:xfrm xmlns:a="http://schemas.openxmlformats.org/drawingml/2006/main">
          <a:off x="6629400" y="4743449"/>
          <a:ext cx="914400" cy="7715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0.74385</cdr:x>
      <cdr:y>0.24595</cdr:y>
    </cdr:from>
    <cdr:to>
      <cdr:x>0.83086</cdr:x>
      <cdr:y>0.28263</cdr:y>
    </cdr:to>
    <cdr:sp macro="" textlink="">
      <cdr:nvSpPr>
        <cdr:cNvPr id="9" name="TextBox 1"/>
        <cdr:cNvSpPr txBox="1"/>
      </cdr:nvSpPr>
      <cdr:spPr>
        <a:xfrm xmlns:a="http://schemas.openxmlformats.org/drawingml/2006/main">
          <a:off x="5943600" y="1447800"/>
          <a:ext cx="695240" cy="215915"/>
        </a:xfrm>
        <a:custGeom xmlns:a="http://schemas.openxmlformats.org/drawingml/2006/main">
          <a:avLst/>
          <a:gdLst>
            <a:gd name="connsiteX0" fmla="*/ 0 w 723900"/>
            <a:gd name="connsiteY0" fmla="*/ 0 h 238126"/>
            <a:gd name="connsiteX1" fmla="*/ 723900 w 723900"/>
            <a:gd name="connsiteY1" fmla="*/ 0 h 238126"/>
            <a:gd name="connsiteX2" fmla="*/ 723900 w 723900"/>
            <a:gd name="connsiteY2" fmla="*/ 238126 h 238126"/>
            <a:gd name="connsiteX3" fmla="*/ 0 w 723900"/>
            <a:gd name="connsiteY3" fmla="*/ 238126 h 238126"/>
            <a:gd name="connsiteX4" fmla="*/ 0 w 723900"/>
            <a:gd name="connsiteY4" fmla="*/ 0 h 23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238126">
              <a:moveTo>
                <a:pt x="0" y="0"/>
              </a:moveTo>
              <a:lnTo>
                <a:pt x="723900" y="0"/>
              </a:lnTo>
              <a:lnTo>
                <a:pt x="723900" y="238126"/>
              </a:lnTo>
              <a:lnTo>
                <a:pt x="0" y="238126"/>
              </a:lnTo>
              <a:lnTo>
                <a:pt x="0" y="0"/>
              </a:lnTo>
              <a:close/>
            </a:path>
          </a:pathLst>
        </a:custGeom>
        <a:noFill xmlns:a="http://schemas.openxmlformats.org/drawingml/2006/main"/>
      </cdr:spPr>
      <cdr:txBody>
        <a:bodyPr xmlns:a="http://schemas.openxmlformats.org/drawingml/2006/main" wrap="square" rtlCol="0" anchor="t"/>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000" b="1" dirty="0">
              <a:solidFill>
                <a:srgbClr val="C00000"/>
              </a:solidFill>
            </a:rPr>
            <a:t>$100,000</a:t>
          </a:r>
        </a:p>
      </cdr:txBody>
    </cdr:sp>
  </cdr:relSizeAnchor>
  <cdr:relSizeAnchor xmlns:cdr="http://schemas.openxmlformats.org/drawingml/2006/chartDrawing">
    <cdr:from>
      <cdr:x>0.64848</cdr:x>
      <cdr:y>0.29773</cdr:y>
    </cdr:from>
    <cdr:to>
      <cdr:x>0.72819</cdr:x>
      <cdr:y>0.33734</cdr:y>
    </cdr:to>
    <cdr:sp macro="" textlink="">
      <cdr:nvSpPr>
        <cdr:cNvPr id="10" name="TextBox 1"/>
        <cdr:cNvSpPr txBox="1"/>
      </cdr:nvSpPr>
      <cdr:spPr>
        <a:xfrm xmlns:a="http://schemas.openxmlformats.org/drawingml/2006/main">
          <a:off x="5181600" y="1752600"/>
          <a:ext cx="636911" cy="233162"/>
        </a:xfrm>
        <a:custGeom xmlns:a="http://schemas.openxmlformats.org/drawingml/2006/main">
          <a:avLst/>
          <a:gdLst>
            <a:gd name="connsiteX0" fmla="*/ 0 w 723900"/>
            <a:gd name="connsiteY0" fmla="*/ 0 h 238126"/>
            <a:gd name="connsiteX1" fmla="*/ 723900 w 723900"/>
            <a:gd name="connsiteY1" fmla="*/ 0 h 238126"/>
            <a:gd name="connsiteX2" fmla="*/ 723900 w 723900"/>
            <a:gd name="connsiteY2" fmla="*/ 238126 h 238126"/>
            <a:gd name="connsiteX3" fmla="*/ 0 w 723900"/>
            <a:gd name="connsiteY3" fmla="*/ 238126 h 238126"/>
            <a:gd name="connsiteX4" fmla="*/ 0 w 723900"/>
            <a:gd name="connsiteY4" fmla="*/ 0 h 23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238126">
              <a:moveTo>
                <a:pt x="0" y="0"/>
              </a:moveTo>
              <a:lnTo>
                <a:pt x="723900" y="0"/>
              </a:lnTo>
              <a:lnTo>
                <a:pt x="723900" y="238126"/>
              </a:lnTo>
              <a:lnTo>
                <a:pt x="0" y="238126"/>
              </a:lnTo>
              <a:lnTo>
                <a:pt x="0" y="0"/>
              </a:lnTo>
              <a:close/>
            </a:path>
          </a:pathLst>
        </a:custGeom>
        <a:noFill xmlns:a="http://schemas.openxmlformats.org/drawingml/2006/main"/>
      </cdr:spPr>
      <cdr:txBody>
        <a:bodyPr xmlns:a="http://schemas.openxmlformats.org/drawingml/2006/main" wrap="square" rtlCol="0" anchor="t"/>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000" b="1" dirty="0">
              <a:solidFill>
                <a:srgbClr val="C00000"/>
              </a:solidFill>
            </a:rPr>
            <a:t>$91,900</a:t>
          </a:r>
        </a:p>
      </cdr:txBody>
    </cdr:sp>
  </cdr:relSizeAnchor>
  <cdr:relSizeAnchor xmlns:cdr="http://schemas.openxmlformats.org/drawingml/2006/chartDrawing">
    <cdr:from>
      <cdr:x>0.56265</cdr:x>
      <cdr:y>0.44013</cdr:y>
    </cdr:from>
    <cdr:to>
      <cdr:x>0.64236</cdr:x>
      <cdr:y>0.47974</cdr:y>
    </cdr:to>
    <cdr:sp macro="" textlink="">
      <cdr:nvSpPr>
        <cdr:cNvPr id="11" name="TextBox 1"/>
        <cdr:cNvSpPr txBox="1"/>
      </cdr:nvSpPr>
      <cdr:spPr>
        <a:xfrm xmlns:a="http://schemas.openxmlformats.org/drawingml/2006/main">
          <a:off x="4495800" y="2590800"/>
          <a:ext cx="636911" cy="233162"/>
        </a:xfrm>
        <a:custGeom xmlns:a="http://schemas.openxmlformats.org/drawingml/2006/main">
          <a:avLst/>
          <a:gdLst>
            <a:gd name="connsiteX0" fmla="*/ 0 w 723900"/>
            <a:gd name="connsiteY0" fmla="*/ 0 h 238126"/>
            <a:gd name="connsiteX1" fmla="*/ 723900 w 723900"/>
            <a:gd name="connsiteY1" fmla="*/ 0 h 238126"/>
            <a:gd name="connsiteX2" fmla="*/ 723900 w 723900"/>
            <a:gd name="connsiteY2" fmla="*/ 238126 h 238126"/>
            <a:gd name="connsiteX3" fmla="*/ 0 w 723900"/>
            <a:gd name="connsiteY3" fmla="*/ 238126 h 238126"/>
            <a:gd name="connsiteX4" fmla="*/ 0 w 723900"/>
            <a:gd name="connsiteY4" fmla="*/ 0 h 23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238126">
              <a:moveTo>
                <a:pt x="0" y="0"/>
              </a:moveTo>
              <a:lnTo>
                <a:pt x="723900" y="0"/>
              </a:lnTo>
              <a:lnTo>
                <a:pt x="723900" y="238126"/>
              </a:lnTo>
              <a:lnTo>
                <a:pt x="0" y="238126"/>
              </a:lnTo>
              <a:lnTo>
                <a:pt x="0" y="0"/>
              </a:lnTo>
              <a:close/>
            </a:path>
          </a:pathLst>
        </a:custGeom>
        <a:noFill xmlns:a="http://schemas.openxmlformats.org/drawingml/2006/main"/>
      </cdr:spPr>
      <cdr:txBody>
        <a:bodyPr xmlns:a="http://schemas.openxmlformats.org/drawingml/2006/main" wrap="square" rtlCol="0" anchor="t"/>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000" b="1" dirty="0">
              <a:solidFill>
                <a:srgbClr val="C00000"/>
              </a:solidFill>
            </a:rPr>
            <a:t>$67,300</a:t>
          </a:r>
        </a:p>
      </cdr:txBody>
    </cdr:sp>
  </cdr:relSizeAnchor>
  <cdr:relSizeAnchor xmlns:cdr="http://schemas.openxmlformats.org/drawingml/2006/chartDrawing">
    <cdr:from>
      <cdr:x>0.46729</cdr:x>
      <cdr:y>0.50485</cdr:y>
    </cdr:from>
    <cdr:to>
      <cdr:x>0.54716</cdr:x>
      <cdr:y>0.54445</cdr:y>
    </cdr:to>
    <cdr:sp macro="" textlink="">
      <cdr:nvSpPr>
        <cdr:cNvPr id="12" name="TextBox 1"/>
        <cdr:cNvSpPr txBox="1"/>
      </cdr:nvSpPr>
      <cdr:spPr>
        <a:xfrm xmlns:a="http://schemas.openxmlformats.org/drawingml/2006/main">
          <a:off x="3733800" y="2971800"/>
          <a:ext cx="638189" cy="233104"/>
        </a:xfrm>
        <a:custGeom xmlns:a="http://schemas.openxmlformats.org/drawingml/2006/main">
          <a:avLst/>
          <a:gdLst>
            <a:gd name="connsiteX0" fmla="*/ 0 w 723900"/>
            <a:gd name="connsiteY0" fmla="*/ 0 h 238126"/>
            <a:gd name="connsiteX1" fmla="*/ 723900 w 723900"/>
            <a:gd name="connsiteY1" fmla="*/ 0 h 238126"/>
            <a:gd name="connsiteX2" fmla="*/ 723900 w 723900"/>
            <a:gd name="connsiteY2" fmla="*/ 238126 h 238126"/>
            <a:gd name="connsiteX3" fmla="*/ 0 w 723900"/>
            <a:gd name="connsiteY3" fmla="*/ 238126 h 238126"/>
            <a:gd name="connsiteX4" fmla="*/ 0 w 723900"/>
            <a:gd name="connsiteY4" fmla="*/ 0 h 23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238126">
              <a:moveTo>
                <a:pt x="0" y="0"/>
              </a:moveTo>
              <a:lnTo>
                <a:pt x="723900" y="0"/>
              </a:lnTo>
              <a:lnTo>
                <a:pt x="723900" y="238126"/>
              </a:lnTo>
              <a:lnTo>
                <a:pt x="0" y="238126"/>
              </a:lnTo>
              <a:lnTo>
                <a:pt x="0" y="0"/>
              </a:lnTo>
              <a:close/>
            </a:path>
          </a:pathLst>
        </a:custGeom>
        <a:noFill xmlns:a="http://schemas.openxmlformats.org/drawingml/2006/main"/>
      </cdr:spPr>
      <cdr:txBody>
        <a:bodyPr xmlns:a="http://schemas.openxmlformats.org/drawingml/2006/main" wrap="square" rtlCol="0" anchor="t"/>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000" b="1" dirty="0">
              <a:solidFill>
                <a:srgbClr val="C00000"/>
              </a:solidFill>
            </a:rPr>
            <a:t>$55,700</a:t>
          </a:r>
        </a:p>
      </cdr:txBody>
    </cdr:sp>
  </cdr:relSizeAnchor>
  <cdr:relSizeAnchor xmlns:cdr="http://schemas.openxmlformats.org/drawingml/2006/chartDrawing">
    <cdr:from>
      <cdr:x>0.37192</cdr:x>
      <cdr:y>0.59547</cdr:y>
    </cdr:from>
    <cdr:to>
      <cdr:x>0.45179</cdr:x>
      <cdr:y>0.63508</cdr:y>
    </cdr:to>
    <cdr:sp macro="" textlink="">
      <cdr:nvSpPr>
        <cdr:cNvPr id="13" name="TextBox 1"/>
        <cdr:cNvSpPr txBox="1"/>
      </cdr:nvSpPr>
      <cdr:spPr>
        <a:xfrm xmlns:a="http://schemas.openxmlformats.org/drawingml/2006/main">
          <a:off x="2971800" y="3505200"/>
          <a:ext cx="638190" cy="233163"/>
        </a:xfrm>
        <a:custGeom xmlns:a="http://schemas.openxmlformats.org/drawingml/2006/main">
          <a:avLst/>
          <a:gdLst>
            <a:gd name="connsiteX0" fmla="*/ 0 w 723900"/>
            <a:gd name="connsiteY0" fmla="*/ 0 h 238126"/>
            <a:gd name="connsiteX1" fmla="*/ 723900 w 723900"/>
            <a:gd name="connsiteY1" fmla="*/ 0 h 238126"/>
            <a:gd name="connsiteX2" fmla="*/ 723900 w 723900"/>
            <a:gd name="connsiteY2" fmla="*/ 238126 h 238126"/>
            <a:gd name="connsiteX3" fmla="*/ 0 w 723900"/>
            <a:gd name="connsiteY3" fmla="*/ 238126 h 238126"/>
            <a:gd name="connsiteX4" fmla="*/ 0 w 723900"/>
            <a:gd name="connsiteY4" fmla="*/ 0 h 23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238126">
              <a:moveTo>
                <a:pt x="0" y="0"/>
              </a:moveTo>
              <a:lnTo>
                <a:pt x="723900" y="0"/>
              </a:lnTo>
              <a:lnTo>
                <a:pt x="723900" y="238126"/>
              </a:lnTo>
              <a:lnTo>
                <a:pt x="0" y="238126"/>
              </a:lnTo>
              <a:lnTo>
                <a:pt x="0" y="0"/>
              </a:lnTo>
              <a:close/>
            </a:path>
          </a:pathLst>
        </a:custGeom>
        <a:noFill xmlns:a="http://schemas.openxmlformats.org/drawingml/2006/main"/>
      </cdr:spPr>
      <cdr:txBody>
        <a:bodyPr xmlns:a="http://schemas.openxmlformats.org/drawingml/2006/main" wrap="square" rtlCol="0" anchor="t"/>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000" b="1" dirty="0">
              <a:solidFill>
                <a:srgbClr val="C00000"/>
              </a:solidFill>
            </a:rPr>
            <a:t>$42,000</a:t>
          </a:r>
        </a:p>
      </cdr:txBody>
    </cdr:sp>
  </cdr:relSizeAnchor>
  <cdr:relSizeAnchor xmlns:cdr="http://schemas.openxmlformats.org/drawingml/2006/chartDrawing">
    <cdr:from>
      <cdr:x>0.28609</cdr:x>
      <cdr:y>0.60841</cdr:y>
    </cdr:from>
    <cdr:to>
      <cdr:x>0.36597</cdr:x>
      <cdr:y>0.64801</cdr:y>
    </cdr:to>
    <cdr:sp macro="" textlink="">
      <cdr:nvSpPr>
        <cdr:cNvPr id="14" name="TextBox 1"/>
        <cdr:cNvSpPr txBox="1"/>
      </cdr:nvSpPr>
      <cdr:spPr>
        <a:xfrm xmlns:a="http://schemas.openxmlformats.org/drawingml/2006/main">
          <a:off x="2286000" y="3581400"/>
          <a:ext cx="638270" cy="233103"/>
        </a:xfrm>
        <a:custGeom xmlns:a="http://schemas.openxmlformats.org/drawingml/2006/main">
          <a:avLst/>
          <a:gdLst>
            <a:gd name="connsiteX0" fmla="*/ 0 w 723900"/>
            <a:gd name="connsiteY0" fmla="*/ 0 h 238126"/>
            <a:gd name="connsiteX1" fmla="*/ 723900 w 723900"/>
            <a:gd name="connsiteY1" fmla="*/ 0 h 238126"/>
            <a:gd name="connsiteX2" fmla="*/ 723900 w 723900"/>
            <a:gd name="connsiteY2" fmla="*/ 238126 h 238126"/>
            <a:gd name="connsiteX3" fmla="*/ 0 w 723900"/>
            <a:gd name="connsiteY3" fmla="*/ 238126 h 238126"/>
            <a:gd name="connsiteX4" fmla="*/ 0 w 723900"/>
            <a:gd name="connsiteY4" fmla="*/ 0 h 23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238126">
              <a:moveTo>
                <a:pt x="0" y="0"/>
              </a:moveTo>
              <a:lnTo>
                <a:pt x="723900" y="0"/>
              </a:lnTo>
              <a:lnTo>
                <a:pt x="723900" y="238126"/>
              </a:lnTo>
              <a:lnTo>
                <a:pt x="0" y="238126"/>
              </a:lnTo>
              <a:lnTo>
                <a:pt x="0" y="0"/>
              </a:lnTo>
              <a:close/>
            </a:path>
          </a:pathLst>
        </a:custGeom>
        <a:noFill xmlns:a="http://schemas.openxmlformats.org/drawingml/2006/main"/>
      </cdr:spPr>
      <cdr:txBody>
        <a:bodyPr xmlns:a="http://schemas.openxmlformats.org/drawingml/2006/main" wrap="square" rtlCol="0" anchor="t"/>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000" b="1" dirty="0">
              <a:solidFill>
                <a:srgbClr val="C00000"/>
              </a:solidFill>
            </a:rPr>
            <a:t>$39,700</a:t>
          </a:r>
        </a:p>
      </cdr:txBody>
    </cdr:sp>
  </cdr:relSizeAnchor>
  <cdr:relSizeAnchor xmlns:cdr="http://schemas.openxmlformats.org/drawingml/2006/chartDrawing">
    <cdr:from>
      <cdr:x>0.19073</cdr:x>
      <cdr:y>0.66019</cdr:y>
    </cdr:from>
    <cdr:to>
      <cdr:x>0.27061</cdr:x>
      <cdr:y>0.69979</cdr:y>
    </cdr:to>
    <cdr:sp macro="" textlink="">
      <cdr:nvSpPr>
        <cdr:cNvPr id="15" name="TextBox 1"/>
        <cdr:cNvSpPr txBox="1"/>
      </cdr:nvSpPr>
      <cdr:spPr>
        <a:xfrm xmlns:a="http://schemas.openxmlformats.org/drawingml/2006/main">
          <a:off x="1524000" y="3886200"/>
          <a:ext cx="638269" cy="233104"/>
        </a:xfrm>
        <a:custGeom xmlns:a="http://schemas.openxmlformats.org/drawingml/2006/main">
          <a:avLst/>
          <a:gdLst>
            <a:gd name="connsiteX0" fmla="*/ 0 w 723900"/>
            <a:gd name="connsiteY0" fmla="*/ 0 h 238126"/>
            <a:gd name="connsiteX1" fmla="*/ 723900 w 723900"/>
            <a:gd name="connsiteY1" fmla="*/ 0 h 238126"/>
            <a:gd name="connsiteX2" fmla="*/ 723900 w 723900"/>
            <a:gd name="connsiteY2" fmla="*/ 238126 h 238126"/>
            <a:gd name="connsiteX3" fmla="*/ 0 w 723900"/>
            <a:gd name="connsiteY3" fmla="*/ 238126 h 238126"/>
            <a:gd name="connsiteX4" fmla="*/ 0 w 723900"/>
            <a:gd name="connsiteY4" fmla="*/ 0 h 23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238126">
              <a:moveTo>
                <a:pt x="0" y="0"/>
              </a:moveTo>
              <a:lnTo>
                <a:pt x="723900" y="0"/>
              </a:lnTo>
              <a:lnTo>
                <a:pt x="723900" y="238126"/>
              </a:lnTo>
              <a:lnTo>
                <a:pt x="0" y="238126"/>
              </a:lnTo>
              <a:lnTo>
                <a:pt x="0" y="0"/>
              </a:lnTo>
              <a:close/>
            </a:path>
          </a:pathLst>
        </a:custGeom>
        <a:noFill xmlns:a="http://schemas.openxmlformats.org/drawingml/2006/main"/>
      </cdr:spPr>
      <cdr:txBody>
        <a:bodyPr xmlns:a="http://schemas.openxmlformats.org/drawingml/2006/main" wrap="square" rtlCol="0" anchor="t"/>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000" b="1" dirty="0">
              <a:solidFill>
                <a:srgbClr val="C00000"/>
              </a:solidFill>
            </a:rPr>
            <a:t>$33,800</a:t>
          </a:r>
        </a:p>
      </cdr:txBody>
    </cdr:sp>
  </cdr:relSizeAnchor>
  <cdr:relSizeAnchor xmlns:cdr="http://schemas.openxmlformats.org/drawingml/2006/chartDrawing">
    <cdr:from>
      <cdr:x>0.09536</cdr:x>
      <cdr:y>0.71197</cdr:y>
    </cdr:from>
    <cdr:to>
      <cdr:x>0.17525</cdr:x>
      <cdr:y>0.75157</cdr:y>
    </cdr:to>
    <cdr:sp macro="" textlink="">
      <cdr:nvSpPr>
        <cdr:cNvPr id="25" name="TextBox 1"/>
        <cdr:cNvSpPr txBox="1"/>
      </cdr:nvSpPr>
      <cdr:spPr>
        <a:xfrm xmlns:a="http://schemas.openxmlformats.org/drawingml/2006/main">
          <a:off x="762000" y="4191000"/>
          <a:ext cx="638270" cy="233104"/>
        </a:xfrm>
        <a:custGeom xmlns:a="http://schemas.openxmlformats.org/drawingml/2006/main">
          <a:avLst/>
          <a:gdLst>
            <a:gd name="connsiteX0" fmla="*/ 0 w 723900"/>
            <a:gd name="connsiteY0" fmla="*/ 0 h 238126"/>
            <a:gd name="connsiteX1" fmla="*/ 723900 w 723900"/>
            <a:gd name="connsiteY1" fmla="*/ 0 h 238126"/>
            <a:gd name="connsiteX2" fmla="*/ 723900 w 723900"/>
            <a:gd name="connsiteY2" fmla="*/ 238126 h 238126"/>
            <a:gd name="connsiteX3" fmla="*/ 0 w 723900"/>
            <a:gd name="connsiteY3" fmla="*/ 238126 h 238126"/>
            <a:gd name="connsiteX4" fmla="*/ 0 w 723900"/>
            <a:gd name="connsiteY4" fmla="*/ 0 h 23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238126">
              <a:moveTo>
                <a:pt x="0" y="0"/>
              </a:moveTo>
              <a:lnTo>
                <a:pt x="723900" y="0"/>
              </a:lnTo>
              <a:lnTo>
                <a:pt x="723900" y="238126"/>
              </a:lnTo>
              <a:lnTo>
                <a:pt x="0" y="238126"/>
              </a:lnTo>
              <a:lnTo>
                <a:pt x="0" y="0"/>
              </a:lnTo>
              <a:close/>
            </a:path>
          </a:pathLst>
        </a:custGeom>
        <a:noFill xmlns:a="http://schemas.openxmlformats.org/drawingml/2006/main"/>
      </cdr:spPr>
      <cdr:txBody>
        <a:bodyPr xmlns:a="http://schemas.openxmlformats.org/drawingml/2006/main" wrap="square" rtlCol="0" anchor="t"/>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000" b="1" dirty="0">
              <a:solidFill>
                <a:srgbClr val="C00000"/>
              </a:solidFill>
            </a:rPr>
            <a:t>$24,300</a:t>
          </a:r>
        </a:p>
      </cdr:txBody>
    </cdr:sp>
  </cdr:relSizeAnchor>
</c:userShapes>
</file>

<file path=ppt/drawings/drawing3.xml><?xml version="1.0" encoding="utf-8"?>
<c:userShapes xmlns:c="http://schemas.openxmlformats.org/drawingml/2006/chart">
  <cdr:relSizeAnchor xmlns:cdr="http://schemas.openxmlformats.org/drawingml/2006/chartDrawing">
    <cdr:from>
      <cdr:x>0.05949</cdr:x>
      <cdr:y>0.35342</cdr:y>
    </cdr:from>
    <cdr:to>
      <cdr:x>0.14872</cdr:x>
      <cdr:y>0.48193</cdr:y>
    </cdr:to>
    <cdr:sp macro="" textlink="">
      <cdr:nvSpPr>
        <cdr:cNvPr id="2" name="TextBox 1"/>
        <cdr:cNvSpPr txBox="1"/>
      </cdr:nvSpPr>
      <cdr:spPr>
        <a:xfrm xmlns:a="http://schemas.openxmlformats.org/drawingml/2006/main">
          <a:off x="457200" y="1676400"/>
          <a:ext cx="685800" cy="609600"/>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100" dirty="0" smtClean="0"/>
            <a:t>No Data</a:t>
          </a:r>
        </a:p>
        <a:p xmlns:a="http://schemas.openxmlformats.org/drawingml/2006/main">
          <a:r>
            <a:rPr lang="en-US" dirty="0" smtClean="0"/>
            <a:t>No Data</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ED169BB-27C7-4F11-92E2-B9CE7FAFBAB5}" type="datetime1">
              <a:rPr lang="en-US"/>
              <a:pPr>
                <a:defRPr/>
              </a:pPr>
              <a:t>9/29/2011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57CD127-B1D8-4B25-A743-AB663883659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523A4796-7987-4DCD-A677-109FC88915C1}" type="datetime1">
              <a:rPr lang="en-US"/>
              <a:pPr>
                <a:defRPr/>
              </a:pPr>
              <a:t>9/29/2011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322A9FFD-0571-4D7E-B568-55487EFA13B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6256338" y="8929688"/>
            <a:ext cx="554037" cy="184150"/>
          </a:xfrm>
          <a:noFill/>
          <a:ln>
            <a:miter lim="800000"/>
            <a:headEnd/>
            <a:tailEnd/>
          </a:ln>
        </p:spPr>
        <p:txBody>
          <a:bodyPr/>
          <a:lstStyle/>
          <a:p>
            <a:fld id="{B3106CD3-7A4E-40CD-A5A5-0614A2AE32F7}" type="slidenum">
              <a:rPr lang="en-US" smtClean="0"/>
              <a:pPr/>
              <a:t>1</a:t>
            </a:fld>
            <a:endParaRPr lang="en-US" smtClean="0"/>
          </a:p>
        </p:txBody>
      </p:sp>
      <p:sp>
        <p:nvSpPr>
          <p:cNvPr id="25603" name="Rectangle 7"/>
          <p:cNvSpPr txBox="1">
            <a:spLocks noGrp="1" noChangeArrowheads="1"/>
          </p:cNvSpPr>
          <p:nvPr/>
        </p:nvSpPr>
        <p:spPr bwMode="gray">
          <a:xfrm>
            <a:off x="6256338" y="8929688"/>
            <a:ext cx="554037" cy="187325"/>
          </a:xfrm>
          <a:prstGeom prst="rect">
            <a:avLst/>
          </a:prstGeom>
          <a:noFill/>
          <a:ln w="9525">
            <a:noFill/>
            <a:miter lim="800000"/>
            <a:headEnd/>
            <a:tailEnd/>
          </a:ln>
        </p:spPr>
        <p:txBody>
          <a:bodyPr lIns="0" tIns="0" rIns="0" bIns="0" anchor="b">
            <a:spAutoFit/>
          </a:bodyPr>
          <a:lstStyle/>
          <a:p>
            <a:pPr algn="r" defTabSz="908050"/>
            <a:fld id="{F21F5F93-28D1-470C-AD63-C88FF9EC0ADE}" type="slidenum">
              <a:rPr lang="en-US" sz="1200">
                <a:latin typeface="Calibri" pitchFamily="-110" charset="0"/>
              </a:rPr>
              <a:pPr algn="r" defTabSz="908050"/>
              <a:t>1</a:t>
            </a:fld>
            <a:endParaRPr lang="en-US" sz="1200">
              <a:latin typeface="Calibri" pitchFamily="-110" charset="0"/>
            </a:endParaRPr>
          </a:p>
        </p:txBody>
      </p:sp>
      <p:sp>
        <p:nvSpPr>
          <p:cNvPr id="256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9" name="Rectangle 3"/>
          <p:cNvSpPr>
            <a:spLocks noGrp="1" noChangeArrowheads="1"/>
          </p:cNvSpPr>
          <p:nvPr>
            <p:ph type="body" idx="1"/>
          </p:nvPr>
        </p:nvSpPr>
        <p:spPr bwMode="auto">
          <a:xfrm>
            <a:off x="568325" y="4992688"/>
            <a:ext cx="5973763" cy="246062"/>
          </a:xfrm>
        </p:spPr>
        <p:txBody>
          <a:bodyPr>
            <a:normAutofit fontScale="92500" lnSpcReduction="10000"/>
          </a:bodyPr>
          <a:lstStyle/>
          <a:p>
            <a:pPr eaLnBrk="1" fontAlgn="auto" hangingPunct="1">
              <a:spcBef>
                <a:spcPts val="0"/>
              </a:spcBef>
              <a:spcAft>
                <a:spcPts val="0"/>
              </a:spcAft>
              <a:defRPr/>
            </a:pPr>
            <a:endParaRPr lang="cs-CZ" dirty="0" smtClean="0">
              <a:latin typeface="Arial" charset="0"/>
              <a:ea typeface="ＭＳ Ｐゴシック"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66C7C5C3-3E40-431F-BA59-2D976309AB84}"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D5694B4F-52DA-47E5-9E86-A147A4B16799}"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278EC0BD-8B4E-4244-A532-C1B925CC3BB2}"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14553B61-67F0-4CB4-9A13-7D4CBFC8C2AF}"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9A16F548-FD69-4184-BBC8-14F82AF7144A}" type="slidenum">
              <a:rPr lang="en-US" smtClean="0">
                <a:latin typeface="Calibri" pitchFamily="-110" charset="0"/>
              </a:rPr>
              <a:pPr/>
              <a:t>11</a:t>
            </a:fld>
            <a:endParaRPr lang="en-US" smtClean="0">
              <a:latin typeface="Calibri" pitchFamily="-110"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305F41B5-66C8-4BD3-9F8D-DD37FC4625FD}" type="slidenum">
              <a:rPr lang="en-US" smtClean="0">
                <a:latin typeface="Calibri" pitchFamily="-110" charset="0"/>
              </a:rPr>
              <a:pPr/>
              <a:t>12</a:t>
            </a:fld>
            <a:endParaRPr lang="en-US" smtClean="0">
              <a:latin typeface="Calibri" pitchFamily="-110"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14" name="Title 13"/>
          <p:cNvSpPr>
            <a:spLocks noGrp="1"/>
          </p:cNvSpPr>
          <p:nvPr>
            <p:ph type="ctrTitle"/>
          </p:nvPr>
        </p:nvSpPr>
        <p:spPr>
          <a:xfrm>
            <a:off x="1432560" y="359898"/>
            <a:ext cx="7406640" cy="1472184"/>
          </a:xfrm>
        </p:spPr>
        <p:txBody>
          <a:bodyPr anchor="b"/>
          <a:lstStyle>
            <a:lvl1pPr algn="l">
              <a:defRPr/>
            </a:lvl1pPr>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lstStyle>
          <a:p>
            <a:pPr>
              <a:defRPr/>
            </a:pPr>
            <a:fld id="{98670E93-25B4-43E2-99DE-BBD0BE9BB49B}" type="datetime1">
              <a:rPr lang="en-US"/>
              <a:pPr>
                <a:defRPr/>
              </a:pPr>
              <a:t>9/29/2011</a:t>
            </a:fld>
            <a:endParaRPr lang="en-US"/>
          </a:p>
        </p:txBody>
      </p:sp>
      <p:sp>
        <p:nvSpPr>
          <p:cNvPr id="7" name="Footer Placeholder 19"/>
          <p:cNvSpPr>
            <a:spLocks noGrp="1"/>
          </p:cNvSpPr>
          <p:nvPr>
            <p:ph type="ftr" sz="quarter" idx="11"/>
          </p:nvPr>
        </p:nvSpPr>
        <p:spPr/>
        <p:txBody>
          <a:bodyPr/>
          <a:lstStyle>
            <a:lvl1pPr>
              <a:defRPr/>
            </a:lvl1pPr>
          </a:lstStyle>
          <a:p>
            <a:pPr>
              <a:defRPr/>
            </a:pPr>
            <a:endParaRPr lang="en-US"/>
          </a:p>
        </p:txBody>
      </p:sp>
      <p:sp>
        <p:nvSpPr>
          <p:cNvPr id="8" name="Slide Number Placeholder 9"/>
          <p:cNvSpPr>
            <a:spLocks noGrp="1"/>
          </p:cNvSpPr>
          <p:nvPr>
            <p:ph type="sldNum" sz="quarter" idx="12"/>
          </p:nvPr>
        </p:nvSpPr>
        <p:spPr/>
        <p:txBody>
          <a:bodyPr/>
          <a:lstStyle>
            <a:lvl1pPr>
              <a:defRPr/>
            </a:lvl1pPr>
          </a:lstStyle>
          <a:p>
            <a:pPr>
              <a:defRPr/>
            </a:pPr>
            <a:fld id="{79709C65-75E1-4A9F-84BA-6307834AD8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4C73C33-D75B-4978-AF15-8B80991B3FE8}" type="datetime1">
              <a:rPr lang="en-US"/>
              <a:pPr>
                <a:defRPr/>
              </a:pPr>
              <a:t>9/29/2011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D9AC53C3-AC27-4859-8444-B105D0C1F96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70C7CCC-7DE8-4825-B20B-DD1F5F085529}" type="datetime1">
              <a:rPr lang="en-US"/>
              <a:pPr>
                <a:defRPr/>
              </a:pPr>
              <a:t>9/29/2011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3F4FC554-CF18-472E-9E97-AF5A6F5197E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0462A90-8BD2-4615-98F4-2B7427998289}" type="datetime1">
              <a:rPr lang="en-US"/>
              <a:pPr>
                <a:defRPr/>
              </a:pPr>
              <a:t>9/29/2011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B0F1834-ABC1-471A-AABA-8A3EC59D92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p:nvSpPr>
        <p:spPr bwMode="invGray">
          <a:xfrm>
            <a:off x="2286000" y="0"/>
            <a:ext cx="76200"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a:defRPr/>
            </a:pPr>
            <a:endParaRPr lang="en-US" dirty="0">
              <a:solidFill>
                <a:schemeClr val="lt1"/>
              </a:solidFill>
              <a:latin typeface="+mn-lt"/>
              <a:cs typeface="+mn-cs"/>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76F7A5FE-77C9-46B1-B8F1-D6B2A3369F6F}" type="datetime1">
              <a:rPr lang="en-US"/>
              <a:pPr>
                <a:defRPr/>
              </a:pPr>
              <a:t>9/29/2011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CBDE0CBD-6574-4A86-80C1-74A845AA24B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2913F53B-2F72-4D12-8C9E-107F8423B0B2}" type="datetime1">
              <a:rPr lang="en-US"/>
              <a:pPr>
                <a:defRPr/>
              </a:pPr>
              <a:t>9/29/2011</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6FBC4126-2981-4ED4-858F-FDDAE79A18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97A5FC1-EB2B-4522-AC66-3ADBDD3208D5}" type="datetime1">
              <a:rPr lang="en-US"/>
              <a:pPr>
                <a:defRPr/>
              </a:pPr>
              <a:t>9/29/2011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EEC8B3E4-C04B-404E-A0AC-76561E9222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D810CC3B-0161-4CA9-98D1-C2E255393707}" type="datetime1">
              <a:rPr lang="en-US"/>
              <a:pPr>
                <a:defRPr/>
              </a:pPr>
              <a:t>9/29/2011</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71529AB9-4FFF-4C03-81B3-E0FCA0A902F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Rectangle 2"/>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a:defRPr/>
            </a:pPr>
            <a:endParaRPr lang="en-US" dirty="0">
              <a:solidFill>
                <a:schemeClr val="lt1"/>
              </a:solidFill>
              <a:latin typeface="+mn-lt"/>
              <a:cs typeface="+mn-cs"/>
            </a:endParaRPr>
          </a:p>
        </p:txBody>
      </p:sp>
      <p:sp>
        <p:nvSpPr>
          <p:cNvPr id="4" name="Date Placeholder 1"/>
          <p:cNvSpPr>
            <a:spLocks noGrp="1"/>
          </p:cNvSpPr>
          <p:nvPr>
            <p:ph type="dt" sz="half" idx="10"/>
          </p:nvPr>
        </p:nvSpPr>
        <p:spPr/>
        <p:txBody>
          <a:bodyPr/>
          <a:lstStyle>
            <a:lvl1pPr>
              <a:defRPr/>
            </a:lvl1pPr>
          </a:lstStyle>
          <a:p>
            <a:pPr>
              <a:defRPr/>
            </a:pPr>
            <a:fld id="{58484A3E-C4B9-44A7-AE38-FC8EA6DA73F7}" type="datetime1">
              <a:rPr lang="en-US"/>
              <a:pPr>
                <a:defRPr/>
              </a:pPr>
              <a:t>9/29/2011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7E351C66-DE9C-4336-A130-C495AA4DB2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1EBE321-4B20-4FE0-9326-CD6EE8D5C99E}" type="datetime1">
              <a:rPr lang="en-US"/>
              <a:pPr>
                <a:defRPr/>
              </a:pPr>
              <a:t>9/29/2011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D2AEE94-0455-4660-AF3E-55E080C0FE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2575">
              <a:lnSpc>
                <a:spcPts val="3000"/>
              </a:lnSpc>
              <a:spcBef>
                <a:spcPts val="600"/>
              </a:spcBef>
              <a:buClr>
                <a:schemeClr val="accent1"/>
              </a:buClr>
              <a:buSzPct val="80000"/>
              <a:buFont typeface="Wingdings 2" pitchFamily="-110" charset="2"/>
              <a:buNone/>
              <a:defRPr/>
            </a:pPr>
            <a:endParaRPr lang="en-US" sz="3200">
              <a:latin typeface="Gill Sans MT" pitchFamily="-110" charset="-18"/>
            </a:endParaRPr>
          </a:p>
        </p:txBody>
      </p:sp>
      <p:sp>
        <p:nvSpPr>
          <p:cNvPr id="6" name="Flowchart: Process 5"/>
          <p:cNvSpPr>
            <a:spLocks noChangeArrowheads="1"/>
          </p:cNvSpPr>
          <p:nvPr/>
        </p:nvSpPr>
        <p:spPr bwMode="auto">
          <a:xfrm rot="19468671">
            <a:off x="396875" y="954088"/>
            <a:ext cx="685800" cy="204787"/>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rgbClr val="EBDAB1">
                <a:alpha val="39999"/>
              </a:srgbClr>
            </a:outerShdw>
          </a:effectLst>
        </p:spPr>
        <p:txBody>
          <a:bodyPr anchor="ctr"/>
          <a:lstStyle/>
          <a:p>
            <a:pPr algn="ctr">
              <a:defRPr/>
            </a:pPr>
            <a:endParaRPr lang="en-US" dirty="0">
              <a:solidFill>
                <a:schemeClr val="lt1"/>
              </a:solidFill>
              <a:latin typeface="+mn-lt"/>
              <a:cs typeface="+mn-cs"/>
            </a:endParaRPr>
          </a:p>
        </p:txBody>
      </p:sp>
      <p:sp>
        <p:nvSpPr>
          <p:cNvPr id="7" name="Flowchart: Process 6"/>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chemeClr val="bg2">
                <a:alpha val="20000"/>
              </a:schemeClr>
            </a:outerShdw>
          </a:effectLst>
        </p:spPr>
        <p:txBody>
          <a:bodyPr anchor="ctr"/>
          <a:lstStyle/>
          <a:p>
            <a:pPr algn="ctr">
              <a:defRPr/>
            </a:pPr>
            <a:endParaRPr lang="en-US" dirty="0">
              <a:solidFill>
                <a:schemeClr val="lt1"/>
              </a:solidFill>
              <a:latin typeface="+mn-lt"/>
              <a:cs typeface="+mn-cs"/>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C0F89F88-418E-437B-B4EF-8768DE6774EA}" type="datetime1">
              <a:rPr lang="en-US"/>
              <a:pPr>
                <a:defRPr/>
              </a:pPr>
              <a:t>9/29/2011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0060A316-CF33-4DB1-BA8F-453904BB42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Oval 7"/>
          <p:cNvSpPr>
            <a:spLocks noChangeArrowheads="1"/>
          </p:cNvSpPr>
          <p:nvPr/>
        </p:nvSpPr>
        <p:spPr bwMode="auto">
          <a:xfrm>
            <a:off x="168275" y="20638"/>
            <a:ext cx="1703388" cy="1703387"/>
          </a:xfrm>
          <a:prstGeom prst="ellipse">
            <a:avLst/>
          </a:prstGeom>
          <a:noFill/>
          <a:ln w="27305" cap="rnd">
            <a:solidFill>
              <a:srgbClr val="FFF6DB"/>
            </a:solidFill>
            <a:round/>
            <a:headEnd/>
            <a:tailEnd/>
          </a:ln>
          <a:effectLst>
            <a:outerShdw dist="25400" dir="5400000" algn="tl" rotWithShape="0">
              <a:srgbClr val="AFA58D">
                <a:alpha val="84999"/>
              </a:srgbClr>
            </a:outerShdw>
          </a:effectLst>
        </p:spPr>
        <p:txBody>
          <a:bodyPr anchor="ctr"/>
          <a:lstStyle/>
          <a:p>
            <a:pPr algn="ctr">
              <a:defRPr/>
            </a:pPr>
            <a:endParaRPr lang="en-US" dirty="0">
              <a:solidFill>
                <a:schemeClr val="lt1"/>
              </a:solidFill>
              <a:latin typeface="+mn-lt"/>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B5A788"/>
                </a:solidFill>
              </a:defRPr>
            </a:lvl1pPr>
          </a:lstStyle>
          <a:p>
            <a:pPr>
              <a:defRPr/>
            </a:pPr>
            <a:fld id="{A3B72A7C-9691-4526-A029-40370003A16D}" type="datetime1">
              <a:rPr lang="en-US"/>
              <a:pPr>
                <a:defRPr/>
              </a:pPr>
              <a:t>9/29/2011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ea typeface="+mn-ea"/>
                <a:cs typeface="Arial" charset="0"/>
              </a:defRPr>
            </a:lvl1pPr>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defRPr>
            </a:lvl1pPr>
          </a:lstStyle>
          <a:p>
            <a:pPr>
              <a:defRPr/>
            </a:pPr>
            <a:fld id="{5354732D-2646-4CE3-AAA4-0D8206CA8126}" type="slidenum">
              <a:rPr lang="en-US"/>
              <a:pPr>
                <a:defRPr/>
              </a:pPr>
              <a:t>‹#›</a:t>
            </a:fld>
            <a:endParaRPr lang="en-US"/>
          </a:p>
        </p:txBody>
      </p:sp>
      <p:sp>
        <p:nvSpPr>
          <p:cNvPr id="15" name="Rectangle 14"/>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a:defRPr/>
            </a:pPr>
            <a:endParaRPr lang="en-US" dirty="0">
              <a:solidFill>
                <a:schemeClr val="lt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993" r:id="rId1"/>
    <p:sldLayoutId id="2147483988" r:id="rId2"/>
    <p:sldLayoutId id="2147483994" r:id="rId3"/>
    <p:sldLayoutId id="2147483989" r:id="rId4"/>
    <p:sldLayoutId id="2147483995" r:id="rId5"/>
    <p:sldLayoutId id="2147483990" r:id="rId6"/>
    <p:sldLayoutId id="2147483996" r:id="rId7"/>
    <p:sldLayoutId id="2147483997" r:id="rId8"/>
    <p:sldLayoutId id="2147483998" r:id="rId9"/>
    <p:sldLayoutId id="2147483991" r:id="rId10"/>
    <p:sldLayoutId id="2147483992"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pitchFamily="-110" charset="-128"/>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pitchFamily="-110" charset="-128"/>
        </a:defRPr>
      </a:lvl2pPr>
      <a:lvl3pPr algn="l" rtl="0" eaLnBrk="0" fontAlgn="base" hangingPunct="0">
        <a:spcBef>
          <a:spcPct val="0"/>
        </a:spcBef>
        <a:spcAft>
          <a:spcPct val="0"/>
        </a:spcAft>
        <a:defRPr sz="4300">
          <a:solidFill>
            <a:srgbClr val="572314"/>
          </a:solidFill>
          <a:latin typeface="Gill Sans MT" pitchFamily="34" charset="0"/>
          <a:ea typeface="ＭＳ Ｐゴシック" pitchFamily="-110" charset="-128"/>
        </a:defRPr>
      </a:lvl3pPr>
      <a:lvl4pPr algn="l" rtl="0" eaLnBrk="0" fontAlgn="base" hangingPunct="0">
        <a:spcBef>
          <a:spcPct val="0"/>
        </a:spcBef>
        <a:spcAft>
          <a:spcPct val="0"/>
        </a:spcAft>
        <a:defRPr sz="4300">
          <a:solidFill>
            <a:srgbClr val="572314"/>
          </a:solidFill>
          <a:latin typeface="Gill Sans MT" pitchFamily="34" charset="0"/>
          <a:ea typeface="ＭＳ Ｐゴシック" pitchFamily="-110" charset="-128"/>
        </a:defRPr>
      </a:lvl4pPr>
      <a:lvl5pPr algn="l" rtl="0" eaLnBrk="0" fontAlgn="base" hangingPunct="0">
        <a:spcBef>
          <a:spcPct val="0"/>
        </a:spcBef>
        <a:spcAft>
          <a:spcPct val="0"/>
        </a:spcAft>
        <a:defRPr sz="4300">
          <a:solidFill>
            <a:srgbClr val="572314"/>
          </a:solidFill>
          <a:latin typeface="Gill Sans MT" pitchFamily="34" charset="0"/>
          <a:ea typeface="ＭＳ Ｐゴシック" pitchFamily="-110" charset="-128"/>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10" charset="2"/>
        <a:buChar char=""/>
        <a:defRPr sz="3200" kern="1200">
          <a:solidFill>
            <a:schemeClr val="tx1"/>
          </a:solidFill>
          <a:latin typeface="+mn-lt"/>
          <a:ea typeface="ＭＳ Ｐゴシック" pitchFamily="-110" charset="-128"/>
          <a:cs typeface="+mn-cs"/>
        </a:defRPr>
      </a:lvl1pPr>
      <a:lvl2pPr marL="639763" indent="-236538" algn="l" rtl="0" eaLnBrk="0" fontAlgn="base" hangingPunct="0">
        <a:spcBef>
          <a:spcPts val="550"/>
        </a:spcBef>
        <a:spcAft>
          <a:spcPct val="0"/>
        </a:spcAft>
        <a:buClr>
          <a:schemeClr val="accent1"/>
        </a:buClr>
        <a:buFont typeface="Verdana" pitchFamily="-110" charset="0"/>
        <a:buChar char="◦"/>
        <a:defRPr sz="2800" kern="1200">
          <a:solidFill>
            <a:schemeClr val="tx1"/>
          </a:solidFill>
          <a:latin typeface="+mn-lt"/>
          <a:ea typeface="ＭＳ Ｐゴシック" pitchFamily="-110" charset="-128"/>
          <a:cs typeface="+mn-cs"/>
        </a:defRPr>
      </a:lvl2pPr>
      <a:lvl3pPr marL="885825" indent="-228600" algn="l" rtl="0" eaLnBrk="0" fontAlgn="base" hangingPunct="0">
        <a:spcBef>
          <a:spcPct val="20000"/>
        </a:spcBef>
        <a:spcAft>
          <a:spcPct val="0"/>
        </a:spcAft>
        <a:buClr>
          <a:schemeClr val="accent2"/>
        </a:buClr>
        <a:buFont typeface="Wingdings 2" pitchFamily="-110" charset="2"/>
        <a:buChar char=""/>
        <a:defRPr sz="2400" kern="1200">
          <a:solidFill>
            <a:schemeClr val="tx1"/>
          </a:solidFill>
          <a:latin typeface="+mn-lt"/>
          <a:ea typeface="ＭＳ Ｐゴシック" pitchFamily="-110" charset="-128"/>
          <a:cs typeface="+mn-cs"/>
        </a:defRPr>
      </a:lvl3pPr>
      <a:lvl4pPr marL="1096963" indent="-173038" algn="l" rtl="0" eaLnBrk="0" fontAlgn="base" hangingPunct="0">
        <a:spcBef>
          <a:spcPct val="20000"/>
        </a:spcBef>
        <a:spcAft>
          <a:spcPct val="0"/>
        </a:spcAft>
        <a:buClr>
          <a:srgbClr val="C32D2E"/>
        </a:buClr>
        <a:buFont typeface="Wingdings 2" pitchFamily="-110" charset="2"/>
        <a:buChar char=""/>
        <a:defRPr sz="2000" kern="1200">
          <a:solidFill>
            <a:schemeClr val="tx1"/>
          </a:solidFill>
          <a:latin typeface="+mn-lt"/>
          <a:ea typeface="ＭＳ Ｐゴシック" pitchFamily="-110" charset="-128"/>
          <a:cs typeface="+mn-cs"/>
        </a:defRPr>
      </a:lvl4pPr>
      <a:lvl5pPr marL="1296988" indent="-182563" algn="l" rtl="0" eaLnBrk="0" fontAlgn="base" hangingPunct="0">
        <a:spcBef>
          <a:spcPct val="20000"/>
        </a:spcBef>
        <a:spcAft>
          <a:spcPct val="0"/>
        </a:spcAft>
        <a:buClr>
          <a:srgbClr val="84AA33"/>
        </a:buClr>
        <a:buFont typeface="Wingdings 2" pitchFamily="-110" charset="2"/>
        <a:buChar char=""/>
        <a:defRPr sz="2000" kern="1200">
          <a:solidFill>
            <a:schemeClr val="tx1"/>
          </a:solidFill>
          <a:latin typeface="+mn-lt"/>
          <a:ea typeface="ＭＳ Ｐゴシック" pitchFamily="-110"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custDataLst>
              <p:tags r:id="rId1"/>
            </p:custDataLst>
          </p:nvPr>
        </p:nvSpPr>
        <p:spPr bwMode="gray">
          <a:xfrm>
            <a:off x="2438400" y="2514600"/>
            <a:ext cx="6705600" cy="3581400"/>
          </a:xfrm>
        </p:spPr>
        <p:txBody>
          <a:bodyPr vert="horz" wrap="square" lIns="91440" tIns="45720" rIns="91440" bIns="45720" numCol="1" anchorCtr="0" compatLnSpc="1">
            <a:prstTxWarp prst="textNoShape">
              <a:avLst/>
            </a:prstTxWarp>
            <a:normAutofit fontScale="90000"/>
          </a:bodyPr>
          <a:lstStyle/>
          <a:p>
            <a:pPr eaLnBrk="1" hangingPunct="1">
              <a:defRPr/>
            </a:pPr>
            <a:r>
              <a:rPr lang="en-US" sz="3600" dirty="0" smtClean="0">
                <a:effectLst>
                  <a:outerShdw blurRad="38100" dist="38100" dir="2700000" algn="tl">
                    <a:srgbClr val="C0C0C0"/>
                  </a:outerShdw>
                </a:effectLst>
                <a:latin typeface="Arial" charset="0"/>
                <a:cs typeface="Arial" charset="0"/>
              </a:rPr>
              <a:t>Meeting President Obama’s 2020 College Completion </a:t>
            </a:r>
            <a:r>
              <a:rPr lang="en-US" sz="3600" dirty="0" smtClean="0">
                <a:effectLst>
                  <a:outerShdw blurRad="38100" dist="38100" dir="2700000" algn="tl">
                    <a:srgbClr val="C0C0C0"/>
                  </a:outerShdw>
                </a:effectLst>
                <a:latin typeface="Arial" charset="0"/>
                <a:cs typeface="Arial" charset="0"/>
              </a:rPr>
              <a:t>Goal:</a:t>
            </a:r>
            <a:br>
              <a:rPr lang="en-US" sz="3600" dirty="0" smtClean="0">
                <a:effectLst>
                  <a:outerShdw blurRad="38100" dist="38100" dir="2700000" algn="tl">
                    <a:srgbClr val="C0C0C0"/>
                  </a:outerShdw>
                </a:effectLst>
                <a:latin typeface="Arial" charset="0"/>
                <a:cs typeface="Arial" charset="0"/>
              </a:rPr>
            </a:br>
            <a:r>
              <a:rPr lang="en-US" sz="3600" dirty="0" smtClean="0">
                <a:effectLst>
                  <a:outerShdw blurRad="38100" dist="38100" dir="2700000" algn="tl">
                    <a:srgbClr val="C0C0C0"/>
                  </a:outerShdw>
                </a:effectLst>
                <a:latin typeface="Arial" charset="0"/>
                <a:cs typeface="Arial" charset="0"/>
              </a:rPr>
              <a:t>Increasing Latino Success</a:t>
            </a:r>
            <a:r>
              <a:rPr lang="en-US" sz="2700" dirty="0" smtClean="0">
                <a:effectLst>
                  <a:outerShdw blurRad="38100" dist="38100" dir="2700000" algn="tl">
                    <a:srgbClr val="C0C0C0"/>
                  </a:outerShdw>
                </a:effectLst>
                <a:latin typeface="Arial" charset="0"/>
                <a:cs typeface="Arial" charset="0"/>
              </a:rPr>
              <a:t/>
            </a:r>
            <a:br>
              <a:rPr lang="en-US" sz="2700" dirty="0" smtClean="0">
                <a:effectLst>
                  <a:outerShdw blurRad="38100" dist="38100" dir="2700000" algn="tl">
                    <a:srgbClr val="C0C0C0"/>
                  </a:outerShdw>
                </a:effectLst>
                <a:latin typeface="Arial" charset="0"/>
                <a:cs typeface="Arial" charset="0"/>
              </a:rPr>
            </a:br>
            <a:r>
              <a:rPr lang="en-US" sz="2700" dirty="0" smtClean="0">
                <a:effectLst>
                  <a:outerShdw blurRad="38100" dist="38100" dir="2700000" algn="tl">
                    <a:srgbClr val="C0C0C0"/>
                  </a:outerShdw>
                </a:effectLst>
                <a:latin typeface="Arial" charset="0"/>
                <a:cs typeface="Arial" charset="0"/>
              </a:rPr>
              <a:t/>
            </a:r>
            <a:br>
              <a:rPr lang="en-US" sz="2700" dirty="0" smtClean="0">
                <a:effectLst>
                  <a:outerShdw blurRad="38100" dist="38100" dir="2700000" algn="tl">
                    <a:srgbClr val="C0C0C0"/>
                  </a:outerShdw>
                </a:effectLst>
                <a:latin typeface="Arial" charset="0"/>
                <a:cs typeface="Arial" charset="0"/>
              </a:rPr>
            </a:br>
            <a:r>
              <a:rPr lang="en-US" sz="2000" dirty="0" smtClean="0">
                <a:effectLst>
                  <a:outerShdw blurRad="38100" dist="38100" dir="2700000" algn="tl">
                    <a:srgbClr val="C0C0C0"/>
                  </a:outerShdw>
                </a:effectLst>
                <a:latin typeface="Arial" charset="0"/>
                <a:cs typeface="Arial" charset="0"/>
              </a:rPr>
              <a:t>Martha Kanter, Under Secretary</a:t>
            </a:r>
            <a:br>
              <a:rPr lang="en-US" sz="2000" dirty="0" smtClean="0">
                <a:effectLst>
                  <a:outerShdw blurRad="38100" dist="38100" dir="2700000" algn="tl">
                    <a:srgbClr val="C0C0C0"/>
                  </a:outerShdw>
                </a:effectLst>
                <a:latin typeface="Arial" charset="0"/>
                <a:cs typeface="Arial" charset="0"/>
              </a:rPr>
            </a:br>
            <a:r>
              <a:rPr lang="en-US" sz="2000" dirty="0" smtClean="0">
                <a:effectLst>
                  <a:outerShdw blurRad="38100" dist="38100" dir="2700000" algn="tl">
                    <a:srgbClr val="C0C0C0"/>
                  </a:outerShdw>
                </a:effectLst>
                <a:latin typeface="Arial" charset="0"/>
                <a:cs typeface="Arial" charset="0"/>
              </a:rPr>
              <a:t>Eduardo Ochoa, Assistant Secretary</a:t>
            </a:r>
            <a:br>
              <a:rPr lang="en-US" sz="2000" dirty="0" smtClean="0">
                <a:effectLst>
                  <a:outerShdw blurRad="38100" dist="38100" dir="2700000" algn="tl">
                    <a:srgbClr val="C0C0C0"/>
                  </a:outerShdw>
                </a:effectLst>
                <a:latin typeface="Arial" charset="0"/>
                <a:cs typeface="Arial" charset="0"/>
              </a:rPr>
            </a:br>
            <a:r>
              <a:rPr lang="en-US" sz="2000" dirty="0" smtClean="0">
                <a:effectLst>
                  <a:outerShdw blurRad="38100" dist="38100" dir="2700000" algn="tl">
                    <a:srgbClr val="C0C0C0"/>
                  </a:outerShdw>
                </a:effectLst>
                <a:latin typeface="Arial" charset="0"/>
                <a:cs typeface="Arial" charset="0"/>
              </a:rPr>
              <a:t>Brenda Dann-Messier, Assistant Secretary</a:t>
            </a:r>
            <a:br>
              <a:rPr lang="en-US" sz="2000" dirty="0" smtClean="0">
                <a:effectLst>
                  <a:outerShdw blurRad="38100" dist="38100" dir="2700000" algn="tl">
                    <a:srgbClr val="C0C0C0"/>
                  </a:outerShdw>
                </a:effectLst>
                <a:latin typeface="Arial" charset="0"/>
                <a:cs typeface="Arial" charset="0"/>
              </a:rPr>
            </a:br>
            <a:r>
              <a:rPr lang="en-US" sz="2000" dirty="0" smtClean="0">
                <a:effectLst>
                  <a:outerShdw blurRad="38100" dist="38100" dir="2700000" algn="tl">
                    <a:srgbClr val="C0C0C0"/>
                  </a:outerShdw>
                </a:effectLst>
                <a:latin typeface="Arial" charset="0"/>
                <a:cs typeface="Arial" charset="0"/>
              </a:rPr>
              <a:t>Rosemarie Nassif, Senior Policy Advisor</a:t>
            </a:r>
            <a:br>
              <a:rPr lang="en-US" sz="2000" dirty="0" smtClean="0">
                <a:effectLst>
                  <a:outerShdw blurRad="38100" dist="38100" dir="2700000" algn="tl">
                    <a:srgbClr val="C0C0C0"/>
                  </a:outerShdw>
                </a:effectLst>
                <a:latin typeface="Arial" charset="0"/>
                <a:cs typeface="Arial" charset="0"/>
              </a:rPr>
            </a:br>
            <a:r>
              <a:rPr lang="en-US" sz="2000" dirty="0" smtClean="0">
                <a:effectLst>
                  <a:outerShdw blurRad="38100" dist="38100" dir="2700000" algn="tl">
                    <a:srgbClr val="C0C0C0"/>
                  </a:outerShdw>
                </a:effectLst>
                <a:latin typeface="Arial" charset="0"/>
                <a:cs typeface="Arial" charset="0"/>
              </a:rPr>
              <a:t/>
            </a:r>
            <a:br>
              <a:rPr lang="en-US" sz="2000" dirty="0" smtClean="0">
                <a:effectLst>
                  <a:outerShdw blurRad="38100" dist="38100" dir="2700000" algn="tl">
                    <a:srgbClr val="C0C0C0"/>
                  </a:outerShdw>
                </a:effectLst>
                <a:latin typeface="Arial" charset="0"/>
                <a:cs typeface="Arial" charset="0"/>
              </a:rPr>
            </a:br>
            <a:r>
              <a:rPr lang="en-US" sz="2000" dirty="0" smtClean="0">
                <a:effectLst>
                  <a:outerShdw blurRad="38100" dist="38100" dir="2700000" algn="tl">
                    <a:srgbClr val="C0C0C0"/>
                  </a:outerShdw>
                </a:effectLst>
                <a:latin typeface="Arial" charset="0"/>
                <a:cs typeface="Arial" charset="0"/>
              </a:rPr>
              <a:t/>
            </a:r>
            <a:br>
              <a:rPr lang="en-US" sz="2000" dirty="0" smtClean="0">
                <a:effectLst>
                  <a:outerShdw blurRad="38100" dist="38100" dir="2700000" algn="tl">
                    <a:srgbClr val="C0C0C0"/>
                  </a:outerShdw>
                </a:effectLst>
                <a:latin typeface="Arial" charset="0"/>
                <a:cs typeface="Arial" charset="0"/>
              </a:rPr>
            </a:br>
            <a:r>
              <a:rPr lang="en-US" sz="2000" dirty="0" smtClean="0">
                <a:effectLst>
                  <a:outerShdw blurRad="38100" dist="38100" dir="2700000" algn="tl">
                    <a:srgbClr val="C0C0C0"/>
                  </a:outerShdw>
                </a:effectLst>
                <a:latin typeface="Arial" charset="0"/>
                <a:cs typeface="Arial" charset="0"/>
              </a:rPr>
              <a:t>Excelencia In Action</a:t>
            </a:r>
            <a:br>
              <a:rPr lang="en-US" sz="2000" dirty="0" smtClean="0">
                <a:effectLst>
                  <a:outerShdw blurRad="38100" dist="38100" dir="2700000" algn="tl">
                    <a:srgbClr val="C0C0C0"/>
                  </a:outerShdw>
                </a:effectLst>
                <a:latin typeface="Arial" charset="0"/>
                <a:cs typeface="Arial" charset="0"/>
              </a:rPr>
            </a:br>
            <a:r>
              <a:rPr lang="en-US" sz="2000" dirty="0" smtClean="0">
                <a:effectLst>
                  <a:outerShdw blurRad="38100" dist="38100" dir="2700000" algn="tl">
                    <a:srgbClr val="C0C0C0"/>
                  </a:outerShdw>
                </a:effectLst>
                <a:latin typeface="Arial" charset="0"/>
                <a:cs typeface="Arial" charset="0"/>
              </a:rPr>
              <a:t>September 29, 2011</a:t>
            </a:r>
            <a:r>
              <a:rPr lang="en-US" sz="2700" dirty="0" smtClean="0">
                <a:effectLst>
                  <a:outerShdw blurRad="38100" dist="38100" dir="2700000" algn="tl">
                    <a:srgbClr val="C0C0C0"/>
                  </a:outerShdw>
                </a:effectLst>
                <a:latin typeface="Arial" charset="0"/>
                <a:cs typeface="Arial" charset="0"/>
              </a:rPr>
              <a:t/>
            </a:r>
            <a:br>
              <a:rPr lang="en-US" sz="2700" dirty="0" smtClean="0">
                <a:effectLst>
                  <a:outerShdw blurRad="38100" dist="38100" dir="2700000" algn="tl">
                    <a:srgbClr val="C0C0C0"/>
                  </a:outerShdw>
                </a:effectLst>
                <a:latin typeface="Arial" charset="0"/>
                <a:cs typeface="Arial" charset="0"/>
              </a:rPr>
            </a:br>
            <a:endParaRPr lang="en-US" sz="1600" dirty="0" smtClean="0">
              <a:effectLst>
                <a:outerShdw blurRad="38100" dist="38100" dir="2700000" algn="tl">
                  <a:srgbClr val="C0C0C0"/>
                </a:outerShdw>
              </a:effectLst>
              <a:latin typeface="Arial" charset="0"/>
              <a:cs typeface="Arial" charset="0"/>
            </a:endParaRPr>
          </a:p>
        </p:txBody>
      </p:sp>
      <p:sp>
        <p:nvSpPr>
          <p:cNvPr id="22531" name="TitleBottomPlaceholder"/>
          <p:cNvSpPr>
            <a:spLocks noChangeArrowheads="1"/>
          </p:cNvSpPr>
          <p:nvPr/>
        </p:nvSpPr>
        <p:spPr bwMode="gray">
          <a:xfrm>
            <a:off x="0" y="2284413"/>
            <a:ext cx="2238375" cy="4575175"/>
          </a:xfrm>
          <a:prstGeom prst="rect">
            <a:avLst/>
          </a:prstGeom>
          <a:solidFill>
            <a:srgbClr val="F5D513"/>
          </a:solidFill>
          <a:ln w="10000">
            <a:solidFill>
              <a:schemeClr val="accent2"/>
            </a:solidFill>
            <a:miter lim="800000"/>
            <a:headEnd/>
            <a:tailEnd/>
          </a:ln>
          <a:effectLst>
            <a:outerShdw dist="30000" dir="5400000" rotWithShape="0">
              <a:srgbClr val="808080">
                <a:alpha val="45000"/>
              </a:srgbClr>
            </a:outerShdw>
          </a:effectLst>
        </p:spPr>
        <p:txBody>
          <a:bodyPr wrap="none" lIns="93296" tIns="46648" rIns="93296" bIns="46648" anchor="ctr"/>
          <a:lstStyle/>
          <a:p>
            <a:pPr fontAlgn="auto">
              <a:spcBef>
                <a:spcPts val="0"/>
              </a:spcBef>
              <a:spcAft>
                <a:spcPts val="0"/>
              </a:spcAft>
              <a:defRPr/>
            </a:pPr>
            <a:endParaRPr lang="en-US">
              <a:solidFill>
                <a:srgbClr val="FFFFFF"/>
              </a:solidFill>
              <a:latin typeface="Tw Cen MT" pitchFamily="-112" charset="-18"/>
              <a:cs typeface="+mn-cs"/>
            </a:endParaRPr>
          </a:p>
        </p:txBody>
      </p:sp>
      <p:sp>
        <p:nvSpPr>
          <p:cNvPr id="22532" name="TitleTopPlaceholder"/>
          <p:cNvSpPr>
            <a:spLocks noChangeArrowheads="1"/>
          </p:cNvSpPr>
          <p:nvPr/>
        </p:nvSpPr>
        <p:spPr bwMode="gray">
          <a:xfrm>
            <a:off x="0" y="0"/>
            <a:ext cx="2238375" cy="2284413"/>
          </a:xfrm>
          <a:prstGeom prst="rect">
            <a:avLst/>
          </a:prstGeom>
          <a:solidFill>
            <a:srgbClr val="0070C0"/>
          </a:solidFill>
          <a:ln w="10000">
            <a:solidFill>
              <a:schemeClr val="accent1"/>
            </a:solidFill>
            <a:miter lim="800000"/>
            <a:headEnd/>
            <a:tailEnd/>
          </a:ln>
          <a:effectLst>
            <a:outerShdw dist="30000" dir="5400000" rotWithShape="0">
              <a:srgbClr val="808080">
                <a:alpha val="45000"/>
              </a:srgbClr>
            </a:outerShdw>
          </a:effectLst>
        </p:spPr>
        <p:txBody>
          <a:bodyPr wrap="none" lIns="93296" tIns="46648" rIns="93296" bIns="46648" anchor="ctr"/>
          <a:lstStyle/>
          <a:p>
            <a:pPr fontAlgn="auto">
              <a:spcBef>
                <a:spcPts val="0"/>
              </a:spcBef>
              <a:spcAft>
                <a:spcPts val="0"/>
              </a:spcAft>
              <a:defRPr/>
            </a:pPr>
            <a:endParaRPr lang="en-US">
              <a:solidFill>
                <a:srgbClr val="FFFFFF"/>
              </a:solidFill>
              <a:latin typeface="Tw Cen MT" pitchFamily="-112" charset="-18"/>
              <a:cs typeface="+mn-cs"/>
            </a:endParaRPr>
          </a:p>
        </p:txBody>
      </p:sp>
      <p:sp>
        <p:nvSpPr>
          <p:cNvPr id="8197" name="Rectangle 5"/>
          <p:cNvSpPr>
            <a:spLocks noChangeArrowheads="1"/>
          </p:cNvSpPr>
          <p:nvPr/>
        </p:nvSpPr>
        <p:spPr bwMode="gray">
          <a:xfrm>
            <a:off x="0" y="0"/>
            <a:ext cx="9140825" cy="6858000"/>
          </a:xfrm>
          <a:prstGeom prst="rect">
            <a:avLst/>
          </a:prstGeom>
          <a:noFill/>
          <a:ln w="3175">
            <a:solidFill>
              <a:srgbClr val="000000"/>
            </a:solidFill>
            <a:miter lim="800000"/>
            <a:headEnd/>
            <a:tailEnd/>
          </a:ln>
        </p:spPr>
        <p:txBody>
          <a:bodyPr wrap="none" lIns="93296" tIns="46648" rIns="93296" bIns="46648" anchor="ctr"/>
          <a:lstStyle/>
          <a:p>
            <a:endParaRPr lang="en-US">
              <a:latin typeface="Calibri" pitchFamily="-110" charset="0"/>
            </a:endParaRPr>
          </a:p>
        </p:txBody>
      </p:sp>
      <p:pic>
        <p:nvPicPr>
          <p:cNvPr id="8198" name="Picture 6"/>
          <p:cNvPicPr>
            <a:picLocks noChangeAspect="1"/>
          </p:cNvPicPr>
          <p:nvPr/>
        </p:nvPicPr>
        <p:blipFill>
          <a:blip r:embed="rId4" cstate="print"/>
          <a:srcRect/>
          <a:stretch>
            <a:fillRect/>
          </a:stretch>
        </p:blipFill>
        <p:spPr bwMode="gray">
          <a:xfrm>
            <a:off x="4495800" y="457200"/>
            <a:ext cx="16002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sz="4000" b="1" smtClean="0">
                <a:solidFill>
                  <a:srgbClr val="C58D01"/>
                </a:solidFill>
                <a:effectLst>
                  <a:outerShdw blurRad="38100" dist="38100" dir="2700000" algn="tl">
                    <a:srgbClr val="C0C0C0"/>
                  </a:outerShdw>
                </a:effectLst>
                <a:latin typeface="Calibri" pitchFamily="-110" charset="0"/>
              </a:rPr>
              <a:t>The College Completion Challenge</a:t>
            </a:r>
            <a:endParaRPr lang="en-US" sz="3900" smtClean="0">
              <a:effectLst>
                <a:outerShdw blurRad="38100" dist="38100" dir="2700000" algn="tl">
                  <a:srgbClr val="C0C0C0"/>
                </a:outerShdw>
              </a:effectLst>
            </a:endParaRPr>
          </a:p>
        </p:txBody>
      </p:sp>
      <p:sp>
        <p:nvSpPr>
          <p:cNvPr id="15363" name="Content Placeholder 2"/>
          <p:cNvSpPr>
            <a:spLocks noGrp="1"/>
          </p:cNvSpPr>
          <p:nvPr>
            <p:ph idx="1"/>
          </p:nvPr>
        </p:nvSpPr>
        <p:spPr>
          <a:xfrm>
            <a:off x="1435100" y="1295400"/>
            <a:ext cx="7499350" cy="5334000"/>
          </a:xfrm>
        </p:spPr>
        <p:txBody>
          <a:bodyPr/>
          <a:lstStyle/>
          <a:p>
            <a:r>
              <a:rPr lang="en-US" sz="2400" dirty="0" smtClean="0"/>
              <a:t>Only half of all undergraduates complete a college degree in six years.</a:t>
            </a:r>
          </a:p>
          <a:p>
            <a:r>
              <a:rPr lang="en-US" sz="2400" dirty="0" smtClean="0"/>
              <a:t>38% of all U.S. students take a remedial course in their first or second year.</a:t>
            </a:r>
          </a:p>
          <a:p>
            <a:r>
              <a:rPr lang="en-US" sz="2400" dirty="0" smtClean="0"/>
              <a:t>More than 60% of jobs will require a postsecondary education.</a:t>
            </a:r>
          </a:p>
          <a:p>
            <a:r>
              <a:rPr lang="en-US" sz="2400" dirty="0" smtClean="0"/>
              <a:t>Students with a bachelor’s degree will earn 40% more in their lifetime (29% more with a community college degree) than students with only high school diplomas.</a:t>
            </a:r>
          </a:p>
          <a:p>
            <a:r>
              <a:rPr lang="en-US" sz="2400" dirty="0" smtClean="0"/>
              <a:t>The U.S. is </a:t>
            </a:r>
            <a:r>
              <a:rPr lang="en-US" sz="2400" dirty="0" smtClean="0"/>
              <a:t>16</a:t>
            </a:r>
            <a:r>
              <a:rPr lang="en-US" sz="2400" baseline="30000" dirty="0" smtClean="0"/>
              <a:t>th</a:t>
            </a:r>
            <a:r>
              <a:rPr lang="en-US" sz="2400" dirty="0" smtClean="0"/>
              <a:t> </a:t>
            </a:r>
            <a:r>
              <a:rPr lang="en-US" sz="2400" dirty="0" smtClean="0"/>
              <a:t>in the world in college attainment for the 25-34 year old population.</a:t>
            </a:r>
          </a:p>
          <a:p>
            <a:r>
              <a:rPr lang="en-US" sz="2400" dirty="0" smtClean="0"/>
              <a:t>19 States have college completion plans.</a:t>
            </a:r>
          </a:p>
          <a:p>
            <a:r>
              <a:rPr lang="en-US" sz="2400" dirty="0" smtClean="0"/>
              <a:t>29 states have joined Complete College America.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1"/>
          <p:cNvSpPr>
            <a:spLocks noGrp="1"/>
          </p:cNvSpPr>
          <p:nvPr>
            <p:ph type="sldNum" sz="quarter" idx="12"/>
          </p:nvPr>
        </p:nvSpPr>
        <p:spPr bwMode="auto">
          <a:noFill/>
          <a:ln>
            <a:miter lim="800000"/>
            <a:headEnd/>
            <a:tailEnd/>
          </a:ln>
        </p:spPr>
        <p:txBody>
          <a:bodyPr/>
          <a:lstStyle/>
          <a:p>
            <a:fld id="{58F5313A-8EDC-4B13-A782-ACF3FF6BA03F}" type="slidenum">
              <a:rPr lang="en-US" smtClean="0">
                <a:solidFill>
                  <a:schemeClr val="bg1"/>
                </a:solidFill>
              </a:rPr>
              <a:pPr/>
              <a:t>11</a:t>
            </a:fld>
            <a:endParaRPr lang="en-US" smtClean="0">
              <a:solidFill>
                <a:schemeClr val="bg1"/>
              </a:solidFill>
            </a:endParaRPr>
          </a:p>
        </p:txBody>
      </p:sp>
      <p:sp>
        <p:nvSpPr>
          <p:cNvPr id="16387" name="TextBox 18"/>
          <p:cNvSpPr txBox="1">
            <a:spLocks noChangeArrowheads="1"/>
          </p:cNvSpPr>
          <p:nvPr/>
        </p:nvSpPr>
        <p:spPr bwMode="auto">
          <a:xfrm>
            <a:off x="1143000" y="341313"/>
            <a:ext cx="7772400" cy="954087"/>
          </a:xfrm>
          <a:prstGeom prst="rect">
            <a:avLst/>
          </a:prstGeom>
          <a:noFill/>
          <a:ln w="9525">
            <a:noFill/>
            <a:miter lim="800000"/>
            <a:headEnd/>
            <a:tailEnd/>
          </a:ln>
        </p:spPr>
        <p:txBody>
          <a:bodyPr>
            <a:spAutoFit/>
          </a:bodyPr>
          <a:lstStyle/>
          <a:p>
            <a:pPr algn="ctr"/>
            <a:r>
              <a:rPr lang="en-US" sz="2800" b="1">
                <a:solidFill>
                  <a:srgbClr val="C58D01"/>
                </a:solidFill>
              </a:rPr>
              <a:t>President Obama’s</a:t>
            </a:r>
          </a:p>
          <a:p>
            <a:pPr algn="ctr"/>
            <a:r>
              <a:rPr lang="en-US" sz="2800" b="1">
                <a:solidFill>
                  <a:srgbClr val="C58D01"/>
                </a:solidFill>
              </a:rPr>
              <a:t>2020 Strategic Vision and Goals</a:t>
            </a:r>
          </a:p>
        </p:txBody>
      </p:sp>
      <p:graphicFrame>
        <p:nvGraphicFramePr>
          <p:cNvPr id="10" name="Content Placeholder 4"/>
          <p:cNvGraphicFramePr>
            <a:graphicFrameLocks/>
          </p:cNvGraphicFramePr>
          <p:nvPr/>
        </p:nvGraphicFramePr>
        <p:xfrm>
          <a:off x="1219200" y="1905000"/>
          <a:ext cx="7696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1"/>
          <p:cNvSpPr>
            <a:spLocks noGrp="1"/>
          </p:cNvSpPr>
          <p:nvPr>
            <p:ph type="sldNum" sz="quarter" idx="12"/>
          </p:nvPr>
        </p:nvSpPr>
        <p:spPr bwMode="auto">
          <a:noFill/>
          <a:ln>
            <a:miter lim="800000"/>
            <a:headEnd/>
            <a:tailEnd/>
          </a:ln>
        </p:spPr>
        <p:txBody>
          <a:bodyPr/>
          <a:lstStyle/>
          <a:p>
            <a:fld id="{B5BDDAE4-26DC-4974-BB0D-EC78751AD85D}" type="slidenum">
              <a:rPr lang="en-US" smtClean="0">
                <a:solidFill>
                  <a:schemeClr val="bg1"/>
                </a:solidFill>
              </a:rPr>
              <a:pPr/>
              <a:t>12</a:t>
            </a:fld>
            <a:endParaRPr lang="en-US" smtClean="0">
              <a:solidFill>
                <a:schemeClr val="bg1"/>
              </a:solidFill>
            </a:endParaRPr>
          </a:p>
        </p:txBody>
      </p:sp>
      <p:sp>
        <p:nvSpPr>
          <p:cNvPr id="13" name="TextBox 12"/>
          <p:cNvSpPr txBox="1"/>
          <p:nvPr/>
        </p:nvSpPr>
        <p:spPr>
          <a:xfrm>
            <a:off x="1219200" y="1295580"/>
            <a:ext cx="7391400" cy="3308598"/>
          </a:xfrm>
          <a:prstGeom prst="rect">
            <a:avLst/>
          </a:prstGeom>
          <a:noFill/>
          <a:ln w="6350">
            <a:noFill/>
          </a:ln>
          <a:effectLst/>
          <a:scene3d>
            <a:camera prst="orthographicFront">
              <a:rot lat="0" lon="0" rev="0"/>
            </a:camera>
            <a:lightRig rig="contrasting" dir="t">
              <a:rot lat="0" lon="0" rev="7800000"/>
            </a:lightRig>
          </a:scene3d>
          <a:sp3d>
            <a:bevelT w="139700" h="139700"/>
          </a:sp3d>
        </p:spPr>
        <p:txBody>
          <a:bodyPr>
            <a:spAutoFit/>
          </a:bodyPr>
          <a:lstStyle/>
          <a:p>
            <a:pPr marL="225425" indent="-225425">
              <a:spcAft>
                <a:spcPts val="600"/>
              </a:spcAft>
              <a:buFont typeface="Wingdings" pitchFamily="-110" charset="2"/>
              <a:buChar char="§"/>
              <a:defRPr/>
            </a:pPr>
            <a:r>
              <a:rPr lang="en-US" sz="2000">
                <a:solidFill>
                  <a:schemeClr val="tx2"/>
                </a:solidFill>
              </a:rPr>
              <a:t> </a:t>
            </a:r>
            <a:r>
              <a:rPr lang="en-US" sz="2400">
                <a:solidFill>
                  <a:schemeClr val="tx2"/>
                </a:solidFill>
              </a:rPr>
              <a:t>Access</a:t>
            </a:r>
            <a:endParaRPr lang="en-US" sz="2000">
              <a:solidFill>
                <a:schemeClr val="tx2"/>
              </a:solidFill>
            </a:endParaRPr>
          </a:p>
          <a:p>
            <a:pPr marL="682625" lvl="1" indent="-225425">
              <a:spcAft>
                <a:spcPts val="600"/>
              </a:spcAft>
              <a:defRPr/>
            </a:pPr>
            <a:r>
              <a:rPr lang="en-US" sz="1600"/>
              <a:t>	Close the opportunity gap by improving affordability and increasing access to college and workforce training, especially for adult learners, low-income students, and under-represented minorities.</a:t>
            </a:r>
          </a:p>
          <a:p>
            <a:pPr marL="225425" indent="-225425">
              <a:spcAft>
                <a:spcPts val="600"/>
              </a:spcAft>
              <a:buFont typeface="Wingdings" pitchFamily="-110" charset="2"/>
              <a:buChar char="§"/>
              <a:defRPr/>
            </a:pPr>
            <a:r>
              <a:rPr lang="en-US" sz="2400">
                <a:solidFill>
                  <a:schemeClr val="tx2"/>
                </a:solidFill>
              </a:rPr>
              <a:t>Quality</a:t>
            </a:r>
            <a:endParaRPr lang="en-US" sz="2000">
              <a:solidFill>
                <a:schemeClr val="tx2"/>
              </a:solidFill>
            </a:endParaRPr>
          </a:p>
          <a:p>
            <a:pPr marL="682625" lvl="1" indent="-225425">
              <a:spcAft>
                <a:spcPts val="600"/>
              </a:spcAft>
              <a:defRPr/>
            </a:pPr>
            <a:r>
              <a:rPr lang="en-US" sz="1600"/>
              <a:t>	Foster institutional quality with accountability and transparency.</a:t>
            </a:r>
          </a:p>
          <a:p>
            <a:pPr marL="225425" indent="-225425">
              <a:spcAft>
                <a:spcPts val="600"/>
              </a:spcAft>
              <a:buFont typeface="Wingdings" pitchFamily="-110" charset="2"/>
              <a:buChar char="§"/>
              <a:defRPr/>
            </a:pPr>
            <a:r>
              <a:rPr lang="en-US" sz="2400">
                <a:solidFill>
                  <a:schemeClr val="tx2"/>
                </a:solidFill>
              </a:rPr>
              <a:t>Completion</a:t>
            </a:r>
            <a:endParaRPr lang="en-US" sz="2000">
              <a:solidFill>
                <a:schemeClr val="tx2"/>
              </a:solidFill>
            </a:endParaRPr>
          </a:p>
          <a:p>
            <a:pPr marL="682625" lvl="1" indent="-225425">
              <a:spcAft>
                <a:spcPts val="600"/>
              </a:spcAft>
              <a:defRPr/>
            </a:pPr>
            <a:r>
              <a:rPr lang="en-US" sz="1600"/>
              <a:t>	Increase degree and certificate completion and job placement, with special attention to fast growing first generation, under-represented and economically disadvantaged populations.</a:t>
            </a:r>
          </a:p>
        </p:txBody>
      </p:sp>
      <p:sp>
        <p:nvSpPr>
          <p:cNvPr id="17414" name="TextBox 18"/>
          <p:cNvSpPr txBox="1">
            <a:spLocks noChangeArrowheads="1"/>
          </p:cNvSpPr>
          <p:nvPr/>
        </p:nvSpPr>
        <p:spPr bwMode="auto">
          <a:xfrm>
            <a:off x="1143000" y="406400"/>
            <a:ext cx="7696200" cy="584200"/>
          </a:xfrm>
          <a:prstGeom prst="rect">
            <a:avLst/>
          </a:prstGeom>
          <a:noFill/>
          <a:ln w="9525">
            <a:noFill/>
            <a:miter lim="800000"/>
            <a:headEnd/>
            <a:tailEnd/>
          </a:ln>
        </p:spPr>
        <p:txBody>
          <a:bodyPr>
            <a:spAutoFit/>
          </a:bodyPr>
          <a:lstStyle/>
          <a:p>
            <a:pPr algn="ctr"/>
            <a:r>
              <a:rPr lang="en-US" sz="3200" b="1">
                <a:solidFill>
                  <a:srgbClr val="C58D01"/>
                </a:solidFill>
              </a:rPr>
              <a:t>Strategic Objectives</a:t>
            </a:r>
          </a:p>
        </p:txBody>
      </p:sp>
      <p:pic>
        <p:nvPicPr>
          <p:cNvPr id="7" name="Picture Placeholder 6" descr="goal 1.JPG"/>
          <p:cNvPicPr>
            <a:picLocks noChangeAspect="1"/>
          </p:cNvPicPr>
          <p:nvPr/>
        </p:nvPicPr>
        <p:blipFill>
          <a:blip r:embed="rId3" cstate="print"/>
          <a:srcRect t="10946" b="10946"/>
          <a:stretch>
            <a:fillRect/>
          </a:stretch>
        </p:blipFill>
        <p:spPr bwMode="auto">
          <a:xfrm>
            <a:off x="2438400" y="5334000"/>
            <a:ext cx="2544763" cy="1295400"/>
          </a:xfrm>
          <a:prstGeom prst="rect">
            <a:avLst/>
          </a:prstGeom>
          <a:ln w="9525">
            <a:solidFill>
              <a:schemeClr val="accent2">
                <a:lumMod val="50000"/>
              </a:schemeClr>
            </a:solidFill>
            <a:headEnd/>
            <a:tailEnd/>
          </a:ln>
        </p:spPr>
        <p:style>
          <a:lnRef idx="2">
            <a:schemeClr val="dk1"/>
          </a:lnRef>
          <a:fillRef idx="1">
            <a:schemeClr val="lt1"/>
          </a:fillRef>
          <a:effectRef idx="0">
            <a:schemeClr val="dk1"/>
          </a:effectRef>
          <a:fontRef idx="minor">
            <a:schemeClr val="dk1"/>
          </a:fontRef>
        </p:style>
      </p:pic>
      <p:pic>
        <p:nvPicPr>
          <p:cNvPr id="12" name="Picture Placeholder 5" descr="Purpose.JPG"/>
          <p:cNvPicPr>
            <a:picLocks noChangeAspect="1"/>
          </p:cNvPicPr>
          <p:nvPr/>
        </p:nvPicPr>
        <p:blipFill>
          <a:blip r:embed="rId4" cstate="print"/>
          <a:srcRect t="10947" b="10947"/>
          <a:stretch>
            <a:fillRect/>
          </a:stretch>
        </p:blipFill>
        <p:spPr bwMode="auto">
          <a:xfrm>
            <a:off x="4953000" y="5334000"/>
            <a:ext cx="2546350" cy="1295400"/>
          </a:xfrm>
          <a:prstGeom prst="rect">
            <a:avLst/>
          </a:prstGeom>
          <a:noFill/>
          <a:ln w="9525">
            <a:solidFill>
              <a:schemeClr val="accent2">
                <a:lumMod val="50000"/>
              </a:schemeClr>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1676400" y="274638"/>
            <a:ext cx="6477000" cy="1173162"/>
          </a:xfrm>
        </p:spPr>
        <p:txBody>
          <a:bodyPr vert="horz" wrap="square" lIns="91440" tIns="45720" rIns="91440" bIns="45720" numCol="1" anchorCtr="0" compatLnSpc="1">
            <a:prstTxWarp prst="textNoShape">
              <a:avLst/>
            </a:prstTxWarp>
          </a:bodyPr>
          <a:lstStyle/>
          <a:p>
            <a:pPr algn="ctr" eaLnBrk="1" hangingPunct="1"/>
            <a:r>
              <a:rPr lang="en-US" sz="3200" b="1" smtClean="0">
                <a:solidFill>
                  <a:srgbClr val="C58D01"/>
                </a:solidFill>
                <a:effectLst/>
                <a:latin typeface="Arial" charset="0"/>
                <a:cs typeface="Arial" charset="0"/>
              </a:rPr>
              <a:t>Achieving the 2020</a:t>
            </a:r>
            <a:br>
              <a:rPr lang="en-US" sz="3200" b="1" smtClean="0">
                <a:solidFill>
                  <a:srgbClr val="C58D01"/>
                </a:solidFill>
                <a:effectLst/>
                <a:latin typeface="Arial" charset="0"/>
                <a:cs typeface="Arial" charset="0"/>
              </a:rPr>
            </a:br>
            <a:r>
              <a:rPr lang="en-US" sz="3200" b="1" smtClean="0">
                <a:solidFill>
                  <a:srgbClr val="C58D01"/>
                </a:solidFill>
                <a:effectLst/>
                <a:latin typeface="Arial" charset="0"/>
                <a:cs typeface="Arial" charset="0"/>
              </a:rPr>
              <a:t>College Completion Goal</a:t>
            </a:r>
          </a:p>
        </p:txBody>
      </p:sp>
      <p:sp>
        <p:nvSpPr>
          <p:cNvPr id="18435" name="Content Placeholder 2"/>
          <p:cNvSpPr>
            <a:spLocks noGrp="1"/>
          </p:cNvSpPr>
          <p:nvPr>
            <p:ph idx="1"/>
          </p:nvPr>
        </p:nvSpPr>
        <p:spPr>
          <a:xfrm>
            <a:off x="1143000" y="1905000"/>
            <a:ext cx="8001000" cy="3200400"/>
          </a:xfrm>
        </p:spPr>
        <p:txBody>
          <a:bodyPr/>
          <a:lstStyle/>
          <a:p>
            <a:pPr marL="547688" indent="-411163" eaLnBrk="1" hangingPunct="1">
              <a:lnSpc>
                <a:spcPct val="80000"/>
              </a:lnSpc>
              <a:buClr>
                <a:srgbClr val="000000"/>
              </a:buClr>
              <a:buFont typeface="Wingdings" pitchFamily="-110" charset="2"/>
              <a:buChar char="§"/>
            </a:pPr>
            <a:r>
              <a:rPr lang="en-US" sz="2400" b="1" u="sng" smtClean="0">
                <a:solidFill>
                  <a:schemeClr val="tx2"/>
                </a:solidFill>
              </a:rPr>
              <a:t>Increase the U.S. College Degree Attainment Rate from 40 to 60%</a:t>
            </a:r>
            <a:r>
              <a:rPr lang="en-US" sz="2600" b="1" u="sng" smtClean="0">
                <a:solidFill>
                  <a:schemeClr val="tx2"/>
                </a:solidFill>
              </a:rPr>
              <a:t/>
            </a:r>
            <a:br>
              <a:rPr lang="en-US" sz="2600" b="1" u="sng" smtClean="0">
                <a:solidFill>
                  <a:schemeClr val="tx2"/>
                </a:solidFill>
              </a:rPr>
            </a:br>
            <a:r>
              <a:rPr lang="en-US" sz="2600" smtClean="0">
                <a:solidFill>
                  <a:srgbClr val="C58D01"/>
                </a:solidFill>
              </a:rPr>
              <a:t>10 million </a:t>
            </a:r>
            <a:r>
              <a:rPr lang="en-US" sz="2600" smtClean="0"/>
              <a:t>additional Americans ages 25-34 with an associate or baccalaureate degree </a:t>
            </a:r>
            <a:r>
              <a:rPr lang="en-US" sz="2000" smtClean="0"/>
              <a:t>(includes 8 million beyond projected growth)</a:t>
            </a:r>
            <a:endParaRPr lang="en-US" sz="2600" smtClean="0">
              <a:solidFill>
                <a:srgbClr val="C58D01"/>
              </a:solidFill>
            </a:endParaRPr>
          </a:p>
          <a:p>
            <a:pPr marL="547688" indent="-411163" eaLnBrk="1" hangingPunct="1">
              <a:lnSpc>
                <a:spcPct val="80000"/>
              </a:lnSpc>
              <a:buClr>
                <a:srgbClr val="000000"/>
              </a:buClr>
              <a:buFont typeface="Wingdings" pitchFamily="-110" charset="2"/>
              <a:buChar char="§"/>
            </a:pPr>
            <a:r>
              <a:rPr lang="en-US" sz="2600" smtClean="0">
                <a:solidFill>
                  <a:srgbClr val="C58D01"/>
                </a:solidFill>
              </a:rPr>
              <a:t>3.7 million </a:t>
            </a:r>
            <a:r>
              <a:rPr lang="en-US" sz="2600" smtClean="0"/>
              <a:t>more high school graduates will become college graduates</a:t>
            </a:r>
          </a:p>
          <a:p>
            <a:pPr marL="547688" indent="-411163" eaLnBrk="1" hangingPunct="1">
              <a:lnSpc>
                <a:spcPct val="80000"/>
              </a:lnSpc>
              <a:buClr>
                <a:srgbClr val="000000"/>
              </a:buClr>
              <a:buFont typeface="Wingdings" pitchFamily="-110" charset="2"/>
              <a:buChar char="§"/>
            </a:pPr>
            <a:r>
              <a:rPr lang="en-US" sz="2600" smtClean="0">
                <a:solidFill>
                  <a:srgbClr val="C58D01"/>
                </a:solidFill>
              </a:rPr>
              <a:t>6.3 million </a:t>
            </a:r>
            <a:r>
              <a:rPr lang="en-US" sz="2600" smtClean="0"/>
              <a:t>adult learners will become college graduates</a:t>
            </a:r>
          </a:p>
          <a:p>
            <a:pPr marL="547688" indent="-411163" eaLnBrk="1" hangingPunct="1">
              <a:lnSpc>
                <a:spcPct val="80000"/>
              </a:lnSpc>
              <a:buClr>
                <a:srgbClr val="000000"/>
              </a:buClr>
              <a:buFont typeface="Wingdings" pitchFamily="-110" charset="2"/>
              <a:buChar char="§"/>
            </a:pPr>
            <a:endParaRPr lang="en-US" sz="2600" smtClean="0"/>
          </a:p>
          <a:p>
            <a:pPr marL="547688" indent="-411163" eaLnBrk="1" hangingPunct="1">
              <a:lnSpc>
                <a:spcPct val="80000"/>
              </a:lnSpc>
              <a:buClr>
                <a:srgbClr val="000000"/>
              </a:buClr>
              <a:buFont typeface="Wingdings" pitchFamily="-110" charset="2"/>
              <a:buChar char="§"/>
            </a:pPr>
            <a:endParaRPr lang="en-US" sz="2600" smtClean="0"/>
          </a:p>
        </p:txBody>
      </p:sp>
      <p:sp>
        <p:nvSpPr>
          <p:cNvPr id="4" name="Rectangle 3"/>
          <p:cNvSpPr/>
          <p:nvPr/>
        </p:nvSpPr>
        <p:spPr>
          <a:xfrm>
            <a:off x="1295400" y="5181600"/>
            <a:ext cx="7239000" cy="1477963"/>
          </a:xfrm>
          <a:prstGeom prst="rect">
            <a:avLst/>
          </a:prstGeom>
        </p:spPr>
        <p:txBody>
          <a:bodyPr>
            <a:spAutoFit/>
          </a:bodyPr>
          <a:lstStyle/>
          <a:p>
            <a:pPr fontAlgn="auto">
              <a:spcBef>
                <a:spcPts val="0"/>
              </a:spcBef>
              <a:spcAft>
                <a:spcPts val="0"/>
              </a:spcAft>
              <a:defRPr/>
            </a:pPr>
            <a:r>
              <a:rPr lang="en-US" dirty="0">
                <a:latin typeface="+mn-lt"/>
                <a:cs typeface="+mn-cs"/>
              </a:rPr>
              <a:t>Note:  The </a:t>
            </a:r>
            <a:r>
              <a:rPr lang="en-US" b="1" dirty="0">
                <a:solidFill>
                  <a:schemeClr val="accent2">
                    <a:lumMod val="75000"/>
                  </a:schemeClr>
                </a:solidFill>
                <a:latin typeface="+mn-lt"/>
                <a:cs typeface="+mn-cs"/>
              </a:rPr>
              <a:t>attainment rate </a:t>
            </a:r>
            <a:r>
              <a:rPr lang="en-US" dirty="0">
                <a:latin typeface="+mn-lt"/>
                <a:cs typeface="+mn-cs"/>
              </a:rPr>
              <a:t>reflects the number of individuals in the population who have attained the degree or diploma. This differs from the </a:t>
            </a:r>
            <a:r>
              <a:rPr lang="en-US" b="1" dirty="0">
                <a:solidFill>
                  <a:schemeClr val="accent2">
                    <a:lumMod val="75000"/>
                  </a:schemeClr>
                </a:solidFill>
                <a:latin typeface="+mn-lt"/>
                <a:cs typeface="+mn-cs"/>
              </a:rPr>
              <a:t>graduation/completion rate</a:t>
            </a:r>
            <a:r>
              <a:rPr lang="en-US" dirty="0">
                <a:latin typeface="+mn-lt"/>
                <a:cs typeface="+mn-cs"/>
              </a:rPr>
              <a:t>, which measures the number of individuals  within a cohort who graduate or complete their program within a certain amount of time.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none" dirty="0" smtClean="0"/>
              <a:t>Eduardo M. Ochoa</a:t>
            </a:r>
            <a:br>
              <a:rPr lang="en-US" cap="none" dirty="0" smtClean="0"/>
            </a:br>
            <a:r>
              <a:rPr lang="en-US" b="0" cap="none" dirty="0" smtClean="0">
                <a:effectLst/>
              </a:rPr>
              <a:t>Assistant Secretary for Postsecondary Education</a:t>
            </a:r>
            <a:endParaRPr lang="en-US" b="0" cap="none" dirty="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5100" y="274638"/>
            <a:ext cx="7499350" cy="715962"/>
          </a:xfrm>
        </p:spPr>
        <p:txBody>
          <a:bodyPr>
            <a:noAutofit/>
          </a:bodyPr>
          <a:lstStyle/>
          <a:p>
            <a:pPr algn="ctr"/>
            <a:r>
              <a:rPr lang="en-US" sz="3600" dirty="0" smtClean="0"/>
              <a:t>Challenges to the Completion Agenda</a:t>
            </a:r>
            <a:endParaRPr lang="en-US" sz="3600" dirty="0"/>
          </a:p>
        </p:txBody>
      </p:sp>
      <p:sp>
        <p:nvSpPr>
          <p:cNvPr id="6" name="Content Placeholder 5"/>
          <p:cNvSpPr>
            <a:spLocks noGrp="1"/>
          </p:cNvSpPr>
          <p:nvPr>
            <p:ph idx="1"/>
          </p:nvPr>
        </p:nvSpPr>
        <p:spPr>
          <a:xfrm>
            <a:off x="1447800" y="990600"/>
            <a:ext cx="7499350" cy="685800"/>
          </a:xfrm>
        </p:spPr>
        <p:txBody>
          <a:bodyPr/>
          <a:lstStyle/>
          <a:p>
            <a:pPr algn="ctr">
              <a:buNone/>
            </a:pPr>
            <a:r>
              <a:rPr lang="en-US" sz="2800" dirty="0" smtClean="0"/>
              <a:t>Reductions in State funding</a:t>
            </a:r>
            <a:endParaRPr lang="en-US" sz="2800" dirty="0"/>
          </a:p>
        </p:txBody>
      </p:sp>
      <p:graphicFrame>
        <p:nvGraphicFramePr>
          <p:cNvPr id="7" name="Chart 6"/>
          <p:cNvGraphicFramePr>
            <a:graphicFrameLocks noGrp="1"/>
          </p:cNvGraphicFramePr>
          <p:nvPr/>
        </p:nvGraphicFramePr>
        <p:xfrm>
          <a:off x="1219200" y="1447800"/>
          <a:ext cx="7685838" cy="51243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 Affordability</a:t>
            </a:r>
            <a:endParaRPr lang="en-US" dirty="0"/>
          </a:p>
        </p:txBody>
      </p:sp>
      <p:pic>
        <p:nvPicPr>
          <p:cNvPr id="4" name="Picture 5"/>
          <p:cNvPicPr>
            <a:picLocks noGrp="1" noChangeAspect="1"/>
          </p:cNvPicPr>
          <p:nvPr>
            <p:ph idx="1"/>
          </p:nvPr>
        </p:nvPicPr>
        <p:blipFill>
          <a:blip r:embed="rId2" cstate="print"/>
          <a:srcRect/>
          <a:stretch>
            <a:fillRect/>
          </a:stretch>
        </p:blipFill>
        <p:spPr bwMode="auto">
          <a:xfrm>
            <a:off x="1371600" y="1447800"/>
            <a:ext cx="73152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 – Current Support Activities</a:t>
            </a:r>
            <a:endParaRPr lang="en-US" dirty="0"/>
          </a:p>
        </p:txBody>
      </p:sp>
      <p:sp>
        <p:nvSpPr>
          <p:cNvPr id="3" name="Content Placeholder 2"/>
          <p:cNvSpPr>
            <a:spLocks noGrp="1"/>
          </p:cNvSpPr>
          <p:nvPr>
            <p:ph idx="1"/>
          </p:nvPr>
        </p:nvSpPr>
        <p:spPr>
          <a:xfrm>
            <a:off x="914400" y="1447800"/>
            <a:ext cx="8229600" cy="4800600"/>
          </a:xfrm>
        </p:spPr>
        <p:txBody>
          <a:bodyPr/>
          <a:lstStyle/>
          <a:p>
            <a:pPr>
              <a:lnSpc>
                <a:spcPts val="5000"/>
              </a:lnSpc>
            </a:pPr>
            <a:r>
              <a:rPr lang="en-US" dirty="0" smtClean="0"/>
              <a:t>COMPLETION:  TRIO ($920 m)</a:t>
            </a:r>
          </a:p>
          <a:p>
            <a:pPr>
              <a:lnSpc>
                <a:spcPts val="5000"/>
              </a:lnSpc>
            </a:pPr>
            <a:r>
              <a:rPr lang="en-US" dirty="0" smtClean="0"/>
              <a:t>ACCESS:  Gear Up ($323 m)</a:t>
            </a:r>
          </a:p>
          <a:p>
            <a:pPr>
              <a:lnSpc>
                <a:spcPts val="5000"/>
              </a:lnSpc>
            </a:pPr>
            <a:r>
              <a:rPr lang="en-US" dirty="0" smtClean="0"/>
              <a:t>ACCESS (w/FSA):  Pell grants, Direct Loans</a:t>
            </a:r>
          </a:p>
          <a:p>
            <a:pPr>
              <a:lnSpc>
                <a:spcPts val="5000"/>
              </a:lnSpc>
            </a:pPr>
            <a:r>
              <a:rPr lang="en-US" dirty="0" smtClean="0"/>
              <a:t>Institutional Support:  MSI programs ($612 m)</a:t>
            </a:r>
          </a:p>
          <a:p>
            <a:pPr>
              <a:lnSpc>
                <a:spcPts val="5000"/>
              </a:lnSpc>
            </a:pPr>
            <a:r>
              <a:rPr lang="en-US" dirty="0" smtClean="0"/>
              <a:t>QUALITY:  International Programs ($107 m)</a:t>
            </a:r>
          </a:p>
          <a:p>
            <a:pPr>
              <a:lnSpc>
                <a:spcPts val="5000"/>
              </a:lnSpc>
            </a:pPr>
            <a:r>
              <a:rPr lang="en-US" dirty="0" smtClean="0"/>
              <a:t>QUALITY:  Program Integrity Rules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639762"/>
          </a:xfrm>
        </p:spPr>
        <p:txBody>
          <a:bodyPr>
            <a:normAutofit fontScale="90000"/>
          </a:bodyPr>
          <a:lstStyle/>
          <a:p>
            <a:r>
              <a:rPr lang="en-US" dirty="0" smtClean="0"/>
              <a:t>Opportunities	</a:t>
            </a:r>
            <a:endParaRPr lang="en-US" dirty="0"/>
          </a:p>
        </p:txBody>
      </p:sp>
      <p:sp>
        <p:nvSpPr>
          <p:cNvPr id="3" name="Content Placeholder 2"/>
          <p:cNvSpPr>
            <a:spLocks noGrp="1"/>
          </p:cNvSpPr>
          <p:nvPr>
            <p:ph idx="1"/>
          </p:nvPr>
        </p:nvSpPr>
        <p:spPr>
          <a:xfrm>
            <a:off x="1435100" y="990600"/>
            <a:ext cx="7499350" cy="5562600"/>
          </a:xfrm>
        </p:spPr>
        <p:txBody>
          <a:bodyPr/>
          <a:lstStyle/>
          <a:p>
            <a:r>
              <a:rPr lang="en-US" sz="2400" dirty="0" smtClean="0"/>
              <a:t>2012 Proposals for Expanding Capacity</a:t>
            </a:r>
          </a:p>
          <a:p>
            <a:pPr lvl="1"/>
            <a:r>
              <a:rPr lang="en-US" sz="2000" dirty="0" smtClean="0"/>
              <a:t>FIPSE/First In The World</a:t>
            </a:r>
          </a:p>
          <a:p>
            <a:pPr lvl="1"/>
            <a:r>
              <a:rPr lang="en-US" sz="2000" dirty="0" smtClean="0"/>
              <a:t>College Completion Challenge Grants</a:t>
            </a:r>
          </a:p>
          <a:p>
            <a:r>
              <a:rPr lang="en-US" sz="2400" dirty="0" smtClean="0"/>
              <a:t>Convening Higher Education</a:t>
            </a:r>
          </a:p>
          <a:p>
            <a:pPr lvl="1"/>
            <a:r>
              <a:rPr lang="en-US" sz="2000" dirty="0" smtClean="0"/>
              <a:t>ACE Presidential Commission</a:t>
            </a:r>
          </a:p>
          <a:p>
            <a:pPr lvl="1"/>
            <a:r>
              <a:rPr lang="en-US" sz="2000" dirty="0" smtClean="0"/>
              <a:t>SHEEOs, </a:t>
            </a:r>
            <a:r>
              <a:rPr lang="en-US" sz="2000" dirty="0" smtClean="0"/>
              <a:t>NASH, Excelencia in Education</a:t>
            </a:r>
            <a:endParaRPr lang="en-US" sz="2000" dirty="0" smtClean="0"/>
          </a:p>
          <a:p>
            <a:r>
              <a:rPr lang="en-US" sz="2400" dirty="0" smtClean="0"/>
              <a:t>Promoting Best Practices</a:t>
            </a:r>
          </a:p>
          <a:p>
            <a:r>
              <a:rPr lang="en-US" sz="2400" dirty="0" smtClean="0"/>
              <a:t>College-ready High School Graduates</a:t>
            </a:r>
          </a:p>
          <a:p>
            <a:r>
              <a:rPr lang="en-US" sz="2400" dirty="0" smtClean="0"/>
              <a:t>Improved Retention and Graduation Rates</a:t>
            </a:r>
          </a:p>
          <a:p>
            <a:pPr lvl="1">
              <a:lnSpc>
                <a:spcPts val="2000"/>
              </a:lnSpc>
            </a:pPr>
            <a:r>
              <a:rPr lang="en-US" sz="2000" dirty="0" smtClean="0"/>
              <a:t>Shorter time to degree </a:t>
            </a:r>
          </a:p>
          <a:p>
            <a:pPr lvl="1">
              <a:lnSpc>
                <a:spcPts val="2000"/>
              </a:lnSpc>
            </a:pPr>
            <a:r>
              <a:rPr lang="en-US" sz="2000" dirty="0" smtClean="0"/>
              <a:t>Streamlined business operations </a:t>
            </a:r>
          </a:p>
          <a:p>
            <a:pPr lvl="1">
              <a:lnSpc>
                <a:spcPts val="2000"/>
              </a:lnSpc>
            </a:pPr>
            <a:r>
              <a:rPr lang="en-US" sz="2000" dirty="0" smtClean="0"/>
              <a:t>Greater economies of scale for business functions </a:t>
            </a:r>
          </a:p>
          <a:p>
            <a:pPr lvl="1">
              <a:lnSpc>
                <a:spcPts val="2000"/>
              </a:lnSpc>
            </a:pPr>
            <a:r>
              <a:rPr lang="en-US" sz="2000" dirty="0" smtClean="0"/>
              <a:t>Program consolidation</a:t>
            </a:r>
          </a:p>
          <a:p>
            <a:pPr lvl="1">
              <a:buNone/>
            </a:pP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cap="none" dirty="0" smtClean="0"/>
              <a:t>Brenda Dann-Messier</a:t>
            </a:r>
            <a:br>
              <a:rPr lang="en-US" cap="none" dirty="0" smtClean="0"/>
            </a:br>
            <a:r>
              <a:rPr lang="en-US" b="0" cap="none" dirty="0" smtClean="0">
                <a:effectLst/>
              </a:rPr>
              <a:t>Assistant Secretary for Vocational and Adult Education</a:t>
            </a:r>
            <a:endParaRPr lang="en-US" b="0" cap="none" dirty="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cap="none" dirty="0" smtClean="0">
                <a:latin typeface="Gill Sans MT" pitchFamily="34" charset="0"/>
              </a:rPr>
              <a:t>Martha Kanter</a:t>
            </a:r>
            <a:br>
              <a:rPr lang="en-US" cap="none" dirty="0" smtClean="0">
                <a:latin typeface="Gill Sans MT" pitchFamily="34" charset="0"/>
              </a:rPr>
            </a:br>
            <a:r>
              <a:rPr lang="en-US" b="0" cap="none" dirty="0" smtClean="0">
                <a:effectLst/>
                <a:latin typeface="Gill Sans MT" pitchFamily="34" charset="0"/>
              </a:rPr>
              <a:t>Under Secretary of Education</a:t>
            </a:r>
            <a:endParaRPr lang="en-US" b="0" cap="none" dirty="0">
              <a:effectLst/>
              <a:latin typeface="Gill Sans MT"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OVAE Overview</a:t>
            </a:r>
            <a:endParaRPr lang="en-US" dirty="0"/>
          </a:p>
        </p:txBody>
      </p:sp>
      <p:sp>
        <p:nvSpPr>
          <p:cNvPr id="20483" name="Content Placeholder 2"/>
          <p:cNvSpPr>
            <a:spLocks noGrp="1"/>
          </p:cNvSpPr>
          <p:nvPr>
            <p:ph idx="1"/>
          </p:nvPr>
        </p:nvSpPr>
        <p:spPr/>
        <p:txBody>
          <a:bodyPr/>
          <a:lstStyle/>
          <a:p>
            <a:r>
              <a:rPr lang="en-US" dirty="0" smtClean="0"/>
              <a:t>CTE Students – Secondary and Postsecondary </a:t>
            </a:r>
          </a:p>
          <a:p>
            <a:r>
              <a:rPr lang="en-US" dirty="0" smtClean="0"/>
              <a:t>Youth and Adult Learners</a:t>
            </a:r>
          </a:p>
          <a:p>
            <a:r>
              <a:rPr lang="en-US" dirty="0" smtClean="0"/>
              <a:t>Immigrants/English Learners</a:t>
            </a:r>
          </a:p>
          <a:p>
            <a:r>
              <a:rPr lang="en-US" dirty="0" smtClean="0"/>
              <a:t>Re-Entry Students</a:t>
            </a:r>
          </a:p>
          <a:p>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OVAE’s GOALS</a:t>
            </a:r>
            <a:endParaRPr lang="en-US" dirty="0"/>
          </a:p>
        </p:txBody>
      </p:sp>
      <p:sp>
        <p:nvSpPr>
          <p:cNvPr id="3" name="Content Placeholder 2"/>
          <p:cNvSpPr>
            <a:spLocks noGrp="1"/>
          </p:cNvSpPr>
          <p:nvPr>
            <p:ph idx="1"/>
          </p:nvPr>
        </p:nvSpPr>
        <p:spPr/>
        <p:txBody>
          <a:bodyPr/>
          <a:lstStyle/>
          <a:p>
            <a:pPr lvl="1"/>
            <a:r>
              <a:rPr lang="en-US" b="1" dirty="0" smtClean="0"/>
              <a:t>All youth and adults are ready for, have access to, and complete college and career pathways leading to 21</a:t>
            </a:r>
            <a:r>
              <a:rPr lang="en-US" b="1" baseline="30000" dirty="0" smtClean="0"/>
              <a:t>st</a:t>
            </a:r>
            <a:r>
              <a:rPr lang="en-US" b="1" dirty="0" smtClean="0"/>
              <a:t> Century jobs. </a:t>
            </a:r>
            <a:endParaRPr lang="en-US" sz="2000" dirty="0" smtClean="0"/>
          </a:p>
          <a:p>
            <a:pPr lvl="1"/>
            <a:endParaRPr lang="en-US" sz="1200" dirty="0" smtClean="0"/>
          </a:p>
          <a:p>
            <a:pPr lvl="1"/>
            <a:r>
              <a:rPr lang="en-US" b="1" dirty="0" smtClean="0"/>
              <a:t>All youth and adult students have effective teachers and leaders.</a:t>
            </a:r>
          </a:p>
          <a:p>
            <a:pPr lvl="1"/>
            <a:endParaRPr lang="en-US" sz="1200" dirty="0" smtClean="0"/>
          </a:p>
          <a:p>
            <a:pPr lvl="1"/>
            <a:r>
              <a:rPr lang="en-US" b="1" dirty="0" smtClean="0"/>
              <a:t>All youth and adult students have equitable access to high-quality learning opportunities on demand.</a:t>
            </a:r>
            <a:endParaRPr lang="en-US" sz="2000"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Areas</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ADULT EDUCATION</a:t>
            </a:r>
          </a:p>
          <a:p>
            <a:endParaRPr lang="en-US" dirty="0" smtClean="0"/>
          </a:p>
          <a:p>
            <a:r>
              <a:rPr lang="en-US" dirty="0" smtClean="0"/>
              <a:t>COMMUNITY COLLEGES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pPr>
              <a:defRPr/>
            </a:pPr>
            <a:r>
              <a:rPr lang="en-US" sz="3600" dirty="0" smtClean="0">
                <a:effectLst>
                  <a:outerShdw blurRad="38100" dist="38100" dir="2700000" algn="tl">
                    <a:srgbClr val="C0C0C0"/>
                  </a:outerShdw>
                </a:effectLst>
              </a:rPr>
              <a:t>Community College Accomplishments</a:t>
            </a:r>
          </a:p>
        </p:txBody>
      </p:sp>
      <p:sp>
        <p:nvSpPr>
          <p:cNvPr id="21507" name="Content Placeholder 2"/>
          <p:cNvSpPr>
            <a:spLocks noGrp="1"/>
          </p:cNvSpPr>
          <p:nvPr>
            <p:ph idx="1"/>
          </p:nvPr>
        </p:nvSpPr>
        <p:spPr>
          <a:xfrm>
            <a:off x="1524000" y="1600200"/>
            <a:ext cx="7499350" cy="4267200"/>
          </a:xfrm>
        </p:spPr>
        <p:txBody>
          <a:bodyPr/>
          <a:lstStyle/>
          <a:p>
            <a:r>
              <a:rPr lang="en-US" sz="2400" dirty="0" smtClean="0"/>
              <a:t>5 million more students than expected need to graduate by 2020</a:t>
            </a:r>
          </a:p>
          <a:p>
            <a:pPr lvl="1"/>
            <a:r>
              <a:rPr lang="en-US" sz="2400" dirty="0" smtClean="0"/>
              <a:t>October 5, 2010</a:t>
            </a:r>
          </a:p>
          <a:p>
            <a:pPr lvl="2"/>
            <a:r>
              <a:rPr lang="en-US" dirty="0" smtClean="0"/>
              <a:t>First White House Summit for Community Colleges</a:t>
            </a:r>
          </a:p>
          <a:p>
            <a:pPr lvl="1"/>
            <a:r>
              <a:rPr lang="en-US" sz="2400" dirty="0" smtClean="0"/>
              <a:t>February-April 201</a:t>
            </a:r>
          </a:p>
          <a:p>
            <a:pPr lvl="2"/>
            <a:r>
              <a:rPr lang="en-US" dirty="0" smtClean="0"/>
              <a:t>Four Regional Summits held</a:t>
            </a:r>
          </a:p>
          <a:p>
            <a:pPr lvl="1"/>
            <a:r>
              <a:rPr lang="en-US" sz="2400" dirty="0" smtClean="0"/>
              <a:t>May 2011</a:t>
            </a:r>
          </a:p>
          <a:p>
            <a:pPr lvl="2"/>
            <a:r>
              <a:rPr lang="en-US" dirty="0" smtClean="0"/>
              <a:t>Virtual Community College Summit held</a:t>
            </a:r>
          </a:p>
          <a:p>
            <a:pPr lvl="1"/>
            <a:r>
              <a:rPr lang="en-US" sz="2400" dirty="0" smtClean="0"/>
              <a:t>September 2011</a:t>
            </a:r>
          </a:p>
          <a:p>
            <a:pPr lvl="2"/>
            <a:r>
              <a:rPr lang="en-US" dirty="0" smtClean="0"/>
              <a:t>Trade Adjustment Assistance Community College and Career Training Grants</a:t>
            </a:r>
          </a:p>
          <a:p>
            <a:pPr lvl="2"/>
            <a:endParaRPr lang="en-US" b="1"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pPr>
              <a:defRPr/>
            </a:pPr>
            <a:r>
              <a:rPr lang="en-US" dirty="0" smtClean="0">
                <a:effectLst>
                  <a:outerShdw blurRad="38100" dist="38100" dir="2700000" algn="tl">
                    <a:srgbClr val="C0C0C0"/>
                  </a:outerShdw>
                </a:effectLst>
              </a:rPr>
              <a:t>Community Colleges: </a:t>
            </a:r>
            <a:r>
              <a:rPr lang="en-US" sz="3600" dirty="0" smtClean="0">
                <a:effectLst>
                  <a:outerShdw blurRad="38100" dist="38100" dir="2700000" algn="tl">
                    <a:srgbClr val="C0C0C0"/>
                  </a:outerShdw>
                </a:effectLst>
              </a:rPr>
              <a:t>Focal Points</a:t>
            </a:r>
          </a:p>
        </p:txBody>
      </p:sp>
      <p:sp>
        <p:nvSpPr>
          <p:cNvPr id="23555" name="Content Placeholder 2"/>
          <p:cNvSpPr>
            <a:spLocks noGrp="1"/>
          </p:cNvSpPr>
          <p:nvPr>
            <p:ph idx="1"/>
          </p:nvPr>
        </p:nvSpPr>
        <p:spPr>
          <a:xfrm>
            <a:off x="1435100" y="1447800"/>
            <a:ext cx="7556500" cy="4800600"/>
          </a:xfrm>
        </p:spPr>
        <p:txBody>
          <a:bodyPr/>
          <a:lstStyle/>
          <a:p>
            <a:r>
              <a:rPr lang="en-US" dirty="0" smtClean="0"/>
              <a:t>College Affordability</a:t>
            </a:r>
          </a:p>
          <a:p>
            <a:r>
              <a:rPr lang="en-US" dirty="0" smtClean="0"/>
              <a:t>Reinventing Developmental Education</a:t>
            </a:r>
          </a:p>
          <a:p>
            <a:r>
              <a:rPr lang="en-US" dirty="0" smtClean="0"/>
              <a:t>Improving Transfer and Articulation</a:t>
            </a:r>
          </a:p>
          <a:p>
            <a:r>
              <a:rPr lang="en-US" dirty="0" smtClean="0"/>
              <a:t>Improving Business and Industry Engagement</a:t>
            </a:r>
          </a:p>
          <a:p>
            <a:r>
              <a:rPr lang="en-US" dirty="0" smtClean="0"/>
              <a:t>Serving Veterans, Service Members, and Their Families</a:t>
            </a:r>
          </a:p>
          <a:p>
            <a:r>
              <a:rPr lang="en-US" dirty="0" smtClean="0"/>
              <a:t>Scaling Effective Practices</a:t>
            </a:r>
          </a:p>
          <a:p>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OVAE Program Areas, continued</a:t>
            </a:r>
            <a:endParaRPr lang="en-US" dirty="0"/>
          </a:p>
        </p:txBody>
      </p:sp>
      <p:sp>
        <p:nvSpPr>
          <p:cNvPr id="3" name="Content Placeholder 2"/>
          <p:cNvSpPr>
            <a:spLocks noGrp="1"/>
          </p:cNvSpPr>
          <p:nvPr>
            <p:ph idx="1"/>
          </p:nvPr>
        </p:nvSpPr>
        <p:spPr/>
        <p:txBody>
          <a:bodyPr/>
          <a:lstStyle/>
          <a:p>
            <a:endParaRPr lang="en-US" dirty="0" smtClean="0"/>
          </a:p>
          <a:p>
            <a:r>
              <a:rPr lang="en-US" sz="3600" dirty="0" smtClean="0"/>
              <a:t>IMMIGRANT PROFESSIONALS </a:t>
            </a:r>
          </a:p>
          <a:p>
            <a:pPr lvl="1"/>
            <a:r>
              <a:rPr lang="en-US" dirty="0" smtClean="0"/>
              <a:t>Policy Summits and Economic Analysis</a:t>
            </a:r>
          </a:p>
          <a:p>
            <a:pPr lvl="1"/>
            <a:r>
              <a:rPr lang="en-US" dirty="0" smtClean="0"/>
              <a:t>Demonstration Project</a:t>
            </a:r>
          </a:p>
          <a:p>
            <a:pPr lvl="1"/>
            <a:r>
              <a:rPr lang="en-US" dirty="0" smtClean="0"/>
              <a:t>Interagency Work Group on Immigrant Integration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OVAE Program Areas, continued</a:t>
            </a:r>
            <a:endParaRPr lang="en-US" dirty="0"/>
          </a:p>
        </p:txBody>
      </p:sp>
      <p:sp>
        <p:nvSpPr>
          <p:cNvPr id="3" name="Content Placeholder 2"/>
          <p:cNvSpPr>
            <a:spLocks noGrp="1"/>
          </p:cNvSpPr>
          <p:nvPr>
            <p:ph idx="1"/>
          </p:nvPr>
        </p:nvSpPr>
        <p:spPr/>
        <p:txBody>
          <a:bodyPr/>
          <a:lstStyle/>
          <a:p>
            <a:r>
              <a:rPr lang="en-US" dirty="0" smtClean="0"/>
              <a:t>Career and Technical Education</a:t>
            </a:r>
          </a:p>
          <a:p>
            <a:pPr>
              <a:buNone/>
            </a:pPr>
            <a:endParaRPr lang="en-US" sz="1200" dirty="0" smtClean="0"/>
          </a:p>
          <a:p>
            <a:pPr lvl="1"/>
            <a:r>
              <a:rPr lang="en-US" dirty="0" smtClean="0"/>
              <a:t>CTE Transformation Strategy </a:t>
            </a:r>
          </a:p>
          <a:p>
            <a:pPr lvl="1"/>
            <a:r>
              <a:rPr lang="en-US" dirty="0" smtClean="0"/>
              <a:t>Reauthorization of the Perkins Act</a:t>
            </a:r>
          </a:p>
          <a:p>
            <a:pPr lvl="2"/>
            <a:r>
              <a:rPr lang="en-US" dirty="0" smtClean="0"/>
              <a:t>Bringing Rigorous Programs of Study/Career Pathways to Scale</a:t>
            </a:r>
          </a:p>
          <a:p>
            <a:pPr lvl="2"/>
            <a:r>
              <a:rPr lang="en-US" dirty="0" smtClean="0"/>
              <a:t>Promoting “Career Skills for All Students”</a:t>
            </a:r>
          </a:p>
          <a:p>
            <a:pPr lvl="2"/>
            <a:r>
              <a:rPr lang="en-US" dirty="0" smtClean="0"/>
              <a:t>Remaking the CTE Accountability System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OVAE Program Areas, continued</a:t>
            </a:r>
            <a:endParaRPr lang="en-US" dirty="0"/>
          </a:p>
        </p:txBody>
      </p:sp>
      <p:sp>
        <p:nvSpPr>
          <p:cNvPr id="3" name="Content Placeholder 2"/>
          <p:cNvSpPr>
            <a:spLocks noGrp="1"/>
          </p:cNvSpPr>
          <p:nvPr>
            <p:ph idx="1"/>
          </p:nvPr>
        </p:nvSpPr>
        <p:spPr/>
        <p:txBody>
          <a:bodyPr/>
          <a:lstStyle/>
          <a:p>
            <a:r>
              <a:rPr lang="en-US" dirty="0" smtClean="0"/>
              <a:t>Correctional Education</a:t>
            </a:r>
          </a:p>
          <a:p>
            <a:pPr>
              <a:buNone/>
            </a:pPr>
            <a:endParaRPr lang="en-US" sz="1200" dirty="0" smtClean="0"/>
          </a:p>
          <a:p>
            <a:pPr lvl="1"/>
            <a:r>
              <a:rPr lang="en-US" dirty="0" smtClean="0"/>
              <a:t>Partnership with Departments of Justice and </a:t>
            </a:r>
            <a:r>
              <a:rPr lang="en-US" dirty="0" smtClean="0"/>
              <a:t>Corrections </a:t>
            </a:r>
            <a:r>
              <a:rPr lang="en-US" dirty="0" smtClean="0"/>
              <a:t>to Design Evidence-based Reentry Programs.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8392" y="2667000"/>
            <a:ext cx="6400800" cy="1685925"/>
          </a:xfrm>
        </p:spPr>
        <p:txBody>
          <a:bodyPr/>
          <a:lstStyle/>
          <a:p>
            <a:r>
              <a:rPr lang="en-US" cap="none" dirty="0" smtClean="0"/>
              <a:t>Rosemarie Nassif</a:t>
            </a:r>
            <a:br>
              <a:rPr lang="en-US" cap="none" dirty="0" smtClean="0"/>
            </a:br>
            <a:r>
              <a:rPr lang="en-US" b="0" cap="none" dirty="0" smtClean="0">
                <a:effectLst/>
              </a:rPr>
              <a:t>Special Advisor</a:t>
            </a:r>
            <a:endParaRPr lang="en-US" cap="non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Completion Strategies</a:t>
            </a:r>
            <a:endParaRPr lang="en-US" dirty="0"/>
          </a:p>
        </p:txBody>
      </p:sp>
      <p:sp>
        <p:nvSpPr>
          <p:cNvPr id="23555" name="Content Placeholder 2"/>
          <p:cNvSpPr>
            <a:spLocks noGrp="1"/>
          </p:cNvSpPr>
          <p:nvPr>
            <p:ph idx="1"/>
          </p:nvPr>
        </p:nvSpPr>
        <p:spPr/>
        <p:txBody>
          <a:bodyPr/>
          <a:lstStyle/>
          <a:p>
            <a:r>
              <a:rPr lang="en-US" dirty="0" smtClean="0"/>
              <a:t>Advance the Conversation</a:t>
            </a:r>
          </a:p>
          <a:p>
            <a:r>
              <a:rPr lang="en-US" dirty="0" smtClean="0"/>
              <a:t>Connect States / Postsecondary Institutions / Federal Government</a:t>
            </a:r>
          </a:p>
          <a:p>
            <a:r>
              <a:rPr lang="en-US" dirty="0" smtClean="0"/>
              <a:t>Integrate Efforts with All Stakeholders/Partners</a:t>
            </a:r>
          </a:p>
          <a:p>
            <a:r>
              <a:rPr lang="en-US" dirty="0" smtClean="0"/>
              <a:t>Identify Key Levers/Drivers</a:t>
            </a:r>
          </a:p>
          <a:p>
            <a:r>
              <a:rPr lang="en-US" dirty="0" smtClean="0"/>
              <a:t>Incentivize Effective Strategies/Practices</a:t>
            </a:r>
          </a:p>
          <a:p>
            <a:r>
              <a:rPr lang="en-US" dirty="0" smtClean="0"/>
              <a:t>Create Synergy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p:cNvSpPr>
          <p:nvPr/>
        </p:nvSpPr>
        <p:spPr bwMode="auto">
          <a:xfrm>
            <a:off x="1219200" y="152400"/>
            <a:ext cx="7315200" cy="6477000"/>
          </a:xfrm>
          <a:prstGeom prst="rect">
            <a:avLst/>
          </a:prstGeom>
          <a:noFill/>
          <a:ln w="9525">
            <a:noFill/>
            <a:miter lim="800000"/>
            <a:headEnd/>
            <a:tailEnd/>
          </a:ln>
        </p:spPr>
        <p:txBody>
          <a:bodyPr anchor="ctr"/>
          <a:lstStyle/>
          <a:p>
            <a:pPr eaLnBrk="0" hangingPunct="0"/>
            <a:r>
              <a:rPr lang="en-US" sz="2400">
                <a:solidFill>
                  <a:srgbClr val="27130E"/>
                </a:solidFill>
              </a:rPr>
              <a:t>“</a:t>
            </a:r>
            <a:r>
              <a:rPr lang="en-US" sz="3600">
                <a:solidFill>
                  <a:srgbClr val="27130E"/>
                </a:solidFill>
              </a:rPr>
              <a:t>A</a:t>
            </a:r>
            <a:r>
              <a:rPr lang="en-US" sz="2400">
                <a:solidFill>
                  <a:srgbClr val="27130E"/>
                </a:solidFill>
              </a:rPr>
              <a:t>merica cannot lead in the 21st century unless we have the best educated, most competitive workforce in the world.”</a:t>
            </a:r>
          </a:p>
          <a:p>
            <a:pPr algn="r" eaLnBrk="0" hangingPunct="0"/>
            <a:r>
              <a:rPr lang="en-US" sz="1600">
                <a:solidFill>
                  <a:schemeClr val="tx2"/>
                </a:solidFill>
                <a:latin typeface="Arial Unicode MS" pitchFamily="-110" charset="0"/>
                <a:ea typeface="ＭＳ Ｐゴシック" pitchFamily="-110" charset="-128"/>
              </a:rPr>
              <a:t>President Barack Obama</a:t>
            </a:r>
          </a:p>
          <a:p>
            <a:pPr algn="r" eaLnBrk="0" hangingPunct="0"/>
            <a:r>
              <a:rPr lang="en-US" sz="1600">
                <a:solidFill>
                  <a:schemeClr val="tx2"/>
                </a:solidFill>
                <a:latin typeface="Arial Unicode MS" pitchFamily="-110" charset="0"/>
                <a:ea typeface="ＭＳ Ｐゴシック" pitchFamily="-110" charset="-128"/>
              </a:rPr>
              <a:t>Remarks on Higher Education</a:t>
            </a:r>
          </a:p>
          <a:p>
            <a:pPr algn="r" eaLnBrk="0" hangingPunct="0"/>
            <a:r>
              <a:rPr lang="en-US" sz="1600">
                <a:solidFill>
                  <a:schemeClr val="tx2"/>
                </a:solidFill>
                <a:latin typeface="Arial Unicode MS" pitchFamily="-110" charset="0"/>
                <a:ea typeface="ＭＳ Ｐゴシック" pitchFamily="-110" charset="-128"/>
              </a:rPr>
              <a:t>April 24, 2009</a:t>
            </a:r>
          </a:p>
          <a:p>
            <a:pPr eaLnBrk="0" hangingPunct="0"/>
            <a:endParaRPr lang="en-US" sz="2400">
              <a:solidFill>
                <a:schemeClr val="tx2"/>
              </a:solidFill>
              <a:latin typeface="Arial Unicode MS" pitchFamily="-110" charset="0"/>
              <a:ea typeface="ＭＳ Ｐゴシック" pitchFamily="-110" charset="-128"/>
            </a:endParaRPr>
          </a:p>
          <a:p>
            <a:pPr>
              <a:spcBef>
                <a:spcPts val="1800"/>
              </a:spcBef>
              <a:buClr>
                <a:srgbClr val="000000"/>
              </a:buClr>
              <a:buFont typeface="Wingdings 2" pitchFamily="-110" charset="2"/>
              <a:buNone/>
            </a:pPr>
            <a:r>
              <a:rPr lang="en-US" sz="2400">
                <a:solidFill>
                  <a:srgbClr val="27130E"/>
                </a:solidFill>
              </a:rPr>
              <a:t>“</a:t>
            </a:r>
            <a:r>
              <a:rPr lang="en-US" sz="3600">
                <a:solidFill>
                  <a:srgbClr val="27130E"/>
                </a:solidFill>
              </a:rPr>
              <a:t>B</a:t>
            </a:r>
            <a:r>
              <a:rPr lang="en-US" sz="2400">
                <a:solidFill>
                  <a:srgbClr val="27130E"/>
                </a:solidFill>
              </a:rPr>
              <a:t>y 2020,  America will once again have the highest proportion of college graduates in the world... So tonight I ask every American to commit to at least one year or more of higher education or career training... every American will need to get more than a high school diploma.”</a:t>
            </a:r>
          </a:p>
          <a:p>
            <a:pPr algn="r" eaLnBrk="0" hangingPunct="0"/>
            <a:r>
              <a:rPr lang="en-US" sz="1600">
                <a:solidFill>
                  <a:schemeClr val="tx2"/>
                </a:solidFill>
                <a:latin typeface="Arial Unicode MS" pitchFamily="-110" charset="0"/>
                <a:ea typeface="ＭＳ Ｐゴシック" pitchFamily="-110" charset="-128"/>
              </a:rPr>
              <a:t>President Barack Obama</a:t>
            </a:r>
          </a:p>
          <a:p>
            <a:pPr algn="r" eaLnBrk="0" hangingPunct="0"/>
            <a:r>
              <a:rPr lang="en-US" sz="1600">
                <a:solidFill>
                  <a:schemeClr val="tx2"/>
                </a:solidFill>
                <a:latin typeface="Arial Unicode MS" pitchFamily="-110" charset="0"/>
                <a:ea typeface="ＭＳ Ｐゴシック" pitchFamily="-110" charset="-128"/>
              </a:rPr>
              <a:t>Address to Joint Session of Congress</a:t>
            </a:r>
          </a:p>
          <a:p>
            <a:pPr algn="r" eaLnBrk="0" hangingPunct="0"/>
            <a:r>
              <a:rPr lang="en-US" sz="1600">
                <a:solidFill>
                  <a:schemeClr val="tx2"/>
                </a:solidFill>
                <a:latin typeface="Arial Unicode MS" pitchFamily="-110" charset="0"/>
                <a:ea typeface="ＭＳ Ｐゴシック" pitchFamily="-110" charset="-128"/>
              </a:rPr>
              <a:t>February 24, 2009</a:t>
            </a:r>
          </a:p>
        </p:txBody>
      </p:sp>
      <p:sp>
        <p:nvSpPr>
          <p:cNvPr id="9219" name="Slide Number Placeholder 11"/>
          <p:cNvSpPr>
            <a:spLocks noGrp="1"/>
          </p:cNvSpPr>
          <p:nvPr>
            <p:ph type="sldNum" sz="quarter" idx="12"/>
          </p:nvPr>
        </p:nvSpPr>
        <p:spPr bwMode="auto">
          <a:noFill/>
          <a:ln>
            <a:miter lim="800000"/>
            <a:headEnd/>
            <a:tailEnd/>
          </a:ln>
        </p:spPr>
        <p:txBody>
          <a:bodyPr/>
          <a:lstStyle/>
          <a:p>
            <a:fld id="{E5B27744-D2D6-4164-918D-19048947B631}" type="slidenum">
              <a:rPr lang="en-US" smtClean="0">
                <a:solidFill>
                  <a:schemeClr val="bg1"/>
                </a:solidFill>
              </a:rPr>
              <a:pPr/>
              <a:t>3</a:t>
            </a:fld>
            <a:endParaRPr lang="en-US" smtClean="0">
              <a:solidFill>
                <a:schemeClr val="bg1"/>
              </a:solidFill>
            </a:endParaRPr>
          </a:p>
        </p:txBody>
      </p:sp>
      <p:cxnSp>
        <p:nvCxnSpPr>
          <p:cNvPr id="5" name="Straight Connector 4"/>
          <p:cNvCxnSpPr/>
          <p:nvPr/>
        </p:nvCxnSpPr>
        <p:spPr>
          <a:xfrm>
            <a:off x="1295400" y="2895600"/>
            <a:ext cx="71628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Initiatives Launched / Ongoing</a:t>
            </a:r>
            <a:endParaRPr lang="en-US" dirty="0"/>
          </a:p>
        </p:txBody>
      </p:sp>
      <p:sp>
        <p:nvSpPr>
          <p:cNvPr id="24579" name="Content Placeholder 2"/>
          <p:cNvSpPr>
            <a:spLocks noGrp="1"/>
          </p:cNvSpPr>
          <p:nvPr>
            <p:ph idx="1"/>
          </p:nvPr>
        </p:nvSpPr>
        <p:spPr/>
        <p:txBody>
          <a:bodyPr/>
          <a:lstStyle/>
          <a:p>
            <a:r>
              <a:rPr lang="en-US" smtClean="0"/>
              <a:t>College Completion Tool Kit for States</a:t>
            </a:r>
          </a:p>
          <a:p>
            <a:r>
              <a:rPr lang="en-US" smtClean="0"/>
              <a:t>Data Dashboard for ED Website</a:t>
            </a:r>
          </a:p>
          <a:p>
            <a:r>
              <a:rPr lang="en-US" smtClean="0"/>
              <a:t>Request for Information (RFI)</a:t>
            </a:r>
          </a:p>
        </p:txBody>
      </p:sp>
      <p:pic>
        <p:nvPicPr>
          <p:cNvPr id="24580" name="Picture 3"/>
          <p:cNvPicPr>
            <a:picLocks noChangeAspect="1" noChangeArrowheads="1"/>
          </p:cNvPicPr>
          <p:nvPr/>
        </p:nvPicPr>
        <p:blipFill>
          <a:blip r:embed="rId2" cstate="print"/>
          <a:srcRect/>
          <a:stretch>
            <a:fillRect/>
          </a:stretch>
        </p:blipFill>
        <p:spPr bwMode="auto">
          <a:xfrm>
            <a:off x="6410325" y="3408363"/>
            <a:ext cx="2047875" cy="2611437"/>
          </a:xfrm>
          <a:prstGeom prst="rect">
            <a:avLst/>
          </a:prstGeom>
          <a:noFill/>
          <a:ln w="9525">
            <a:solidFill>
              <a:schemeClr val="tx1"/>
            </a:solidFill>
            <a:miter lim="800000"/>
            <a:headEnd/>
            <a:tailEnd/>
          </a:ln>
        </p:spPr>
      </p:pic>
      <p:pic>
        <p:nvPicPr>
          <p:cNvPr id="24581" name="Picture 5"/>
          <p:cNvPicPr>
            <a:picLocks noChangeAspect="1" noChangeArrowheads="1"/>
          </p:cNvPicPr>
          <p:nvPr/>
        </p:nvPicPr>
        <p:blipFill>
          <a:blip r:embed="rId3" cstate="print"/>
          <a:srcRect/>
          <a:stretch>
            <a:fillRect/>
          </a:stretch>
        </p:blipFill>
        <p:spPr bwMode="auto">
          <a:xfrm>
            <a:off x="3886200" y="3886200"/>
            <a:ext cx="2209800" cy="1400175"/>
          </a:xfrm>
          <a:prstGeom prst="rect">
            <a:avLst/>
          </a:prstGeom>
          <a:noFill/>
          <a:ln w="9525">
            <a:solidFill>
              <a:schemeClr val="tx1"/>
            </a:solidFill>
            <a:miter lim="800000"/>
            <a:headEnd/>
            <a:tailEnd/>
          </a:ln>
        </p:spPr>
      </p:pic>
      <p:pic>
        <p:nvPicPr>
          <p:cNvPr id="24582" name="Picture 6"/>
          <p:cNvPicPr>
            <a:picLocks noChangeAspect="1" noChangeArrowheads="1"/>
          </p:cNvPicPr>
          <p:nvPr/>
        </p:nvPicPr>
        <p:blipFill>
          <a:blip r:embed="rId4" cstate="print"/>
          <a:srcRect/>
          <a:stretch>
            <a:fillRect/>
          </a:stretch>
        </p:blipFill>
        <p:spPr bwMode="auto">
          <a:xfrm>
            <a:off x="1676400" y="3505200"/>
            <a:ext cx="1901825" cy="249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Tool Kit for States</a:t>
            </a:r>
            <a:endParaRPr lang="en-US" dirty="0"/>
          </a:p>
        </p:txBody>
      </p:sp>
      <p:sp>
        <p:nvSpPr>
          <p:cNvPr id="3" name="Content Placeholder 2"/>
          <p:cNvSpPr>
            <a:spLocks noGrp="1"/>
          </p:cNvSpPr>
          <p:nvPr>
            <p:ph idx="1"/>
          </p:nvPr>
        </p:nvSpPr>
        <p:spPr/>
        <p:txBody>
          <a:bodyPr/>
          <a:lstStyle/>
          <a:p>
            <a:pPr marL="596900" indent="-514350">
              <a:buFont typeface="+mj-lt"/>
              <a:buAutoNum type="arabicPeriod"/>
            </a:pPr>
            <a:r>
              <a:rPr lang="en-US" dirty="0" smtClean="0"/>
              <a:t>Set Goals; Develop an Action Plan</a:t>
            </a:r>
          </a:p>
          <a:p>
            <a:pPr marL="596900" indent="-514350">
              <a:buFont typeface="+mj-lt"/>
              <a:buAutoNum type="arabicPeriod"/>
            </a:pPr>
            <a:r>
              <a:rPr lang="en-US" dirty="0" smtClean="0"/>
              <a:t>Embrace Performance-Based Funding</a:t>
            </a:r>
          </a:p>
          <a:p>
            <a:pPr marL="596900" indent="-514350">
              <a:buFont typeface="+mj-lt"/>
              <a:buAutoNum type="arabicPeriod"/>
            </a:pPr>
            <a:r>
              <a:rPr lang="en-US" dirty="0" smtClean="0"/>
              <a:t>Align High School Standards with College Entrance Standards</a:t>
            </a:r>
          </a:p>
          <a:p>
            <a:pPr marL="596900" indent="-514350">
              <a:buFont typeface="+mj-lt"/>
              <a:buAutoNum type="arabicPeriod"/>
            </a:pPr>
            <a:r>
              <a:rPr lang="en-US" dirty="0" smtClean="0"/>
              <a:t>Make it Easier for Students to Transfer</a:t>
            </a:r>
          </a:p>
          <a:p>
            <a:pPr marL="596900" indent="-514350">
              <a:buFont typeface="+mj-lt"/>
              <a:buAutoNum type="arabicPeriod"/>
            </a:pPr>
            <a:r>
              <a:rPr lang="en-US" dirty="0" smtClean="0"/>
              <a:t>Use Data to Drive Decision Making</a:t>
            </a:r>
          </a:p>
          <a:p>
            <a:pPr marL="596900" indent="-514350">
              <a:buFont typeface="+mj-lt"/>
              <a:buAutoNum type="arabicPeriod"/>
            </a:pPr>
            <a:r>
              <a:rPr lang="en-US" dirty="0" smtClean="0"/>
              <a:t>Accelerate Learning and Reduce Costs</a:t>
            </a:r>
          </a:p>
          <a:p>
            <a:pPr marL="596900" indent="-514350">
              <a:buFont typeface="+mj-lt"/>
              <a:buAutoNum type="arabicPeriod"/>
            </a:pPr>
            <a:r>
              <a:rPr lang="en-US" dirty="0" smtClean="0"/>
              <a:t>Target Adults With Some College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Momentum Forward</a:t>
            </a:r>
            <a:endParaRPr lang="en-US" dirty="0"/>
          </a:p>
        </p:txBody>
      </p:sp>
      <p:sp>
        <p:nvSpPr>
          <p:cNvPr id="25603" name="Content Placeholder 2"/>
          <p:cNvSpPr>
            <a:spLocks noGrp="1"/>
          </p:cNvSpPr>
          <p:nvPr>
            <p:ph idx="1"/>
          </p:nvPr>
        </p:nvSpPr>
        <p:spPr/>
        <p:txBody>
          <a:bodyPr/>
          <a:lstStyle/>
          <a:p>
            <a:r>
              <a:rPr lang="en-US" dirty="0" smtClean="0"/>
              <a:t>Think-Tank Researchers/Practitioners</a:t>
            </a:r>
          </a:p>
          <a:p>
            <a:r>
              <a:rPr lang="en-US" dirty="0" smtClean="0"/>
              <a:t>Evidenced/Research-Based Practices</a:t>
            </a:r>
          </a:p>
          <a:p>
            <a:r>
              <a:rPr lang="en-US" dirty="0" smtClean="0"/>
              <a:t>Resource Packet for Higher Education</a:t>
            </a:r>
          </a:p>
          <a:p>
            <a:r>
              <a:rPr lang="en-US" dirty="0" smtClean="0"/>
              <a:t>External Stakeholders</a:t>
            </a:r>
          </a:p>
          <a:p>
            <a:r>
              <a:rPr lang="en-US" dirty="0" smtClean="0"/>
              <a:t>External Advisory Board</a:t>
            </a:r>
          </a:p>
          <a:p>
            <a:r>
              <a:rPr lang="en-US" dirty="0" smtClean="0"/>
              <a:t>Game Changer</a:t>
            </a:r>
          </a:p>
          <a:p>
            <a:pPr>
              <a:buFont typeface="Wingdings 2" pitchFamily="-110" charset="2"/>
              <a:buNone/>
            </a:pP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Latino Student Hurdles</a:t>
            </a:r>
            <a:endParaRPr lang="en-US" dirty="0"/>
          </a:p>
        </p:txBody>
      </p:sp>
      <p:sp>
        <p:nvSpPr>
          <p:cNvPr id="3" name="Content Placeholder 2"/>
          <p:cNvSpPr>
            <a:spLocks noGrp="1"/>
          </p:cNvSpPr>
          <p:nvPr>
            <p:ph idx="1"/>
          </p:nvPr>
        </p:nvSpPr>
        <p:spPr/>
        <p:txBody>
          <a:bodyPr/>
          <a:lstStyle/>
          <a:p>
            <a:r>
              <a:rPr lang="en-US" dirty="0" smtClean="0"/>
              <a:t>Less likely to graduate from high school </a:t>
            </a:r>
          </a:p>
          <a:p>
            <a:r>
              <a:rPr lang="en-US" dirty="0" smtClean="0"/>
              <a:t>Less likely to be enrolled in college</a:t>
            </a:r>
          </a:p>
          <a:p>
            <a:r>
              <a:rPr lang="en-US" dirty="0" smtClean="0"/>
              <a:t>More likely to be part time</a:t>
            </a:r>
          </a:p>
          <a:p>
            <a:r>
              <a:rPr lang="en-US" dirty="0" smtClean="0"/>
              <a:t>More likely to be English language learners</a:t>
            </a:r>
          </a:p>
          <a:p>
            <a:r>
              <a:rPr lang="en-US" dirty="0" smtClean="0"/>
              <a:t>More likely to be low income and first generation</a:t>
            </a:r>
          </a:p>
          <a:p>
            <a:pPr>
              <a:buNone/>
            </a:pPr>
            <a:endParaRPr lang="en-US" sz="2400"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Latino Student Advantages</a:t>
            </a:r>
            <a:endParaRPr lang="en-US" dirty="0"/>
          </a:p>
        </p:txBody>
      </p:sp>
      <p:sp>
        <p:nvSpPr>
          <p:cNvPr id="3" name="Content Placeholder 2"/>
          <p:cNvSpPr>
            <a:spLocks noGrp="1"/>
          </p:cNvSpPr>
          <p:nvPr>
            <p:ph idx="1"/>
          </p:nvPr>
        </p:nvSpPr>
        <p:spPr/>
        <p:txBody>
          <a:bodyPr/>
          <a:lstStyle/>
          <a:p>
            <a:r>
              <a:rPr lang="en-US" dirty="0" smtClean="0"/>
              <a:t>Strong family bond</a:t>
            </a:r>
          </a:p>
          <a:p>
            <a:r>
              <a:rPr lang="en-US" dirty="0" smtClean="0"/>
              <a:t>Desire to engage</a:t>
            </a:r>
          </a:p>
          <a:p>
            <a:r>
              <a:rPr lang="en-US" dirty="0" smtClean="0"/>
              <a:t>Willingness to work hard</a:t>
            </a:r>
          </a:p>
          <a:p>
            <a:r>
              <a:rPr lang="en-US" dirty="0" smtClean="0"/>
              <a:t>Belief in people</a:t>
            </a:r>
          </a:p>
          <a:p>
            <a:r>
              <a:rPr lang="en-US" dirty="0" smtClean="0"/>
              <a:t>Strong cultural identity</a:t>
            </a:r>
          </a:p>
          <a:p>
            <a:r>
              <a:rPr lang="en-US" dirty="0" smtClean="0"/>
              <a:t>Connect with a higher purpose</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Latino Student Levers</a:t>
            </a:r>
            <a:endParaRPr lang="en-US" dirty="0"/>
          </a:p>
        </p:txBody>
      </p:sp>
      <p:sp>
        <p:nvSpPr>
          <p:cNvPr id="3" name="Content Placeholder 2"/>
          <p:cNvSpPr>
            <a:spLocks noGrp="1"/>
          </p:cNvSpPr>
          <p:nvPr>
            <p:ph idx="1"/>
          </p:nvPr>
        </p:nvSpPr>
        <p:spPr/>
        <p:txBody>
          <a:bodyPr/>
          <a:lstStyle/>
          <a:p>
            <a:r>
              <a:rPr lang="en-US" dirty="0" smtClean="0"/>
              <a:t>A campus climate that values and validates their culture</a:t>
            </a:r>
          </a:p>
          <a:p>
            <a:r>
              <a:rPr lang="en-US" dirty="0" smtClean="0"/>
              <a:t>Academic programs that promote collaboration</a:t>
            </a:r>
          </a:p>
          <a:p>
            <a:r>
              <a:rPr lang="en-US" dirty="0" smtClean="0"/>
              <a:t>Clear procedures to simplify the transfer process</a:t>
            </a:r>
          </a:p>
          <a:p>
            <a:r>
              <a:rPr lang="en-US" dirty="0" smtClean="0"/>
              <a:t>Well articulated pathway to a degree</a:t>
            </a:r>
          </a:p>
          <a:p>
            <a:r>
              <a:rPr lang="en-US" dirty="0" smtClean="0"/>
              <a:t>Strong faculty advising to help students make connections between degrees and careers</a:t>
            </a:r>
          </a:p>
          <a:p>
            <a:pPr>
              <a:buNone/>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381000"/>
            <a:ext cx="7499350" cy="914400"/>
          </a:xfrm>
        </p:spPr>
        <p:txBody>
          <a:bodyPr>
            <a:normAutofit/>
          </a:bodyPr>
          <a:lstStyle/>
          <a:p>
            <a:pPr algn="ctr"/>
            <a:r>
              <a:rPr lang="en-US" sz="4000" dirty="0" smtClean="0"/>
              <a:t>Areas of Focus</a:t>
            </a:r>
            <a:endParaRPr lang="en-US" sz="4000" dirty="0"/>
          </a:p>
        </p:txBody>
      </p:sp>
      <p:sp>
        <p:nvSpPr>
          <p:cNvPr id="3" name="Content Placeholder 2"/>
          <p:cNvSpPr>
            <a:spLocks noGrp="1"/>
          </p:cNvSpPr>
          <p:nvPr>
            <p:ph idx="1"/>
          </p:nvPr>
        </p:nvSpPr>
        <p:spPr>
          <a:xfrm>
            <a:off x="1435100" y="1295400"/>
            <a:ext cx="7499350" cy="4953000"/>
          </a:xfrm>
        </p:spPr>
        <p:txBody>
          <a:bodyPr/>
          <a:lstStyle/>
          <a:p>
            <a:pPr marL="539750" indent="-457200">
              <a:buFont typeface="+mj-lt"/>
              <a:buAutoNum type="arabicPeriod"/>
            </a:pPr>
            <a:r>
              <a:rPr lang="en-US" sz="2000" dirty="0" smtClean="0"/>
              <a:t>First Year Experience</a:t>
            </a:r>
          </a:p>
          <a:p>
            <a:pPr marL="539750" indent="-457200">
              <a:buFont typeface="+mj-lt"/>
              <a:buAutoNum type="arabicPeriod"/>
            </a:pPr>
            <a:r>
              <a:rPr lang="en-US" sz="2000" dirty="0" smtClean="0"/>
              <a:t>Learning Communities</a:t>
            </a:r>
          </a:p>
          <a:p>
            <a:pPr marL="539750" indent="-457200">
              <a:buFont typeface="+mj-lt"/>
              <a:buAutoNum type="arabicPeriod"/>
            </a:pPr>
            <a:r>
              <a:rPr lang="en-US" sz="2000" dirty="0" smtClean="0"/>
              <a:t>Developmental Education/Remediation</a:t>
            </a:r>
          </a:p>
          <a:p>
            <a:pPr marL="539750" indent="-457200">
              <a:buFont typeface="+mj-lt"/>
              <a:buAutoNum type="arabicPeriod"/>
            </a:pPr>
            <a:r>
              <a:rPr lang="en-US" sz="2000" dirty="0" smtClean="0"/>
              <a:t>ESL</a:t>
            </a:r>
          </a:p>
          <a:p>
            <a:pPr marL="539750" indent="-457200">
              <a:buFont typeface="+mj-lt"/>
              <a:buAutoNum type="arabicPeriod"/>
            </a:pPr>
            <a:r>
              <a:rPr lang="en-US" sz="2000" dirty="0" smtClean="0"/>
              <a:t>Bridge Programs</a:t>
            </a:r>
          </a:p>
          <a:p>
            <a:pPr marL="539750" indent="-457200">
              <a:buFont typeface="+mj-lt"/>
              <a:buAutoNum type="arabicPeriod"/>
            </a:pPr>
            <a:r>
              <a:rPr lang="en-US" sz="2000" dirty="0" smtClean="0"/>
              <a:t>Accelerated Delivery</a:t>
            </a:r>
          </a:p>
          <a:p>
            <a:pPr marL="539750" indent="-457200">
              <a:buFont typeface="+mj-lt"/>
              <a:buAutoNum type="arabicPeriod"/>
            </a:pPr>
            <a:r>
              <a:rPr lang="en-US" sz="2000" dirty="0" smtClean="0"/>
              <a:t>Distance Learning</a:t>
            </a:r>
          </a:p>
          <a:p>
            <a:pPr marL="539750" indent="-457200">
              <a:buFont typeface="+mj-lt"/>
              <a:buAutoNum type="arabicPeriod"/>
            </a:pPr>
            <a:r>
              <a:rPr lang="en-US" sz="2000" dirty="0" smtClean="0"/>
              <a:t>Transfer/Articulation</a:t>
            </a:r>
          </a:p>
          <a:p>
            <a:pPr marL="539750" indent="-457200">
              <a:buFont typeface="+mj-lt"/>
              <a:buAutoNum type="arabicPeriod"/>
            </a:pPr>
            <a:r>
              <a:rPr lang="en-US" sz="2000" dirty="0" smtClean="0"/>
              <a:t>Financial Literacy </a:t>
            </a:r>
          </a:p>
          <a:p>
            <a:pPr marL="539750" indent="-457200">
              <a:buFont typeface="+mj-lt"/>
              <a:buAutoNum type="arabicPeriod"/>
            </a:pPr>
            <a:r>
              <a:rPr lang="en-US" sz="2000" dirty="0" smtClean="0"/>
              <a:t>First Generation/Minority/Low Socioeconomic Income</a:t>
            </a:r>
          </a:p>
          <a:p>
            <a:pPr marL="539750" indent="-457200">
              <a:buFont typeface="+mj-lt"/>
              <a:buAutoNum type="arabicPeriod"/>
            </a:pPr>
            <a:r>
              <a:rPr lang="en-US" sz="2000" dirty="0" smtClean="0"/>
              <a:t>Student Engagement/High Impact Experiences </a:t>
            </a:r>
          </a:p>
          <a:p>
            <a:pPr marL="539750" indent="-457200">
              <a:buFont typeface="+mj-lt"/>
              <a:buAutoNum type="arabicPeriod"/>
            </a:pPr>
            <a:r>
              <a:rPr lang="en-US" sz="2000" dirty="0" smtClean="0"/>
              <a:t>Dual Enrollment </a:t>
            </a:r>
          </a:p>
          <a:p>
            <a:pPr marL="539750" indent="-457200">
              <a:buFont typeface="+mj-lt"/>
              <a:buAutoNum type="arabicPeriod"/>
            </a:pPr>
            <a:r>
              <a:rPr lang="en-US" sz="2000" dirty="0" smtClean="0"/>
              <a:t>Mentoring/Advising</a:t>
            </a:r>
          </a:p>
          <a:p>
            <a:pPr marL="539750" indent="-457200">
              <a:buFont typeface="+mj-lt"/>
              <a:buAutoNum type="arabicPeriod"/>
            </a:pPr>
            <a:r>
              <a:rPr lang="en-US" sz="2000" dirty="0" smtClean="0"/>
              <a:t>Role of Leadership                                                                                                                                                                                                                                                                                                                                                                                                                                                                                                                                                                                                                                                                                                                                                      </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Steps to Completion</a:t>
            </a:r>
            <a:endParaRPr lang="en-US" sz="3200" dirty="0"/>
          </a:p>
        </p:txBody>
      </p:sp>
      <p:sp>
        <p:nvSpPr>
          <p:cNvPr id="3" name="Content Placeholder 2"/>
          <p:cNvSpPr>
            <a:spLocks noGrp="1"/>
          </p:cNvSpPr>
          <p:nvPr>
            <p:ph idx="1"/>
          </p:nvPr>
        </p:nvSpPr>
        <p:spPr/>
        <p:txBody>
          <a:bodyPr/>
          <a:lstStyle/>
          <a:p>
            <a:pPr marL="539750" indent="-457200">
              <a:buFont typeface="+mj-lt"/>
              <a:buAutoNum type="arabicPeriod"/>
            </a:pPr>
            <a:r>
              <a:rPr lang="en-US" sz="2800" dirty="0" smtClean="0"/>
              <a:t>Have a plan</a:t>
            </a:r>
          </a:p>
          <a:p>
            <a:pPr marL="539750" indent="-457200">
              <a:buFont typeface="+mj-lt"/>
              <a:buAutoNum type="arabicPeriod"/>
            </a:pPr>
            <a:r>
              <a:rPr lang="en-US" sz="2800" dirty="0" smtClean="0"/>
              <a:t>Focus on academics</a:t>
            </a:r>
          </a:p>
          <a:p>
            <a:pPr marL="539750" indent="-457200">
              <a:buFont typeface="+mj-lt"/>
              <a:buAutoNum type="arabicPeriod"/>
            </a:pPr>
            <a:r>
              <a:rPr lang="en-US" sz="2800" dirty="0" smtClean="0"/>
              <a:t>Talk Regularly with your advisor</a:t>
            </a:r>
          </a:p>
          <a:p>
            <a:pPr marL="539750" indent="-457200">
              <a:buFont typeface="+mj-lt"/>
              <a:buAutoNum type="arabicPeriod"/>
            </a:pPr>
            <a:r>
              <a:rPr lang="en-US" sz="2800" dirty="0" smtClean="0"/>
              <a:t>Engage with other students</a:t>
            </a:r>
          </a:p>
          <a:p>
            <a:pPr marL="539750" indent="-457200">
              <a:buFont typeface="+mj-lt"/>
              <a:buAutoNum type="arabicPeriod"/>
            </a:pPr>
            <a:r>
              <a:rPr lang="en-US" sz="2800" dirty="0" smtClean="0"/>
              <a:t>Get practical experience</a:t>
            </a:r>
          </a:p>
          <a:p>
            <a:pPr marL="539750" indent="-457200">
              <a:buFont typeface="+mj-lt"/>
              <a:buAutoNum type="arabicPeriod"/>
            </a:pPr>
            <a:r>
              <a:rPr lang="en-US" sz="2800" dirty="0" smtClean="0"/>
              <a:t>Make a difference</a:t>
            </a:r>
          </a:p>
          <a:p>
            <a:pPr marL="539750" indent="-457200">
              <a:buFont typeface="+mj-lt"/>
              <a:buAutoNum type="arabicPeriod"/>
            </a:pPr>
            <a:r>
              <a:rPr lang="en-US" sz="2800" dirty="0" smtClean="0"/>
              <a:t>Manage your finances</a:t>
            </a:r>
          </a:p>
          <a:p>
            <a:pPr marL="539750" indent="-457200">
              <a:buFont typeface="+mj-lt"/>
              <a:buAutoNum type="arabicPeriod"/>
            </a:pPr>
            <a:r>
              <a:rPr lang="en-US" sz="2800" dirty="0" smtClean="0"/>
              <a:t>Believe in yourself</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Three Commandments</a:t>
            </a:r>
            <a:endParaRPr lang="en-US" dirty="0"/>
          </a:p>
        </p:txBody>
      </p:sp>
      <p:sp>
        <p:nvSpPr>
          <p:cNvPr id="26627" name="Content Placeholder 2"/>
          <p:cNvSpPr>
            <a:spLocks noGrp="1"/>
          </p:cNvSpPr>
          <p:nvPr>
            <p:ph idx="1"/>
          </p:nvPr>
        </p:nvSpPr>
        <p:spPr/>
        <p:txBody>
          <a:bodyPr/>
          <a:lstStyle/>
          <a:p>
            <a:r>
              <a:rPr lang="en-US" dirty="0" smtClean="0"/>
              <a:t>Be Attentive</a:t>
            </a:r>
          </a:p>
          <a:p>
            <a:r>
              <a:rPr lang="en-US" dirty="0" smtClean="0"/>
              <a:t>Promote Innovation</a:t>
            </a:r>
          </a:p>
          <a:p>
            <a:r>
              <a:rPr lang="en-US" dirty="0" smtClean="0"/>
              <a:t>Celebrate Results</a:t>
            </a:r>
          </a:p>
          <a:p>
            <a:endParaRPr lang="en-US" dirty="0" smtClean="0"/>
          </a:p>
          <a:p>
            <a:endParaRPr lang="en-US" dirty="0" smtClean="0"/>
          </a:p>
          <a:p>
            <a:pPr>
              <a:buFont typeface="Wingdings 2" pitchFamily="-110" charset="2"/>
              <a:buNone/>
            </a:pPr>
            <a:r>
              <a:rPr lang="en-US" dirty="0" smtClean="0"/>
              <a:t>Rosemarie.Nassif@ed.gov</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5"/>
          <p:cNvSpPr txBox="1">
            <a:spLocks/>
          </p:cNvSpPr>
          <p:nvPr/>
        </p:nvSpPr>
        <p:spPr bwMode="auto">
          <a:xfrm>
            <a:off x="1295400" y="3962400"/>
            <a:ext cx="7391400" cy="2667000"/>
          </a:xfrm>
          <a:prstGeom prst="rect">
            <a:avLst/>
          </a:prstGeom>
          <a:noFill/>
          <a:ln w="9525">
            <a:noFill/>
            <a:miter lim="800000"/>
            <a:headEnd/>
            <a:tailEnd/>
          </a:ln>
        </p:spPr>
        <p:txBody>
          <a:bodyPr anchor="ctr"/>
          <a:lstStyle/>
          <a:p>
            <a:pPr>
              <a:lnSpc>
                <a:spcPct val="70000"/>
              </a:lnSpc>
              <a:spcBef>
                <a:spcPts val="700"/>
              </a:spcBef>
              <a:buClr>
                <a:schemeClr val="accent2"/>
              </a:buClr>
              <a:buSzPct val="60000"/>
              <a:buFont typeface="Wingdings" pitchFamily="-110" charset="2"/>
              <a:buNone/>
            </a:pPr>
            <a:endParaRPr lang="en-US" sz="1200" b="1" dirty="0">
              <a:ea typeface="ＭＳ Ｐゴシック" pitchFamily="-110" charset="-128"/>
            </a:endParaRPr>
          </a:p>
          <a:p>
            <a:pPr>
              <a:lnSpc>
                <a:spcPct val="140000"/>
              </a:lnSpc>
              <a:spcBef>
                <a:spcPts val="700"/>
              </a:spcBef>
              <a:buClr>
                <a:schemeClr val="accent2"/>
              </a:buClr>
              <a:buSzPct val="60000"/>
              <a:buFont typeface="Wingdings" pitchFamily="-110" charset="2"/>
              <a:buNone/>
            </a:pPr>
            <a:r>
              <a:rPr lang="en-US" sz="1200" b="1" dirty="0">
                <a:solidFill>
                  <a:srgbClr val="27130E"/>
                </a:solidFill>
                <a:ea typeface="ＭＳ Ｐゴシック" pitchFamily="-110" charset="-128"/>
              </a:rPr>
              <a:t>A vibrant and prosperous America depends on its educational system – in fact, the future of our democratic society depends on the positive contributions of our active, engaged and well-educated citizens.</a:t>
            </a:r>
          </a:p>
          <a:p>
            <a:pPr>
              <a:lnSpc>
                <a:spcPct val="140000"/>
              </a:lnSpc>
              <a:spcBef>
                <a:spcPts val="700"/>
              </a:spcBef>
              <a:buClr>
                <a:schemeClr val="accent2"/>
              </a:buClr>
              <a:buSzPct val="60000"/>
              <a:buFont typeface="Wingdings" pitchFamily="-110" charset="2"/>
              <a:buNone/>
            </a:pPr>
            <a:r>
              <a:rPr lang="en-US" sz="1200" b="1" dirty="0">
                <a:solidFill>
                  <a:srgbClr val="27130E"/>
                </a:solidFill>
                <a:ea typeface="ＭＳ Ｐゴシック" pitchFamily="-110" charset="-128"/>
              </a:rPr>
              <a:t>Higher education, workforce training, career advancement and civic participation are the social and economic engines for communities, states and our nation to thrive, reduce poverty and build capacity for the future.</a:t>
            </a:r>
          </a:p>
          <a:p>
            <a:pPr>
              <a:lnSpc>
                <a:spcPct val="140000"/>
              </a:lnSpc>
              <a:spcBef>
                <a:spcPts val="700"/>
              </a:spcBef>
              <a:buClr>
                <a:schemeClr val="accent2"/>
              </a:buClr>
              <a:buSzPct val="60000"/>
              <a:buFont typeface="Wingdings" pitchFamily="-110" charset="2"/>
              <a:buNone/>
            </a:pPr>
            <a:r>
              <a:rPr lang="en-US" sz="1200" b="1" dirty="0">
                <a:solidFill>
                  <a:srgbClr val="27130E"/>
                </a:solidFill>
                <a:ea typeface="ＭＳ Ｐゴシック" pitchFamily="-110" charset="-128"/>
              </a:rPr>
              <a:t>Better connecting these systems to increase our effectiveness and leadership capacity as a nation is evermore essential if we are to succeed in the 21</a:t>
            </a:r>
            <a:r>
              <a:rPr lang="en-US" sz="1200" b="1" baseline="30000" dirty="0">
                <a:solidFill>
                  <a:srgbClr val="27130E"/>
                </a:solidFill>
                <a:ea typeface="ＭＳ Ｐゴシック" pitchFamily="-110" charset="-128"/>
              </a:rPr>
              <a:t>st</a:t>
            </a:r>
            <a:r>
              <a:rPr lang="en-US" sz="1200" b="1" dirty="0">
                <a:solidFill>
                  <a:srgbClr val="27130E"/>
                </a:solidFill>
                <a:ea typeface="ＭＳ Ｐゴシック" pitchFamily="-110" charset="-128"/>
              </a:rPr>
              <a:t> century.</a:t>
            </a:r>
            <a:endParaRPr lang="en-US" sz="200" b="1" i="1" dirty="0"/>
          </a:p>
          <a:p>
            <a:pPr>
              <a:lnSpc>
                <a:spcPct val="70000"/>
              </a:lnSpc>
            </a:pPr>
            <a:r>
              <a:rPr lang="en-US" sz="200" dirty="0"/>
              <a:t> </a:t>
            </a:r>
          </a:p>
          <a:p>
            <a:pPr>
              <a:lnSpc>
                <a:spcPct val="70000"/>
              </a:lnSpc>
            </a:pPr>
            <a:r>
              <a:rPr lang="en-US" sz="200" dirty="0"/>
              <a:t>1</a:t>
            </a:r>
            <a:endParaRPr lang="en-US" sz="1200" b="1" dirty="0">
              <a:solidFill>
                <a:srgbClr val="27130E"/>
              </a:solidFill>
              <a:ea typeface="ＭＳ Ｐゴシック" pitchFamily="-110" charset="-128"/>
            </a:endParaRPr>
          </a:p>
          <a:p>
            <a:pPr>
              <a:lnSpc>
                <a:spcPct val="70000"/>
              </a:lnSpc>
              <a:spcBef>
                <a:spcPts val="700"/>
              </a:spcBef>
              <a:buClr>
                <a:schemeClr val="accent2"/>
              </a:buClr>
              <a:buSzPct val="60000"/>
              <a:buFont typeface="Wingdings" pitchFamily="-110" charset="2"/>
              <a:buNone/>
            </a:pPr>
            <a:endParaRPr lang="en-US" sz="600" dirty="0">
              <a:solidFill>
                <a:srgbClr val="FFFFFF"/>
              </a:solidFill>
              <a:latin typeface="Gill Sans MT" pitchFamily="-110" charset="-18"/>
              <a:ea typeface="ＭＳ Ｐゴシック" pitchFamily="-110" charset="-128"/>
            </a:endParaRPr>
          </a:p>
        </p:txBody>
      </p:sp>
      <p:pic>
        <p:nvPicPr>
          <p:cNvPr id="1026" name="Picture 2"/>
          <p:cNvPicPr>
            <a:picLocks noChangeAspect="1" noChangeArrowheads="1"/>
          </p:cNvPicPr>
          <p:nvPr/>
        </p:nvPicPr>
        <p:blipFill>
          <a:blip r:embed="rId2" cstate="print"/>
          <a:srcRect/>
          <a:stretch>
            <a:fillRect/>
          </a:stretch>
        </p:blipFill>
        <p:spPr bwMode="auto">
          <a:xfrm>
            <a:off x="2133600" y="381000"/>
            <a:ext cx="5486400" cy="360947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1"/>
          <p:cNvSpPr>
            <a:spLocks noGrp="1"/>
          </p:cNvSpPr>
          <p:nvPr>
            <p:ph type="sldNum" sz="quarter" idx="12"/>
          </p:nvPr>
        </p:nvSpPr>
        <p:spPr bwMode="auto">
          <a:noFill/>
          <a:ln>
            <a:miter lim="800000"/>
            <a:headEnd/>
            <a:tailEnd/>
          </a:ln>
        </p:spPr>
        <p:txBody>
          <a:bodyPr/>
          <a:lstStyle/>
          <a:p>
            <a:fld id="{90113C78-2047-4D5F-8E54-88777AE5E976}" type="slidenum">
              <a:rPr lang="en-US" smtClean="0">
                <a:solidFill>
                  <a:schemeClr val="bg1"/>
                </a:solidFill>
              </a:rPr>
              <a:pPr/>
              <a:t>4</a:t>
            </a:fld>
            <a:endParaRPr lang="en-US" smtClean="0">
              <a:solidFill>
                <a:schemeClr val="bg1"/>
              </a:solidFill>
            </a:endParaRPr>
          </a:p>
        </p:txBody>
      </p:sp>
      <p:sp>
        <p:nvSpPr>
          <p:cNvPr id="10243" name="Rectangle 14"/>
          <p:cNvSpPr>
            <a:spLocks noChangeArrowheads="1"/>
          </p:cNvSpPr>
          <p:nvPr/>
        </p:nvSpPr>
        <p:spPr bwMode="auto">
          <a:xfrm>
            <a:off x="1295400" y="2990850"/>
            <a:ext cx="7391400" cy="584200"/>
          </a:xfrm>
          <a:prstGeom prst="rect">
            <a:avLst/>
          </a:prstGeom>
          <a:noFill/>
          <a:ln w="9525">
            <a:noFill/>
            <a:miter lim="800000"/>
            <a:headEnd/>
            <a:tailEnd/>
          </a:ln>
        </p:spPr>
        <p:txBody>
          <a:bodyPr>
            <a:spAutoFit/>
          </a:bodyPr>
          <a:lstStyle/>
          <a:p>
            <a:pPr algn="ctr">
              <a:buFont typeface="Wingdings" pitchFamily="-110" charset="2"/>
              <a:buNone/>
            </a:pPr>
            <a:r>
              <a:rPr lang="en-US" sz="3200" b="1">
                <a:solidFill>
                  <a:srgbClr val="C58D01"/>
                </a:solidFill>
                <a:latin typeface="Calibri" pitchFamily="-110" charset="0"/>
              </a:rPr>
              <a:t>Fastest-Growing Occupations</a:t>
            </a:r>
            <a:endParaRPr lang="en-US" sz="1600" b="1">
              <a:solidFill>
                <a:srgbClr val="C58D01"/>
              </a:solidFill>
              <a:latin typeface="Calibri" pitchFamily="-110" charset="0"/>
            </a:endParaRPr>
          </a:p>
        </p:txBody>
      </p:sp>
      <p:sp>
        <p:nvSpPr>
          <p:cNvPr id="4" name="TextBox 3"/>
          <p:cNvSpPr txBox="1"/>
          <p:nvPr/>
        </p:nvSpPr>
        <p:spPr>
          <a:xfrm>
            <a:off x="1295400" y="3676650"/>
            <a:ext cx="7620000" cy="2400300"/>
          </a:xfrm>
          <a:prstGeom prst="rect">
            <a:avLst/>
          </a:prstGeom>
          <a:noFill/>
        </p:spPr>
        <p:txBody>
          <a:bodyPr>
            <a:spAutoFit/>
          </a:bodyPr>
          <a:lstStyle/>
          <a:p>
            <a:pPr algn="ctr">
              <a:lnSpc>
                <a:spcPct val="150000"/>
              </a:lnSpc>
              <a:defRPr/>
            </a:pPr>
            <a:r>
              <a:rPr lang="en-US" sz="2000" dirty="0">
                <a:solidFill>
                  <a:schemeClr val="tx2">
                    <a:lumMod val="50000"/>
                  </a:schemeClr>
                </a:solidFill>
              </a:rPr>
              <a:t>Healthcare Professional and Technical</a:t>
            </a:r>
          </a:p>
          <a:p>
            <a:pPr algn="ctr">
              <a:lnSpc>
                <a:spcPct val="150000"/>
              </a:lnSpc>
              <a:defRPr/>
            </a:pPr>
            <a:r>
              <a:rPr lang="en-US" sz="2000" dirty="0">
                <a:solidFill>
                  <a:schemeClr val="tx2">
                    <a:lumMod val="50000"/>
                  </a:schemeClr>
                </a:solidFill>
              </a:rPr>
              <a:t>STEM and Social Science</a:t>
            </a:r>
          </a:p>
          <a:p>
            <a:pPr algn="ctr">
              <a:lnSpc>
                <a:spcPct val="150000"/>
              </a:lnSpc>
              <a:defRPr/>
            </a:pPr>
            <a:r>
              <a:rPr lang="en-US" sz="2000" dirty="0">
                <a:solidFill>
                  <a:schemeClr val="tx2">
                    <a:lumMod val="50000"/>
                  </a:schemeClr>
                </a:solidFill>
              </a:rPr>
              <a:t>Education</a:t>
            </a:r>
          </a:p>
          <a:p>
            <a:pPr algn="ctr">
              <a:lnSpc>
                <a:spcPct val="150000"/>
              </a:lnSpc>
              <a:defRPr/>
            </a:pPr>
            <a:r>
              <a:rPr lang="en-US" sz="2000" dirty="0">
                <a:solidFill>
                  <a:schemeClr val="tx2">
                    <a:lumMod val="50000"/>
                  </a:schemeClr>
                </a:solidFill>
              </a:rPr>
              <a:t>Community Services and Arts</a:t>
            </a:r>
          </a:p>
          <a:p>
            <a:pPr algn="ctr">
              <a:lnSpc>
                <a:spcPct val="150000"/>
              </a:lnSpc>
              <a:defRPr/>
            </a:pPr>
            <a:r>
              <a:rPr lang="en-US" sz="2000" dirty="0">
                <a:solidFill>
                  <a:schemeClr val="tx2">
                    <a:lumMod val="50000"/>
                  </a:schemeClr>
                </a:solidFill>
              </a:rPr>
              <a:t>Managerial and Professional Office</a:t>
            </a:r>
          </a:p>
        </p:txBody>
      </p:sp>
      <p:sp>
        <p:nvSpPr>
          <p:cNvPr id="10245" name="TextBox 6"/>
          <p:cNvSpPr txBox="1">
            <a:spLocks noChangeArrowheads="1"/>
          </p:cNvSpPr>
          <p:nvPr/>
        </p:nvSpPr>
        <p:spPr bwMode="auto">
          <a:xfrm>
            <a:off x="4267200" y="6353175"/>
            <a:ext cx="4473575" cy="276225"/>
          </a:xfrm>
          <a:prstGeom prst="rect">
            <a:avLst/>
          </a:prstGeom>
          <a:noFill/>
          <a:ln w="9525">
            <a:noFill/>
            <a:miter lim="800000"/>
            <a:headEnd/>
            <a:tailEnd/>
          </a:ln>
        </p:spPr>
        <p:txBody>
          <a:bodyPr wrap="none">
            <a:spAutoFit/>
          </a:bodyPr>
          <a:lstStyle/>
          <a:p>
            <a:r>
              <a:rPr lang="en-US" sz="1200"/>
              <a:t>Georgetown University Center on Education and the Workforce</a:t>
            </a:r>
          </a:p>
        </p:txBody>
      </p:sp>
      <p:sp>
        <p:nvSpPr>
          <p:cNvPr id="10246" name="TextBox 8"/>
          <p:cNvSpPr txBox="1">
            <a:spLocks noChangeArrowheads="1"/>
          </p:cNvSpPr>
          <p:nvPr/>
        </p:nvSpPr>
        <p:spPr bwMode="auto">
          <a:xfrm>
            <a:off x="1295400" y="304800"/>
            <a:ext cx="7391400" cy="2246313"/>
          </a:xfrm>
          <a:prstGeom prst="rect">
            <a:avLst/>
          </a:prstGeom>
          <a:noFill/>
          <a:ln w="9525">
            <a:noFill/>
            <a:miter lim="800000"/>
            <a:headEnd/>
            <a:tailEnd/>
          </a:ln>
        </p:spPr>
        <p:txBody>
          <a:bodyPr>
            <a:spAutoFit/>
          </a:bodyPr>
          <a:lstStyle/>
          <a:p>
            <a:pPr eaLnBrk="0" hangingPunct="0"/>
            <a:r>
              <a:rPr lang="en-US" sz="2000">
                <a:solidFill>
                  <a:srgbClr val="27130E"/>
                </a:solidFill>
              </a:rPr>
              <a:t>“</a:t>
            </a:r>
            <a:r>
              <a:rPr lang="en-US" sz="3200">
                <a:solidFill>
                  <a:srgbClr val="27130E"/>
                </a:solidFill>
              </a:rPr>
              <a:t>O</a:t>
            </a:r>
            <a:r>
              <a:rPr lang="en-US" sz="2000">
                <a:solidFill>
                  <a:srgbClr val="27130E"/>
                </a:solidFill>
              </a:rPr>
              <a:t>f the 30 fastest growing occupations in America, half require a Bachelor's degree or more. By 2016, four out of every 10 new jobs will require at least some advanced education or training.”</a:t>
            </a:r>
          </a:p>
          <a:p>
            <a:pPr eaLnBrk="0" hangingPunct="0"/>
            <a:endParaRPr lang="en-US" sz="2000">
              <a:solidFill>
                <a:srgbClr val="27130E"/>
              </a:solidFill>
            </a:endParaRPr>
          </a:p>
          <a:p>
            <a:pPr algn="r" eaLnBrk="0" hangingPunct="0"/>
            <a:r>
              <a:rPr lang="en-US" sz="1600">
                <a:solidFill>
                  <a:schemeClr val="tx2"/>
                </a:solidFill>
                <a:latin typeface="Arial Unicode MS" pitchFamily="-110" charset="0"/>
                <a:ea typeface="ＭＳ Ｐゴシック" pitchFamily="-110" charset="-128"/>
              </a:rPr>
              <a:t>President Barack Obama</a:t>
            </a:r>
          </a:p>
          <a:p>
            <a:pPr algn="r" eaLnBrk="0" hangingPunct="0"/>
            <a:r>
              <a:rPr lang="en-US" sz="1600">
                <a:solidFill>
                  <a:schemeClr val="tx2"/>
                </a:solidFill>
                <a:latin typeface="Arial Unicode MS" pitchFamily="-110" charset="0"/>
                <a:ea typeface="ＭＳ Ｐゴシック" pitchFamily="-110" charset="-128"/>
              </a:rPr>
              <a:t>Speech to the Hispanic Chamber of Conference on Education</a:t>
            </a:r>
          </a:p>
          <a:p>
            <a:pPr algn="r" eaLnBrk="0" hangingPunct="0"/>
            <a:r>
              <a:rPr lang="en-US" sz="1600">
                <a:solidFill>
                  <a:schemeClr val="tx2"/>
                </a:solidFill>
                <a:latin typeface="Arial Unicode MS" pitchFamily="-110" charset="0"/>
                <a:ea typeface="ＭＳ Ｐゴシック" pitchFamily="-110" charset="-128"/>
              </a:rPr>
              <a:t>March 10, 2010</a:t>
            </a:r>
          </a:p>
        </p:txBody>
      </p:sp>
      <p:pic>
        <p:nvPicPr>
          <p:cNvPr id="12" name="Picture 11" descr="08520.jpg"/>
          <p:cNvPicPr>
            <a:picLocks noChangeAspect="1"/>
          </p:cNvPicPr>
          <p:nvPr/>
        </p:nvPicPr>
        <p:blipFill>
          <a:blip r:embed="rId3" cstate="print"/>
          <a:stretch>
            <a:fillRect/>
          </a:stretch>
        </p:blipFill>
        <p:spPr>
          <a:xfrm>
            <a:off x="228600" y="3276600"/>
            <a:ext cx="1747838" cy="1752600"/>
          </a:xfrm>
          <a:prstGeom prst="rect">
            <a:avLst/>
          </a:prstGeom>
          <a:ln>
            <a:solidFill>
              <a:schemeClr val="accent2">
                <a:lumMod val="50000"/>
              </a:schemeClr>
            </a:solidFill>
          </a:ln>
        </p:spPr>
      </p:pic>
      <p:pic>
        <p:nvPicPr>
          <p:cNvPr id="13" name="Picture 12" descr="08501.jpg"/>
          <p:cNvPicPr>
            <a:picLocks noChangeAspect="1"/>
          </p:cNvPicPr>
          <p:nvPr/>
        </p:nvPicPr>
        <p:blipFill>
          <a:blip r:embed="rId4" cstate="print"/>
          <a:stretch>
            <a:fillRect/>
          </a:stretch>
        </p:blipFill>
        <p:spPr>
          <a:xfrm>
            <a:off x="228600" y="5105400"/>
            <a:ext cx="1752600" cy="1163638"/>
          </a:xfrm>
          <a:prstGeom prst="rect">
            <a:avLst/>
          </a:prstGeom>
          <a:ln>
            <a:solidFill>
              <a:schemeClr val="accent2">
                <a:lumMod val="50000"/>
              </a:schemeClr>
            </a:solidFill>
          </a:ln>
        </p:spPr>
      </p:pic>
      <p:pic>
        <p:nvPicPr>
          <p:cNvPr id="14" name="Picture 13" descr="1849016303.jpg"/>
          <p:cNvPicPr>
            <a:picLocks noChangeAspect="1"/>
          </p:cNvPicPr>
          <p:nvPr/>
        </p:nvPicPr>
        <p:blipFill>
          <a:blip r:embed="rId5" cstate="print"/>
          <a:stretch>
            <a:fillRect/>
          </a:stretch>
        </p:blipFill>
        <p:spPr>
          <a:xfrm>
            <a:off x="228600" y="1905000"/>
            <a:ext cx="1771650" cy="1295400"/>
          </a:xfrm>
          <a:prstGeom prst="rect">
            <a:avLst/>
          </a:prstGeom>
          <a:ln>
            <a:solidFill>
              <a:schemeClr val="accent2">
                <a:lumMod val="50000"/>
              </a:schemeClr>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609600" y="533400"/>
          <a:ext cx="8724900" cy="5753100"/>
        </p:xfrm>
        <a:graphic>
          <a:graphicData uri="http://schemas.openxmlformats.org/drawingml/2006/chart">
            <c:chart xmlns:c="http://schemas.openxmlformats.org/drawingml/2006/chart" xmlns:r="http://schemas.openxmlformats.org/officeDocument/2006/relationships" r:id="rId3"/>
          </a:graphicData>
        </a:graphic>
      </p:graphicFrame>
      <p:sp>
        <p:nvSpPr>
          <p:cNvPr id="11267" name="Slide Number Placeholder 11"/>
          <p:cNvSpPr>
            <a:spLocks noGrp="1"/>
          </p:cNvSpPr>
          <p:nvPr>
            <p:ph type="sldNum" sz="quarter" idx="12"/>
          </p:nvPr>
        </p:nvSpPr>
        <p:spPr bwMode="auto">
          <a:noFill/>
          <a:ln>
            <a:miter lim="800000"/>
            <a:headEnd/>
            <a:tailEnd/>
          </a:ln>
        </p:spPr>
        <p:txBody>
          <a:bodyPr/>
          <a:lstStyle/>
          <a:p>
            <a:fld id="{D3321B6A-6EB0-4184-B40F-FF61025F5344}" type="slidenum">
              <a:rPr lang="en-US" smtClean="0">
                <a:solidFill>
                  <a:schemeClr val="bg1"/>
                </a:solidFill>
              </a:rPr>
              <a:pPr/>
              <a:t>5</a:t>
            </a:fld>
            <a:endParaRPr lang="en-US" smtClean="0">
              <a:solidFill>
                <a:schemeClr val="bg1"/>
              </a:solidFill>
            </a:endParaRPr>
          </a:p>
        </p:txBody>
      </p:sp>
      <p:sp>
        <p:nvSpPr>
          <p:cNvPr id="5" name="Rectangle 14"/>
          <p:cNvSpPr>
            <a:spLocks noChangeArrowheads="1"/>
          </p:cNvSpPr>
          <p:nvPr/>
        </p:nvSpPr>
        <p:spPr bwMode="auto">
          <a:xfrm>
            <a:off x="1143000" y="304800"/>
            <a:ext cx="8001000" cy="523875"/>
          </a:xfrm>
          <a:prstGeom prst="rect">
            <a:avLst/>
          </a:prstGeom>
          <a:solidFill>
            <a:schemeClr val="bg1"/>
          </a:solidFill>
          <a:ln w="9525">
            <a:noFill/>
            <a:miter lim="800000"/>
            <a:headEnd/>
            <a:tailEnd/>
          </a:ln>
        </p:spPr>
        <p:txBody>
          <a:bodyPr>
            <a:spAutoFit/>
          </a:bodyPr>
          <a:lstStyle/>
          <a:p>
            <a:pPr algn="ctr">
              <a:buFont typeface="Wingdings" pitchFamily="2" charset="2"/>
              <a:buNone/>
              <a:defRPr/>
            </a:pPr>
            <a:r>
              <a:rPr lang="en-US" sz="2800" b="1" dirty="0">
                <a:solidFill>
                  <a:schemeClr val="accent2">
                    <a:lumMod val="75000"/>
                  </a:schemeClr>
                </a:solidFill>
                <a:latin typeface="Arial" pitchFamily="34" charset="0"/>
                <a:cs typeface="Arial" pitchFamily="34" charset="0"/>
              </a:rPr>
              <a:t>Education Requirements for Jobs, 2018</a:t>
            </a:r>
          </a:p>
        </p:txBody>
      </p:sp>
      <p:sp>
        <p:nvSpPr>
          <p:cNvPr id="11269" name="TextBox 1"/>
          <p:cNvSpPr txBox="1">
            <a:spLocks noChangeArrowheads="1"/>
          </p:cNvSpPr>
          <p:nvPr/>
        </p:nvSpPr>
        <p:spPr bwMode="auto">
          <a:xfrm>
            <a:off x="4572000" y="6248400"/>
            <a:ext cx="4267200" cy="419100"/>
          </a:xfrm>
          <a:prstGeom prst="rect">
            <a:avLst/>
          </a:prstGeom>
          <a:noFill/>
          <a:ln w="9525">
            <a:noFill/>
            <a:miter lim="800000"/>
            <a:headEnd/>
            <a:tailEnd/>
          </a:ln>
        </p:spPr>
        <p:txBody>
          <a:bodyPr wrap="none"/>
          <a:lstStyle/>
          <a:p>
            <a:pPr algn="r"/>
            <a:r>
              <a:rPr lang="en-US" sz="1000">
                <a:latin typeface="Gill Sans MT" pitchFamily="-110" charset="-18"/>
              </a:rPr>
              <a:t>Georgetown University, Center on </a:t>
            </a:r>
            <a:r>
              <a:rPr lang="en-US" sz="1000">
                <a:solidFill>
                  <a:srgbClr val="27130E"/>
                </a:solidFill>
                <a:latin typeface="Gill Sans MT" pitchFamily="-110" charset="-18"/>
              </a:rPr>
              <a:t>Education</a:t>
            </a:r>
            <a:r>
              <a:rPr lang="en-US" sz="1000">
                <a:latin typeface="Gill Sans MT" pitchFamily="-110" charset="-18"/>
              </a:rPr>
              <a:t> and the Workforce, 2010 p. 14 </a:t>
            </a:r>
          </a:p>
          <a:p>
            <a:pPr algn="r"/>
            <a:r>
              <a:rPr lang="en-US" sz="1000">
                <a:latin typeface="Gill Sans MT" pitchFamily="-110" charset="-18"/>
              </a:rPr>
              <a:t>http://www9.georgetown.edu/grad/gppi/hpi/cew/pdfs/FullReport.pdf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914400" y="533400"/>
          <a:ext cx="7990355" cy="58864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1"/>
          <p:cNvSpPr>
            <a:spLocks noGrp="1"/>
          </p:cNvSpPr>
          <p:nvPr>
            <p:ph type="sldNum" sz="quarter" idx="12"/>
          </p:nvPr>
        </p:nvSpPr>
        <p:spPr bwMode="auto">
          <a:noFill/>
          <a:ln>
            <a:miter lim="800000"/>
            <a:headEnd/>
            <a:tailEnd/>
          </a:ln>
        </p:spPr>
        <p:txBody>
          <a:bodyPr/>
          <a:lstStyle/>
          <a:p>
            <a:fld id="{1F4853D6-0167-4D7B-8AB4-E68B598244F8}" type="slidenum">
              <a:rPr lang="en-US" smtClean="0">
                <a:solidFill>
                  <a:schemeClr val="bg1"/>
                </a:solidFill>
              </a:rPr>
              <a:pPr/>
              <a:t>7</a:t>
            </a:fld>
            <a:endParaRPr lang="en-US" smtClean="0">
              <a:solidFill>
                <a:schemeClr val="bg1"/>
              </a:solidFill>
            </a:endParaRPr>
          </a:p>
        </p:txBody>
      </p:sp>
      <p:sp>
        <p:nvSpPr>
          <p:cNvPr id="21" name="Rectangle 14"/>
          <p:cNvSpPr>
            <a:spLocks noChangeArrowheads="1"/>
          </p:cNvSpPr>
          <p:nvPr/>
        </p:nvSpPr>
        <p:spPr bwMode="auto">
          <a:xfrm>
            <a:off x="1219200" y="457200"/>
            <a:ext cx="7696200" cy="1292225"/>
          </a:xfrm>
          <a:prstGeom prst="rect">
            <a:avLst/>
          </a:prstGeom>
          <a:noFill/>
          <a:ln w="9525">
            <a:noFill/>
            <a:miter lim="800000"/>
            <a:headEnd/>
            <a:tailEnd/>
          </a:ln>
        </p:spPr>
        <p:txBody>
          <a:bodyPr>
            <a:spAutoFit/>
          </a:bodyPr>
          <a:lstStyle/>
          <a:p>
            <a:pPr algn="ctr">
              <a:buFont typeface="Wingdings" pitchFamily="2" charset="2"/>
              <a:buNone/>
              <a:defRPr/>
            </a:pPr>
            <a:r>
              <a:rPr lang="en-US" sz="3200" b="1" dirty="0">
                <a:solidFill>
                  <a:schemeClr val="accent2">
                    <a:lumMod val="75000"/>
                  </a:schemeClr>
                </a:solidFill>
                <a:latin typeface="Calibri" pitchFamily="34" charset="0"/>
              </a:rPr>
              <a:t>Percentage of Adults Age 25-34</a:t>
            </a:r>
          </a:p>
          <a:p>
            <a:pPr algn="ctr">
              <a:buFont typeface="Wingdings" pitchFamily="2" charset="2"/>
              <a:buNone/>
              <a:defRPr/>
            </a:pPr>
            <a:r>
              <a:rPr lang="en-US" sz="3200" b="1" dirty="0">
                <a:solidFill>
                  <a:schemeClr val="accent2">
                    <a:lumMod val="75000"/>
                  </a:schemeClr>
                </a:solidFill>
                <a:latin typeface="Calibri" pitchFamily="34" charset="0"/>
              </a:rPr>
              <a:t>with Postsecondary Education</a:t>
            </a:r>
          </a:p>
          <a:p>
            <a:pPr algn="ctr">
              <a:buFont typeface="Wingdings" pitchFamily="2" charset="2"/>
              <a:buNone/>
              <a:defRPr/>
            </a:pPr>
            <a:r>
              <a:rPr lang="en-US" sz="1400" b="1" dirty="0">
                <a:solidFill>
                  <a:schemeClr val="accent2">
                    <a:lumMod val="75000"/>
                  </a:schemeClr>
                </a:solidFill>
                <a:latin typeface="Calibri" pitchFamily="34" charset="0"/>
              </a:rPr>
              <a:t>(Associate Degree of Higher in U.S. per 2008 Current Population Survey, U.S. Census Bureau)</a:t>
            </a:r>
          </a:p>
        </p:txBody>
      </p:sp>
      <p:sp>
        <p:nvSpPr>
          <p:cNvPr id="22" name="Rectangle 21"/>
          <p:cNvSpPr/>
          <p:nvPr/>
        </p:nvSpPr>
        <p:spPr>
          <a:xfrm>
            <a:off x="2286000" y="2133600"/>
            <a:ext cx="571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6" name="Picture 2"/>
          <p:cNvPicPr>
            <a:picLocks noChangeAspect="1" noChangeArrowheads="1"/>
          </p:cNvPicPr>
          <p:nvPr/>
        </p:nvPicPr>
        <p:blipFill>
          <a:blip r:embed="rId3" cstate="print"/>
          <a:srcRect/>
          <a:stretch>
            <a:fillRect/>
          </a:stretch>
        </p:blipFill>
        <p:spPr bwMode="auto">
          <a:xfrm>
            <a:off x="1295400" y="2057400"/>
            <a:ext cx="7551738" cy="4109118"/>
          </a:xfrm>
          <a:prstGeom prst="rect">
            <a:avLst/>
          </a:prstGeom>
          <a:noFill/>
          <a:ln w="9525">
            <a:noFill/>
            <a:miter lim="800000"/>
            <a:headEnd/>
            <a:tailEnd/>
          </a:ln>
          <a:effectLst/>
        </p:spPr>
      </p:pic>
      <p:graphicFrame>
        <p:nvGraphicFramePr>
          <p:cNvPr id="8" name="Table 7"/>
          <p:cNvGraphicFramePr>
            <a:graphicFrameLocks noGrp="1"/>
          </p:cNvGraphicFramePr>
          <p:nvPr/>
        </p:nvGraphicFramePr>
        <p:xfrm>
          <a:off x="5715000" y="6332220"/>
          <a:ext cx="3429000" cy="381000"/>
        </p:xfrm>
        <a:graphic>
          <a:graphicData uri="http://schemas.openxmlformats.org/drawingml/2006/table">
            <a:tbl>
              <a:tblPr/>
              <a:tblGrid>
                <a:gridCol w="3429000"/>
              </a:tblGrid>
              <a:tr h="190500">
                <a:tc>
                  <a:txBody>
                    <a:bodyPr/>
                    <a:lstStyle/>
                    <a:p>
                      <a:pPr algn="l" fontAlgn="b"/>
                      <a:r>
                        <a:rPr lang="en-US" sz="900" b="0" i="0" u="none" strike="noStrike">
                          <a:solidFill>
                            <a:srgbClr val="000000"/>
                          </a:solidFill>
                          <a:latin typeface="Calibri"/>
                        </a:rPr>
                        <a:t>Source: OECD Education at a Glance 2011</a:t>
                      </a:r>
                    </a:p>
                  </a:txBody>
                  <a:tcPr marL="0" marR="0" marT="0" marB="0" anchor="b">
                    <a:lnL>
                      <a:noFill/>
                    </a:lnL>
                    <a:lnR>
                      <a:noFill/>
                    </a:lnR>
                    <a:lnT>
                      <a:noFill/>
                    </a:lnT>
                    <a:lnB>
                      <a:noFill/>
                    </a:lnB>
                  </a:tcPr>
                </a:tc>
              </a:tr>
              <a:tr h="190500">
                <a:tc>
                  <a:txBody>
                    <a:bodyPr/>
                    <a:lstStyle/>
                    <a:p>
                      <a:pPr algn="l" fontAlgn="b"/>
                      <a:r>
                        <a:rPr lang="en-US" sz="900" b="0" i="0" u="none" strike="noStrike" dirty="0">
                          <a:solidFill>
                            <a:srgbClr val="000000"/>
                          </a:solidFill>
                          <a:latin typeface="Calibri"/>
                        </a:rPr>
                        <a:t>Table A1.3a Population with tertiary </a:t>
                      </a:r>
                      <a:r>
                        <a:rPr lang="en-US" sz="900" b="0" i="0" u="none" strike="noStrike" dirty="0" smtClean="0">
                          <a:solidFill>
                            <a:srgbClr val="000000"/>
                          </a:solidFill>
                          <a:latin typeface="Calibri"/>
                        </a:rPr>
                        <a:t>education (2009</a:t>
                      </a:r>
                      <a:r>
                        <a:rPr lang="en-US" sz="900" b="0" i="0" u="none" strike="noStrike" dirty="0">
                          <a:solidFill>
                            <a:srgbClr val="000000"/>
                          </a:solidFill>
                          <a:latin typeface="Calibri"/>
                        </a:rPr>
                        <a:t>)</a:t>
                      </a: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ChangeArrowheads="1"/>
          </p:cNvSpPr>
          <p:nvPr/>
        </p:nvSpPr>
        <p:spPr bwMode="auto">
          <a:xfrm>
            <a:off x="1219200" y="228600"/>
            <a:ext cx="7696200" cy="1077218"/>
          </a:xfrm>
          <a:prstGeom prst="rect">
            <a:avLst/>
          </a:prstGeom>
          <a:noFill/>
          <a:ln w="9525">
            <a:noFill/>
            <a:miter lim="800000"/>
            <a:headEnd/>
            <a:tailEnd/>
          </a:ln>
        </p:spPr>
        <p:txBody>
          <a:bodyPr>
            <a:spAutoFit/>
          </a:bodyPr>
          <a:lstStyle/>
          <a:p>
            <a:pPr algn="ctr">
              <a:buFont typeface="Wingdings" pitchFamily="2" charset="2"/>
              <a:buNone/>
              <a:defRPr/>
            </a:pPr>
            <a:r>
              <a:rPr lang="en-US" sz="3200" b="1" dirty="0" smtClean="0">
                <a:solidFill>
                  <a:schemeClr val="accent2">
                    <a:lumMod val="75000"/>
                  </a:schemeClr>
                </a:solidFill>
                <a:latin typeface="Calibri" pitchFamily="34" charset="0"/>
              </a:rPr>
              <a:t>The Achievement Gap</a:t>
            </a:r>
          </a:p>
          <a:p>
            <a:pPr algn="ctr">
              <a:buFont typeface="Wingdings" pitchFamily="2" charset="2"/>
              <a:buNone/>
              <a:defRPr/>
            </a:pPr>
            <a:r>
              <a:rPr lang="en-US" sz="1600" b="1" dirty="0" smtClean="0">
                <a:solidFill>
                  <a:schemeClr val="accent2">
                    <a:lumMod val="75000"/>
                  </a:schemeClr>
                </a:solidFill>
                <a:latin typeface="Calibri" pitchFamily="34" charset="0"/>
              </a:rPr>
              <a:t>Current Educational Attainment</a:t>
            </a:r>
          </a:p>
          <a:p>
            <a:pPr algn="ctr">
              <a:defRPr sz="1800" b="1" i="0" u="none" strike="noStrike" kern="1200" baseline="0">
                <a:solidFill>
                  <a:prstClr val="black"/>
                </a:solidFill>
                <a:latin typeface="+mn-lt"/>
                <a:ea typeface="+mn-ea"/>
                <a:cs typeface="+mn-cs"/>
              </a:defRPr>
            </a:pPr>
            <a:r>
              <a:rPr lang="en-US" sz="1600" b="1" dirty="0" smtClean="0">
                <a:solidFill>
                  <a:schemeClr val="accent2">
                    <a:lumMod val="75000"/>
                  </a:schemeClr>
                </a:solidFill>
                <a:latin typeface="Calibri" pitchFamily="34" charset="0"/>
              </a:rPr>
              <a:t>% </a:t>
            </a:r>
            <a:r>
              <a:rPr lang="en-US" sz="1600" b="1" dirty="0" smtClean="0">
                <a:solidFill>
                  <a:schemeClr val="accent2">
                    <a:lumMod val="75000"/>
                  </a:schemeClr>
                </a:solidFill>
                <a:latin typeface="Calibri" pitchFamily="34" charset="0"/>
              </a:rPr>
              <a:t>of Adults Age 25-34 with an Associate’s Degree or Higher</a:t>
            </a:r>
            <a:endParaRPr lang="en-US" sz="1600" b="1" dirty="0">
              <a:solidFill>
                <a:schemeClr val="accent2">
                  <a:lumMod val="75000"/>
                </a:schemeClr>
              </a:solidFill>
              <a:latin typeface="Calibri" pitchFamily="34" charset="0"/>
            </a:endParaRPr>
          </a:p>
        </p:txBody>
      </p:sp>
      <p:pic>
        <p:nvPicPr>
          <p:cNvPr id="2051" name="Picture 3"/>
          <p:cNvPicPr>
            <a:picLocks noGrp="1" noChangeAspect="1" noChangeArrowheads="1"/>
          </p:cNvPicPr>
          <p:nvPr>
            <p:ph idx="1"/>
          </p:nvPr>
        </p:nvPicPr>
        <p:blipFill>
          <a:blip r:embed="rId2" cstate="print"/>
          <a:srcRect/>
          <a:stretch>
            <a:fillRect/>
          </a:stretch>
        </p:blipFill>
        <p:spPr bwMode="auto">
          <a:xfrm>
            <a:off x="1339850" y="1295400"/>
            <a:ext cx="7499350" cy="48367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en-US" sz="3900" smtClean="0">
                <a:effectLst>
                  <a:outerShdw blurRad="38100" dist="38100" dir="2700000" algn="tl">
                    <a:srgbClr val="C0C0C0"/>
                  </a:outerShdw>
                </a:effectLst>
              </a:rPr>
              <a:t>Education for a Vibrant Democratic Society</a:t>
            </a:r>
          </a:p>
        </p:txBody>
      </p:sp>
      <p:sp>
        <p:nvSpPr>
          <p:cNvPr id="14339" name="Content Placeholder 2"/>
          <p:cNvSpPr>
            <a:spLocks noGrp="1"/>
          </p:cNvSpPr>
          <p:nvPr>
            <p:ph idx="1"/>
          </p:nvPr>
        </p:nvSpPr>
        <p:spPr/>
        <p:txBody>
          <a:bodyPr/>
          <a:lstStyle/>
          <a:p>
            <a:r>
              <a:rPr lang="en-US" smtClean="0"/>
              <a:t>It’s not only about preparing students for jobs or restoring our place as first in the world…</a:t>
            </a:r>
          </a:p>
          <a:p>
            <a:r>
              <a:rPr lang="en-US" smtClean="0"/>
              <a:t>We need Americans who are prepared for informed, effective participation in democratic life.</a:t>
            </a:r>
          </a:p>
          <a:p>
            <a:r>
              <a:rPr lang="en-US" smtClean="0"/>
              <a:t>We need educated Americans with the capacity to solve the most pressing problems of our time.</a:t>
            </a:r>
            <a:endParaRPr lang="en-US" sz="2000" smtClean="0"/>
          </a:p>
          <a:p>
            <a:endParaRPr lang="en-US"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2.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1257</TotalTime>
  <Words>1398</Words>
  <Application>Microsoft Office PowerPoint</Application>
  <PresentationFormat>On-screen Show (4:3)</PresentationFormat>
  <Paragraphs>256</Paragraphs>
  <Slides>39</Slides>
  <Notes>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Solstice</vt:lpstr>
      <vt:lpstr>Meeting President Obama’s 2020 College Completion Goal: Increasing Latino Success  Martha Kanter, Under Secretary Eduardo Ochoa, Assistant Secretary Brenda Dann-Messier, Assistant Secretary Rosemarie Nassif, Senior Policy Advisor   Excelencia In Action September 29, 2011 </vt:lpstr>
      <vt:lpstr>Martha Kanter Under Secretary of Education</vt:lpstr>
      <vt:lpstr>Slide 3</vt:lpstr>
      <vt:lpstr>Slide 4</vt:lpstr>
      <vt:lpstr>Slide 5</vt:lpstr>
      <vt:lpstr>Slide 6</vt:lpstr>
      <vt:lpstr>Slide 7</vt:lpstr>
      <vt:lpstr>Slide 8</vt:lpstr>
      <vt:lpstr>Education for a Vibrant Democratic Society</vt:lpstr>
      <vt:lpstr>The College Completion Challenge</vt:lpstr>
      <vt:lpstr>Slide 11</vt:lpstr>
      <vt:lpstr>Slide 12</vt:lpstr>
      <vt:lpstr>Achieving the 2020 College Completion Goal</vt:lpstr>
      <vt:lpstr>Eduardo M. Ochoa Assistant Secretary for Postsecondary Education</vt:lpstr>
      <vt:lpstr>Challenges to the Completion Agenda</vt:lpstr>
      <vt:lpstr>Challenges - Affordability</vt:lpstr>
      <vt:lpstr>OPE – Current Support Activities</vt:lpstr>
      <vt:lpstr>Opportunities </vt:lpstr>
      <vt:lpstr>Brenda Dann-Messier Assistant Secretary for Vocational and Adult Education</vt:lpstr>
      <vt:lpstr>OVAE Overview</vt:lpstr>
      <vt:lpstr>OVAE’s GOALS</vt:lpstr>
      <vt:lpstr>Program Areas</vt:lpstr>
      <vt:lpstr>Community College Accomplishments</vt:lpstr>
      <vt:lpstr>Community Colleges: Focal Points</vt:lpstr>
      <vt:lpstr>OVAE Program Areas, continued</vt:lpstr>
      <vt:lpstr>OVAE Program Areas, continued</vt:lpstr>
      <vt:lpstr>OVAE Program Areas, continued</vt:lpstr>
      <vt:lpstr>Rosemarie Nassif Special Advisor</vt:lpstr>
      <vt:lpstr>Completion Strategies</vt:lpstr>
      <vt:lpstr>Initiatives Launched / Ongoing</vt:lpstr>
      <vt:lpstr>Tool Kit for States</vt:lpstr>
      <vt:lpstr>Momentum Forward</vt:lpstr>
      <vt:lpstr>Latino Student Hurdles</vt:lpstr>
      <vt:lpstr>Latino Student Advantages</vt:lpstr>
      <vt:lpstr>Latino Student Levers</vt:lpstr>
      <vt:lpstr>Areas of Focus</vt:lpstr>
      <vt:lpstr>Steps to Completion</vt:lpstr>
      <vt:lpstr>Three Commandments</vt:lpstr>
      <vt:lpstr>Slide 39</vt:lpstr>
    </vt:vector>
  </TitlesOfParts>
  <Company>U.S.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AND EDUCATION AFFORDABILITY RECONCILIATION ACT</dc:title>
  <dc:creator>Authorised User</dc:creator>
  <cp:lastModifiedBy>Taylor Stanek</cp:lastModifiedBy>
  <cp:revision>181</cp:revision>
  <dcterms:created xsi:type="dcterms:W3CDTF">2011-07-20T02:58:15Z</dcterms:created>
  <dcterms:modified xsi:type="dcterms:W3CDTF">2011-09-29T17:19:31Z</dcterms:modified>
</cp:coreProperties>
</file>