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6459200" cy="128016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5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1613" y="53"/>
      </p:cViewPr>
      <p:guideLst>
        <p:guide orient="horz" pos="3936"/>
        <p:guide pos="5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11/15/2018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67E10F5-1405-4A3C-8266-525F37F4E0B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42537420"/>
              </p:ext>
            </p:extLst>
          </p:nvPr>
        </p:nvGraphicFramePr>
        <p:xfrm>
          <a:off x="784356" y="949106"/>
          <a:ext cx="6821650" cy="2950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FALL</a:t>
                      </a:r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SPRING</a:t>
                      </a:r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SUMMER</a:t>
                      </a:r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4626462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8F36796-3DA6-444F-9169-C6F75A7E4C4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54114375"/>
              </p:ext>
            </p:extLst>
          </p:nvPr>
        </p:nvGraphicFramePr>
        <p:xfrm>
          <a:off x="786670" y="4295137"/>
          <a:ext cx="6821650" cy="24588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783AD18-C20A-419E-A22F-38F68C4420E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97962164"/>
              </p:ext>
            </p:extLst>
          </p:nvPr>
        </p:nvGraphicFramePr>
        <p:xfrm>
          <a:off x="784356" y="10003668"/>
          <a:ext cx="6821650" cy="24588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8FC92C1-62C2-4CA0-BEE7-CAC30ABF30B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95372402"/>
              </p:ext>
            </p:extLst>
          </p:nvPr>
        </p:nvGraphicFramePr>
        <p:xfrm>
          <a:off x="784356" y="7149402"/>
          <a:ext cx="6821650" cy="24588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090520A-7A06-4079-8C9F-3E19BD4C3546}"/>
              </a:ext>
            </a:extLst>
          </p:cNvPr>
          <p:cNvSpPr/>
          <p:nvPr userDrawn="1"/>
        </p:nvSpPr>
        <p:spPr>
          <a:xfrm rot="16200000">
            <a:off x="-647843" y="2463811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2E3CBFA-4A64-48F7-9353-EA7A960CFBF3}"/>
              </a:ext>
            </a:extLst>
          </p:cNvPr>
          <p:cNvSpPr/>
          <p:nvPr userDrawn="1"/>
        </p:nvSpPr>
        <p:spPr>
          <a:xfrm rot="16200000">
            <a:off x="-647842" y="5327277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2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2D43F67-C180-4112-B47A-C2C3DCD95893}"/>
              </a:ext>
            </a:extLst>
          </p:cNvPr>
          <p:cNvSpPr/>
          <p:nvPr userDrawn="1"/>
        </p:nvSpPr>
        <p:spPr>
          <a:xfrm rot="16200000">
            <a:off x="-646902" y="8177159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3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75BDE86-C9FE-47FB-81D9-F29E79A122E1}"/>
              </a:ext>
            </a:extLst>
          </p:cNvPr>
          <p:cNvSpPr/>
          <p:nvPr userDrawn="1"/>
        </p:nvSpPr>
        <p:spPr>
          <a:xfrm rot="16200000">
            <a:off x="-645529" y="11033834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4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6D7439F4-D418-4937-8479-923776DE291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98264299"/>
              </p:ext>
            </p:extLst>
          </p:nvPr>
        </p:nvGraphicFramePr>
        <p:xfrm>
          <a:off x="7758407" y="949106"/>
          <a:ext cx="2558161" cy="11513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210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TRANSFER/AP</a:t>
                      </a:r>
                    </a:p>
                    <a:p>
                      <a:pPr algn="ctr"/>
                      <a:r>
                        <a:rPr lang="en-US" sz="1800" dirty="0"/>
                        <a:t>Limit 66 credits</a:t>
                      </a:r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4626462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6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346271605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7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788724779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8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700370425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9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54843780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10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165692989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1269967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95405085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497858092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509149042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867442976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16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579834208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17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791567428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18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751954848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19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04760754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20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0851114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149844124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768903774"/>
                  </a:ext>
                </a:extLst>
              </a:tr>
            </a:tbl>
          </a:graphicData>
        </a:graphic>
      </p:graphicFrame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D3A4763-9685-4EAE-9A05-BC81322115F0}"/>
              </a:ext>
            </a:extLst>
          </p:cNvPr>
          <p:cNvSpPr/>
          <p:nvPr userDrawn="1"/>
        </p:nvSpPr>
        <p:spPr>
          <a:xfrm>
            <a:off x="382773" y="247231"/>
            <a:ext cx="9933795" cy="39994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PLANNING TEMPLATE – BIOMEDICAL CONCENTRATION FOR EMSSP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2452BCF-6D16-4E5C-BAB6-A220529565AA}"/>
              </a:ext>
            </a:extLst>
          </p:cNvPr>
          <p:cNvSpPr/>
          <p:nvPr userDrawn="1"/>
        </p:nvSpPr>
        <p:spPr>
          <a:xfrm>
            <a:off x="13920516" y="4976262"/>
            <a:ext cx="2023743" cy="78400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BUSM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UD BIOL Courses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20 CREDITS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1D9DA89-FF49-45B6-BFCF-A492B28DC3FE}"/>
              </a:ext>
            </a:extLst>
          </p:cNvPr>
          <p:cNvSpPr/>
          <p:nvPr userDrawn="1"/>
        </p:nvSpPr>
        <p:spPr>
          <a:xfrm>
            <a:off x="13771486" y="4858642"/>
            <a:ext cx="2317323" cy="5433300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D324FD0-1C2C-4D2D-8043-9A7DD7668C7D}"/>
              </a:ext>
            </a:extLst>
          </p:cNvPr>
          <p:cNvSpPr/>
          <p:nvPr userDrawn="1"/>
        </p:nvSpPr>
        <p:spPr>
          <a:xfrm>
            <a:off x="11285771" y="401259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UTEP CORE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D1A451B-D111-4B85-9673-E0C1B1FB5503}"/>
              </a:ext>
            </a:extLst>
          </p:cNvPr>
          <p:cNvSpPr/>
          <p:nvPr userDrawn="1"/>
        </p:nvSpPr>
        <p:spPr>
          <a:xfrm>
            <a:off x="11071043" y="262637"/>
            <a:ext cx="2412243" cy="5433300"/>
          </a:xfrm>
          <a:prstGeom prst="round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E61A8BA-1BA4-426F-9570-5063C7E92445}"/>
              </a:ext>
            </a:extLst>
          </p:cNvPr>
          <p:cNvSpPr/>
          <p:nvPr userDrawn="1"/>
        </p:nvSpPr>
        <p:spPr>
          <a:xfrm>
            <a:off x="11285771" y="5966287"/>
            <a:ext cx="2023743" cy="449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DEGREE CORE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802E4DE-D95B-44EF-B4BB-8564E127892A}"/>
              </a:ext>
            </a:extLst>
          </p:cNvPr>
          <p:cNvSpPr/>
          <p:nvPr userDrawn="1"/>
        </p:nvSpPr>
        <p:spPr>
          <a:xfrm>
            <a:off x="13920516" y="397850"/>
            <a:ext cx="2023743" cy="50495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UTEP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BIOMEDICAL CONC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C2A0EDC9-DF7D-4C8D-955A-32B207C5CFB1}"/>
              </a:ext>
            </a:extLst>
          </p:cNvPr>
          <p:cNvSpPr/>
          <p:nvPr userDrawn="1"/>
        </p:nvSpPr>
        <p:spPr>
          <a:xfrm>
            <a:off x="13932897" y="10783208"/>
            <a:ext cx="2023743" cy="67501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OTHER ELECTIVES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6 CREDITS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F9AAE414-1CCF-47DA-AC4F-831D92A02848}"/>
              </a:ext>
            </a:extLst>
          </p:cNvPr>
          <p:cNvSpPr/>
          <p:nvPr userDrawn="1"/>
        </p:nvSpPr>
        <p:spPr>
          <a:xfrm>
            <a:off x="13800729" y="10580170"/>
            <a:ext cx="2288080" cy="2068624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D8A04C3-A771-4ED5-83CF-058D35461ACD}"/>
              </a:ext>
            </a:extLst>
          </p:cNvPr>
          <p:cNvSpPr/>
          <p:nvPr userDrawn="1"/>
        </p:nvSpPr>
        <p:spPr>
          <a:xfrm>
            <a:off x="11285771" y="10707776"/>
            <a:ext cx="2023743" cy="399945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NON -DEGREE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9C1EBDF-7CE3-42C6-94E8-21C57BBAFD03}"/>
              </a:ext>
            </a:extLst>
          </p:cNvPr>
          <p:cNvSpPr/>
          <p:nvPr userDrawn="1"/>
        </p:nvSpPr>
        <p:spPr>
          <a:xfrm>
            <a:off x="11071044" y="10580170"/>
            <a:ext cx="2412242" cy="1756110"/>
          </a:xfrm>
          <a:prstGeom prst="round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DC97574-9A35-4E82-8029-A7ACB43D96E3}"/>
              </a:ext>
            </a:extLst>
          </p:cNvPr>
          <p:cNvSpPr/>
          <p:nvPr userDrawn="1"/>
        </p:nvSpPr>
        <p:spPr>
          <a:xfrm>
            <a:off x="11071043" y="5849960"/>
            <a:ext cx="2412243" cy="4543918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8052D2A-D0A6-48E5-9613-5242ACF8FFBD}"/>
              </a:ext>
            </a:extLst>
          </p:cNvPr>
          <p:cNvSpPr/>
          <p:nvPr userDrawn="1"/>
        </p:nvSpPr>
        <p:spPr>
          <a:xfrm>
            <a:off x="13800729" y="262636"/>
            <a:ext cx="2288080" cy="248302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5EBFB34A-5DCF-47C0-AC82-451A23B108DB}"/>
              </a:ext>
            </a:extLst>
          </p:cNvPr>
          <p:cNvSpPr/>
          <p:nvPr userDrawn="1"/>
        </p:nvSpPr>
        <p:spPr>
          <a:xfrm>
            <a:off x="13920516" y="3049567"/>
            <a:ext cx="2023743" cy="78400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UD ELECTIVES UTEP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6 CREDITS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E4CBD9EC-D76C-4CA9-BD7B-DAF9421CBA15}"/>
              </a:ext>
            </a:extLst>
          </p:cNvPr>
          <p:cNvSpPr/>
          <p:nvPr userDrawn="1"/>
        </p:nvSpPr>
        <p:spPr>
          <a:xfrm>
            <a:off x="13800729" y="2951775"/>
            <a:ext cx="2288080" cy="1686978"/>
          </a:xfrm>
          <a:prstGeom prst="round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D187950-FED2-4F3C-9E7C-077D69EA4B0C}"/>
              </a:ext>
            </a:extLst>
          </p:cNvPr>
          <p:cNvSpPr txBox="1"/>
          <p:nvPr userDrawn="1"/>
        </p:nvSpPr>
        <p:spPr>
          <a:xfrm>
            <a:off x="11264380" y="335883"/>
            <a:ext cx="370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90E78B8-47F8-4B20-9978-922581818DD5}"/>
              </a:ext>
            </a:extLst>
          </p:cNvPr>
          <p:cNvSpPr txBox="1"/>
          <p:nvPr userDrawn="1"/>
        </p:nvSpPr>
        <p:spPr>
          <a:xfrm>
            <a:off x="13879330" y="4935441"/>
            <a:ext cx="630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E&amp;F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256B4F6-D345-4275-93C9-76A924C2501E}"/>
              </a:ext>
            </a:extLst>
          </p:cNvPr>
          <p:cNvSpPr txBox="1"/>
          <p:nvPr userDrawn="1"/>
        </p:nvSpPr>
        <p:spPr>
          <a:xfrm>
            <a:off x="13920516" y="10751384"/>
            <a:ext cx="370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4947EED-C2B6-4915-AF5A-97A00841DC3B}"/>
              </a:ext>
            </a:extLst>
          </p:cNvPr>
          <p:cNvSpPr txBox="1"/>
          <p:nvPr userDrawn="1"/>
        </p:nvSpPr>
        <p:spPr>
          <a:xfrm>
            <a:off x="13879329" y="2992480"/>
            <a:ext cx="630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52BADD3-836E-4054-8FD7-17C9D035B976}"/>
              </a:ext>
            </a:extLst>
          </p:cNvPr>
          <p:cNvSpPr txBox="1"/>
          <p:nvPr userDrawn="1"/>
        </p:nvSpPr>
        <p:spPr>
          <a:xfrm>
            <a:off x="13856178" y="338041"/>
            <a:ext cx="630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B&amp;C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B736D99-B2BF-4C91-A511-701873299442}"/>
              </a:ext>
            </a:extLst>
          </p:cNvPr>
          <p:cNvSpPr txBox="1"/>
          <p:nvPr userDrawn="1"/>
        </p:nvSpPr>
        <p:spPr>
          <a:xfrm>
            <a:off x="11212965" y="5893804"/>
            <a:ext cx="630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B&amp;C</a:t>
            </a:r>
          </a:p>
        </p:txBody>
      </p:sp>
    </p:spTree>
    <p:extLst>
      <p:ext uri="{BB962C8B-B14F-4D97-AF65-F5344CB8AC3E}">
        <p14:creationId xmlns:p14="http://schemas.microsoft.com/office/powerpoint/2010/main" val="276360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5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681567"/>
            <a:ext cx="3549015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681567"/>
            <a:ext cx="10441305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7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8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3191514"/>
            <a:ext cx="14196060" cy="5325109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8567000"/>
            <a:ext cx="14196060" cy="2800349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26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3407833"/>
            <a:ext cx="699516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3407833"/>
            <a:ext cx="699516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0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681570"/>
            <a:ext cx="14196060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3138171"/>
            <a:ext cx="6963012" cy="1537969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4676140"/>
            <a:ext cx="6963012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3138171"/>
            <a:ext cx="6997304" cy="1537969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4676140"/>
            <a:ext cx="6997304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3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9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853440"/>
            <a:ext cx="5308520" cy="29870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1843196"/>
            <a:ext cx="8332470" cy="9097433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840480"/>
            <a:ext cx="5308520" cy="7114964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3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853440"/>
            <a:ext cx="5308520" cy="29870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1843196"/>
            <a:ext cx="8332470" cy="9097433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840480"/>
            <a:ext cx="5308520" cy="7114964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3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681570"/>
            <a:ext cx="14196060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3407833"/>
            <a:ext cx="14196060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11865189"/>
            <a:ext cx="370332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2C8DC-C130-4499-B82F-4BB2D3FDF3E8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11865189"/>
            <a:ext cx="555498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11865189"/>
            <a:ext cx="370332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5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0AD1C27E-4EA1-4603-B933-BE322DBB67EF}"/>
              </a:ext>
            </a:extLst>
          </p:cNvPr>
          <p:cNvSpPr/>
          <p:nvPr/>
        </p:nvSpPr>
        <p:spPr>
          <a:xfrm>
            <a:off x="13934272" y="3926302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/>
              <a:t>UD ELECTIVE 3cr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D19F227B-8196-481F-9BBC-F6CA9C746C3F}"/>
              </a:ext>
            </a:extLst>
          </p:cNvPr>
          <p:cNvSpPr/>
          <p:nvPr/>
        </p:nvSpPr>
        <p:spPr>
          <a:xfrm>
            <a:off x="13934271" y="4277384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/>
              <a:t>UD ELECTIVE 3cr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9D42BD1F-87BA-4ACD-B942-84282B1D2F53}"/>
              </a:ext>
            </a:extLst>
          </p:cNvPr>
          <p:cNvSpPr/>
          <p:nvPr/>
        </p:nvSpPr>
        <p:spPr>
          <a:xfrm>
            <a:off x="11292806" y="920065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RWS 1301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F2A788F4-12D9-4248-842C-BBCA723C2D10}"/>
              </a:ext>
            </a:extLst>
          </p:cNvPr>
          <p:cNvSpPr/>
          <p:nvPr/>
        </p:nvSpPr>
        <p:spPr>
          <a:xfrm>
            <a:off x="11292805" y="1316437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RWS 1302</a:t>
            </a:r>
            <a:endParaRPr lang="en-US" sz="1800" b="1" dirty="0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1A6DDCCB-4BBD-4CCB-82D9-57311A15EAA8}"/>
              </a:ext>
            </a:extLst>
          </p:cNvPr>
          <p:cNvSpPr/>
          <p:nvPr/>
        </p:nvSpPr>
        <p:spPr>
          <a:xfrm>
            <a:off x="11292795" y="3020127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Lang/Phil/Culture</a:t>
            </a:r>
          </a:p>
          <a:p>
            <a:pPr algn="ctr"/>
            <a:r>
              <a:rPr lang="en-US" sz="1400" b="1" i="1" dirty="0"/>
              <a:t>PHIL 1301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DAB2B72C-12DD-46E3-A135-12495223294B}"/>
              </a:ext>
            </a:extLst>
          </p:cNvPr>
          <p:cNvSpPr/>
          <p:nvPr/>
        </p:nvSpPr>
        <p:spPr>
          <a:xfrm>
            <a:off x="11292803" y="2505553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Creative Arts</a:t>
            </a:r>
          </a:p>
          <a:p>
            <a:pPr algn="ctr"/>
            <a:r>
              <a:rPr lang="en-US" sz="1400" b="1" i="1" dirty="0"/>
              <a:t>ART 1300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0AA93D0-549F-4576-ACBE-B624A815687C}"/>
              </a:ext>
            </a:extLst>
          </p:cNvPr>
          <p:cNvSpPr/>
          <p:nvPr/>
        </p:nvSpPr>
        <p:spPr>
          <a:xfrm>
            <a:off x="11292806" y="1712809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HIST 1301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471EA5C0-5A10-4AC3-9CEF-67CA8EF0646E}"/>
              </a:ext>
            </a:extLst>
          </p:cNvPr>
          <p:cNvSpPr/>
          <p:nvPr/>
        </p:nvSpPr>
        <p:spPr>
          <a:xfrm>
            <a:off x="11292804" y="2109181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HIST 1302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4AAA7A77-C1B9-455B-B0B1-93C03EA755AA}"/>
              </a:ext>
            </a:extLst>
          </p:cNvPr>
          <p:cNvSpPr/>
          <p:nvPr/>
        </p:nvSpPr>
        <p:spPr>
          <a:xfrm>
            <a:off x="11292802" y="4467916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POLS 2310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C6EC73A2-0369-429A-AF2C-1039925AB222}"/>
              </a:ext>
            </a:extLst>
          </p:cNvPr>
          <p:cNvSpPr/>
          <p:nvPr/>
        </p:nvSpPr>
        <p:spPr>
          <a:xfrm>
            <a:off x="11292802" y="4071544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POLS 2311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E403073E-F180-4637-A820-1742029A1E91}"/>
              </a:ext>
            </a:extLst>
          </p:cNvPr>
          <p:cNvSpPr/>
          <p:nvPr/>
        </p:nvSpPr>
        <p:spPr>
          <a:xfrm>
            <a:off x="11292803" y="5260657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SCI  1301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F3E25101-DEEA-4DE0-A815-954480BF2CC7}"/>
              </a:ext>
            </a:extLst>
          </p:cNvPr>
          <p:cNvSpPr/>
          <p:nvPr/>
        </p:nvSpPr>
        <p:spPr>
          <a:xfrm>
            <a:off x="11292802" y="4864288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COMM 1301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95FA7934-2D7D-45D2-AD1F-76DE8DB15178}"/>
              </a:ext>
            </a:extLst>
          </p:cNvPr>
          <p:cNvSpPr/>
          <p:nvPr/>
        </p:nvSpPr>
        <p:spPr>
          <a:xfrm>
            <a:off x="11292801" y="3549547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Soc &amp; </a:t>
            </a:r>
            <a:r>
              <a:rPr lang="en-US" sz="1400" b="1" dirty="0" err="1"/>
              <a:t>Beh</a:t>
            </a:r>
            <a:r>
              <a:rPr lang="en-US" sz="1400" b="1" dirty="0"/>
              <a:t> Sci</a:t>
            </a:r>
          </a:p>
          <a:p>
            <a:pPr algn="ctr"/>
            <a:r>
              <a:rPr lang="en-US" sz="1400" b="1" i="1" dirty="0"/>
              <a:t>ECON 2303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F43DE68A-0292-4799-A2AD-4D43E0BE7669}"/>
              </a:ext>
            </a:extLst>
          </p:cNvPr>
          <p:cNvSpPr/>
          <p:nvPr/>
        </p:nvSpPr>
        <p:spPr>
          <a:xfrm>
            <a:off x="11292797" y="9616092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MATH 1411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6127F08E-52DE-4F33-B732-774324E7F8B9}"/>
              </a:ext>
            </a:extLst>
          </p:cNvPr>
          <p:cNvSpPr/>
          <p:nvPr/>
        </p:nvSpPr>
        <p:spPr>
          <a:xfrm>
            <a:off x="11292796" y="9997632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STAT 2480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A7ABCEE6-C302-4557-88A2-2CC4F13E793A}"/>
              </a:ext>
            </a:extLst>
          </p:cNvPr>
          <p:cNvSpPr/>
          <p:nvPr/>
        </p:nvSpPr>
        <p:spPr>
          <a:xfrm>
            <a:off x="11292799" y="7326828"/>
            <a:ext cx="2023744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1305/1105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6A912304-29AD-4B54-9AD2-CD0C77715444}"/>
              </a:ext>
            </a:extLst>
          </p:cNvPr>
          <p:cNvSpPr/>
          <p:nvPr/>
        </p:nvSpPr>
        <p:spPr>
          <a:xfrm>
            <a:off x="11292800" y="7708372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1306/1106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FD1D2B96-212F-41C0-A9BB-08CA1DCD5268}"/>
              </a:ext>
            </a:extLst>
          </p:cNvPr>
          <p:cNvSpPr/>
          <p:nvPr/>
        </p:nvSpPr>
        <p:spPr>
          <a:xfrm>
            <a:off x="11292799" y="8089916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2324/2124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3080AC0C-2E7D-440D-B1B0-7516468D05A6}"/>
              </a:ext>
            </a:extLst>
          </p:cNvPr>
          <p:cNvSpPr/>
          <p:nvPr/>
        </p:nvSpPr>
        <p:spPr>
          <a:xfrm>
            <a:off x="11292799" y="8471460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2325/2125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7B94D9CD-E27C-4B44-8D8F-A3711F417EC5}"/>
              </a:ext>
            </a:extLst>
          </p:cNvPr>
          <p:cNvSpPr/>
          <p:nvPr/>
        </p:nvSpPr>
        <p:spPr>
          <a:xfrm>
            <a:off x="11292801" y="6563740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1305/1107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0C0C6DB9-5AEA-4E7A-A4E2-DFD2301718A6}"/>
              </a:ext>
            </a:extLst>
          </p:cNvPr>
          <p:cNvSpPr/>
          <p:nvPr/>
        </p:nvSpPr>
        <p:spPr>
          <a:xfrm>
            <a:off x="11292800" y="6945284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1306/1108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71528518-546A-48E3-84AD-BE4C0FB1DEDB}"/>
              </a:ext>
            </a:extLst>
          </p:cNvPr>
          <p:cNvSpPr/>
          <p:nvPr/>
        </p:nvSpPr>
        <p:spPr>
          <a:xfrm>
            <a:off x="11292799" y="8853004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PHYS 1403</a:t>
            </a: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288E75FE-4C5D-429D-8530-5A36A689C1AE}"/>
              </a:ext>
            </a:extLst>
          </p:cNvPr>
          <p:cNvSpPr/>
          <p:nvPr/>
        </p:nvSpPr>
        <p:spPr>
          <a:xfrm>
            <a:off x="11292798" y="9234548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PHYS 1404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0BABDAC-CE4D-46E4-9407-50FEB4E261B0}"/>
              </a:ext>
            </a:extLst>
          </p:cNvPr>
          <p:cNvSpPr/>
          <p:nvPr/>
        </p:nvSpPr>
        <p:spPr>
          <a:xfrm>
            <a:off x="1191054" y="10057264"/>
            <a:ext cx="2023743" cy="54504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CBCH 4310</a:t>
            </a:r>
          </a:p>
          <a:p>
            <a:pPr algn="ctr"/>
            <a:r>
              <a:rPr lang="en-US" sz="1600" b="1" dirty="0" err="1"/>
              <a:t>Biochem</a:t>
            </a:r>
            <a:endParaRPr lang="en-US" sz="1600" b="1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81102FF-5A8A-408C-AEF6-B5835E827C67}"/>
              </a:ext>
            </a:extLst>
          </p:cNvPr>
          <p:cNvSpPr/>
          <p:nvPr/>
        </p:nvSpPr>
        <p:spPr>
          <a:xfrm>
            <a:off x="13941987" y="1396299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MICR 2340/2141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07B728E-3D6D-49D5-A53F-8B5291EA6E3D}"/>
              </a:ext>
            </a:extLst>
          </p:cNvPr>
          <p:cNvSpPr/>
          <p:nvPr/>
        </p:nvSpPr>
        <p:spPr>
          <a:xfrm>
            <a:off x="13934273" y="1748460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3314/3115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CBB3DA6E-3A36-41DE-8453-249093BE795E}"/>
              </a:ext>
            </a:extLst>
          </p:cNvPr>
          <p:cNvSpPr/>
          <p:nvPr/>
        </p:nvSpPr>
        <p:spPr>
          <a:xfrm>
            <a:off x="13941987" y="1004678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3192</a:t>
            </a: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4503AC8A-28B4-4359-A05F-A32BE6D86B7B}"/>
              </a:ext>
            </a:extLst>
          </p:cNvPr>
          <p:cNvSpPr/>
          <p:nvPr/>
        </p:nvSpPr>
        <p:spPr>
          <a:xfrm>
            <a:off x="3364882" y="10055790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ZOOL 4380/4181</a:t>
            </a: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7CF06780-2823-4C60-979C-81120A5CEEDC}"/>
              </a:ext>
            </a:extLst>
          </p:cNvPr>
          <p:cNvSpPr/>
          <p:nvPr/>
        </p:nvSpPr>
        <p:spPr>
          <a:xfrm>
            <a:off x="1191053" y="11334899"/>
            <a:ext cx="2023743" cy="56026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44TR</a:t>
            </a:r>
          </a:p>
          <a:p>
            <a:pPr algn="ctr"/>
            <a:r>
              <a:rPr lang="en-US" sz="1600" b="1" dirty="0"/>
              <a:t>Cell Org Tissue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B0C92FA2-1AC3-46A9-B26B-7516EB9891ED}"/>
              </a:ext>
            </a:extLst>
          </p:cNvPr>
          <p:cNvSpPr/>
          <p:nvPr/>
        </p:nvSpPr>
        <p:spPr>
          <a:xfrm>
            <a:off x="5538714" y="7958515"/>
            <a:ext cx="2023743" cy="58926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34TR</a:t>
            </a:r>
          </a:p>
          <a:p>
            <a:pPr algn="ctr"/>
            <a:r>
              <a:rPr lang="en-US" sz="1600" b="1" dirty="0"/>
              <a:t>Cancer Biology</a:t>
            </a: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BA437B7D-972B-47E6-B298-786D2ECD7331}"/>
              </a:ext>
            </a:extLst>
          </p:cNvPr>
          <p:cNvSpPr/>
          <p:nvPr/>
        </p:nvSpPr>
        <p:spPr>
          <a:xfrm>
            <a:off x="3364880" y="11262088"/>
            <a:ext cx="2023743" cy="60944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/>
              <a:t>BIOL 44TR</a:t>
            </a:r>
          </a:p>
          <a:p>
            <a:pPr algn="ctr"/>
            <a:r>
              <a:rPr lang="en-US" sz="1600" b="1" dirty="0"/>
              <a:t>Genetics, Ethics &amp; Law </a:t>
            </a: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1B7E7E03-6F37-48B1-8377-8D315F0B99DD}"/>
              </a:ext>
            </a:extLst>
          </p:cNvPr>
          <p:cNvSpPr/>
          <p:nvPr/>
        </p:nvSpPr>
        <p:spPr>
          <a:xfrm>
            <a:off x="3364881" y="10485006"/>
            <a:ext cx="2023743" cy="60944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42TR</a:t>
            </a:r>
          </a:p>
          <a:p>
            <a:pPr algn="ctr"/>
            <a:r>
              <a:rPr lang="en-US" sz="1600" b="1" dirty="0"/>
              <a:t>Human Body Syst</a:t>
            </a: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FDAF09FC-6874-4D8D-8764-F86F5CFBD2A3}"/>
              </a:ext>
            </a:extLst>
          </p:cNvPr>
          <p:cNvSpPr/>
          <p:nvPr/>
        </p:nvSpPr>
        <p:spPr>
          <a:xfrm>
            <a:off x="3364885" y="12054807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Other 2cr</a:t>
            </a:r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71A17F28-01E2-453E-B715-CB237ADBB1F0}"/>
              </a:ext>
            </a:extLst>
          </p:cNvPr>
          <p:cNvSpPr/>
          <p:nvPr/>
        </p:nvSpPr>
        <p:spPr>
          <a:xfrm>
            <a:off x="1191054" y="12072014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Other 2cr</a:t>
            </a:r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47B8312D-E72B-42A2-B4E6-0A3F61B723A7}"/>
              </a:ext>
            </a:extLst>
          </p:cNvPr>
          <p:cNvSpPr/>
          <p:nvPr/>
        </p:nvSpPr>
        <p:spPr>
          <a:xfrm>
            <a:off x="13941987" y="2140081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3330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7BA4335-A9A8-4A99-8E57-5D51BD56AB80}"/>
              </a:ext>
            </a:extLst>
          </p:cNvPr>
          <p:cNvSpPr/>
          <p:nvPr/>
        </p:nvSpPr>
        <p:spPr>
          <a:xfrm>
            <a:off x="1191054" y="10700601"/>
            <a:ext cx="2023743" cy="54504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CBCH 4320</a:t>
            </a:r>
          </a:p>
          <a:p>
            <a:pPr algn="ctr"/>
            <a:r>
              <a:rPr lang="en-US" sz="1600" b="1" dirty="0" err="1"/>
              <a:t>Biochem</a:t>
            </a:r>
            <a:endParaRPr lang="en-US" sz="1600" b="1" dirty="0"/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379AA640-59AD-49D0-BF66-47052BECD514}"/>
              </a:ext>
            </a:extLst>
          </p:cNvPr>
          <p:cNvSpPr/>
          <p:nvPr/>
        </p:nvSpPr>
        <p:spPr>
          <a:xfrm>
            <a:off x="13934274" y="11826638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Other 1cr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6BA4DE48-AD11-4CE3-8592-DD915D0241E8}"/>
              </a:ext>
            </a:extLst>
          </p:cNvPr>
          <p:cNvSpPr/>
          <p:nvPr/>
        </p:nvSpPr>
        <p:spPr>
          <a:xfrm>
            <a:off x="5538714" y="4808549"/>
            <a:ext cx="2023743" cy="58926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PSYC or SOCI 14TR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01591C04-7449-4871-960D-8EB95BBF4664}"/>
              </a:ext>
            </a:extLst>
          </p:cNvPr>
          <p:cNvSpPr/>
          <p:nvPr/>
        </p:nvSpPr>
        <p:spPr>
          <a:xfrm>
            <a:off x="13934273" y="12201640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Other 1cr</a:t>
            </a:r>
          </a:p>
        </p:txBody>
      </p:sp>
    </p:spTree>
    <p:extLst>
      <p:ext uri="{BB962C8B-B14F-4D97-AF65-F5344CB8AC3E}">
        <p14:creationId xmlns:p14="http://schemas.microsoft.com/office/powerpoint/2010/main" val="673934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1059</TotalTime>
  <Words>108</Words>
  <Application>Microsoft Office PowerPoint</Application>
  <PresentationFormat>Custom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Arnold, Gail L</dc:creator>
  <cp:lastModifiedBy>glarnold@utep.edu</cp:lastModifiedBy>
  <cp:revision>52</cp:revision>
  <cp:lastPrinted>2018-11-15T17:14:17Z</cp:lastPrinted>
  <dcterms:created xsi:type="dcterms:W3CDTF">2018-07-13T16:50:39Z</dcterms:created>
  <dcterms:modified xsi:type="dcterms:W3CDTF">2018-11-15T20:24:41Z</dcterms:modified>
</cp:coreProperties>
</file>