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070" r:id="rId3"/>
    <p:sldMasterId id="2147484112" r:id="rId4"/>
    <p:sldMasterId id="2147484136" r:id="rId5"/>
  </p:sldMasterIdLst>
  <p:notesMasterIdLst>
    <p:notesMasterId r:id="rId50"/>
  </p:notesMasterIdLst>
  <p:handoutMasterIdLst>
    <p:handoutMasterId r:id="rId51"/>
  </p:handoutMasterIdLst>
  <p:sldIdLst>
    <p:sldId id="285" r:id="rId6"/>
    <p:sldId id="288" r:id="rId7"/>
    <p:sldId id="256" r:id="rId8"/>
    <p:sldId id="258" r:id="rId9"/>
    <p:sldId id="259" r:id="rId10"/>
    <p:sldId id="272" r:id="rId11"/>
    <p:sldId id="260" r:id="rId12"/>
    <p:sldId id="261" r:id="rId13"/>
    <p:sldId id="273" r:id="rId14"/>
    <p:sldId id="262" r:id="rId15"/>
    <p:sldId id="263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FF"/>
    <a:srgbClr val="FFD5FF"/>
    <a:srgbClr val="FFCCFF"/>
    <a:srgbClr val="FF99FF"/>
    <a:srgbClr val="FF66FF"/>
    <a:srgbClr val="E5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3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35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35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D8ACA-ECEE-4E67-A5B0-2DE70921E78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6"/>
            <a:ext cx="3038475" cy="463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526"/>
            <a:ext cx="3038475" cy="463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1EF1C-FCF7-4926-9D11-0C345D69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92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E3DD47F-1165-4F0A-93CE-918979297C61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32C50A1-EC91-4CCF-BEED-0610AEB2E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0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63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7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6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6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5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2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1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39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4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4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1921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76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6442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2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21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25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5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1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498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85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38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41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11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6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95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2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71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0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292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2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202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6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336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71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24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4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21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7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51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82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23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5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5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99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50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48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29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402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97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67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3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08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0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8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0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9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  <p:sldLayoutId id="2147484085" r:id="rId15"/>
    <p:sldLayoutId id="2147484086" r:id="rId16"/>
    <p:sldLayoutId id="21474840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93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02ECACA-F3A2-41E4-AAD5-966F8A1AF82B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56F033-6116-4E8D-9F2D-37AEBD4A91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74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jpg"/><Relationship Id="rId7" Type="http://schemas.openxmlformats.org/officeDocument/2006/relationships/image" Target="../media/image1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udexchange.info/programs/cdbg-colonias/" TargetMode="External"/><Relationship Id="rId3" Type="http://schemas.openxmlformats.org/officeDocument/2006/relationships/hyperlink" Target="http://www.nadbank.org/~nadborg/index.php?acc=contest&amp;tpl=beif" TargetMode="External"/><Relationship Id="rId7" Type="http://schemas.openxmlformats.org/officeDocument/2006/relationships/hyperlink" Target="http://www.becc.org/funding-programs/infrastructure-funding/nadb-loan" TargetMode="External"/><Relationship Id="rId2" Type="http://schemas.openxmlformats.org/officeDocument/2006/relationships/hyperlink" Target="https://efcnetwork.org/funding-sources-by-stat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adbank.org/~nadborg/index.php?acc=contest&amp;tpl=loan" TargetMode="External"/><Relationship Id="rId5" Type="http://schemas.openxmlformats.org/officeDocument/2006/relationships/hyperlink" Target="http://www.nadbank.org/~nadborg/index.php?acc=contest&amp;tpl=jtap_financial" TargetMode="External"/><Relationship Id="rId4" Type="http://schemas.openxmlformats.org/officeDocument/2006/relationships/hyperlink" Target="http://www.nadbank.org/~nadborg/index.php?acc=contest&amp;tpl=cap" TargetMode="External"/><Relationship Id="rId9" Type="http://schemas.openxmlformats.org/officeDocument/2006/relationships/hyperlink" Target="http://www.tdhca.state.tx.us/oci/index.h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dbank.org/~nadborg/index.php?acc=contest&amp;tpl=jtap_studies" TargetMode="External"/><Relationship Id="rId2" Type="http://schemas.openxmlformats.org/officeDocument/2006/relationships/hyperlink" Target="http://www.arcsaresourc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dhca.state.tx.us/oci/index.ht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abandonedwell.tamu.edu/class-materials-and-resources/" TargetMode="External"/><Relationship Id="rId3" Type="http://schemas.openxmlformats.org/officeDocument/2006/relationships/hyperlink" Target="http://waterfootprint.org/en/resources/interactive-tools/personal-water-footprint-calculator/" TargetMode="External"/><Relationship Id="rId7" Type="http://schemas.openxmlformats.org/officeDocument/2006/relationships/hyperlink" Target="http://twon.tamu.edu/fact-sheets/" TargetMode="External"/><Relationship Id="rId12" Type="http://schemas.openxmlformats.org/officeDocument/2006/relationships/hyperlink" Target="https://water.ca.gov/-/media/DWR-Website/Divisions/Education-Materials/Activity-Books/Files/Flood-Preparedness-Activity-Book_English.pdf?la=en&amp;hash=E0869862D0D3B9E41111E65986846D928D7DD7E9" TargetMode="External"/><Relationship Id="rId2" Type="http://schemas.openxmlformats.org/officeDocument/2006/relationships/hyperlink" Target="http://waterfootprint.org/en/resources/interactive-tools/product-gallery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rilifebookstore.org/v/vspfiles/downloadables/EBN-009.pdf" TargetMode="External"/><Relationship Id="rId11" Type="http://schemas.openxmlformats.org/officeDocument/2006/relationships/hyperlink" Target="https://water.ca.gov/-/media/DWR-Website/Divisions/Education-Materials/Activity-Books/Files/WATERandME.pdf?la=en&amp;hash=1C511CA304D70F9402529E1C3E949AE0627998C9" TargetMode="External"/><Relationship Id="rId5" Type="http://schemas.openxmlformats.org/officeDocument/2006/relationships/hyperlink" Target="https://get-green-now.com/wp-content/uploads/2017/05/PDFHowtoCalculatetheWaterFootprintofanyFood.pdf" TargetMode="External"/><Relationship Id="rId10" Type="http://schemas.openxmlformats.org/officeDocument/2006/relationships/hyperlink" Target="https://water.ca.gov/-/media/DWR-Website/Divisions/Education-Materials/Worksheets/Files/Checklist.pdf?la=en&amp;hash=16DEDDF72B9FE9013D474D4A9FCFC7882998A2E1" TargetMode="External"/><Relationship Id="rId4" Type="http://schemas.openxmlformats.org/officeDocument/2006/relationships/hyperlink" Target="http://waterfootprint.org/en/resources/interactive-tools/personal-water-footprint-calculator/personal-calculator-extended/" TargetMode="External"/><Relationship Id="rId9" Type="http://schemas.openxmlformats.org/officeDocument/2006/relationships/hyperlink" Target="https://ossf.tamu.edu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ereducation.org/topic-list-water-issues" TargetMode="External"/><Relationship Id="rId3" Type="http://schemas.openxmlformats.org/officeDocument/2006/relationships/hyperlink" Target="http://waterfootprint.org/en/water-footprint/product-water-footprint/water-footprint-crop-and-animal-products/" TargetMode="External"/><Relationship Id="rId7" Type="http://schemas.openxmlformats.org/officeDocument/2006/relationships/hyperlink" Target="https://www.epa.gov/environmental-topics/water-topics" TargetMode="External"/><Relationship Id="rId2" Type="http://schemas.openxmlformats.org/officeDocument/2006/relationships/hyperlink" Target="https://www.arcsa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ater.usgs.gov/education.html" TargetMode="External"/><Relationship Id="rId5" Type="http://schemas.openxmlformats.org/officeDocument/2006/relationships/hyperlink" Target="https://www.nal.usda.gov/waic/educational-materials" TargetMode="External"/><Relationship Id="rId4" Type="http://schemas.openxmlformats.org/officeDocument/2006/relationships/hyperlink" Target="https://www.watercalculator.org/education/water-resources-for-educator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s-419" dirty="0" smtClean="0"/>
              <a:t>Guía</a:t>
            </a:r>
            <a:r>
              <a:rPr lang="en-US" dirty="0" smtClean="0"/>
              <a:t> al Camino </a:t>
            </a:r>
            <a:r>
              <a:rPr lang="es-419" dirty="0" smtClean="0"/>
              <a:t>Alterno</a:t>
            </a:r>
            <a:r>
              <a:rPr lang="en-US" dirty="0" smtClean="0"/>
              <a:t> del Agua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 Universidad de Texas en </a:t>
            </a:r>
            <a:r>
              <a:rPr lang="en-US" dirty="0"/>
              <a:t>El </a:t>
            </a:r>
            <a:r>
              <a:rPr lang="en-US" dirty="0" smtClean="0"/>
              <a:t>Paso</a:t>
            </a:r>
          </a:p>
          <a:p>
            <a:r>
              <a:rPr lang="en-US" dirty="0" smtClean="0"/>
              <a:t>Centro para la </a:t>
            </a:r>
            <a:r>
              <a:rPr lang="es-419" dirty="0" smtClean="0"/>
              <a:t>Administración</a:t>
            </a:r>
            <a:r>
              <a:rPr lang="en-US" dirty="0" smtClean="0"/>
              <a:t> de </a:t>
            </a:r>
            <a:r>
              <a:rPr lang="es-419" dirty="0" smtClean="0"/>
              <a:t>los</a:t>
            </a:r>
            <a:r>
              <a:rPr lang="en-US" dirty="0" smtClean="0"/>
              <a:t> </a:t>
            </a:r>
            <a:r>
              <a:rPr lang="es-419" dirty="0" smtClean="0"/>
              <a:t>Recursos</a:t>
            </a:r>
            <a:r>
              <a:rPr lang="en-US" dirty="0" smtClean="0"/>
              <a:t> </a:t>
            </a:r>
            <a:r>
              <a:rPr lang="es-419" dirty="0" smtClean="0"/>
              <a:t>Ambientales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99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69332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escoba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limpiar</a:t>
            </a:r>
            <a:r>
              <a:rPr lang="en-US" dirty="0" smtClean="0"/>
              <a:t> el patio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manguera</a:t>
            </a:r>
            <a:r>
              <a:rPr lang="en-US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89200"/>
            <a:ext cx="425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extra agua o </a:t>
            </a:r>
            <a:r>
              <a:rPr lang="en-US" dirty="0"/>
              <a:t>extra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smtClean="0"/>
              <a:t>no </a:t>
            </a:r>
            <a:r>
              <a:rPr lang="en-US" dirty="0" err="1" smtClean="0"/>
              <a:t>endulzado</a:t>
            </a:r>
            <a:r>
              <a:rPr lang="en-US" dirty="0" smtClean="0"/>
              <a:t>  para </a:t>
            </a:r>
            <a:r>
              <a:rPr lang="en-US" dirty="0" err="1" smtClean="0"/>
              <a:t>regar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105400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Remplace</a:t>
            </a:r>
            <a:r>
              <a:rPr lang="en-US" dirty="0" smtClean="0"/>
              <a:t> el </a:t>
            </a:r>
            <a:r>
              <a:rPr lang="en-US" dirty="0" err="1" smtClean="0"/>
              <a:t>empaque</a:t>
            </a:r>
            <a:r>
              <a:rPr lang="en-US" dirty="0" smtClean="0"/>
              <a:t> de la </a:t>
            </a:r>
            <a:r>
              <a:rPr lang="en-US" dirty="0" err="1" smtClean="0"/>
              <a:t>manguera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2407" r="13056" b="14075"/>
          <a:stretch/>
        </p:blipFill>
        <p:spPr>
          <a:xfrm>
            <a:off x="4254379" y="2336632"/>
            <a:ext cx="2654421" cy="2314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3000" r="787" b="9000"/>
          <a:stretch/>
        </p:blipFill>
        <p:spPr>
          <a:xfrm>
            <a:off x="4254500" y="4559300"/>
            <a:ext cx="2654300" cy="2298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037" r="8333" b="10741"/>
          <a:stretch/>
        </p:blipFill>
        <p:spPr>
          <a:xfrm>
            <a:off x="4254379" y="332274"/>
            <a:ext cx="2654421" cy="2004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0212" y="36321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0212" y="463433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0890" y="246597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5974" y="773871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1563" y="2867195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F4596A-7BCA-4DD8-B349-7B0A2DFA4611}"/>
              </a:ext>
            </a:extLst>
          </p:cNvPr>
          <p:cNvCxnSpPr/>
          <p:nvPr/>
        </p:nvCxnSpPr>
        <p:spPr>
          <a:xfrm>
            <a:off x="0" y="233663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2B0524-E425-45BE-8BC0-E9807C74FC01}"/>
              </a:ext>
            </a:extLst>
          </p:cNvPr>
          <p:cNvCxnSpPr/>
          <p:nvPr/>
        </p:nvCxnSpPr>
        <p:spPr>
          <a:xfrm>
            <a:off x="0" y="45593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601A564-3BA7-40F4-8E92-10226DCFC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78" y="5057975"/>
            <a:ext cx="243861" cy="243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226A3-6339-4723-9342-75406E87623E}"/>
              </a:ext>
            </a:extLst>
          </p:cNvPr>
          <p:cNvSpPr txBox="1"/>
          <p:nvPr/>
        </p:nvSpPr>
        <p:spPr>
          <a:xfrm>
            <a:off x="8546790" y="1015663"/>
            <a:ext cx="243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150 </a:t>
            </a:r>
            <a:r>
              <a:rPr lang="en-US" dirty="0" err="1" smtClean="0"/>
              <a:t>galones</a:t>
            </a:r>
            <a:r>
              <a:rPr lang="en-US" dirty="0" smtClean="0"/>
              <a:t> 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hecho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/>
              <a:t>al </a:t>
            </a:r>
            <a:r>
              <a:rPr lang="en-US" dirty="0" err="1"/>
              <a:t>año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761DA-E897-4522-A539-1CA4A3F3ADE3}"/>
              </a:ext>
            </a:extLst>
          </p:cNvPr>
          <p:cNvSpPr txBox="1"/>
          <p:nvPr/>
        </p:nvSpPr>
        <p:spPr>
          <a:xfrm>
            <a:off x="7060890" y="5342932"/>
            <a:ext cx="1365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$1-3 </a:t>
            </a:r>
            <a:r>
              <a:rPr lang="en-US" dirty="0" err="1" smtClean="0"/>
              <a:t>variando</a:t>
            </a:r>
            <a:r>
              <a:rPr lang="en-US" dirty="0"/>
              <a:t> en el </a:t>
            </a:r>
            <a:r>
              <a:rPr lang="en-US" dirty="0" err="1" smtClean="0"/>
              <a:t>tamaño</a:t>
            </a:r>
            <a:r>
              <a:rPr lang="en-US" dirty="0" smtClean="0"/>
              <a:t> del </a:t>
            </a:r>
            <a:r>
              <a:rPr lang="en-US" dirty="0" err="1" smtClean="0"/>
              <a:t>paquete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32D281-A503-479C-9E3E-C5B517689E3A}"/>
              </a:ext>
            </a:extLst>
          </p:cNvPr>
          <p:cNvSpPr txBox="1"/>
          <p:nvPr/>
        </p:nvSpPr>
        <p:spPr>
          <a:xfrm>
            <a:off x="8672325" y="5380615"/>
            <a:ext cx="231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2,550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manguera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8851280" y="360610"/>
            <a:ext cx="1562100" cy="633885"/>
            <a:chOff x="9930553" y="2697272"/>
            <a:chExt cx="1562100" cy="63388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0" y="3010915"/>
              <a:ext cx="320241" cy="320241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9930553" y="2697272"/>
              <a:ext cx="1562100" cy="633885"/>
              <a:chOff x="9930553" y="2697272"/>
              <a:chExt cx="1562100" cy="63388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6725" y="3010916"/>
                <a:ext cx="320241" cy="320241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930553" y="2697272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132D281-A503-479C-9E3E-C5B517689E3A}"/>
              </a:ext>
            </a:extLst>
          </p:cNvPr>
          <p:cNvSpPr txBox="1"/>
          <p:nvPr/>
        </p:nvSpPr>
        <p:spPr>
          <a:xfrm>
            <a:off x="8604497" y="3088708"/>
            <a:ext cx="1967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3,200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8857251" y="4682161"/>
            <a:ext cx="1562100" cy="648230"/>
            <a:chOff x="8893515" y="567430"/>
            <a:chExt cx="1562100" cy="648230"/>
          </a:xfrm>
        </p:grpSpPr>
        <p:grpSp>
          <p:nvGrpSpPr>
            <p:cNvPr id="43" name="Group 42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851280" y="2465976"/>
            <a:ext cx="1562100" cy="648230"/>
            <a:chOff x="8893515" y="567430"/>
            <a:chExt cx="1562100" cy="648230"/>
          </a:xfrm>
        </p:grpSpPr>
        <p:grpSp>
          <p:nvGrpSpPr>
            <p:cNvPr id="49" name="Group 48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4067242" y="15897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75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9332"/>
            <a:ext cx="353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Aplique</a:t>
            </a:r>
            <a:r>
              <a:rPr lang="en-US" dirty="0" smtClean="0"/>
              <a:t> el agua </a:t>
            </a:r>
            <a:r>
              <a:rPr lang="en-US" dirty="0" err="1" smtClean="0"/>
              <a:t>cuidadosamente</a:t>
            </a:r>
            <a:r>
              <a:rPr lang="en-US" dirty="0" smtClean="0"/>
              <a:t> para que la </a:t>
            </a:r>
            <a:r>
              <a:rPr lang="en-US" dirty="0" err="1" smtClean="0"/>
              <a:t>tierra</a:t>
            </a:r>
            <a:r>
              <a:rPr lang="en-US" dirty="0" smtClean="0"/>
              <a:t> la </a:t>
            </a:r>
            <a:r>
              <a:rPr lang="en-US" dirty="0" err="1" smtClean="0"/>
              <a:t>pueda</a:t>
            </a:r>
            <a:r>
              <a:rPr lang="en-US" dirty="0" smtClean="0"/>
              <a:t> absorber, es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botella</a:t>
            </a:r>
            <a:r>
              <a:rPr lang="en-US" dirty="0" smtClean="0"/>
              <a:t> de </a:t>
            </a:r>
            <a:r>
              <a:rPr lang="en-US" dirty="0"/>
              <a:t>agua </a:t>
            </a:r>
            <a:r>
              <a:rPr lang="en-US" dirty="0" smtClean="0"/>
              <a:t>al </a:t>
            </a:r>
            <a:r>
              <a:rPr lang="en-US" dirty="0" err="1"/>
              <a:t>revés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63140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Lave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carro</a:t>
            </a:r>
            <a:r>
              <a:rPr lang="en-US" dirty="0" smtClean="0"/>
              <a:t> con un </a:t>
            </a:r>
            <a:r>
              <a:rPr lang="en-US" dirty="0" err="1" smtClean="0"/>
              <a:t>balde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manguera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3691" r="3649" b="12204"/>
          <a:stretch/>
        </p:blipFill>
        <p:spPr>
          <a:xfrm>
            <a:off x="3530600" y="509806"/>
            <a:ext cx="2413000" cy="2078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16363" r="2257" b="15711"/>
          <a:stretch/>
        </p:blipFill>
        <p:spPr>
          <a:xfrm>
            <a:off x="3530600" y="2606954"/>
            <a:ext cx="2413000" cy="20957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6669" y="521732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6669" y="259991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2D41EF-D155-422C-9F75-05B6518CD0F1}"/>
              </a:ext>
            </a:extLst>
          </p:cNvPr>
          <p:cNvCxnSpPr/>
          <p:nvPr/>
        </p:nvCxnSpPr>
        <p:spPr>
          <a:xfrm>
            <a:off x="-49069" y="258798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900F71-48F7-4D51-97A9-14BE0F8562E5}"/>
              </a:ext>
            </a:extLst>
          </p:cNvPr>
          <p:cNvCxnSpPr/>
          <p:nvPr/>
        </p:nvCxnSpPr>
        <p:spPr>
          <a:xfrm>
            <a:off x="0" y="471797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1EA89F-993D-46EB-A3BC-C88E9D3CD6C4}"/>
              </a:ext>
            </a:extLst>
          </p:cNvPr>
          <p:cNvSpPr txBox="1"/>
          <p:nvPr/>
        </p:nvSpPr>
        <p:spPr>
          <a:xfrm>
            <a:off x="6184899" y="3215902"/>
            <a:ext cx="1404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$5 </a:t>
            </a:r>
            <a:r>
              <a:rPr lang="en-US" dirty="0"/>
              <a:t>(</a:t>
            </a:r>
            <a:r>
              <a:rPr lang="en-US" dirty="0" smtClean="0"/>
              <a:t>por un </a:t>
            </a:r>
            <a:r>
              <a:rPr lang="en-US" dirty="0" err="1" smtClean="0"/>
              <a:t>balde</a:t>
            </a:r>
            <a:r>
              <a:rPr lang="en-US" dirty="0" smtClean="0"/>
              <a:t> de 5 </a:t>
            </a:r>
            <a:r>
              <a:rPr lang="en-US" dirty="0" err="1" smtClean="0"/>
              <a:t>galones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F88474-891B-4D54-9AEA-B23E9CB05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58" y="897596"/>
            <a:ext cx="243861" cy="243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32F8D0-E11C-43F3-BB69-3777575A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58" y="2981171"/>
            <a:ext cx="243861" cy="2438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0F2BA1-D0F4-4134-BD8B-75A5755AED63}"/>
              </a:ext>
            </a:extLst>
          </p:cNvPr>
          <p:cNvSpPr txBox="1"/>
          <p:nvPr/>
        </p:nvSpPr>
        <p:spPr>
          <a:xfrm>
            <a:off x="7772529" y="3298776"/>
            <a:ext cx="243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7,650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carro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89939A-D9F3-49D5-A179-749461154525}"/>
              </a:ext>
            </a:extLst>
          </p:cNvPr>
          <p:cNvSpPr txBox="1"/>
          <p:nvPr/>
        </p:nvSpPr>
        <p:spPr>
          <a:xfrm>
            <a:off x="7628142" y="1155494"/>
            <a:ext cx="243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10,290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(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3177-61D1-4327-A4BD-C20FE956E8E7}"/>
              </a:ext>
            </a:extLst>
          </p:cNvPr>
          <p:cNvSpPr txBox="1"/>
          <p:nvPr/>
        </p:nvSpPr>
        <p:spPr>
          <a:xfrm>
            <a:off x="6351427" y="1180094"/>
            <a:ext cx="107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</a:t>
            </a:r>
            <a:r>
              <a:rPr lang="en-US" dirty="0"/>
              <a:t>1-3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r>
              <a:rPr lang="en-US" dirty="0" smtClean="0"/>
              <a:t> de </a:t>
            </a:r>
            <a:r>
              <a:rPr lang="en-US" dirty="0" err="1" smtClean="0"/>
              <a:t>vidrio</a:t>
            </a:r>
            <a:r>
              <a:rPr lang="en-US" dirty="0" smtClean="0"/>
              <a:t> </a:t>
            </a:r>
            <a:r>
              <a:rPr lang="en-US" dirty="0"/>
              <a:t>o </a:t>
            </a:r>
            <a:r>
              <a:rPr lang="en-US" dirty="0" err="1" smtClean="0"/>
              <a:t>plástico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76" y="479760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camas </a:t>
            </a:r>
            <a:r>
              <a:rPr lang="en-US" dirty="0" err="1" smtClean="0"/>
              <a:t>elevadas</a:t>
            </a:r>
            <a:r>
              <a:rPr lang="en-US" dirty="0" smtClean="0"/>
              <a:t> para </a:t>
            </a:r>
            <a:r>
              <a:rPr lang="en-US" dirty="0" err="1" smtClean="0"/>
              <a:t>su</a:t>
            </a:r>
            <a:r>
              <a:rPr lang="en-US" dirty="0"/>
              <a:t> </a:t>
            </a:r>
            <a:r>
              <a:rPr lang="en-US" dirty="0" err="1" smtClean="0"/>
              <a:t>jardín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21388" r="50566" b="18527"/>
          <a:stretch/>
        </p:blipFill>
        <p:spPr>
          <a:xfrm>
            <a:off x="3530601" y="4735447"/>
            <a:ext cx="2413000" cy="21225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034A11-2F5C-4438-A007-4522189532CC}"/>
              </a:ext>
            </a:extLst>
          </p:cNvPr>
          <p:cNvSpPr txBox="1"/>
          <p:nvPr/>
        </p:nvSpPr>
        <p:spPr>
          <a:xfrm>
            <a:off x="6195987" y="5527529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$10-45 por </a:t>
            </a:r>
            <a:r>
              <a:rPr lang="en-US" dirty="0" err="1" smtClean="0"/>
              <a:t>unidad</a:t>
            </a:r>
            <a:r>
              <a:rPr lang="en-US" dirty="0" smtClean="0"/>
              <a:t>,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materiales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76669" y="479127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62569" y="4773135"/>
            <a:ext cx="1562100" cy="652201"/>
            <a:chOff x="8066723" y="4650312"/>
            <a:chExt cx="1562100" cy="652201"/>
          </a:xfrm>
        </p:grpSpPr>
        <p:grpSp>
          <p:nvGrpSpPr>
            <p:cNvPr id="13" name="Group 12"/>
            <p:cNvGrpSpPr/>
            <p:nvPr/>
          </p:nvGrpSpPr>
          <p:grpSpPr>
            <a:xfrm>
              <a:off x="8066723" y="4650312"/>
              <a:ext cx="1562100" cy="652201"/>
              <a:chOff x="8066723" y="4650312"/>
              <a:chExt cx="1562100" cy="65220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0826" y="4982272"/>
                <a:ext cx="320241" cy="320241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8066723" y="4650312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953" y="4982271"/>
              <a:ext cx="320241" cy="32024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862569" y="2587027"/>
            <a:ext cx="1562100" cy="648230"/>
            <a:chOff x="8893515" y="567430"/>
            <a:chExt cx="1562100" cy="648230"/>
          </a:xfrm>
        </p:grpSpPr>
        <p:grpSp>
          <p:nvGrpSpPr>
            <p:cNvPr id="40" name="Group 39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40F2BA1-D0F4-4134-BD8B-75A5755AED63}"/>
              </a:ext>
            </a:extLst>
          </p:cNvPr>
          <p:cNvSpPr txBox="1"/>
          <p:nvPr/>
        </p:nvSpPr>
        <p:spPr>
          <a:xfrm>
            <a:off x="7772529" y="5527529"/>
            <a:ext cx="243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450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658175" y="514930"/>
            <a:ext cx="1562100" cy="641463"/>
            <a:chOff x="5326374" y="917974"/>
            <a:chExt cx="1562100" cy="641463"/>
          </a:xfrm>
        </p:grpSpPr>
        <p:grpSp>
          <p:nvGrpSpPr>
            <p:cNvPr id="46" name="Group 45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067242" y="15897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533775" y="2606953"/>
            <a:ext cx="2409826" cy="553998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¿¡</a:t>
            </a:r>
            <a:r>
              <a:rPr lang="en-US" sz="1000" dirty="0" err="1" smtClean="0"/>
              <a:t>Sabias</a:t>
            </a:r>
            <a:r>
              <a:rPr lang="en-US" sz="1000" dirty="0" smtClean="0"/>
              <a:t> que hay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mejor</a:t>
            </a:r>
            <a:r>
              <a:rPr lang="en-US" sz="1000" dirty="0" smtClean="0"/>
              <a:t> </a:t>
            </a:r>
            <a:r>
              <a:rPr lang="en-US" sz="1000" dirty="0" err="1" smtClean="0"/>
              <a:t>manera</a:t>
            </a:r>
            <a:r>
              <a:rPr lang="en-US" sz="1000" dirty="0" smtClean="0"/>
              <a:t> de </a:t>
            </a:r>
            <a:r>
              <a:rPr lang="en-US" sz="1000" dirty="0" err="1" smtClean="0"/>
              <a:t>lavar</a:t>
            </a:r>
            <a:r>
              <a:rPr lang="en-US" sz="1000" dirty="0" smtClean="0"/>
              <a:t> el </a:t>
            </a:r>
            <a:r>
              <a:rPr lang="en-US" sz="1000" dirty="0" err="1" smtClean="0"/>
              <a:t>carro</a:t>
            </a:r>
            <a:r>
              <a:rPr lang="en-US" sz="1000" dirty="0" smtClean="0"/>
              <a:t> y </a:t>
            </a:r>
            <a:r>
              <a:rPr lang="en-US" sz="1000" dirty="0" err="1" smtClean="0"/>
              <a:t>ahorrar</a:t>
            </a:r>
            <a:r>
              <a:rPr lang="en-US" sz="1000" dirty="0" smtClean="0"/>
              <a:t> en el </a:t>
            </a:r>
            <a:r>
              <a:rPr lang="en-US" sz="1000" dirty="0" err="1" smtClean="0"/>
              <a:t>recibo</a:t>
            </a:r>
            <a:r>
              <a:rPr lang="en-US" sz="1000" dirty="0" smtClean="0"/>
              <a:t> del agua?!</a:t>
            </a:r>
            <a:endParaRPr lang="en-US" sz="10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C32F8D0-E11C-43F3-BB69-3777575A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58" y="5164140"/>
            <a:ext cx="243861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618C11-8132-4AD0-8773-D9D26466F40C}"/>
              </a:ext>
            </a:extLst>
          </p:cNvPr>
          <p:cNvSpPr txBox="1"/>
          <p:nvPr/>
        </p:nvSpPr>
        <p:spPr>
          <a:xfrm>
            <a:off x="49558" y="790481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smtClean="0"/>
              <a:t>la </a:t>
            </a:r>
            <a:r>
              <a:rPr lang="en-US" dirty="0" err="1" smtClean="0"/>
              <a:t>cantidad</a:t>
            </a:r>
            <a:r>
              <a:rPr lang="en-US" dirty="0" smtClean="0"/>
              <a:t> </a:t>
            </a:r>
            <a:r>
              <a:rPr lang="en-US" dirty="0" err="1"/>
              <a:t>mínima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fertilizante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B3D87-9BF0-4452-AE61-73E61E273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19231" r="23718" b="19231"/>
          <a:stretch/>
        </p:blipFill>
        <p:spPr>
          <a:xfrm>
            <a:off x="3255075" y="789592"/>
            <a:ext cx="2645999" cy="1896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108FD-B368-44C5-86BC-0BB8F28264BB}"/>
              </a:ext>
            </a:extLst>
          </p:cNvPr>
          <p:cNvSpPr txBox="1"/>
          <p:nvPr/>
        </p:nvSpPr>
        <p:spPr>
          <a:xfrm>
            <a:off x="6091048" y="79032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DC8EB-2E99-40C3-984C-6B0E5411E2C9}"/>
              </a:ext>
            </a:extLst>
          </p:cNvPr>
          <p:cNvSpPr txBox="1"/>
          <p:nvPr/>
        </p:nvSpPr>
        <p:spPr>
          <a:xfrm>
            <a:off x="6193412" y="1162377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3387D-25C7-42E1-ADCC-AF747F9B7FC8}"/>
              </a:ext>
            </a:extLst>
          </p:cNvPr>
          <p:cNvSpPr txBox="1"/>
          <p:nvPr/>
        </p:nvSpPr>
        <p:spPr>
          <a:xfrm>
            <a:off x="7201317" y="79032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DE454-D514-49C7-BDF7-E1F243BBD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17" y="1113646"/>
            <a:ext cx="810838" cy="487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B5F80-9807-4E61-A706-FA7F3FADF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13" y="1159655"/>
            <a:ext cx="320241" cy="320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42728D-EC22-4B28-8F15-272C015B3B0C}"/>
              </a:ext>
            </a:extLst>
          </p:cNvPr>
          <p:cNvSpPr txBox="1"/>
          <p:nvPr/>
        </p:nvSpPr>
        <p:spPr>
          <a:xfrm>
            <a:off x="7081595" y="1699131"/>
            <a:ext cx="207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uso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B9ECF-8CC2-48A5-9A85-42D40E1EAA98}"/>
              </a:ext>
            </a:extLst>
          </p:cNvPr>
          <p:cNvSpPr txBox="1"/>
          <p:nvPr/>
        </p:nvSpPr>
        <p:spPr>
          <a:xfrm>
            <a:off x="49558" y="2824558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Planta en </a:t>
            </a:r>
            <a:r>
              <a:rPr lang="en-US" dirty="0" err="1" smtClean="0"/>
              <a:t>cuadros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filas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84FD7E-D2C8-4EB2-8E93-1EB0534026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9295" r="18889"/>
          <a:stretch/>
        </p:blipFill>
        <p:spPr>
          <a:xfrm>
            <a:off x="3231648" y="2824558"/>
            <a:ext cx="2662881" cy="1895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3A26F3-F1DA-407B-BF0B-CA92EA829A2D}"/>
              </a:ext>
            </a:extLst>
          </p:cNvPr>
          <p:cNvSpPr txBox="1"/>
          <p:nvPr/>
        </p:nvSpPr>
        <p:spPr>
          <a:xfrm>
            <a:off x="6285426" y="3174733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3527D-1FEF-4643-8B28-ABC9A0C43644}"/>
              </a:ext>
            </a:extLst>
          </p:cNvPr>
          <p:cNvSpPr txBox="1"/>
          <p:nvPr/>
        </p:nvSpPr>
        <p:spPr>
          <a:xfrm>
            <a:off x="7505709" y="281926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A9298B-4A1D-43B4-AD73-0770E33A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48" y="3182880"/>
            <a:ext cx="810838" cy="487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236655-9FEB-4A90-8A93-F129E4892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532" y="3209856"/>
            <a:ext cx="320241" cy="3202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D585AF-33DC-4BFB-A385-798C88C0E8BE}"/>
              </a:ext>
            </a:extLst>
          </p:cNvPr>
          <p:cNvSpPr txBox="1"/>
          <p:nvPr/>
        </p:nvSpPr>
        <p:spPr>
          <a:xfrm>
            <a:off x="7259184" y="3758250"/>
            <a:ext cx="221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el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tierra</a:t>
            </a:r>
            <a:r>
              <a:rPr lang="en-US" dirty="0" smtClean="0"/>
              <a:t>, </a:t>
            </a:r>
            <a:r>
              <a:rPr lang="en-US" dirty="0" err="1" smtClean="0"/>
              <a:t>profundidad</a:t>
            </a:r>
            <a:r>
              <a:rPr lang="en-US" dirty="0" smtClean="0"/>
              <a:t> y </a:t>
            </a:r>
            <a:r>
              <a:rPr lang="en-US" dirty="0" err="1" smtClean="0"/>
              <a:t>tipo</a:t>
            </a:r>
            <a:r>
              <a:rPr lang="en-US" dirty="0" smtClean="0"/>
              <a:t> de planta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E8507-D736-46E0-950D-C601F572BBFF}"/>
              </a:ext>
            </a:extLst>
          </p:cNvPr>
          <p:cNvSpPr txBox="1"/>
          <p:nvPr/>
        </p:nvSpPr>
        <p:spPr>
          <a:xfrm>
            <a:off x="9468357" y="3367357"/>
            <a:ext cx="250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Alta </a:t>
            </a:r>
            <a:r>
              <a:rPr lang="en-US" dirty="0" err="1" smtClean="0"/>
              <a:t>productividad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40F23-B95F-4B29-841D-AE39DC33DF6B}"/>
              </a:ext>
            </a:extLst>
          </p:cNvPr>
          <p:cNvSpPr txBox="1"/>
          <p:nvPr/>
        </p:nvSpPr>
        <p:spPr>
          <a:xfrm>
            <a:off x="9435604" y="3758250"/>
            <a:ext cx="231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menos</a:t>
            </a:r>
            <a:r>
              <a:rPr lang="en-US" dirty="0" smtClean="0"/>
              <a:t> agua por pie </a:t>
            </a:r>
            <a:r>
              <a:rPr lang="en-US" dirty="0" err="1" smtClean="0"/>
              <a:t>cuadrado</a:t>
            </a:r>
            <a:r>
              <a:rPr lang="en-US" dirty="0" smtClean="0"/>
              <a:t>,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 smtClean="0"/>
              <a:t>sombra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A072F-5233-442A-8728-FB26236E6A9C}"/>
              </a:ext>
            </a:extLst>
          </p:cNvPr>
          <p:cNvCxnSpPr/>
          <p:nvPr/>
        </p:nvCxnSpPr>
        <p:spPr>
          <a:xfrm>
            <a:off x="0" y="273738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FC2A57-6027-471C-BB8C-89145FE30576}"/>
              </a:ext>
            </a:extLst>
          </p:cNvPr>
          <p:cNvCxnSpPr/>
          <p:nvPr/>
        </p:nvCxnSpPr>
        <p:spPr>
          <a:xfrm>
            <a:off x="0" y="477940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47C370B-AD89-4974-92AA-645FE4A5A2BC}"/>
              </a:ext>
            </a:extLst>
          </p:cNvPr>
          <p:cNvSpPr txBox="1"/>
          <p:nvPr/>
        </p:nvSpPr>
        <p:spPr>
          <a:xfrm>
            <a:off x="89528" y="4771463"/>
            <a:ext cx="277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Podar</a:t>
            </a:r>
            <a:r>
              <a:rPr lang="en-US" dirty="0" smtClean="0"/>
              <a:t> </a:t>
            </a:r>
            <a:r>
              <a:rPr lang="en-US" dirty="0" err="1" smtClean="0"/>
              <a:t>correctamente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5DB240-DC3A-47A0-8763-1A8BC3A65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6735" r="10446" b="14209"/>
          <a:stretch/>
        </p:blipFill>
        <p:spPr>
          <a:xfrm>
            <a:off x="3246635" y="4838680"/>
            <a:ext cx="2662881" cy="1955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7DD9A0-E86A-4145-B999-8DADE9119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3" y="5104748"/>
            <a:ext cx="243861" cy="2438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D5F502-1935-478F-8FEF-6BD411055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0" y="5110919"/>
            <a:ext cx="243861" cy="2438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248756-9F19-4149-A08C-4B921DA722B5}"/>
              </a:ext>
            </a:extLst>
          </p:cNvPr>
          <p:cNvSpPr txBox="1"/>
          <p:nvPr/>
        </p:nvSpPr>
        <p:spPr>
          <a:xfrm>
            <a:off x="6188145" y="5380672"/>
            <a:ext cx="1495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$70 por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herramientas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45DECB-2EB3-481D-BAD1-41A9E05B9BA4}"/>
              </a:ext>
            </a:extLst>
          </p:cNvPr>
          <p:cNvSpPr txBox="1"/>
          <p:nvPr/>
        </p:nvSpPr>
        <p:spPr>
          <a:xfrm>
            <a:off x="7683715" y="476646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E5AE95-EF19-404D-AA1F-A83DF67AA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15" y="5083635"/>
            <a:ext cx="810838" cy="4877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7E6800-0792-40AA-8C27-352F352DD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18" y="5115725"/>
            <a:ext cx="320241" cy="3202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0E684F-A5D5-498F-AEC9-F5EABBD37AFA}"/>
              </a:ext>
            </a:extLst>
          </p:cNvPr>
          <p:cNvSpPr txBox="1"/>
          <p:nvPr/>
        </p:nvSpPr>
        <p:spPr>
          <a:xfrm>
            <a:off x="7683715" y="5631624"/>
            <a:ext cx="164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el </a:t>
            </a:r>
            <a:r>
              <a:rPr lang="en-US" dirty="0" err="1" smtClean="0"/>
              <a:t>tipo</a:t>
            </a:r>
            <a:r>
              <a:rPr lang="en-US" dirty="0" smtClean="0"/>
              <a:t> de planta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A32495-27AD-4E2A-BAAA-EA4578225B6F}"/>
              </a:ext>
            </a:extLst>
          </p:cNvPr>
          <p:cNvSpPr txBox="1"/>
          <p:nvPr/>
        </p:nvSpPr>
        <p:spPr>
          <a:xfrm>
            <a:off x="9633936" y="5446981"/>
            <a:ext cx="2167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agua no es </a:t>
            </a:r>
            <a:r>
              <a:rPr lang="en-US" dirty="0" err="1" smtClean="0"/>
              <a:t>usada</a:t>
            </a:r>
            <a:r>
              <a:rPr lang="en-US" dirty="0" smtClean="0"/>
              <a:t> en </a:t>
            </a:r>
            <a:r>
              <a:rPr lang="en-US" dirty="0" err="1" smtClean="0"/>
              <a:t>miembros</a:t>
            </a:r>
            <a:r>
              <a:rPr lang="en-US" dirty="0" smtClean="0"/>
              <a:t> sin </a:t>
            </a:r>
            <a:r>
              <a:rPr lang="en-US" dirty="0" err="1" smtClean="0"/>
              <a:t>vida</a:t>
            </a:r>
            <a:r>
              <a:rPr lang="en-US" dirty="0" smtClean="0"/>
              <a:t> de la planta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138458" y="2824381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19355" y="4764912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20655" y="121400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8787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84184"/>
            <a:ext cx="1500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Mantillo</a:t>
            </a:r>
            <a:r>
              <a:rPr lang="en-US" dirty="0" smtClean="0"/>
              <a:t>: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abono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</a:t>
            </a:r>
            <a:r>
              <a:rPr lang="en-US" dirty="0" err="1" smtClean="0"/>
              <a:t>ojas</a:t>
            </a:r>
            <a:r>
              <a:rPr lang="en-US" dirty="0" smtClean="0"/>
              <a:t> </a:t>
            </a:r>
            <a:r>
              <a:rPr lang="en-US" dirty="0" err="1" smtClean="0"/>
              <a:t>caídas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</a:t>
            </a:r>
            <a:r>
              <a:rPr lang="en-US" dirty="0" err="1" smtClean="0"/>
              <a:t>rozos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madera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periódico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617186"/>
            <a:ext cx="149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Riegue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r>
              <a:rPr lang="en-US" dirty="0" smtClean="0"/>
              <a:t> en la </a:t>
            </a:r>
            <a:r>
              <a:rPr lang="en-US" dirty="0" err="1" smtClean="0"/>
              <a:t>noche</a:t>
            </a:r>
            <a:r>
              <a:rPr lang="en-US" dirty="0" smtClean="0"/>
              <a:t> o en la </a:t>
            </a:r>
            <a:r>
              <a:rPr lang="en-US" dirty="0" err="1" smtClean="0"/>
              <a:t>ma</a:t>
            </a:r>
            <a:r>
              <a:rPr lang="en-US" dirty="0" err="1"/>
              <a:t>ñ</a:t>
            </a:r>
            <a:r>
              <a:rPr lang="en-US" dirty="0" err="1" smtClean="0"/>
              <a:t>ana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3811921" y="3364176"/>
            <a:ext cx="2311399" cy="1719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6"/>
          <a:stretch/>
        </p:blipFill>
        <p:spPr>
          <a:xfrm>
            <a:off x="1492252" y="5030864"/>
            <a:ext cx="2285876" cy="1827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5" t="9530" r="15046"/>
          <a:stretch/>
        </p:blipFill>
        <p:spPr>
          <a:xfrm>
            <a:off x="3771900" y="5083981"/>
            <a:ext cx="2351420" cy="1774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1301" r="3901" b="25178"/>
          <a:stretch/>
        </p:blipFill>
        <p:spPr>
          <a:xfrm>
            <a:off x="1976771" y="630888"/>
            <a:ext cx="3670300" cy="269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7668" b="3885"/>
          <a:stretch/>
        </p:blipFill>
        <p:spPr>
          <a:xfrm>
            <a:off x="1492251" y="3364176"/>
            <a:ext cx="2319670" cy="1797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650" y="338425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4935" y="55399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2042" y="993017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7336" y="4019194"/>
            <a:ext cx="148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$20-60 para un </a:t>
            </a:r>
            <a:r>
              <a:rPr lang="en-US" dirty="0" err="1" smtClean="0"/>
              <a:t>recipiente</a:t>
            </a:r>
            <a:r>
              <a:rPr lang="en-US" dirty="0" smtClean="0"/>
              <a:t> para </a:t>
            </a:r>
            <a:r>
              <a:rPr lang="en-US" dirty="0" err="1" smtClean="0"/>
              <a:t>abono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307762-FB2D-4DCB-BC6E-B952804B22C2}"/>
              </a:ext>
            </a:extLst>
          </p:cNvPr>
          <p:cNvCxnSpPr/>
          <p:nvPr/>
        </p:nvCxnSpPr>
        <p:spPr>
          <a:xfrm>
            <a:off x="0" y="334886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F35372A-94D0-4E1B-A959-6A3B72D06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42" y="3713024"/>
            <a:ext cx="243861" cy="243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E70D15-5BC8-48DA-AC55-945006A65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69" y="3722121"/>
            <a:ext cx="243861" cy="2438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E78573-0059-473A-93AE-A3A2F8C6A57C}"/>
              </a:ext>
            </a:extLst>
          </p:cNvPr>
          <p:cNvSpPr txBox="1"/>
          <p:nvPr/>
        </p:nvSpPr>
        <p:spPr>
          <a:xfrm>
            <a:off x="6123320" y="4985972"/>
            <a:ext cx="158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$3-40 para </a:t>
            </a:r>
            <a:r>
              <a:rPr lang="en-US" dirty="0" err="1" smtClean="0"/>
              <a:t>trozos</a:t>
            </a:r>
            <a:r>
              <a:rPr lang="en-US" dirty="0" smtClean="0"/>
              <a:t> de </a:t>
            </a:r>
            <a:r>
              <a:rPr lang="en-US" dirty="0" err="1" smtClean="0"/>
              <a:t>madera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00040-D459-44E8-ADC1-E4F77D8DF0DA}"/>
              </a:ext>
            </a:extLst>
          </p:cNvPr>
          <p:cNvSpPr txBox="1"/>
          <p:nvPr/>
        </p:nvSpPr>
        <p:spPr>
          <a:xfrm>
            <a:off x="6109627" y="5917706"/>
            <a:ext cx="155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$1-2 por</a:t>
            </a:r>
            <a:r>
              <a:rPr lang="en-US" dirty="0"/>
              <a:t> </a:t>
            </a:r>
            <a:r>
              <a:rPr lang="en-US" dirty="0" err="1" smtClean="0"/>
              <a:t>periódico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FE831-A27B-41CB-8FAF-1DFE6F85C60C}"/>
              </a:ext>
            </a:extLst>
          </p:cNvPr>
          <p:cNvSpPr txBox="1"/>
          <p:nvPr/>
        </p:nvSpPr>
        <p:spPr>
          <a:xfrm>
            <a:off x="7729870" y="1846193"/>
            <a:ext cx="2381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con </a:t>
            </a:r>
            <a:r>
              <a:rPr lang="en-US" dirty="0" err="1" smtClean="0"/>
              <a:t>temperatura</a:t>
            </a:r>
            <a:r>
              <a:rPr lang="en-US" dirty="0" smtClean="0"/>
              <a:t>, </a:t>
            </a:r>
            <a:r>
              <a:rPr lang="en-US" dirty="0" err="1" smtClean="0"/>
              <a:t>viento</a:t>
            </a:r>
            <a:r>
              <a:rPr lang="en-US" dirty="0" smtClean="0"/>
              <a:t>, </a:t>
            </a:r>
            <a:r>
              <a:rPr lang="en-US" dirty="0" err="1" smtClean="0"/>
              <a:t>humedad</a:t>
            </a:r>
            <a:r>
              <a:rPr lang="en-US" dirty="0" smtClean="0"/>
              <a:t>, </a:t>
            </a:r>
            <a:r>
              <a:rPr lang="en-US" dirty="0" err="1" smtClean="0"/>
              <a:t>humedad</a:t>
            </a:r>
            <a:r>
              <a:rPr lang="en-US" dirty="0" smtClean="0"/>
              <a:t> en la </a:t>
            </a:r>
            <a:r>
              <a:rPr lang="en-US" dirty="0" err="1" smtClean="0"/>
              <a:t>tierra</a:t>
            </a:r>
            <a:r>
              <a:rPr lang="en-US" dirty="0" smtClean="0"/>
              <a:t>, y </a:t>
            </a:r>
            <a:r>
              <a:rPr lang="en-US" dirty="0" err="1" smtClean="0"/>
              <a:t>tipo</a:t>
            </a:r>
            <a:r>
              <a:rPr lang="en-US" dirty="0" smtClean="0"/>
              <a:t> de planta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118FD5-4EE8-4C6C-837F-16472F6FC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14" y="923330"/>
            <a:ext cx="810838" cy="4877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8ABEC7-8BF0-44DC-B036-E948DBEF18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85" y="971875"/>
            <a:ext cx="320241" cy="320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C5FFA8-86FB-4604-B781-CE613D7CFC35}"/>
              </a:ext>
            </a:extLst>
          </p:cNvPr>
          <p:cNvSpPr txBox="1"/>
          <p:nvPr/>
        </p:nvSpPr>
        <p:spPr>
          <a:xfrm>
            <a:off x="7707818" y="1430822"/>
            <a:ext cx="224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Evaporación</a:t>
            </a:r>
            <a:r>
              <a:rPr lang="en-US" dirty="0"/>
              <a:t> </a:t>
            </a:r>
            <a:r>
              <a:rPr lang="en-US" dirty="0" err="1" smtClean="0"/>
              <a:t>reducida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68655-9B20-4CD3-905C-687C3AF34A3A}"/>
              </a:ext>
            </a:extLst>
          </p:cNvPr>
          <p:cNvSpPr txBox="1"/>
          <p:nvPr/>
        </p:nvSpPr>
        <p:spPr>
          <a:xfrm>
            <a:off x="7734935" y="4555357"/>
            <a:ext cx="148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Aísla</a:t>
            </a:r>
            <a:r>
              <a:rPr lang="en-US" dirty="0" smtClean="0"/>
              <a:t> la </a:t>
            </a:r>
            <a:r>
              <a:rPr lang="en-US" dirty="0" err="1" smtClean="0"/>
              <a:t>tierra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4A98BA-5828-4A5E-BB51-9C2AE3E627C0}"/>
              </a:ext>
            </a:extLst>
          </p:cNvPr>
          <p:cNvSpPr txBox="1"/>
          <p:nvPr/>
        </p:nvSpPr>
        <p:spPr>
          <a:xfrm>
            <a:off x="7734935" y="5402408"/>
            <a:ext cx="309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Mantiene</a:t>
            </a:r>
            <a:r>
              <a:rPr lang="en-US" dirty="0" smtClean="0"/>
              <a:t> </a:t>
            </a:r>
            <a:r>
              <a:rPr lang="en-US" dirty="0"/>
              <a:t>las </a:t>
            </a:r>
            <a:r>
              <a:rPr lang="en-US" dirty="0" err="1" smtClean="0"/>
              <a:t>raíces</a:t>
            </a:r>
            <a:r>
              <a:rPr lang="en-US" dirty="0" smtClean="0"/>
              <a:t> </a:t>
            </a:r>
            <a:r>
              <a:rPr lang="en-US" dirty="0" err="1"/>
              <a:t>húmedas</a:t>
            </a:r>
            <a:r>
              <a:rPr lang="en-US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BF2E2-8FEF-4729-94F0-45EF75485EBB}"/>
              </a:ext>
            </a:extLst>
          </p:cNvPr>
          <p:cNvSpPr txBox="1"/>
          <p:nvPr/>
        </p:nvSpPr>
        <p:spPr>
          <a:xfrm>
            <a:off x="7728766" y="4935580"/>
            <a:ext cx="267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Mantiene</a:t>
            </a:r>
            <a:r>
              <a:rPr lang="en-US" dirty="0" smtClean="0"/>
              <a:t> las </a:t>
            </a:r>
            <a:r>
              <a:rPr lang="en-US" dirty="0" err="1" smtClean="0"/>
              <a:t>hierbas</a:t>
            </a:r>
            <a:r>
              <a:rPr lang="en-US" dirty="0" smtClean="0"/>
              <a:t> </a:t>
            </a:r>
            <a:r>
              <a:rPr lang="en-US" dirty="0" err="1" smtClean="0"/>
              <a:t>fuera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0D997D-6587-4648-91B7-936FD9C2BF2A}"/>
              </a:ext>
            </a:extLst>
          </p:cNvPr>
          <p:cNvSpPr txBox="1"/>
          <p:nvPr/>
        </p:nvSpPr>
        <p:spPr>
          <a:xfrm>
            <a:off x="7734935" y="5917706"/>
            <a:ext cx="309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Previene</a:t>
            </a:r>
            <a:r>
              <a:rPr lang="en-US" dirty="0" smtClean="0"/>
              <a:t> la </a:t>
            </a:r>
            <a:r>
              <a:rPr lang="es-ES" altLang="en-US" dirty="0" smtClean="0"/>
              <a:t>compactación de la tierra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FE0F1B6-FF6E-4BF0-AF43-B0CE625D0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9" y="3722121"/>
            <a:ext cx="810838" cy="4877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40" y="3768946"/>
            <a:ext cx="320241" cy="3202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A037DCF-1C5B-460E-BFAB-6926E218D3FA}"/>
              </a:ext>
            </a:extLst>
          </p:cNvPr>
          <p:cNvSpPr txBox="1"/>
          <p:nvPr/>
        </p:nvSpPr>
        <p:spPr>
          <a:xfrm>
            <a:off x="7727367" y="4157219"/>
            <a:ext cx="209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uso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227693" y="577458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43816" y="3331065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7242" y="15897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27751" y="1080670"/>
            <a:ext cx="202386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¡No </a:t>
            </a:r>
            <a:r>
              <a:rPr lang="en-US" sz="900" dirty="0" err="1" smtClean="0"/>
              <a:t>nos</a:t>
            </a:r>
            <a:r>
              <a:rPr lang="en-US" sz="900" dirty="0" smtClean="0"/>
              <a:t> </a:t>
            </a:r>
            <a:r>
              <a:rPr lang="en-US" sz="900" dirty="0" err="1" smtClean="0"/>
              <a:t>riegues</a:t>
            </a:r>
            <a:r>
              <a:rPr lang="en-US" sz="900" dirty="0" smtClean="0"/>
              <a:t> </a:t>
            </a:r>
            <a:r>
              <a:rPr lang="en-US" sz="900" dirty="0" err="1" smtClean="0"/>
              <a:t>ahorita</a:t>
            </a:r>
            <a:r>
              <a:rPr lang="en-US" sz="900" dirty="0" smtClean="0"/>
              <a:t>! </a:t>
            </a:r>
            <a:r>
              <a:rPr lang="en-US" sz="900" dirty="0"/>
              <a:t>¡</a:t>
            </a:r>
            <a:r>
              <a:rPr lang="en-US" sz="900" dirty="0" err="1"/>
              <a:t>Hazlo</a:t>
            </a:r>
            <a:r>
              <a:rPr lang="en-US" sz="900" dirty="0"/>
              <a:t> </a:t>
            </a:r>
            <a:r>
              <a:rPr lang="en-US" sz="900" dirty="0" smtClean="0"/>
              <a:t>de </a:t>
            </a:r>
            <a:r>
              <a:rPr lang="en-US" sz="900" dirty="0" err="1" smtClean="0"/>
              <a:t>noche</a:t>
            </a:r>
            <a:r>
              <a:rPr lang="en-US" sz="900" dirty="0" smtClean="0"/>
              <a:t>!</a:t>
            </a:r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3771900" y="1362349"/>
            <a:ext cx="1875172" cy="2308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¿</a:t>
            </a:r>
            <a:r>
              <a:rPr lang="en-US" sz="900" dirty="0" err="1" smtClean="0"/>
              <a:t>Qué</a:t>
            </a:r>
            <a:r>
              <a:rPr lang="en-US" sz="900" dirty="0" smtClean="0"/>
              <a:t> no </a:t>
            </a:r>
            <a:r>
              <a:rPr lang="en-US" sz="900" dirty="0" err="1" smtClean="0"/>
              <a:t>sabe</a:t>
            </a:r>
            <a:r>
              <a:rPr lang="en-US" sz="900" dirty="0" smtClean="0"/>
              <a:t> de la </a:t>
            </a:r>
            <a:r>
              <a:rPr lang="en-US" sz="900" dirty="0" err="1" smtClean="0"/>
              <a:t>evaporación</a:t>
            </a:r>
            <a:r>
              <a:rPr lang="en-US" sz="9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198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369332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Irrigación</a:t>
            </a:r>
            <a:r>
              <a:rPr lang="en-US" dirty="0" smtClean="0"/>
              <a:t>: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Irrigación</a:t>
            </a:r>
            <a:r>
              <a:rPr lang="en-US" dirty="0" smtClean="0"/>
              <a:t> por </a:t>
            </a:r>
            <a:r>
              <a:rPr lang="en-US" dirty="0" err="1" smtClean="0"/>
              <a:t>goteo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Manguera</a:t>
            </a:r>
            <a:r>
              <a:rPr lang="en-US" dirty="0" smtClean="0"/>
              <a:t> de </a:t>
            </a:r>
            <a:r>
              <a:rPr lang="en-US" dirty="0" err="1" smtClean="0"/>
              <a:t>remojo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5328" r="2863" b="20848"/>
          <a:stretch/>
        </p:blipFill>
        <p:spPr>
          <a:xfrm>
            <a:off x="0" y="4002334"/>
            <a:ext cx="4681398" cy="227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2662"/>
            <a:ext cx="2336798" cy="2525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21056" r="10465" b="5107"/>
          <a:stretch/>
        </p:blipFill>
        <p:spPr>
          <a:xfrm>
            <a:off x="2336799" y="1292662"/>
            <a:ext cx="2343493" cy="25250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55B819-DAD5-46F4-B84A-D36316D527C0}"/>
              </a:ext>
            </a:extLst>
          </p:cNvPr>
          <p:cNvCxnSpPr/>
          <p:nvPr/>
        </p:nvCxnSpPr>
        <p:spPr>
          <a:xfrm>
            <a:off x="0" y="38498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7A45B-B288-4523-9D99-B51BDDE89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56" y="1487248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4423BC-ADD0-4D65-B111-755B0339C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20" y="1487248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6CAC0B-3CE6-4DFC-B7F3-CEA65059E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19" y="4224574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1CF37E-E061-4A60-87F6-0EE57C649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19" y="4226407"/>
            <a:ext cx="243861" cy="243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7C766-27DC-4BCF-AD8E-52CC1E68BE9C}"/>
              </a:ext>
            </a:extLst>
          </p:cNvPr>
          <p:cNvSpPr txBox="1"/>
          <p:nvPr/>
        </p:nvSpPr>
        <p:spPr>
          <a:xfrm>
            <a:off x="4680292" y="2133600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$20-45 para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goteo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89699-D3B2-4C45-9E5E-C8475D2414F9}"/>
              </a:ext>
            </a:extLst>
          </p:cNvPr>
          <p:cNvSpPr txBox="1"/>
          <p:nvPr/>
        </p:nvSpPr>
        <p:spPr>
          <a:xfrm>
            <a:off x="6423931" y="1885254"/>
            <a:ext cx="216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30-50% </a:t>
            </a:r>
            <a:r>
              <a:rPr lang="en-US" dirty="0" err="1" smtClean="0"/>
              <a:t>comparado</a:t>
            </a:r>
            <a:r>
              <a:rPr lang="en-US" dirty="0"/>
              <a:t> </a:t>
            </a:r>
            <a:r>
              <a:rPr lang="en-US" dirty="0" smtClean="0"/>
              <a:t>con </a:t>
            </a:r>
            <a:r>
              <a:rPr lang="en-US" dirty="0" err="1" smtClean="0"/>
              <a:t>metodos</a:t>
            </a:r>
            <a:r>
              <a:rPr lang="en-US" dirty="0" smtClean="0"/>
              <a:t> de </a:t>
            </a:r>
            <a:r>
              <a:rPr lang="en-US" dirty="0" err="1" smtClean="0"/>
              <a:t>riego</a:t>
            </a:r>
            <a:r>
              <a:rPr lang="en-US" dirty="0" smtClean="0"/>
              <a:t> </a:t>
            </a:r>
            <a:r>
              <a:rPr lang="en-US" dirty="0" err="1" smtClean="0"/>
              <a:t>tradicionales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F9E8A-4F26-4840-AFF6-1E909BEB37F2}"/>
              </a:ext>
            </a:extLst>
          </p:cNvPr>
          <p:cNvSpPr txBox="1"/>
          <p:nvPr/>
        </p:nvSpPr>
        <p:spPr>
          <a:xfrm>
            <a:off x="8850404" y="2133600"/>
            <a:ext cx="153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difícil</a:t>
            </a:r>
            <a:r>
              <a:rPr lang="en-US" dirty="0"/>
              <a:t> </a:t>
            </a:r>
            <a:r>
              <a:rPr lang="en-US" dirty="0" smtClean="0"/>
              <a:t>que </a:t>
            </a:r>
            <a:r>
              <a:rPr lang="en-US" dirty="0" err="1" smtClean="0"/>
              <a:t>crezcan</a:t>
            </a:r>
            <a:r>
              <a:rPr lang="en-US" dirty="0" smtClean="0"/>
              <a:t> las </a:t>
            </a:r>
            <a:r>
              <a:rPr lang="en-US" dirty="0" err="1" smtClean="0"/>
              <a:t>hierbas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E601F6-BBDC-4289-BA2A-BEB47E7B8F16}"/>
              </a:ext>
            </a:extLst>
          </p:cNvPr>
          <p:cNvSpPr txBox="1"/>
          <p:nvPr/>
        </p:nvSpPr>
        <p:spPr>
          <a:xfrm>
            <a:off x="10387656" y="2133600"/>
            <a:ext cx="153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Ayuda</a:t>
            </a:r>
            <a:r>
              <a:rPr lang="en-US" dirty="0" smtClean="0"/>
              <a:t> a </a:t>
            </a:r>
            <a:r>
              <a:rPr lang="en-US" dirty="0" err="1" smtClean="0"/>
              <a:t>controlar</a:t>
            </a:r>
            <a:r>
              <a:rPr lang="en-US" dirty="0" smtClean="0"/>
              <a:t> las </a:t>
            </a:r>
            <a:r>
              <a:rPr lang="en-US" dirty="0" err="1" smtClean="0"/>
              <a:t>enfermedades</a:t>
            </a:r>
            <a:r>
              <a:rPr lang="en-US" dirty="0" smtClean="0"/>
              <a:t> por </a:t>
            </a:r>
            <a:r>
              <a:rPr lang="en-US" dirty="0" err="1" smtClean="0"/>
              <a:t>hongo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DC3F5B-B7BA-49BF-BA74-5B2940722150}"/>
              </a:ext>
            </a:extLst>
          </p:cNvPr>
          <p:cNvSpPr txBox="1"/>
          <p:nvPr/>
        </p:nvSpPr>
        <p:spPr>
          <a:xfrm>
            <a:off x="4775675" y="4727864"/>
            <a:ext cx="132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$10-30 para </a:t>
            </a:r>
            <a:r>
              <a:rPr lang="en-US" dirty="0" err="1" smtClean="0"/>
              <a:t>diferentes</a:t>
            </a:r>
            <a:r>
              <a:rPr lang="en-US" dirty="0"/>
              <a:t> </a:t>
            </a:r>
            <a:r>
              <a:rPr lang="en-US" dirty="0" err="1"/>
              <a:t>tamaños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mangueras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D169EF-D9F2-4D2F-9BFF-57F23C955659}"/>
              </a:ext>
            </a:extLst>
          </p:cNvPr>
          <p:cNvSpPr txBox="1"/>
          <p:nvPr/>
        </p:nvSpPr>
        <p:spPr>
          <a:xfrm>
            <a:off x="8630304" y="4775031"/>
            <a:ext cx="166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Humedad</a:t>
            </a:r>
            <a:r>
              <a:rPr lang="en-US" dirty="0" smtClean="0"/>
              <a:t> en la </a:t>
            </a:r>
            <a:r>
              <a:rPr lang="en-US" dirty="0" err="1" smtClean="0"/>
              <a:t>tierra</a:t>
            </a:r>
            <a:r>
              <a:rPr lang="en-US" dirty="0" smtClean="0"/>
              <a:t> </a:t>
            </a:r>
            <a:r>
              <a:rPr lang="en-US" dirty="0" err="1" smtClean="0"/>
              <a:t>consistente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90ACC-DE06-4174-823D-D57A57ECB43A}"/>
              </a:ext>
            </a:extLst>
          </p:cNvPr>
          <p:cNvSpPr txBox="1"/>
          <p:nvPr/>
        </p:nvSpPr>
        <p:spPr>
          <a:xfrm>
            <a:off x="10387656" y="4690821"/>
            <a:ext cx="153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Minimiza</a:t>
            </a:r>
            <a:r>
              <a:rPr lang="en-US" dirty="0" smtClean="0"/>
              <a:t> las </a:t>
            </a:r>
            <a:r>
              <a:rPr lang="en-US" dirty="0" err="1" smtClean="0"/>
              <a:t>enfermedades</a:t>
            </a:r>
            <a:r>
              <a:rPr lang="en-US" dirty="0" smtClean="0"/>
              <a:t> en las </a:t>
            </a:r>
            <a:r>
              <a:rPr lang="en-US" dirty="0" err="1" smtClean="0"/>
              <a:t>plantas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0B6238-008D-437C-A03A-180F7206FD36}"/>
              </a:ext>
            </a:extLst>
          </p:cNvPr>
          <p:cNvSpPr txBox="1"/>
          <p:nvPr/>
        </p:nvSpPr>
        <p:spPr>
          <a:xfrm>
            <a:off x="6598960" y="4775030"/>
            <a:ext cx="166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Conservación</a:t>
            </a:r>
            <a:r>
              <a:rPr lang="en-US" dirty="0"/>
              <a:t> </a:t>
            </a:r>
            <a:r>
              <a:rPr lang="en-US" dirty="0" smtClean="0"/>
              <a:t>de agua variable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44034" y="3079271"/>
            <a:ext cx="217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58,650 </a:t>
            </a:r>
            <a:r>
              <a:rPr lang="en-US" dirty="0" err="1" smtClean="0"/>
              <a:t>galones</a:t>
            </a:r>
            <a:r>
              <a:rPr lang="en-US" dirty="0" smtClean="0"/>
              <a:t> </a:t>
            </a:r>
            <a:r>
              <a:rPr lang="en-US" dirty="0"/>
              <a:t>al </a:t>
            </a:r>
            <a:r>
              <a:rPr lang="en-US" dirty="0" err="1"/>
              <a:t>año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92645" y="112095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04631" y="383776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92757" y="1119600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38180" y="3879020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7242" y="15897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1" y="1488786"/>
            <a:ext cx="320241" cy="3202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69" y="1488788"/>
            <a:ext cx="320241" cy="3202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99" y="1488787"/>
            <a:ext cx="320241" cy="3202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46" y="1482511"/>
            <a:ext cx="320241" cy="3202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1" y="4174138"/>
            <a:ext cx="320241" cy="3202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69" y="4189311"/>
            <a:ext cx="320241" cy="3202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65" y="4169661"/>
            <a:ext cx="320241" cy="3202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3" y="4169660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93138"/>
            <a:ext cx="331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Juntar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r>
              <a:rPr lang="en-US" dirty="0" smtClean="0"/>
              <a:t> con </a:t>
            </a:r>
            <a:r>
              <a:rPr lang="en-US" dirty="0" err="1" smtClean="0"/>
              <a:t>necesidades</a:t>
            </a:r>
            <a:r>
              <a:rPr lang="en-US" dirty="0" smtClean="0"/>
              <a:t> </a:t>
            </a:r>
            <a:r>
              <a:rPr lang="en-US" dirty="0" err="1" smtClean="0"/>
              <a:t>similares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91982" y="40634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Xeriscaping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22975"/>
            <a:ext cx="292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r>
              <a:rPr lang="en-US" dirty="0" smtClean="0"/>
              <a:t> </a:t>
            </a:r>
            <a:r>
              <a:rPr lang="es-ES" altLang="en-US" dirty="0" smtClean="0"/>
              <a:t>tolerantes </a:t>
            </a:r>
            <a:r>
              <a:rPr lang="es-ES" altLang="en-US" dirty="0"/>
              <a:t>a la sequía</a:t>
            </a:r>
            <a:endParaRPr lang="es-ES" altLang="en-US" sz="40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6452"/>
            <a:ext cx="204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plantas</a:t>
            </a:r>
            <a:r>
              <a:rPr lang="en-US" dirty="0" smtClean="0"/>
              <a:t> de la </a:t>
            </a:r>
            <a:r>
              <a:rPr lang="en-US" dirty="0" err="1"/>
              <a:t>región</a:t>
            </a:r>
            <a:r>
              <a:rPr lang="en-US" dirty="0"/>
              <a:t>/</a:t>
            </a:r>
            <a:r>
              <a:rPr lang="en-US" dirty="0" err="1"/>
              <a:t>nativas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84" y="2865754"/>
            <a:ext cx="3321866" cy="1940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84" y="923686"/>
            <a:ext cx="3321866" cy="1942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/>
          <a:stretch/>
        </p:blipFill>
        <p:spPr>
          <a:xfrm>
            <a:off x="3313884" y="4806452"/>
            <a:ext cx="3321866" cy="1940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9984" y="92297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7534" y="279313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7534" y="4806452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9917" y="3192321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BB13FD-976C-45AC-9503-891E94A78671}"/>
              </a:ext>
            </a:extLst>
          </p:cNvPr>
          <p:cNvCxnSpPr/>
          <p:nvPr/>
        </p:nvCxnSpPr>
        <p:spPr>
          <a:xfrm>
            <a:off x="0" y="286575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12E1F3-D77B-4F18-9542-93AF7282997E}"/>
              </a:ext>
            </a:extLst>
          </p:cNvPr>
          <p:cNvCxnSpPr/>
          <p:nvPr/>
        </p:nvCxnSpPr>
        <p:spPr>
          <a:xfrm>
            <a:off x="0" y="480645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1D33609-145E-472F-BE32-FC4CFA749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55" y="5127865"/>
            <a:ext cx="243861" cy="243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CE7988-5178-4A99-BF82-75B0456EE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38" y="5131579"/>
            <a:ext cx="243861" cy="243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371034-7F24-4CA5-9960-91BBEF66F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3" y="1156757"/>
            <a:ext cx="243861" cy="243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E5984E-0F35-4409-AA02-EF828A54C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86" y="1165069"/>
            <a:ext cx="243861" cy="243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D140E6-7D75-4572-AD30-FDB83940D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15" y="1242752"/>
            <a:ext cx="810838" cy="4877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A95D22-53FC-4F41-B9E8-BE6B4E069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330" y="1291843"/>
            <a:ext cx="320241" cy="3202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0D0D44-B20F-42E4-9D20-7ADC565C0833}"/>
              </a:ext>
            </a:extLst>
          </p:cNvPr>
          <p:cNvSpPr txBox="1"/>
          <p:nvPr/>
        </p:nvSpPr>
        <p:spPr>
          <a:xfrm>
            <a:off x="8255817" y="3462972"/>
            <a:ext cx="17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Conservación</a:t>
            </a:r>
            <a:r>
              <a:rPr lang="en-US" dirty="0"/>
              <a:t> </a:t>
            </a:r>
            <a:r>
              <a:rPr lang="en-US" dirty="0" smtClean="0"/>
              <a:t>de agua que </a:t>
            </a:r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tipo</a:t>
            </a:r>
            <a:r>
              <a:rPr lang="en-US" dirty="0" smtClean="0"/>
              <a:t> de planta y </a:t>
            </a:r>
            <a:r>
              <a:rPr lang="en-US" dirty="0"/>
              <a:t>área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0C6747A-CD46-4F1E-B1D4-AD9ECFB41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67" y="3159197"/>
            <a:ext cx="810838" cy="48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CF3D1D-6084-4E34-96A2-383D7417FC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633" y="3208977"/>
            <a:ext cx="320241" cy="3202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436865-93E8-4B2E-A324-72FFC2E2CB2A}"/>
              </a:ext>
            </a:extLst>
          </p:cNvPr>
          <p:cNvSpPr txBox="1"/>
          <p:nvPr/>
        </p:nvSpPr>
        <p:spPr>
          <a:xfrm>
            <a:off x="10206340" y="3489760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Mayor </a:t>
            </a:r>
            <a:r>
              <a:rPr lang="en-US" dirty="0" err="1" smtClean="0"/>
              <a:t>rendimiento</a:t>
            </a:r>
            <a:r>
              <a:rPr lang="en-US" dirty="0" smtClean="0"/>
              <a:t> es </a:t>
            </a:r>
            <a:r>
              <a:rPr lang="en-US" dirty="0" err="1" smtClean="0"/>
              <a:t>posible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24E79A-D757-408C-B568-A903823EA440}"/>
              </a:ext>
            </a:extLst>
          </p:cNvPr>
          <p:cNvSpPr txBox="1"/>
          <p:nvPr/>
        </p:nvSpPr>
        <p:spPr>
          <a:xfrm>
            <a:off x="6655915" y="5501995"/>
            <a:ext cx="1751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invernadero</a:t>
            </a:r>
            <a:r>
              <a:rPr lang="en-US" dirty="0" smtClean="0"/>
              <a:t>, y por </a:t>
            </a:r>
            <a:r>
              <a:rPr lang="en-US" dirty="0" err="1"/>
              <a:t>región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F47284-C64E-4781-A786-A50A6583A6D6}"/>
              </a:ext>
            </a:extLst>
          </p:cNvPr>
          <p:cNvSpPr txBox="1"/>
          <p:nvPr/>
        </p:nvSpPr>
        <p:spPr>
          <a:xfrm>
            <a:off x="8255817" y="5501911"/>
            <a:ext cx="17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Conservación</a:t>
            </a:r>
            <a:r>
              <a:rPr lang="en-US" dirty="0"/>
              <a:t> </a:t>
            </a:r>
            <a:r>
              <a:rPr lang="en-US" dirty="0" smtClean="0"/>
              <a:t>de agua que </a:t>
            </a:r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tipo</a:t>
            </a:r>
            <a:r>
              <a:rPr lang="en-US" dirty="0" smtClean="0"/>
              <a:t> de planta o </a:t>
            </a:r>
            <a:r>
              <a:rPr lang="en-US" dirty="0"/>
              <a:t>área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F66417-AE32-44D0-AEA2-1117DB813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67" y="5145928"/>
            <a:ext cx="810838" cy="4877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C7EA91-0B6E-4321-B8E4-E7944C5864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16" y="5177182"/>
            <a:ext cx="320241" cy="32024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635749" y="821866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43178" y="2863049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72836" y="4776596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67242" y="15897"/>
            <a:ext cx="36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Afuera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24E79A-D757-408C-B568-A903823EA440}"/>
              </a:ext>
            </a:extLst>
          </p:cNvPr>
          <p:cNvSpPr txBox="1"/>
          <p:nvPr/>
        </p:nvSpPr>
        <p:spPr>
          <a:xfrm>
            <a:off x="6676937" y="1504544"/>
            <a:ext cx="158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invernadero</a:t>
            </a:r>
            <a:r>
              <a:rPr lang="en-US" dirty="0" smtClean="0"/>
              <a:t>, y por </a:t>
            </a:r>
            <a:r>
              <a:rPr lang="en-US" dirty="0" err="1"/>
              <a:t>región</a:t>
            </a:r>
            <a:r>
              <a:rPr lang="en-US" dirty="0"/>
              <a:t> </a:t>
            </a:r>
            <a:r>
              <a:rPr lang="en-US" dirty="0" err="1" smtClean="0"/>
              <a:t>como</a:t>
            </a:r>
            <a:r>
              <a:rPr lang="en-US" dirty="0"/>
              <a:t> </a:t>
            </a:r>
            <a:r>
              <a:rPr lang="en-US" dirty="0" smtClean="0"/>
              <a:t>$10-50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47284-C64E-4781-A786-A50A6583A6D6}"/>
              </a:ext>
            </a:extLst>
          </p:cNvPr>
          <p:cNvSpPr txBox="1"/>
          <p:nvPr/>
        </p:nvSpPr>
        <p:spPr>
          <a:xfrm>
            <a:off x="8278492" y="1616313"/>
            <a:ext cx="17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Conservación</a:t>
            </a:r>
            <a:r>
              <a:rPr lang="en-US" dirty="0"/>
              <a:t> </a:t>
            </a:r>
            <a:r>
              <a:rPr lang="en-US" dirty="0" smtClean="0"/>
              <a:t>de agua que </a:t>
            </a:r>
            <a:r>
              <a:rPr lang="en-US" dirty="0" err="1" smtClean="0"/>
              <a:t>varia</a:t>
            </a:r>
            <a:r>
              <a:rPr lang="en-US" dirty="0" smtClean="0"/>
              <a:t> por </a:t>
            </a:r>
            <a:r>
              <a:rPr lang="en-US" dirty="0" err="1" smtClean="0"/>
              <a:t>tipo</a:t>
            </a:r>
            <a:r>
              <a:rPr lang="en-US" dirty="0" smtClean="0"/>
              <a:t> de planta o </a:t>
            </a:r>
            <a:r>
              <a:rPr lang="en-US" dirty="0"/>
              <a:t>área </a:t>
            </a:r>
          </a:p>
        </p:txBody>
      </p:sp>
      <p:sp>
        <p:nvSpPr>
          <p:cNvPr id="3" name="TextBox 2"/>
          <p:cNvSpPr txBox="1"/>
          <p:nvPr/>
        </p:nvSpPr>
        <p:spPr>
          <a:xfrm rot="1644390">
            <a:off x="3250516" y="1630460"/>
            <a:ext cx="3288728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Plantas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tolerantes</a:t>
            </a:r>
            <a:r>
              <a:rPr lang="en-US" sz="1600" b="1" dirty="0" smtClean="0"/>
              <a:t> a la </a:t>
            </a:r>
            <a:r>
              <a:rPr lang="en-US" sz="1600" b="1" dirty="0" err="1" smtClean="0"/>
              <a:t>sequia</a:t>
            </a:r>
            <a:r>
              <a:rPr lang="en-US" sz="1600" b="1" dirty="0" smtClean="0"/>
              <a:t> que </a:t>
            </a:r>
            <a:r>
              <a:rPr lang="en-US" sz="1600" b="1" dirty="0" err="1" smtClean="0"/>
              <a:t>crecen</a:t>
            </a:r>
            <a:r>
              <a:rPr lang="en-US" sz="1600" b="1" dirty="0" smtClean="0"/>
              <a:t> en </a:t>
            </a:r>
            <a:r>
              <a:rPr lang="en-US" sz="1600" b="1" dirty="0" err="1" smtClean="0"/>
              <a:t>ausencia</a:t>
            </a:r>
            <a:r>
              <a:rPr lang="en-US" sz="1600" b="1" dirty="0" smtClean="0"/>
              <a:t> de agua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435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7299" y="0"/>
            <a:ext cx="337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Captación</a:t>
            </a:r>
            <a:r>
              <a:rPr lang="en-US" b="1" dirty="0" smtClean="0"/>
              <a:t> de Agua de Lluvia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3707186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dirty="0"/>
              <a:t>J</a:t>
            </a:r>
            <a:r>
              <a:rPr lang="es-ES" altLang="en-US" dirty="0" smtClean="0"/>
              <a:t>ardín </a:t>
            </a:r>
            <a:r>
              <a:rPr lang="en-US" dirty="0" smtClean="0"/>
              <a:t>de Lluvia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2962" r="9596" b="5994"/>
          <a:stretch/>
        </p:blipFill>
        <p:spPr>
          <a:xfrm>
            <a:off x="0" y="738664"/>
            <a:ext cx="4635500" cy="2607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8" r="3438" b="332"/>
          <a:stretch/>
        </p:blipFill>
        <p:spPr>
          <a:xfrm>
            <a:off x="0" y="4057247"/>
            <a:ext cx="4635500" cy="2273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1100" y="65464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2AFB8-7819-414F-8932-D6BFFBC18042}"/>
              </a:ext>
            </a:extLst>
          </p:cNvPr>
          <p:cNvCxnSpPr/>
          <p:nvPr/>
        </p:nvCxnSpPr>
        <p:spPr>
          <a:xfrm>
            <a:off x="0" y="370358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7AC99D-318F-4BA0-BA45-A53E48FD6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90" y="998296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79A844-B395-4E2D-9EEE-5D910E722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95" y="980562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971F8A-F737-41E4-B4DB-90D4A36C4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70" y="4172659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A7E41D-9301-4532-9168-12D687ABC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87" y="4172659"/>
            <a:ext cx="243861" cy="243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13FC3-9DAF-4F7F-98B9-86719693CDA9}"/>
              </a:ext>
            </a:extLst>
          </p:cNvPr>
          <p:cNvSpPr txBox="1"/>
          <p:nvPr/>
        </p:nvSpPr>
        <p:spPr>
          <a:xfrm>
            <a:off x="4697719" y="1504603"/>
            <a:ext cx="143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$60-80 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30274-1CD7-4D3E-BF61-24C6FDD5D53B}"/>
              </a:ext>
            </a:extLst>
          </p:cNvPr>
          <p:cNvSpPr txBox="1"/>
          <p:nvPr/>
        </p:nvSpPr>
        <p:spPr>
          <a:xfrm>
            <a:off x="6261100" y="1418892"/>
            <a:ext cx="2014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zona de </a:t>
            </a:r>
            <a:r>
              <a:rPr lang="es-ES" altLang="en-US" dirty="0" smtClean="0"/>
              <a:t>captación, capacidad del barril y el promedio de lluvia </a:t>
            </a:r>
            <a:endParaRPr lang="es-ES" alt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E3B16F-907A-49AA-8FD7-10B0B286F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079855"/>
            <a:ext cx="320241" cy="320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16FBF-2EA5-4206-B86B-B6FEFD2D9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41" y="1079855"/>
            <a:ext cx="320241" cy="320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29" y="1079855"/>
            <a:ext cx="320241" cy="3202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5C1290-6A21-41C4-BDE9-D70D7FEF80B1}"/>
              </a:ext>
            </a:extLst>
          </p:cNvPr>
          <p:cNvSpPr txBox="1"/>
          <p:nvPr/>
        </p:nvSpPr>
        <p:spPr>
          <a:xfrm>
            <a:off x="4775200" y="4784035"/>
            <a:ext cx="146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$85 por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herramientas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B424A-27BF-4DB1-8F20-3FF1B45C7639}"/>
              </a:ext>
            </a:extLst>
          </p:cNvPr>
          <p:cNvSpPr txBox="1"/>
          <p:nvPr/>
        </p:nvSpPr>
        <p:spPr>
          <a:xfrm>
            <a:off x="6235700" y="4870730"/>
            <a:ext cx="214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Protege</a:t>
            </a:r>
            <a:r>
              <a:rPr lang="en-US" dirty="0" smtClean="0"/>
              <a:t> de </a:t>
            </a:r>
            <a:r>
              <a:rPr lang="en-US" dirty="0" err="1" smtClean="0"/>
              <a:t>inundaciones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085E0-1076-4038-8811-16D2E805646F}"/>
              </a:ext>
            </a:extLst>
          </p:cNvPr>
          <p:cNvSpPr txBox="1"/>
          <p:nvPr/>
        </p:nvSpPr>
        <p:spPr>
          <a:xfrm>
            <a:off x="7886147" y="4870730"/>
            <a:ext cx="198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Recarga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 </a:t>
            </a:r>
            <a:r>
              <a:rPr lang="es-ES" altLang="en-US" dirty="0"/>
              <a:t>acuíferos </a:t>
            </a:r>
          </a:p>
          <a:p>
            <a:r>
              <a:rPr lang="en-US" dirty="0" smtClean="0"/>
              <a:t>locales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6D57BB-57C4-4141-94F3-D335A30FDDF8}"/>
              </a:ext>
            </a:extLst>
          </p:cNvPr>
          <p:cNvSpPr txBox="1"/>
          <p:nvPr/>
        </p:nvSpPr>
        <p:spPr>
          <a:xfrm>
            <a:off x="9477375" y="4870730"/>
            <a:ext cx="1757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contaminantes</a:t>
            </a:r>
            <a:r>
              <a:rPr lang="en-US" dirty="0" smtClean="0"/>
              <a:t> en el </a:t>
            </a:r>
            <a:r>
              <a:rPr lang="en-US" dirty="0"/>
              <a:t>área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6122" r="1258"/>
          <a:stretch/>
        </p:blipFill>
        <p:spPr>
          <a:xfrm>
            <a:off x="2601037" y="654645"/>
            <a:ext cx="2034463" cy="2708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00209" y="2212950"/>
            <a:ext cx="1806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por material </a:t>
            </a:r>
            <a:r>
              <a:rPr lang="en-US" dirty="0" err="1" smtClean="0"/>
              <a:t>usado</a:t>
            </a:r>
            <a:r>
              <a:rPr lang="en-US" dirty="0" smtClean="0"/>
              <a:t>, $2 por pie </a:t>
            </a:r>
            <a:r>
              <a:rPr lang="en-US" dirty="0" err="1" smtClean="0"/>
              <a:t>chapado</a:t>
            </a:r>
            <a:r>
              <a:rPr lang="en-US" dirty="0" smtClean="0"/>
              <a:t> en zinc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39563" y="1309290"/>
            <a:ext cx="2580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0.1” </a:t>
            </a:r>
            <a:r>
              <a:rPr lang="en-US" dirty="0" smtClean="0"/>
              <a:t>de lluvia </a:t>
            </a:r>
            <a:r>
              <a:rPr lang="en-US" dirty="0"/>
              <a:t>e</a:t>
            </a:r>
            <a:r>
              <a:rPr lang="en-US" dirty="0" smtClean="0"/>
              <a:t>n 1,000 ft</a:t>
            </a:r>
            <a:r>
              <a:rPr lang="en-US" baseline="30000" dirty="0" smtClean="0"/>
              <a:t>2 </a:t>
            </a:r>
          </a:p>
          <a:p>
            <a:pPr fontAlgn="base"/>
            <a:r>
              <a:rPr lang="en-US" dirty="0" smtClean="0"/>
              <a:t>= </a:t>
            </a:r>
            <a:r>
              <a:rPr lang="en-US" dirty="0"/>
              <a:t> 62.3 </a:t>
            </a:r>
            <a:r>
              <a:rPr lang="en-US" dirty="0" err="1" smtClean="0"/>
              <a:t>galones</a:t>
            </a:r>
            <a:r>
              <a:rPr lang="en-US" dirty="0"/>
              <a:t>.</a:t>
            </a:r>
          </a:p>
          <a:p>
            <a:r>
              <a:rPr lang="en-US" i="1" dirty="0"/>
              <a:t>(1,000 </a:t>
            </a:r>
            <a:r>
              <a:rPr lang="en-US" dirty="0"/>
              <a:t>ft</a:t>
            </a:r>
            <a:r>
              <a:rPr lang="en-US" baseline="30000" dirty="0"/>
              <a:t>2</a:t>
            </a:r>
            <a:r>
              <a:rPr lang="en-US" i="1" dirty="0"/>
              <a:t>. </a:t>
            </a:r>
            <a:r>
              <a:rPr lang="en-US" i="1" dirty="0" smtClean="0"/>
              <a:t>x .623 </a:t>
            </a:r>
            <a:r>
              <a:rPr lang="en-US" i="1" dirty="0"/>
              <a:t> x  0.1</a:t>
            </a:r>
            <a:r>
              <a:rPr lang="en-US" i="1" dirty="0" smtClean="0"/>
              <a:t>”) </a:t>
            </a:r>
            <a:r>
              <a:rPr lang="en-US" i="1" dirty="0"/>
              <a:t>= 62.3 </a:t>
            </a:r>
            <a:r>
              <a:rPr lang="en-US" i="1" dirty="0" smtClean="0"/>
              <a:t>gal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71061" y="380332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5068" y="641274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75200" y="3803327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369332"/>
            <a:ext cx="947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Captación</a:t>
            </a:r>
            <a:r>
              <a:rPr lang="en-US" dirty="0"/>
              <a:t> de Agua de </a:t>
            </a:r>
            <a:r>
              <a:rPr lang="en-US" dirty="0" smtClean="0"/>
              <a:t>Lluvia- Uno o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 smtClean="0"/>
              <a:t>barriles</a:t>
            </a:r>
            <a:r>
              <a:rPr lang="en-US" dirty="0" smtClean="0"/>
              <a:t> de lluvia y </a:t>
            </a:r>
            <a:r>
              <a:rPr lang="en-US" dirty="0" err="1" smtClean="0"/>
              <a:t>cadenas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01038" y="802045"/>
            <a:ext cx="1223578" cy="2693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 smtClean="0"/>
              <a:t>Cadenas</a:t>
            </a:r>
            <a:r>
              <a:rPr lang="en-US" sz="1100" b="1" dirty="0" smtClean="0"/>
              <a:t> de lluvia</a:t>
            </a:r>
            <a:endParaRPr lang="en-US" sz="1100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61" y="4157581"/>
            <a:ext cx="320241" cy="3202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77" y="4160128"/>
            <a:ext cx="320241" cy="3202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92" y="4151037"/>
            <a:ext cx="320241" cy="3202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08" y="4165120"/>
            <a:ext cx="320241" cy="320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9562" y="2631525"/>
            <a:ext cx="23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 </a:t>
            </a:r>
            <a:r>
              <a:rPr lang="en-US" dirty="0" err="1"/>
              <a:t>necesitaría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smtClean="0"/>
              <a:t>de un </a:t>
            </a:r>
            <a:r>
              <a:rPr lang="en-US" dirty="0" err="1" smtClean="0"/>
              <a:t>barril</a:t>
            </a:r>
            <a:r>
              <a:rPr lang="en-US" dirty="0" smtClean="0"/>
              <a:t> para </a:t>
            </a:r>
            <a:r>
              <a:rPr lang="en-US" dirty="0" err="1" smtClean="0"/>
              <a:t>contener</a:t>
            </a:r>
            <a:r>
              <a:rPr lang="en-US" dirty="0" smtClean="0"/>
              <a:t> 0.1’’ de lluvia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0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4765"/>
            <a:ext cx="525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 smtClean="0"/>
              <a:t>Captación de Agua de Lluvia: Sistema para Hogar</a:t>
            </a:r>
            <a:endParaRPr lang="es-419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45" b="12963"/>
          <a:stretch/>
        </p:blipFill>
        <p:spPr>
          <a:xfrm>
            <a:off x="0" y="1107996"/>
            <a:ext cx="4916306" cy="49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792A1-9C80-41F8-A8E2-5E1B1E1FBD33}"/>
              </a:ext>
            </a:extLst>
          </p:cNvPr>
          <p:cNvSpPr txBox="1"/>
          <p:nvPr/>
        </p:nvSpPr>
        <p:spPr>
          <a:xfrm>
            <a:off x="4916306" y="1643270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$500- 1000 por varios materiales no incluyendo tanques</a:t>
            </a:r>
            <a:endParaRPr lang="es-419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06" y="1399064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03703A-9C20-4BB6-9455-CE250904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28" y="1399064"/>
            <a:ext cx="243861" cy="243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F7F85-1319-4051-9BB6-098A6F68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50" y="1399064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03D134-7A44-4E5A-A363-0E34D2C4A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62" y="1312613"/>
            <a:ext cx="320241" cy="320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5A90E0-F40B-4AA8-A46B-B675DE3E94AE}"/>
              </a:ext>
            </a:extLst>
          </p:cNvPr>
          <p:cNvSpPr txBox="1"/>
          <p:nvPr/>
        </p:nvSpPr>
        <p:spPr>
          <a:xfrm>
            <a:off x="4940300" y="3742508"/>
            <a:ext cx="1308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Los tanques pueden ser donados de diferentes lugares</a:t>
            </a:r>
            <a:endParaRPr lang="es-419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056D1-C9C1-484B-836F-0CBB81BF8619}"/>
              </a:ext>
            </a:extLst>
          </p:cNvPr>
          <p:cNvSpPr txBox="1"/>
          <p:nvPr/>
        </p:nvSpPr>
        <p:spPr>
          <a:xfrm>
            <a:off x="6910562" y="1781768"/>
            <a:ext cx="2195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</a:t>
            </a:r>
            <a:r>
              <a:rPr lang="en-US" dirty="0"/>
              <a:t>por zona de </a:t>
            </a:r>
            <a:r>
              <a:rPr lang="es-ES" altLang="en-US" dirty="0" smtClean="0"/>
              <a:t>captación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capacidad</a:t>
            </a:r>
            <a:r>
              <a:rPr lang="en-US" altLang="en-US" dirty="0" smtClean="0"/>
              <a:t> del </a:t>
            </a:r>
            <a:r>
              <a:rPr lang="en-US" altLang="en-US" dirty="0" err="1" smtClean="0"/>
              <a:t>tanque</a:t>
            </a:r>
            <a:r>
              <a:rPr lang="en-US" altLang="en-US" dirty="0" smtClean="0"/>
              <a:t> y el </a:t>
            </a:r>
            <a:r>
              <a:rPr lang="en-US" altLang="en-US" dirty="0" err="1" smtClean="0"/>
              <a:t>promedio</a:t>
            </a:r>
            <a:r>
              <a:rPr lang="en-US" altLang="en-US" dirty="0" smtClean="0"/>
              <a:t> de lluvia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2C28B-BF62-4F10-BC06-090E180B35FE}"/>
              </a:ext>
            </a:extLst>
          </p:cNvPr>
          <p:cNvSpPr txBox="1"/>
          <p:nvPr/>
        </p:nvSpPr>
        <p:spPr>
          <a:xfrm>
            <a:off x="6910563" y="3321560"/>
            <a:ext cx="298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Puede reducir el acarreo de agua por hasta 50%</a:t>
            </a:r>
            <a:endParaRPr lang="es-41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63" y="3914775"/>
            <a:ext cx="4762500" cy="29432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10562" y="95730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s-419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0300" y="957304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s-419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299" y="0"/>
            <a:ext cx="337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Captación de Agua de Lluvia </a:t>
            </a:r>
            <a:endParaRPr lang="es-419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58075" y="5239022"/>
            <a:ext cx="164782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 pulgada de lluvia en un techo de 2,000 pies cuadrados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72675" y="5839186"/>
            <a:ext cx="1219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Galones de agua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26" y="1310697"/>
            <a:ext cx="320241" cy="320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90" y="1308781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54" y="1301956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18" y="1291795"/>
            <a:ext cx="320241" cy="320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2302" y="1660160"/>
            <a:ext cx="2090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Se podrían capturar de 5,084-11,893 galones de lluvia por a</a:t>
            </a:r>
            <a:r>
              <a:rPr lang="en-US" dirty="0"/>
              <a:t>ñ</a:t>
            </a:r>
            <a:r>
              <a:rPr lang="es-419" dirty="0" smtClean="0"/>
              <a:t>o dependiendo de el área donde vive (basado en un techo de 1,000 pies cuadrados)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39054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Comunidad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Uso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del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Agua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onvencional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7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/>
          <a:stretch/>
        </p:blipFill>
        <p:spPr>
          <a:xfrm>
            <a:off x="-1" y="3783568"/>
            <a:ext cx="5119505" cy="3074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09396" y="43934"/>
            <a:ext cx="4314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Captación</a:t>
            </a:r>
            <a:r>
              <a:rPr lang="en-US" b="1" dirty="0"/>
              <a:t> de Agua de Lluvia </a:t>
            </a:r>
            <a:r>
              <a:rPr lang="en-US" b="1" dirty="0" err="1" smtClean="0"/>
              <a:t>Varios</a:t>
            </a:r>
            <a:r>
              <a:rPr lang="en-US" b="1" dirty="0" smtClean="0"/>
              <a:t> </a:t>
            </a:r>
            <a:r>
              <a:rPr lang="en-US" b="1" dirty="0" err="1" smtClean="0"/>
              <a:t>Hogares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82" y="1029997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96" y="1038003"/>
            <a:ext cx="243861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51" y="1019797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03D134-7A44-4E5A-A363-0E34D2C4A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05" y="1075549"/>
            <a:ext cx="320241" cy="3202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6453" y="1521260"/>
            <a:ext cx="19543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$500- 1000 por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materiales</a:t>
            </a:r>
            <a:r>
              <a:rPr lang="en-US" dirty="0"/>
              <a:t> no </a:t>
            </a:r>
            <a:r>
              <a:rPr lang="en-US" dirty="0" err="1"/>
              <a:t>incluyendo</a:t>
            </a:r>
            <a:r>
              <a:rPr lang="en-US" dirty="0"/>
              <a:t> </a:t>
            </a:r>
            <a:r>
              <a:rPr lang="en-US" dirty="0" err="1" smtClean="0"/>
              <a:t>tanques</a:t>
            </a:r>
            <a:r>
              <a:rPr lang="en-US" dirty="0" smtClean="0"/>
              <a:t>, el </a:t>
            </a:r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dividido</a:t>
            </a:r>
            <a:r>
              <a:rPr lang="en-US" dirty="0" smtClean="0"/>
              <a:t> entre </a:t>
            </a:r>
            <a:r>
              <a:rPr lang="en-US" dirty="0" err="1" smtClean="0"/>
              <a:t>vecinos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722012"/>
            <a:ext cx="5119506" cy="30615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8695" y="71668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9828" y="657125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68745"/>
            <a:ext cx="525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Captación</a:t>
            </a:r>
            <a:r>
              <a:rPr lang="en-US" sz="2000" dirty="0"/>
              <a:t> de Agua de </a:t>
            </a:r>
            <a:r>
              <a:rPr lang="en-US" sz="2000" dirty="0" smtClean="0"/>
              <a:t>Lluvia: </a:t>
            </a:r>
            <a:r>
              <a:rPr lang="en-US" sz="2000" dirty="0"/>
              <a:t>S</a:t>
            </a:r>
            <a:r>
              <a:rPr lang="en-US" sz="2000" dirty="0" smtClean="0"/>
              <a:t>istema para </a:t>
            </a:r>
            <a:r>
              <a:rPr lang="en-US" sz="2000" dirty="0" err="1"/>
              <a:t>H</a:t>
            </a:r>
            <a:r>
              <a:rPr lang="en-US" sz="2000" dirty="0" err="1" smtClean="0"/>
              <a:t>ogar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95" y="4066785"/>
            <a:ext cx="4363059" cy="2791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5A90E0-F40B-4AA8-A46B-B675DE3E94AE}"/>
              </a:ext>
            </a:extLst>
          </p:cNvPr>
          <p:cNvSpPr txBox="1"/>
          <p:nvPr/>
        </p:nvSpPr>
        <p:spPr>
          <a:xfrm>
            <a:off x="5189511" y="4116553"/>
            <a:ext cx="1308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tanques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donados</a:t>
            </a:r>
            <a:r>
              <a:rPr lang="en-US" dirty="0" smtClean="0"/>
              <a:t> de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lugares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1056D1-C9C1-484B-836F-0CBB81BF8619}"/>
              </a:ext>
            </a:extLst>
          </p:cNvPr>
          <p:cNvSpPr txBox="1"/>
          <p:nvPr/>
        </p:nvSpPr>
        <p:spPr>
          <a:xfrm>
            <a:off x="7619695" y="1448825"/>
            <a:ext cx="2195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Varia</a:t>
            </a:r>
            <a:r>
              <a:rPr lang="en-US" dirty="0" smtClean="0"/>
              <a:t> </a:t>
            </a:r>
            <a:r>
              <a:rPr lang="en-US" dirty="0"/>
              <a:t>por zona de </a:t>
            </a:r>
            <a:r>
              <a:rPr lang="es-ES" altLang="en-US" dirty="0" smtClean="0"/>
              <a:t>captación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capacidad</a:t>
            </a:r>
            <a:r>
              <a:rPr lang="en-US" altLang="en-US" dirty="0" smtClean="0"/>
              <a:t> del </a:t>
            </a:r>
            <a:r>
              <a:rPr lang="en-US" altLang="en-US" dirty="0" err="1" smtClean="0"/>
              <a:t>tanque</a:t>
            </a:r>
            <a:r>
              <a:rPr lang="en-US" altLang="en-US" dirty="0" smtClean="0"/>
              <a:t> y el </a:t>
            </a:r>
            <a:r>
              <a:rPr lang="en-US" altLang="en-US" dirty="0" err="1" smtClean="0"/>
              <a:t>promedio</a:t>
            </a:r>
            <a:r>
              <a:rPr lang="en-US" altLang="en-US" dirty="0" smtClean="0"/>
              <a:t> de lluvia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2C28B-BF62-4F10-BC06-090E180B35FE}"/>
              </a:ext>
            </a:extLst>
          </p:cNvPr>
          <p:cNvSpPr txBox="1"/>
          <p:nvPr/>
        </p:nvSpPr>
        <p:spPr>
          <a:xfrm>
            <a:off x="7610012" y="3137237"/>
            <a:ext cx="2400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reducir</a:t>
            </a:r>
            <a:r>
              <a:rPr lang="en-US" dirty="0" smtClean="0"/>
              <a:t> el </a:t>
            </a:r>
            <a:r>
              <a:rPr lang="en-US" dirty="0" err="1" smtClean="0"/>
              <a:t>acarreo</a:t>
            </a:r>
            <a:r>
              <a:rPr lang="en-US" dirty="0" smtClean="0"/>
              <a:t> de agua por hasta 50%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48" y="1069191"/>
            <a:ext cx="320241" cy="320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91" y="1075549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34" y="1092373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0D147E-E4E1-4DF5-BBFF-236069607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83" y="1092373"/>
            <a:ext cx="320241" cy="3202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92606" y="1481462"/>
            <a:ext cx="2090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Se podrían capturar de 5,084-11,893 galones de lluvia por a</a:t>
            </a:r>
            <a:r>
              <a:rPr lang="en-US" dirty="0"/>
              <a:t>ñ</a:t>
            </a:r>
            <a:r>
              <a:rPr lang="es-419" smtClean="0"/>
              <a:t>o </a:t>
            </a:r>
            <a:r>
              <a:rPr lang="es-419" dirty="0" smtClean="0"/>
              <a:t>dependiendo de el área donde vive (basado en un techo de 1,000 pies cuadrados)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5192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D137-DFC2-42CD-BF87-3143E421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6" y="0"/>
            <a:ext cx="9193213" cy="2243139"/>
          </a:xfrm>
        </p:spPr>
        <p:txBody>
          <a:bodyPr/>
          <a:lstStyle/>
          <a:p>
            <a:r>
              <a:rPr lang="en-US" dirty="0" err="1"/>
              <a:t>Capítulo</a:t>
            </a:r>
            <a:r>
              <a:rPr lang="en-US" dirty="0"/>
              <a:t>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2288" y="2724149"/>
            <a:ext cx="8001000" cy="2971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Nivel</a:t>
            </a:r>
            <a:r>
              <a:rPr lang="en-US" dirty="0" smtClean="0"/>
              <a:t> Individual</a:t>
            </a:r>
            <a:endParaRPr lang="en-US" dirty="0"/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2141537" y="4569883"/>
            <a:ext cx="6400800" cy="194733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Uso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del Agua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onvencional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25" y="3389312"/>
            <a:ext cx="3629025" cy="300037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1258550" y="4719360"/>
            <a:ext cx="698500" cy="12319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 txBox="1">
            <a:spLocks/>
          </p:cNvSpPr>
          <p:nvPr/>
        </p:nvSpPr>
        <p:spPr>
          <a:xfrm>
            <a:off x="2436812" y="4369858"/>
            <a:ext cx="6400800" cy="194733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CCD137-DFC2-42CD-BF87-3143E4217481}"/>
              </a:ext>
            </a:extLst>
          </p:cNvPr>
          <p:cNvSpPr txBox="1">
            <a:spLocks/>
          </p:cNvSpPr>
          <p:nvPr/>
        </p:nvSpPr>
        <p:spPr>
          <a:xfrm>
            <a:off x="255586" y="0"/>
            <a:ext cx="9193213" cy="2243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Capítulo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2288" y="2724149"/>
            <a:ext cx="8001000" cy="2971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Nivel</a:t>
            </a:r>
            <a:r>
              <a:rPr lang="en-US" dirty="0" smtClean="0"/>
              <a:t> Individual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36812" y="4582209"/>
            <a:ext cx="46989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n-US" sz="2400" dirty="0" smtClean="0">
                <a:latin typeface="+mj-lt"/>
              </a:rPr>
              <a:t>A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dministración de</a:t>
            </a:r>
            <a:r>
              <a:rPr kumimoji="0" lang="es-E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Aguas Residuales</a:t>
            </a:r>
            <a:r>
              <a:rPr kumimoji="0" lang="es-E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7636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10024"/>
            <a:ext cx="3275249" cy="2623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511" y="53589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2100" y="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Alternativas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Baño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3073" r="15207" b="1740"/>
          <a:stretch/>
        </p:blipFill>
        <p:spPr>
          <a:xfrm>
            <a:off x="978699" y="4037084"/>
            <a:ext cx="1504506" cy="27686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0" y="3633892"/>
            <a:ext cx="1219200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0511" y="382684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7" y="4199402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75" y="4200184"/>
            <a:ext cx="243861" cy="243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63" y="4208452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14" y="886938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68" y="897103"/>
            <a:ext cx="243861" cy="2438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64207" y="4551181"/>
            <a:ext cx="2250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</a:t>
            </a:r>
            <a:r>
              <a:rPr lang="en-US" dirty="0" smtClean="0"/>
              <a:t>960 por </a:t>
            </a:r>
            <a:r>
              <a:rPr lang="en-US" dirty="0" err="1" smtClean="0"/>
              <a:t>unidad</a:t>
            </a:r>
            <a:r>
              <a:rPr lang="en-US" dirty="0" smtClean="0"/>
              <a:t>, </a:t>
            </a:r>
            <a:r>
              <a:rPr lang="en-US" dirty="0" err="1" smtClean="0"/>
              <a:t>necesita</a:t>
            </a:r>
            <a:r>
              <a:rPr lang="en-US" dirty="0" smtClean="0"/>
              <a:t> un material </a:t>
            </a:r>
            <a:r>
              <a:rPr lang="en-US" dirty="0" err="1" smtClean="0"/>
              <a:t>absorbente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fibra</a:t>
            </a:r>
            <a:r>
              <a:rPr lang="en-US" dirty="0" smtClean="0"/>
              <a:t> de coco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64207" y="5951540"/>
            <a:ext cx="1529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Fibra</a:t>
            </a:r>
            <a:r>
              <a:rPr lang="en-US" dirty="0" smtClean="0"/>
              <a:t> de coco </a:t>
            </a:r>
            <a:r>
              <a:rPr lang="en-US" dirty="0"/>
              <a:t>$6-10 </a:t>
            </a:r>
            <a:r>
              <a:rPr lang="en-US" dirty="0" smtClean="0"/>
              <a:t>por </a:t>
            </a:r>
            <a:r>
              <a:rPr lang="en-US" dirty="0"/>
              <a:t>5 kg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0002" y="4445319"/>
            <a:ext cx="2828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</a:t>
            </a:r>
            <a:r>
              <a:rPr lang="en-US" dirty="0" smtClean="0"/>
              <a:t>personas </a:t>
            </a:r>
            <a:r>
              <a:rPr lang="en-US" dirty="0" err="1" smtClean="0"/>
              <a:t>usando</a:t>
            </a:r>
            <a:r>
              <a:rPr lang="en-US" dirty="0" smtClean="0"/>
              <a:t> la </a:t>
            </a:r>
            <a:r>
              <a:rPr lang="en-US" dirty="0" err="1" smtClean="0"/>
              <a:t>unidad</a:t>
            </a:r>
            <a:r>
              <a:rPr lang="en-US" dirty="0" smtClean="0"/>
              <a:t> de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utilizar</a:t>
            </a:r>
            <a:r>
              <a:rPr lang="en-US" dirty="0" smtClean="0"/>
              <a:t> hasta 3 </a:t>
            </a:r>
            <a:r>
              <a:rPr lang="en-US" dirty="0" err="1" smtClean="0"/>
              <a:t>semanas</a:t>
            </a:r>
            <a:r>
              <a:rPr lang="en-US" dirty="0" smtClean="0"/>
              <a:t> antes de </a:t>
            </a:r>
            <a:r>
              <a:rPr lang="en-US" dirty="0" err="1" smtClean="0"/>
              <a:t>limpiarse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1300" y="704897"/>
            <a:ext cx="25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Alternativas</a:t>
            </a:r>
            <a:r>
              <a:rPr lang="en-US" b="1" dirty="0"/>
              <a:t> de </a:t>
            </a:r>
            <a:r>
              <a:rPr lang="en-US" b="1" dirty="0" err="1"/>
              <a:t>Baño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-1" y="371668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Baño</a:t>
            </a:r>
            <a:r>
              <a:rPr lang="en-US" dirty="0" smtClean="0"/>
              <a:t> con </a:t>
            </a:r>
            <a:r>
              <a:rPr lang="en-US" dirty="0" err="1"/>
              <a:t>C</a:t>
            </a:r>
            <a:r>
              <a:rPr lang="en-US" dirty="0" err="1" smtClean="0"/>
              <a:t>ompostaje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56077" y="5915343"/>
            <a:ext cx="308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un </a:t>
            </a:r>
            <a:r>
              <a:rPr lang="en-US" dirty="0" err="1" smtClean="0"/>
              <a:t>promedio</a:t>
            </a:r>
            <a:r>
              <a:rPr lang="en-US" dirty="0" smtClean="0"/>
              <a:t> de 27,440 </a:t>
            </a:r>
            <a:r>
              <a:rPr lang="en-US" dirty="0" err="1" smtClean="0"/>
              <a:t>galones</a:t>
            </a:r>
            <a:r>
              <a:rPr lang="en-US" dirty="0" smtClean="0"/>
              <a:t> al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64177" y="1238874"/>
            <a:ext cx="2005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 de 5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ahorrar</a:t>
            </a:r>
            <a:r>
              <a:rPr lang="en-US" dirty="0" smtClean="0"/>
              <a:t> </a:t>
            </a:r>
            <a:r>
              <a:rPr lang="en-US" dirty="0" err="1" smtClean="0"/>
              <a:t>alrededor</a:t>
            </a:r>
            <a:r>
              <a:rPr lang="en-US" dirty="0" smtClean="0"/>
              <a:t> de 39 </a:t>
            </a:r>
            <a:r>
              <a:rPr lang="en-US" dirty="0" err="1" smtClean="0"/>
              <a:t>millones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galones</a:t>
            </a:r>
            <a:r>
              <a:rPr lang="en-US" dirty="0" smtClean="0"/>
              <a:t> de agua al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</a:t>
            </a:r>
            <a:r>
              <a:rPr lang="en-US" dirty="0" smtClean="0"/>
              <a:t> de no </a:t>
            </a:r>
            <a:r>
              <a:rPr lang="en-US" dirty="0" err="1" smtClean="0"/>
              <a:t>transportar</a:t>
            </a:r>
            <a:r>
              <a:rPr lang="en-US" dirty="0" smtClean="0"/>
              <a:t> agua residual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94" y="886886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81" y="875552"/>
            <a:ext cx="320241" cy="320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72" y="875552"/>
            <a:ext cx="320241" cy="3202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61" y="4174340"/>
            <a:ext cx="320241" cy="3202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35" y="4186101"/>
            <a:ext cx="320241" cy="3202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43" y="4186538"/>
            <a:ext cx="320241" cy="320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7172" y="1192780"/>
            <a:ext cx="212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</a:t>
            </a:r>
            <a:r>
              <a:rPr lang="en-US" dirty="0"/>
              <a:t>$</a:t>
            </a:r>
            <a:r>
              <a:rPr lang="en-US" dirty="0" smtClean="0"/>
              <a:t>650 por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materiales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77172" y="2308875"/>
            <a:ext cx="1994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$</a:t>
            </a:r>
            <a:r>
              <a:rPr lang="en-US" dirty="0"/>
              <a:t>9 </a:t>
            </a:r>
            <a:r>
              <a:rPr lang="en-US" dirty="0" smtClean="0"/>
              <a:t>por </a:t>
            </a:r>
            <a:r>
              <a:rPr lang="en-US" dirty="0" err="1" smtClean="0"/>
              <a:t>tonelada</a:t>
            </a:r>
            <a:r>
              <a:rPr lang="en-US" dirty="0" smtClean="0"/>
              <a:t> de arena o </a:t>
            </a:r>
            <a:r>
              <a:rPr lang="en-US" dirty="0" err="1" smtClean="0"/>
              <a:t>grava</a:t>
            </a:r>
            <a:r>
              <a:rPr lang="en-US" dirty="0" smtClean="0"/>
              <a:t> </a:t>
            </a:r>
            <a:r>
              <a:rPr lang="en-US" dirty="0" err="1" smtClean="0"/>
              <a:t>mantener</a:t>
            </a:r>
            <a:r>
              <a:rPr lang="en-US" dirty="0" smtClean="0"/>
              <a:t> </a:t>
            </a:r>
            <a:r>
              <a:rPr lang="en-US" dirty="0"/>
              <a:t>el </a:t>
            </a:r>
            <a:r>
              <a:rPr lang="en-US" dirty="0" err="1" smtClean="0"/>
              <a:t>baño</a:t>
            </a:r>
            <a:endParaRPr lang="en-US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13" y="882731"/>
            <a:ext cx="320241" cy="320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38333" y="519490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8087" y="3822584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299" y="3356893"/>
            <a:ext cx="3275249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Baño</a:t>
            </a:r>
            <a:r>
              <a:rPr lang="en-US" sz="1200" dirty="0"/>
              <a:t> </a:t>
            </a:r>
            <a:r>
              <a:rPr lang="en-US" sz="1200" dirty="0" smtClean="0"/>
              <a:t>y </a:t>
            </a:r>
            <a:r>
              <a:rPr lang="en-US" sz="1200" dirty="0" err="1" smtClean="0"/>
              <a:t>urinario</a:t>
            </a:r>
            <a:r>
              <a:rPr lang="en-US" sz="1200" dirty="0" smtClean="0"/>
              <a:t> </a:t>
            </a:r>
            <a:r>
              <a:rPr lang="en-US" sz="1200" dirty="0" err="1" smtClean="0"/>
              <a:t>instalado</a:t>
            </a:r>
            <a:r>
              <a:rPr lang="en-US" sz="1200" dirty="0" smtClean="0"/>
              <a:t> en un </a:t>
            </a:r>
            <a:r>
              <a:rPr lang="en-US" sz="1200" dirty="0" err="1" smtClean="0"/>
              <a:t>hogar</a:t>
            </a:r>
            <a:r>
              <a:rPr lang="en-US" sz="1200" dirty="0" smtClean="0"/>
              <a:t> en Juarez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0155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b="8601"/>
          <a:stretch/>
        </p:blipFill>
        <p:spPr>
          <a:xfrm>
            <a:off x="148893" y="879787"/>
            <a:ext cx="2853981" cy="318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3"/>
          <a:stretch/>
        </p:blipFill>
        <p:spPr>
          <a:xfrm>
            <a:off x="0" y="4067487"/>
            <a:ext cx="3746500" cy="276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41" y="884697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86" y="879787"/>
            <a:ext cx="243861" cy="243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9" y="886499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1247" y="130831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$895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6489" y="1226604"/>
            <a:ext cx="19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usa</a:t>
            </a:r>
            <a:r>
              <a:rPr lang="en-US" dirty="0" smtClean="0"/>
              <a:t> agua, en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pieza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79071" y="2010817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 </a:t>
            </a:r>
            <a:r>
              <a:rPr lang="en-US" dirty="0" err="1" smtClean="0"/>
              <a:t>olor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79071" y="2461735"/>
            <a:ext cx="179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Fácil</a:t>
            </a:r>
            <a:r>
              <a:rPr lang="en-US" dirty="0" smtClean="0"/>
              <a:t> de </a:t>
            </a:r>
            <a:r>
              <a:rPr lang="en-US" dirty="0" err="1" smtClean="0"/>
              <a:t>instalar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83164" y="3001040"/>
            <a:ext cx="185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Listo</a:t>
            </a:r>
            <a:r>
              <a:rPr lang="en-US" dirty="0" smtClean="0"/>
              <a:t> para </a:t>
            </a:r>
            <a:r>
              <a:rPr lang="en-US" dirty="0" err="1" smtClean="0"/>
              <a:t>instalar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83164" y="3540345"/>
            <a:ext cx="190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Alta </a:t>
            </a:r>
            <a:r>
              <a:rPr lang="en-US" dirty="0" err="1" smtClean="0"/>
              <a:t>capacidad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Capacidad</a:t>
            </a:r>
            <a:r>
              <a:rPr lang="en-US" dirty="0" smtClean="0"/>
              <a:t> de dos </a:t>
            </a:r>
            <a:r>
              <a:rPr lang="en-US" dirty="0" err="1" smtClean="0"/>
              <a:t>meses</a:t>
            </a:r>
            <a:r>
              <a:rPr lang="en-US" dirty="0" smtClean="0"/>
              <a:t> antes de </a:t>
            </a:r>
            <a:r>
              <a:rPr lang="en-US" dirty="0" err="1" smtClean="0"/>
              <a:t>necesitar</a:t>
            </a:r>
            <a:r>
              <a:rPr lang="en-US" dirty="0" smtClean="0"/>
              <a:t> </a:t>
            </a:r>
            <a:r>
              <a:rPr lang="en-US" dirty="0" err="1" smtClean="0"/>
              <a:t>basiar</a:t>
            </a:r>
            <a:r>
              <a:rPr lang="en-US" dirty="0" smtClean="0"/>
              <a:t> </a:t>
            </a:r>
            <a:r>
              <a:rPr lang="en-US" dirty="0" err="1" smtClean="0"/>
              <a:t>basado</a:t>
            </a:r>
            <a:r>
              <a:rPr lang="en-US" dirty="0" smtClean="0"/>
              <a:t> en </a:t>
            </a:r>
            <a:r>
              <a:rPr lang="en-US" dirty="0" err="1" smtClean="0"/>
              <a:t>uso</a:t>
            </a:r>
            <a:r>
              <a:rPr lang="en-US" dirty="0" smtClean="0"/>
              <a:t> de dos </a:t>
            </a:r>
            <a:r>
              <a:rPr lang="en-US" dirty="0" err="1" smtClean="0"/>
              <a:t>adultos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16489" y="5533570"/>
            <a:ext cx="245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Fácil</a:t>
            </a:r>
            <a:r>
              <a:rPr lang="en-US" dirty="0" smtClean="0"/>
              <a:t> de </a:t>
            </a:r>
            <a:r>
              <a:rPr lang="en-US" dirty="0" err="1" smtClean="0"/>
              <a:t>obtener</a:t>
            </a:r>
            <a:r>
              <a:rPr lang="en-US" dirty="0" smtClean="0"/>
              <a:t> </a:t>
            </a:r>
            <a:r>
              <a:rPr lang="en-US" dirty="0" err="1" smtClean="0"/>
              <a:t>piezas</a:t>
            </a:r>
            <a:r>
              <a:rPr lang="en-US" dirty="0" smtClean="0"/>
              <a:t> extras o </a:t>
            </a:r>
            <a:r>
              <a:rPr lang="en-US" dirty="0" err="1" smtClean="0"/>
              <a:t>contenedores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95833" y="2010817"/>
            <a:ext cx="1698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Fibra</a:t>
            </a:r>
            <a:r>
              <a:rPr lang="en-US" dirty="0" smtClean="0"/>
              <a:t> de coco </a:t>
            </a:r>
            <a:r>
              <a:rPr lang="en-US" dirty="0"/>
              <a:t>$6-10 </a:t>
            </a:r>
            <a:r>
              <a:rPr lang="en-US" dirty="0" smtClean="0"/>
              <a:t>por </a:t>
            </a:r>
            <a:r>
              <a:rPr lang="en-US" dirty="0"/>
              <a:t>5 </a:t>
            </a:r>
            <a:r>
              <a:rPr lang="en-US" dirty="0" smtClean="0"/>
              <a:t>kg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/>
              <a:t>después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que se </a:t>
            </a:r>
            <a:r>
              <a:rPr lang="en-US" dirty="0" err="1" smtClean="0"/>
              <a:t>vacía</a:t>
            </a:r>
            <a:r>
              <a:rPr lang="en-US" dirty="0" smtClean="0"/>
              <a:t> la </a:t>
            </a:r>
            <a:r>
              <a:rPr lang="en-US" dirty="0" err="1" smtClean="0"/>
              <a:t>caja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16489" y="50683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3828" y="517837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0683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Baño</a:t>
            </a:r>
            <a:r>
              <a:rPr lang="en-US" dirty="0" smtClean="0"/>
              <a:t> con </a:t>
            </a:r>
            <a:r>
              <a:rPr lang="en-US" dirty="0" err="1"/>
              <a:t>C</a:t>
            </a:r>
            <a:r>
              <a:rPr lang="en-US" dirty="0" err="1" smtClean="0"/>
              <a:t>ompostaje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02100" y="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Alternativas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Baño</a:t>
            </a:r>
            <a:endParaRPr lang="en-US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69" y="873215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14" y="879868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14" y="885373"/>
            <a:ext cx="320241" cy="320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14" y="891264"/>
            <a:ext cx="320241" cy="320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63867"/>
            <a:ext cx="31988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Lote</a:t>
            </a:r>
            <a:r>
              <a:rPr lang="en-US" sz="1000" dirty="0" smtClean="0"/>
              <a:t> </a:t>
            </a:r>
            <a:r>
              <a:rPr lang="en-US" sz="1000" dirty="0" err="1" smtClean="0"/>
              <a:t>seco</a:t>
            </a:r>
            <a:r>
              <a:rPr lang="en-US" sz="1000" dirty="0" smtClean="0"/>
              <a:t> de </a:t>
            </a:r>
            <a:r>
              <a:rPr lang="en-US" sz="1000" dirty="0" err="1" smtClean="0"/>
              <a:t>desechos</a:t>
            </a:r>
            <a:r>
              <a:rPr lang="en-US" sz="1000" dirty="0" smtClean="0"/>
              <a:t> </a:t>
            </a:r>
            <a:r>
              <a:rPr lang="en-US" sz="1000" dirty="0" err="1" smtClean="0"/>
              <a:t>humanos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4359723"/>
            <a:ext cx="8667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ventilación</a:t>
            </a:r>
            <a:r>
              <a:rPr lang="en-US" sz="1000" dirty="0"/>
              <a:t> de </a:t>
            </a:r>
            <a:r>
              <a:rPr lang="en-US" sz="1000" dirty="0" err="1"/>
              <a:t>aireación</a:t>
            </a:r>
            <a:r>
              <a:rPr lang="en-US" sz="1000" dirty="0"/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809468"/>
            <a:ext cx="9334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Puerta</a:t>
            </a:r>
            <a:r>
              <a:rPr lang="en-US" sz="1000" dirty="0" smtClean="0"/>
              <a:t> </a:t>
            </a:r>
            <a:r>
              <a:rPr lang="en-US" sz="1000" dirty="0" err="1" smtClean="0"/>
              <a:t>corrediza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520" y="5209578"/>
            <a:ext cx="8667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Tambor</a:t>
            </a:r>
            <a:r>
              <a:rPr lang="en-US" sz="1000" dirty="0" smtClean="0"/>
              <a:t> </a:t>
            </a:r>
            <a:r>
              <a:rPr lang="en-US" sz="1000" dirty="0" err="1" smtClean="0"/>
              <a:t>giratorio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-3634" y="5561690"/>
            <a:ext cx="937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Mecanismo</a:t>
            </a:r>
            <a:r>
              <a:rPr lang="en-US" sz="1000" dirty="0" smtClean="0"/>
              <a:t> de </a:t>
            </a:r>
            <a:r>
              <a:rPr lang="en-US" sz="1000" dirty="0" err="1" smtClean="0"/>
              <a:t>descarga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31520" y="6212649"/>
            <a:ext cx="12162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1000" dirty="0"/>
              <a:t>colector de orina conectado a la desviación de orina</a:t>
            </a:r>
            <a:r>
              <a:rPr lang="es-ES" altLang="en-US" sz="800" dirty="0"/>
              <a:t> </a:t>
            </a:r>
            <a:endParaRPr lang="es-ES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96975" y="6429401"/>
            <a:ext cx="8667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Bandeja</a:t>
            </a:r>
            <a:r>
              <a:rPr lang="en-US" sz="1000" dirty="0" smtClean="0"/>
              <a:t> para </a:t>
            </a:r>
            <a:r>
              <a:rPr lang="en-US" sz="1000" dirty="0" err="1"/>
              <a:t>a</a:t>
            </a:r>
            <a:r>
              <a:rPr lang="en-US" sz="1000" dirty="0" err="1" smtClean="0"/>
              <a:t>bono</a:t>
            </a:r>
            <a:r>
              <a:rPr lang="en-US" sz="1000" dirty="0" smtClean="0"/>
              <a:t>  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2605880" y="4063867"/>
            <a:ext cx="946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Asiento</a:t>
            </a:r>
            <a:r>
              <a:rPr lang="en-US" sz="1000" dirty="0" smtClean="0"/>
              <a:t> del </a:t>
            </a:r>
            <a:r>
              <a:rPr lang="en-US" sz="1000" dirty="0" err="1"/>
              <a:t>baño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99544" y="4467597"/>
            <a:ext cx="853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1000" dirty="0"/>
              <a:t>desviación de orina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75306" y="5193737"/>
            <a:ext cx="10514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Manija</a:t>
            </a:r>
            <a:r>
              <a:rPr lang="en-US" sz="1000" dirty="0" smtClean="0"/>
              <a:t> </a:t>
            </a:r>
            <a:r>
              <a:rPr lang="en-US" sz="1000" dirty="0" err="1" smtClean="0"/>
              <a:t>giratoria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2890587" y="5591018"/>
            <a:ext cx="937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escalón</a:t>
            </a:r>
            <a:r>
              <a:rPr lang="en-US" sz="1000" dirty="0"/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11043" y="6029291"/>
            <a:ext cx="8667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3012173" y="6166098"/>
            <a:ext cx="8667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1000" dirty="0"/>
              <a:t>puerta de eliminación de </a:t>
            </a:r>
            <a:r>
              <a:rPr lang="es-ES" altLang="en-US" sz="1000" dirty="0" smtClean="0"/>
              <a:t>abono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59196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622300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Biodigestor Rotoplas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4" y="991632"/>
            <a:ext cx="3353268" cy="3877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54" y="991632"/>
            <a:ext cx="3044096" cy="3877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 smtClean="0"/>
              <a:t>Sépticos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35616" y="1878427"/>
            <a:ext cx="169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Vida </a:t>
            </a:r>
            <a:r>
              <a:rPr lang="en-US" dirty="0" err="1" smtClean="0"/>
              <a:t>util</a:t>
            </a:r>
            <a:r>
              <a:rPr lang="en-US" dirty="0" smtClean="0"/>
              <a:t> de 35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13600" y="3355755"/>
            <a:ext cx="1633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tama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1,300 a 14,000 </a:t>
            </a:r>
            <a:r>
              <a:rPr lang="en-US" dirty="0" err="1" smtClean="0"/>
              <a:t>litros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78" y="1318373"/>
            <a:ext cx="243861" cy="243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23" y="1318373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15" y="1316543"/>
            <a:ext cx="243861" cy="2438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35615" y="2524758"/>
            <a:ext cx="252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necesita</a:t>
            </a:r>
            <a:r>
              <a:rPr lang="en-US" dirty="0" smtClean="0"/>
              <a:t> </a:t>
            </a:r>
            <a:r>
              <a:rPr lang="en-US" dirty="0" err="1" smtClean="0"/>
              <a:t>equipo</a:t>
            </a:r>
            <a:r>
              <a:rPr lang="en-US" dirty="0" smtClean="0"/>
              <a:t> </a:t>
            </a:r>
            <a:r>
              <a:rPr lang="en-US" dirty="0" err="1" smtClean="0"/>
              <a:t>mechanico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electricidad</a:t>
            </a:r>
            <a:r>
              <a:rPr lang="en-US" dirty="0" smtClean="0"/>
              <a:t> para </a:t>
            </a:r>
            <a:r>
              <a:rPr lang="en-US" dirty="0" err="1" smtClean="0"/>
              <a:t>mantener</a:t>
            </a:r>
            <a:r>
              <a:rPr lang="en-US" dirty="0" smtClean="0"/>
              <a:t> el </a:t>
            </a:r>
            <a:r>
              <a:rPr lang="en-US" dirty="0" err="1" smtClean="0"/>
              <a:t>sistema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35616" y="4002086"/>
            <a:ext cx="155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sistema</a:t>
            </a:r>
            <a:r>
              <a:rPr lang="en-US" dirty="0" smtClean="0"/>
              <a:t> de dos </a:t>
            </a:r>
            <a:r>
              <a:rPr lang="en-US" dirty="0" err="1" smtClean="0"/>
              <a:t>piezas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235616" y="4678565"/>
            <a:ext cx="209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Garantía</a:t>
            </a:r>
            <a:r>
              <a:rPr lang="en-US" dirty="0" smtClean="0"/>
              <a:t> de 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07270" y="5110081"/>
            <a:ext cx="161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Solo se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limpiar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al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210673" y="95509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1602" y="949625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3600" y="1733449"/>
            <a:ext cx="1711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$345-440 por un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/>
              <a:t>600 </a:t>
            </a:r>
            <a:r>
              <a:rPr lang="en-US" dirty="0" err="1" smtClean="0"/>
              <a:t>litros</a:t>
            </a:r>
            <a:r>
              <a:rPr lang="en-US" dirty="0"/>
              <a:t> </a:t>
            </a:r>
            <a:r>
              <a:rPr lang="en-US" dirty="0" smtClean="0"/>
              <a:t>con </a:t>
            </a:r>
            <a:r>
              <a:rPr lang="en-US" dirty="0" err="1" smtClean="0"/>
              <a:t>capacidad</a:t>
            </a:r>
            <a:r>
              <a:rPr lang="en-US" dirty="0" smtClean="0"/>
              <a:t> para </a:t>
            </a:r>
            <a:r>
              <a:rPr lang="en-US" dirty="0"/>
              <a:t>5 </a:t>
            </a:r>
            <a:r>
              <a:rPr lang="en-US" dirty="0" smtClean="0"/>
              <a:t>personas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70" y="1316543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65" y="1316543"/>
            <a:ext cx="320241" cy="320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03" y="1320487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28" y="1327354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7100" y="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Unidad</a:t>
            </a:r>
            <a:r>
              <a:rPr lang="en-US" b="1" dirty="0" smtClean="0"/>
              <a:t> Modular para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de </a:t>
            </a:r>
            <a:r>
              <a:rPr lang="en-US" b="1" dirty="0"/>
              <a:t>Active Water Solutions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89"/>
          <a:stretch/>
        </p:blipFill>
        <p:spPr>
          <a:xfrm>
            <a:off x="0" y="974651"/>
            <a:ext cx="7010400" cy="2454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8399" r="2175" b="2415"/>
          <a:stretch/>
        </p:blipFill>
        <p:spPr>
          <a:xfrm>
            <a:off x="0" y="3428999"/>
            <a:ext cx="7010400" cy="2832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9457" y="1638300"/>
            <a:ext cx="2051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sistema</a:t>
            </a:r>
            <a:r>
              <a:rPr lang="en-US" dirty="0" smtClean="0"/>
              <a:t> que es flexible, modular, y que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crecer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59458" y="2654300"/>
            <a:ext cx="22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Usa</a:t>
            </a:r>
            <a:r>
              <a:rPr lang="en-US" dirty="0" smtClean="0"/>
              <a:t> </a:t>
            </a:r>
            <a:r>
              <a:rPr lang="en-US" dirty="0" err="1" smtClean="0"/>
              <a:t>poca</a:t>
            </a:r>
            <a:r>
              <a:rPr lang="en-US" dirty="0" smtClean="0"/>
              <a:t> </a:t>
            </a:r>
            <a:r>
              <a:rPr lang="en-US" dirty="0" err="1"/>
              <a:t>energía</a:t>
            </a:r>
            <a:r>
              <a:rPr lang="en-US" dirty="0" smtClean="0"/>
              <a:t>, </a:t>
            </a:r>
            <a:r>
              <a:rPr lang="en-US" dirty="0" err="1" smtClean="0"/>
              <a:t>requiere</a:t>
            </a:r>
            <a:r>
              <a:rPr lang="en-US" dirty="0" smtClean="0"/>
              <a:t> </a:t>
            </a:r>
            <a:r>
              <a:rPr lang="en-US" dirty="0" err="1" smtClean="0"/>
              <a:t>poca</a:t>
            </a:r>
            <a:r>
              <a:rPr lang="en-US" dirty="0" smtClean="0"/>
              <a:t> </a:t>
            </a:r>
            <a:r>
              <a:rPr lang="en-US" dirty="0" err="1"/>
              <a:t>observación</a:t>
            </a:r>
            <a:r>
              <a:rPr lang="en-US" dirty="0" smtClean="0"/>
              <a:t>, es </a:t>
            </a:r>
            <a:r>
              <a:rPr lang="en-US" dirty="0" err="1"/>
              <a:t>fácil</a:t>
            </a:r>
            <a:r>
              <a:rPr lang="en-US" dirty="0" smtClean="0"/>
              <a:t> de </a:t>
            </a:r>
            <a:r>
              <a:rPr lang="en-US" dirty="0" err="1" smtClean="0"/>
              <a:t>mantener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89879" y="3947299"/>
            <a:ext cx="2202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Este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conectarse</a:t>
            </a:r>
            <a:r>
              <a:rPr lang="en-US" dirty="0" smtClean="0"/>
              <a:t> a </a:t>
            </a:r>
            <a:r>
              <a:rPr lang="en-US" dirty="0" err="1" smtClean="0"/>
              <a:t>otros</a:t>
            </a:r>
            <a:r>
              <a:rPr lang="en-US" dirty="0" smtClean="0"/>
              <a:t> para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servicio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más</a:t>
            </a:r>
            <a:r>
              <a:rPr lang="en-US" dirty="0" smtClean="0"/>
              <a:t> de 500 personas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89878" y="5240298"/>
            <a:ext cx="202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olor</a:t>
            </a:r>
            <a:r>
              <a:rPr lang="en-US" dirty="0" smtClean="0"/>
              <a:t> es </a:t>
            </a:r>
            <a:r>
              <a:rPr lang="en-US" dirty="0" err="1" smtClean="0"/>
              <a:t>contenido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57" y="1358853"/>
            <a:ext cx="320241" cy="320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52" y="1358853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93" y="1358853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34" y="1358853"/>
            <a:ext cx="243861" cy="243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2523" y="1693855"/>
            <a:ext cx="1373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 </a:t>
            </a:r>
            <a:r>
              <a:rPr lang="en-US" dirty="0" err="1" smtClean="0"/>
              <a:t>costo</a:t>
            </a:r>
            <a:r>
              <a:rPr lang="en-US" dirty="0" smtClean="0"/>
              <a:t> es </a:t>
            </a:r>
            <a:r>
              <a:rPr lang="en-US" dirty="0" err="1" smtClean="0"/>
              <a:t>dependiente</a:t>
            </a:r>
            <a:r>
              <a:rPr lang="en-US" dirty="0" smtClean="0"/>
              <a:t> en el </a:t>
            </a:r>
            <a:r>
              <a:rPr lang="en-US" dirty="0" err="1" smtClean="0"/>
              <a:t>numero</a:t>
            </a:r>
            <a:r>
              <a:rPr lang="en-US" dirty="0" smtClean="0"/>
              <a:t> de </a:t>
            </a:r>
            <a:r>
              <a:rPr lang="en-US" dirty="0" err="1" smtClean="0"/>
              <a:t>usuarios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56" y="1350665"/>
            <a:ext cx="243861" cy="2438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95958" y="98133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2523" y="985427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89878" y="5702300"/>
            <a:ext cx="1811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Efluente</a:t>
            </a:r>
            <a:r>
              <a:rPr lang="en-US" dirty="0"/>
              <a:t> </a:t>
            </a:r>
            <a:r>
              <a:rPr lang="es-ES" altLang="en-US" dirty="0" smtClean="0"/>
              <a:t>reutilizable </a:t>
            </a:r>
            <a:endParaRPr lang="es-ES" alt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390" y="1358852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31" y="1358852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56" y="1358852"/>
            <a:ext cx="320241" cy="320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97" y="1358852"/>
            <a:ext cx="320241" cy="3202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7695" y="5440689"/>
            <a:ext cx="180698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1500" b="1" dirty="0" smtClean="0"/>
              <a:t>Aireación en el </a:t>
            </a:r>
            <a:r>
              <a:rPr lang="en-US" altLang="en-US" sz="1500" b="1" dirty="0" smtClean="0"/>
              <a:t>Reactor de Biofilm en </a:t>
            </a:r>
            <a:r>
              <a:rPr lang="en-US" altLang="en-US" sz="1500" b="1" dirty="0" err="1"/>
              <a:t>C</a:t>
            </a:r>
            <a:r>
              <a:rPr lang="en-US" altLang="en-US" sz="1500" b="1" dirty="0" err="1" smtClean="0"/>
              <a:t>ama</a:t>
            </a:r>
            <a:r>
              <a:rPr lang="en-US" altLang="en-US" sz="1500" b="1" dirty="0" smtClean="0"/>
              <a:t> </a:t>
            </a:r>
            <a:r>
              <a:rPr lang="en-US" altLang="en-US" sz="1500" b="1" dirty="0" err="1"/>
              <a:t>Móvil</a:t>
            </a:r>
            <a:endParaRPr lang="es-ES" altLang="en-US" sz="15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152775" y="5424964"/>
            <a:ext cx="117157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 smtClean="0"/>
              <a:t>Clarificación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56752" y="5424963"/>
            <a:ext cx="117157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 smtClean="0"/>
              <a:t>Clarificación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63646" y="5424962"/>
            <a:ext cx="120675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1500" b="1" dirty="0"/>
              <a:t>D</a:t>
            </a:r>
            <a:r>
              <a:rPr lang="es-ES" altLang="en-US" sz="1500" b="1" dirty="0" smtClean="0"/>
              <a:t>esinfección </a:t>
            </a:r>
            <a:endParaRPr lang="es-ES" altLang="en-US" sz="1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3434152"/>
            <a:ext cx="9429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 smtClean="0"/>
              <a:t>Afluente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97121" y="5256023"/>
            <a:ext cx="9429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E</a:t>
            </a:r>
            <a:r>
              <a:rPr lang="en-US" sz="1500" b="1" dirty="0" err="1" smtClean="0"/>
              <a:t>fluente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5671" y="5440689"/>
            <a:ext cx="1182023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1500" b="1" dirty="0"/>
              <a:t>T</a:t>
            </a:r>
            <a:r>
              <a:rPr lang="es-ES" altLang="en-US" sz="1500" b="1" dirty="0" smtClean="0"/>
              <a:t>anque </a:t>
            </a:r>
            <a:r>
              <a:rPr lang="es-ES" altLang="en-US" sz="1500" b="1" dirty="0"/>
              <a:t>de </a:t>
            </a:r>
            <a:r>
              <a:rPr lang="es-ES" altLang="en-US" sz="1500" b="1" dirty="0" smtClean="0"/>
              <a:t>Ecualización </a:t>
            </a:r>
            <a:r>
              <a:rPr lang="es-ES" altLang="en-US" sz="1500" b="1" dirty="0"/>
              <a:t>y F</a:t>
            </a:r>
            <a:r>
              <a:rPr lang="es-ES" altLang="en-US" sz="1500" b="1" dirty="0" smtClean="0"/>
              <a:t>iltración </a:t>
            </a:r>
            <a:endParaRPr lang="es-ES" altLang="en-US" sz="1500" b="1" dirty="0"/>
          </a:p>
          <a:p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reutilizable</a:t>
            </a:r>
            <a:r>
              <a:rPr kumimoji="0" lang="es-E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8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4300" y="108970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Comunidad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84237" y="3277284"/>
            <a:ext cx="46989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n-US" sz="2400" dirty="0" smtClean="0">
                <a:latin typeface="+mj-lt"/>
              </a:rPr>
              <a:t>A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dministración de</a:t>
            </a:r>
            <a:r>
              <a:rPr kumimoji="0" lang="es-E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Aguas Residuales</a:t>
            </a:r>
            <a:r>
              <a:rPr kumimoji="0" lang="es-E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206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723900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Water Solutions, LLC (AWS)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2407"/>
          <a:stretch/>
        </p:blipFill>
        <p:spPr>
          <a:xfrm>
            <a:off x="114300" y="4161066"/>
            <a:ext cx="6791368" cy="180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295"/>
            <a:ext cx="6791368" cy="2850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32800" y="1612900"/>
            <a:ext cx="22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Fácil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/>
              <a:t>instalar</a:t>
            </a:r>
            <a:r>
              <a:rPr lang="en-US" dirty="0" smtClean="0"/>
              <a:t>, </a:t>
            </a:r>
            <a:r>
              <a:rPr lang="en-US" dirty="0" err="1" smtClean="0"/>
              <a:t>operar</a:t>
            </a:r>
            <a:r>
              <a:rPr lang="en-US" dirty="0" smtClean="0"/>
              <a:t> y </a:t>
            </a:r>
            <a:r>
              <a:rPr lang="en-US" dirty="0" err="1" smtClean="0"/>
              <a:t>mantener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32800" y="240535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Hecho</a:t>
            </a:r>
            <a:r>
              <a:rPr lang="en-US" dirty="0" smtClean="0"/>
              <a:t> para </a:t>
            </a:r>
            <a:r>
              <a:rPr lang="en-US" dirty="0" err="1" smtClean="0"/>
              <a:t>durar</a:t>
            </a:r>
            <a:r>
              <a:rPr lang="en-US" dirty="0" smtClean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smtClean="0"/>
              <a:t>de 30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32799" y="3197800"/>
            <a:ext cx="274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Arrendamiento</a:t>
            </a:r>
            <a:r>
              <a:rPr lang="en-US" dirty="0" smtClean="0"/>
              <a:t> y </a:t>
            </a:r>
            <a:r>
              <a:rPr lang="en-US" dirty="0" err="1" smtClean="0"/>
              <a:t>financiamiento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32800" y="3837901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Mínimas</a:t>
            </a:r>
            <a:r>
              <a:rPr lang="en-US" dirty="0" smtClean="0"/>
              <a:t> </a:t>
            </a:r>
            <a:r>
              <a:rPr lang="en-US" dirty="0" err="1" smtClean="0"/>
              <a:t>partes</a:t>
            </a:r>
            <a:r>
              <a:rPr lang="en-US" dirty="0" smtClean="0"/>
              <a:t> </a:t>
            </a:r>
            <a:r>
              <a:rPr lang="en-US" dirty="0" err="1" smtClean="0"/>
              <a:t>movibles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32800" y="4544382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Adecuado</a:t>
            </a:r>
            <a:r>
              <a:rPr lang="en-US" dirty="0" smtClean="0"/>
              <a:t> para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100 a 1,500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74" y="1377833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83" y="1377803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14" y="1377833"/>
            <a:ext cx="243861" cy="243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09" y="1383074"/>
            <a:ext cx="243861" cy="243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11" y="1250564"/>
            <a:ext cx="320241" cy="3202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6205" y="1720472"/>
            <a:ext cx="1396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costo</a:t>
            </a:r>
            <a:r>
              <a:rPr lang="en-US" dirty="0" smtClean="0"/>
              <a:t> es </a:t>
            </a:r>
            <a:r>
              <a:rPr lang="en-US" dirty="0" err="1" smtClean="0"/>
              <a:t>dependiente</a:t>
            </a:r>
            <a:r>
              <a:rPr lang="en-US" dirty="0" smtClean="0"/>
              <a:t> de el </a:t>
            </a:r>
            <a:r>
              <a:rPr lang="en-US" dirty="0" err="1" smtClean="0"/>
              <a:t>numero</a:t>
            </a:r>
            <a:r>
              <a:rPr lang="en-US" dirty="0" smtClean="0"/>
              <a:t> de </a:t>
            </a:r>
            <a:r>
              <a:rPr lang="en-US" dirty="0" err="1" smtClean="0"/>
              <a:t>usuarios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54391" y="916331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4474" y="920205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79" y="1243255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88" y="1247242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43" y="1261346"/>
            <a:ext cx="320241" cy="320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34" y="1261347"/>
            <a:ext cx="320241" cy="3202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573" y="4684257"/>
            <a:ext cx="55045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Afluente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4973123"/>
            <a:ext cx="63382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Ventilador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9147" y="5356332"/>
            <a:ext cx="6338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Panel </a:t>
            </a:r>
            <a:r>
              <a:rPr lang="en-US" sz="800" b="1" dirty="0" err="1"/>
              <a:t>Eléctrico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535647" y="5801096"/>
            <a:ext cx="6647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Difusores</a:t>
            </a:r>
            <a:r>
              <a:rPr lang="en-US" sz="800" b="1" dirty="0" smtClean="0"/>
              <a:t> de </a:t>
            </a:r>
            <a:r>
              <a:rPr lang="en-US" sz="800" b="1" dirty="0" err="1"/>
              <a:t>A</a:t>
            </a:r>
            <a:r>
              <a:rPr lang="en-US" sz="800" b="1" dirty="0" err="1" smtClean="0"/>
              <a:t>ire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14701" y="5775489"/>
            <a:ext cx="838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Presa</a:t>
            </a:r>
            <a:r>
              <a:rPr lang="en-US" sz="800" b="1" dirty="0" smtClean="0"/>
              <a:t> Circular a </a:t>
            </a:r>
            <a:r>
              <a:rPr lang="en-US" sz="800" b="1" dirty="0" err="1"/>
              <a:t>E</a:t>
            </a:r>
            <a:r>
              <a:rPr lang="en-US" sz="800" b="1" dirty="0" err="1" smtClean="0"/>
              <a:t>scala</a:t>
            </a:r>
            <a:r>
              <a:rPr lang="en-US" sz="800" b="1" dirty="0" smtClean="0"/>
              <a:t> </a:t>
            </a:r>
            <a:r>
              <a:rPr lang="en-US" sz="800" b="1" dirty="0" err="1"/>
              <a:t>Pequeña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82512" y="5000117"/>
            <a:ext cx="6338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Salida</a:t>
            </a:r>
            <a:r>
              <a:rPr lang="en-US" sz="800" b="1" dirty="0" smtClean="0"/>
              <a:t> de </a:t>
            </a:r>
            <a:r>
              <a:rPr lang="en-US" sz="800" b="1" dirty="0" err="1" smtClean="0"/>
              <a:t>Efluentes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68594" y="4687170"/>
            <a:ext cx="9914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Rayos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Ultravioleta</a:t>
            </a:r>
            <a:r>
              <a:rPr lang="en-US" sz="800" b="1" dirty="0" smtClean="0"/>
              <a:t> (</a:t>
            </a:r>
            <a:r>
              <a:rPr lang="en-US" sz="800" b="1" dirty="0" err="1" smtClean="0"/>
              <a:t>opcional</a:t>
            </a:r>
            <a:r>
              <a:rPr lang="en-US" sz="800" b="1" dirty="0" smtClean="0"/>
              <a:t>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993104" y="4348616"/>
            <a:ext cx="11266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Tanque</a:t>
            </a:r>
            <a:r>
              <a:rPr lang="en-US" sz="800" b="1" dirty="0" smtClean="0"/>
              <a:t> de </a:t>
            </a:r>
            <a:r>
              <a:rPr lang="en-US" sz="800" b="1" dirty="0" err="1"/>
              <a:t>C</a:t>
            </a:r>
            <a:r>
              <a:rPr lang="en-US" sz="800" b="1" dirty="0" err="1" smtClean="0"/>
              <a:t>ontacto</a:t>
            </a:r>
            <a:r>
              <a:rPr lang="en-US" sz="800" b="1" dirty="0" smtClean="0"/>
              <a:t> de </a:t>
            </a:r>
            <a:r>
              <a:rPr lang="en-US" sz="800" b="1" dirty="0" err="1"/>
              <a:t>C</a:t>
            </a:r>
            <a:r>
              <a:rPr lang="en-US" sz="800" b="1" dirty="0" err="1" smtClean="0"/>
              <a:t>loro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264542" y="4250845"/>
            <a:ext cx="15144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Tanque</a:t>
            </a:r>
            <a:r>
              <a:rPr lang="en-US" sz="800" b="1" dirty="0" smtClean="0"/>
              <a:t> de </a:t>
            </a:r>
            <a:r>
              <a:rPr lang="en-US" sz="800" b="1" dirty="0" err="1" smtClean="0"/>
              <a:t>Asentamiento</a:t>
            </a:r>
            <a:r>
              <a:rPr lang="en-US" sz="800" b="1" dirty="0" smtClean="0"/>
              <a:t> Final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188343" y="4460185"/>
            <a:ext cx="1815693" cy="207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50" b="1" dirty="0" err="1" smtClean="0"/>
              <a:t>Presa</a:t>
            </a:r>
            <a:r>
              <a:rPr lang="en-US" sz="750" b="1" dirty="0" smtClean="0"/>
              <a:t> en Corte V con Canal para </a:t>
            </a:r>
            <a:r>
              <a:rPr lang="en-US" sz="750" b="1" dirty="0" err="1"/>
              <a:t>E</a:t>
            </a:r>
            <a:r>
              <a:rPr lang="en-US" sz="750" b="1" dirty="0" err="1" smtClean="0"/>
              <a:t>fluente</a:t>
            </a:r>
            <a:endParaRPr lang="en-US" sz="750" dirty="0"/>
          </a:p>
        </p:txBody>
      </p:sp>
      <p:sp>
        <p:nvSpPr>
          <p:cNvPr id="39" name="TextBox 38"/>
          <p:cNvSpPr txBox="1"/>
          <p:nvPr/>
        </p:nvSpPr>
        <p:spPr>
          <a:xfrm>
            <a:off x="2733103" y="4280900"/>
            <a:ext cx="14890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Tanque</a:t>
            </a:r>
            <a:r>
              <a:rPr lang="en-US" sz="800" b="1" dirty="0" smtClean="0"/>
              <a:t> del Reactor </a:t>
            </a:r>
            <a:r>
              <a:rPr lang="es-ES" sz="800" b="1" dirty="0" smtClean="0"/>
              <a:t>B</a:t>
            </a:r>
            <a:r>
              <a:rPr lang="es-ES" altLang="en-US" sz="800" b="1" dirty="0" smtClean="0"/>
              <a:t>iológico 2</a:t>
            </a:r>
            <a:endParaRPr lang="es-ES" altLang="en-US" sz="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107158" y="4468813"/>
            <a:ext cx="15313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Medio con </a:t>
            </a:r>
            <a:r>
              <a:rPr lang="en-US" sz="800" b="1" dirty="0" err="1"/>
              <a:t>C</a:t>
            </a:r>
            <a:r>
              <a:rPr lang="en-US" sz="800" b="1" dirty="0" err="1" smtClean="0"/>
              <a:t>apa</a:t>
            </a:r>
            <a:r>
              <a:rPr lang="en-US" sz="800" b="1" dirty="0" smtClean="0"/>
              <a:t> </a:t>
            </a:r>
            <a:r>
              <a:rPr lang="en-US" sz="800" b="1" dirty="0" err="1"/>
              <a:t>F</a:t>
            </a:r>
            <a:r>
              <a:rPr lang="en-US" sz="800" b="1" dirty="0" err="1" smtClean="0"/>
              <a:t>ija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Sumergida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027782" y="4268788"/>
            <a:ext cx="14890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/>
              <a:t>Tanque</a:t>
            </a:r>
            <a:r>
              <a:rPr lang="en-US" sz="800" b="1" dirty="0" smtClean="0"/>
              <a:t> del Reactor </a:t>
            </a:r>
            <a:r>
              <a:rPr lang="es-ES" sz="800" b="1" dirty="0" smtClean="0"/>
              <a:t>B</a:t>
            </a:r>
            <a:r>
              <a:rPr lang="es-ES" altLang="en-US" sz="800" b="1" dirty="0" smtClean="0"/>
              <a:t>iológico 1</a:t>
            </a:r>
            <a:endParaRPr lang="es-ES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870280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960" y="850384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Biodigestor Rotoplas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0" y="1219716"/>
            <a:ext cx="5673778" cy="481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0765" y="1454260"/>
            <a:ext cx="185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</a:t>
            </a:r>
            <a:r>
              <a:rPr lang="en-US" dirty="0"/>
              <a:t>$6,390 </a:t>
            </a:r>
            <a:r>
              <a:rPr lang="en-US" dirty="0" smtClean="0"/>
              <a:t>por </a:t>
            </a:r>
            <a:r>
              <a:rPr lang="en-US" dirty="0"/>
              <a:t>14,000 </a:t>
            </a:r>
            <a:r>
              <a:rPr lang="en-US" dirty="0" err="1" smtClean="0"/>
              <a:t>litros</a:t>
            </a:r>
            <a:r>
              <a:rPr lang="en-US" dirty="0" smtClean="0"/>
              <a:t> para </a:t>
            </a:r>
            <a:r>
              <a:rPr lang="en-US" dirty="0"/>
              <a:t>116 </a:t>
            </a:r>
            <a:r>
              <a:rPr lang="en-US" dirty="0" smtClean="0"/>
              <a:t>personas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98" y="1104940"/>
            <a:ext cx="243861" cy="243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07" y="1104940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59" y="1101191"/>
            <a:ext cx="243861" cy="24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62" y="1084928"/>
            <a:ext cx="243861" cy="243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14571" y="1756692"/>
            <a:ext cx="169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Vida </a:t>
            </a:r>
            <a:r>
              <a:rPr lang="en-US" dirty="0" err="1"/>
              <a:t>útil</a:t>
            </a:r>
            <a:r>
              <a:rPr lang="en-US" dirty="0"/>
              <a:t> </a:t>
            </a:r>
            <a:r>
              <a:rPr lang="en-US" dirty="0" smtClean="0"/>
              <a:t>de 35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30799" y="3413393"/>
            <a:ext cx="155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sola </a:t>
            </a:r>
            <a:r>
              <a:rPr lang="en-US" dirty="0" err="1"/>
              <a:t>pieza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14571" y="4185603"/>
            <a:ext cx="200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Garantía</a:t>
            </a:r>
            <a:r>
              <a:rPr lang="en-US" dirty="0"/>
              <a:t> </a:t>
            </a:r>
            <a:r>
              <a:rPr lang="en-US" dirty="0" smtClean="0"/>
              <a:t>de 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74" y="1107720"/>
            <a:ext cx="320241" cy="3202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18818" y="4739061"/>
            <a:ext cx="161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Limpieza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al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989610" y="71559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8737" y="721296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/>
              <a:t>Sépticos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118831" y="2431816"/>
            <a:ext cx="2547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necesita</a:t>
            </a:r>
            <a:r>
              <a:rPr lang="en-US" dirty="0" smtClean="0"/>
              <a:t> </a:t>
            </a:r>
            <a:r>
              <a:rPr lang="en-US" dirty="0" err="1" smtClean="0"/>
              <a:t>equipo</a:t>
            </a:r>
            <a:r>
              <a:rPr lang="en-US" dirty="0" smtClean="0"/>
              <a:t> </a:t>
            </a:r>
            <a:r>
              <a:rPr lang="en-US" dirty="0" err="1"/>
              <a:t>mecánico</a:t>
            </a:r>
            <a:r>
              <a:rPr lang="en-US" dirty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electricidad</a:t>
            </a:r>
            <a:r>
              <a:rPr lang="en-US" dirty="0" smtClean="0"/>
              <a:t> para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mantenido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49" y="1105884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24" y="1099980"/>
            <a:ext cx="320241" cy="320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83" y="1097931"/>
            <a:ext cx="320241" cy="3202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36" y="1104940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0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799" y="573541"/>
            <a:ext cx="3047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One2clean </a:t>
            </a:r>
          </a:p>
          <a:p>
            <a:pPr algn="ctr"/>
            <a:r>
              <a:rPr lang="en-US" dirty="0"/>
              <a:t>One2clean plus </a:t>
            </a:r>
            <a:r>
              <a:rPr lang="en-US" dirty="0" smtClean="0"/>
              <a:t>(dos </a:t>
            </a:r>
            <a:r>
              <a:rPr lang="en-US" dirty="0" err="1" smtClean="0"/>
              <a:t>tanques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r>
              <a:rPr lang="en-US" dirty="0"/>
              <a:t>One2clean plus XXL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78899" y="1643536"/>
            <a:ext cx="259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/>
              <a:t>energía</a:t>
            </a:r>
            <a:r>
              <a:rPr lang="en-US" dirty="0"/>
              <a:t> </a:t>
            </a:r>
            <a:r>
              <a:rPr lang="en-US" dirty="0" smtClean="0"/>
              <a:t>de 75 </a:t>
            </a:r>
            <a:r>
              <a:rPr lang="en-US" dirty="0" err="1" smtClean="0"/>
              <a:t>kilovatios</a:t>
            </a:r>
            <a:r>
              <a:rPr lang="en-US" dirty="0" smtClean="0"/>
              <a:t> por hora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78900" y="2428963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de </a:t>
            </a:r>
            <a:r>
              <a:rPr lang="en-US" dirty="0" err="1" smtClean="0"/>
              <a:t>mantenimiento</a:t>
            </a:r>
            <a:r>
              <a:rPr lang="en-US" dirty="0" smtClean="0"/>
              <a:t> </a:t>
            </a:r>
            <a:r>
              <a:rPr lang="en-US" dirty="0" err="1"/>
              <a:t>mínimo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8900" y="3195094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Contenedor</a:t>
            </a:r>
            <a:r>
              <a:rPr lang="en-US" dirty="0" smtClean="0"/>
              <a:t> con auto </a:t>
            </a:r>
            <a:r>
              <a:rPr lang="en-US" dirty="0" err="1" smtClean="0"/>
              <a:t>limpieza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78900" y="3753976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Garantía</a:t>
            </a:r>
            <a:r>
              <a:rPr lang="en-US" dirty="0"/>
              <a:t> </a:t>
            </a:r>
            <a:r>
              <a:rPr lang="en-US" dirty="0" smtClean="0"/>
              <a:t>de 15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en el </a:t>
            </a:r>
            <a:r>
              <a:rPr lang="en-US" dirty="0" err="1" smtClean="0"/>
              <a:t>tanque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78900" y="4547170"/>
            <a:ext cx="248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Capacidad</a:t>
            </a:r>
            <a:r>
              <a:rPr lang="en-US" dirty="0" smtClean="0"/>
              <a:t> de hasta 70 personas </a:t>
            </a:r>
            <a:r>
              <a:rPr lang="en-US" dirty="0" err="1" smtClean="0"/>
              <a:t>dependiendo</a:t>
            </a:r>
            <a:r>
              <a:rPr lang="en-US" dirty="0" smtClean="0"/>
              <a:t> en el </a:t>
            </a:r>
            <a:r>
              <a:rPr lang="en-US" dirty="0" err="1" smtClean="0"/>
              <a:t>sistema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75" y="3994651"/>
            <a:ext cx="3225250" cy="2799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46" y="1570430"/>
            <a:ext cx="4434308" cy="2461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3" y="1082941"/>
            <a:ext cx="243861" cy="243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78900" y="5617364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Mantenimiento</a:t>
            </a:r>
            <a:r>
              <a:rPr lang="en-US" dirty="0" smtClean="0"/>
              <a:t>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1-2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20" y="1091478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18" y="1093121"/>
            <a:ext cx="243861" cy="243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16" y="1082941"/>
            <a:ext cx="243861" cy="24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8585" y="1556596"/>
            <a:ext cx="195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$2,200- </a:t>
            </a:r>
            <a:r>
              <a:rPr lang="en-US" dirty="0"/>
              <a:t>$4,800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49759" y="72653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6095" y="713609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/>
              <a:t>Sépticos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79" y="1079962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2" y="1090001"/>
            <a:ext cx="320241" cy="320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12" y="1095510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89" y="1101019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666" y="1103054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3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0444" y="1060582"/>
            <a:ext cx="368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Klaro E Professional</a:t>
            </a:r>
          </a:p>
          <a:p>
            <a:r>
              <a:rPr lang="en-US" dirty="0"/>
              <a:t>Klaro E Professional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tanques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4852" y="4063981"/>
            <a:ext cx="373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Piezas</a:t>
            </a:r>
            <a:r>
              <a:rPr lang="en-US" dirty="0" smtClean="0"/>
              <a:t> </a:t>
            </a:r>
            <a:r>
              <a:rPr lang="en-US" dirty="0" err="1"/>
              <a:t>fácil</a:t>
            </a:r>
            <a:r>
              <a:rPr lang="en-US" dirty="0"/>
              <a:t> </a:t>
            </a:r>
            <a:r>
              <a:rPr lang="en-US" dirty="0" smtClean="0"/>
              <a:t>de remover para </a:t>
            </a:r>
            <a:r>
              <a:rPr lang="en-US" dirty="0" err="1" smtClean="0"/>
              <a:t>mantenimiento</a:t>
            </a:r>
            <a:r>
              <a:rPr lang="en-US" dirty="0" smtClean="0"/>
              <a:t> sin el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herramientas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71098" y="5087622"/>
            <a:ext cx="345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Capacidad</a:t>
            </a:r>
            <a:r>
              <a:rPr lang="en-US" dirty="0" smtClean="0"/>
              <a:t> de hasta 14 personas (un </a:t>
            </a:r>
            <a:r>
              <a:rPr lang="en-US" dirty="0" err="1" smtClean="0"/>
              <a:t>tanque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71098" y="5852512"/>
            <a:ext cx="359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Capacidad</a:t>
            </a:r>
            <a:r>
              <a:rPr lang="en-US" dirty="0" smtClean="0"/>
              <a:t> de hasta 50 personas (dos </a:t>
            </a:r>
            <a:r>
              <a:rPr lang="en-US" dirty="0" err="1" smtClean="0"/>
              <a:t>tanques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5091" r="17808"/>
          <a:stretch/>
        </p:blipFill>
        <p:spPr>
          <a:xfrm>
            <a:off x="780444" y="1903376"/>
            <a:ext cx="4410075" cy="3438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42" y="1656659"/>
            <a:ext cx="243861" cy="243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58" y="1662624"/>
            <a:ext cx="243861" cy="243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74" y="1664983"/>
            <a:ext cx="243861" cy="243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02" y="1664983"/>
            <a:ext cx="243861" cy="2438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65700" y="2082806"/>
            <a:ext cx="195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$3,100-</a:t>
            </a:r>
            <a:r>
              <a:rPr lang="en-US" dirty="0"/>
              <a:t>$8000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01585" y="127292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4482" y="1272924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/>
              <a:t>Sépticos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376801" y="2082806"/>
            <a:ext cx="2672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/>
              <a:t>energía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/>
              <a:t>43 </a:t>
            </a:r>
            <a:r>
              <a:rPr lang="en-US" dirty="0" err="1"/>
              <a:t>kilovatios</a:t>
            </a:r>
            <a:r>
              <a:rPr lang="en-US" dirty="0"/>
              <a:t> por hora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76801" y="2847696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Mantenimiento</a:t>
            </a:r>
            <a:r>
              <a:rPr lang="en-US" dirty="0" smtClean="0"/>
              <a:t>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1-2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376801" y="3594338"/>
            <a:ext cx="373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Contenedor</a:t>
            </a:r>
            <a:r>
              <a:rPr lang="en-US" dirty="0" smtClean="0"/>
              <a:t> con </a:t>
            </a:r>
            <a:r>
              <a:rPr lang="en-US" dirty="0"/>
              <a:t>auto </a:t>
            </a:r>
            <a:r>
              <a:rPr lang="en-US" dirty="0" err="1"/>
              <a:t>limpieza</a:t>
            </a:r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8" y="1642256"/>
            <a:ext cx="320241" cy="3202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06" y="1644006"/>
            <a:ext cx="320241" cy="3202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78" y="1665196"/>
            <a:ext cx="320241" cy="3202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001" y="1652422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5600" y="6097032"/>
            <a:ext cx="2819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47248" y="0"/>
            <a:ext cx="349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Tratamiento</a:t>
            </a:r>
            <a:r>
              <a:rPr lang="en-US" b="1" dirty="0" smtClean="0"/>
              <a:t> del Agua: </a:t>
            </a:r>
            <a:r>
              <a:rPr lang="en-US" b="1" dirty="0" err="1" smtClean="0"/>
              <a:t>Hogar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4476" b="3114"/>
          <a:stretch/>
        </p:blipFill>
        <p:spPr>
          <a:xfrm>
            <a:off x="2135768" y="2429036"/>
            <a:ext cx="2739047" cy="2818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r="4834" b="11450"/>
          <a:stretch/>
        </p:blipFill>
        <p:spPr>
          <a:xfrm>
            <a:off x="4884254" y="2700114"/>
            <a:ext cx="3318905" cy="2547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5928" y="2700114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76" y="3070131"/>
            <a:ext cx="243861" cy="243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41155" y="3376784"/>
            <a:ext cx="140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</a:t>
            </a:r>
            <a:r>
              <a:rPr lang="en-US" dirty="0"/>
              <a:t>150-300 (</a:t>
            </a:r>
            <a:r>
              <a:rPr lang="en-US" dirty="0" err="1" smtClean="0"/>
              <a:t>inicial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745263" y="3481217"/>
            <a:ext cx="196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$350 por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ahorros</a:t>
            </a:r>
            <a:r>
              <a:rPr lang="en-US" dirty="0" smtClean="0"/>
              <a:t> de </a:t>
            </a:r>
            <a:r>
              <a:rPr lang="en-US" dirty="0" err="1" smtClean="0"/>
              <a:t>gastos</a:t>
            </a:r>
            <a:r>
              <a:rPr lang="en-US" dirty="0" smtClean="0"/>
              <a:t> de </a:t>
            </a:r>
            <a:r>
              <a:rPr lang="en-US" dirty="0" err="1" smtClean="0"/>
              <a:t>botellas</a:t>
            </a:r>
            <a:r>
              <a:rPr lang="en-US" dirty="0" smtClean="0"/>
              <a:t> de agua 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179D95-1911-42B8-8CE0-0AAED5EB7722}"/>
              </a:ext>
            </a:extLst>
          </p:cNvPr>
          <p:cNvSpPr txBox="1"/>
          <p:nvPr/>
        </p:nvSpPr>
        <p:spPr>
          <a:xfrm>
            <a:off x="181073" y="3268488"/>
            <a:ext cx="2140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Filtros</a:t>
            </a:r>
            <a:r>
              <a:rPr lang="en-US" sz="2400" dirty="0" smtClean="0"/>
              <a:t> para </a:t>
            </a:r>
            <a:r>
              <a:rPr lang="en-US" sz="2400" dirty="0" err="1" smtClean="0"/>
              <a:t>debajo</a:t>
            </a:r>
            <a:r>
              <a:rPr lang="en-US" sz="2400" dirty="0" smtClean="0"/>
              <a:t> del lavabo:</a:t>
            </a:r>
          </a:p>
          <a:p>
            <a:r>
              <a:rPr lang="en-US" sz="2400" dirty="0" err="1"/>
              <a:t>ósmosis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err="1"/>
              <a:t>r</a:t>
            </a:r>
            <a:r>
              <a:rPr lang="en-US" sz="2400" dirty="0" err="1" smtClean="0"/>
              <a:t>eversa</a:t>
            </a:r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611CB3-B491-4CB5-83EE-82333221E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11" y="3069446"/>
            <a:ext cx="243861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820558-24B5-436D-B6FD-2B6AC7707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59" y="3067048"/>
            <a:ext cx="243861" cy="24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5263" y="4786197"/>
            <a:ext cx="187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170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930553" y="2697272"/>
            <a:ext cx="1562100" cy="633885"/>
            <a:chOff x="9930553" y="2697272"/>
            <a:chExt cx="1562100" cy="6338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0" y="3010915"/>
              <a:ext cx="320241" cy="32024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9930553" y="2697272"/>
              <a:ext cx="1562100" cy="633885"/>
              <a:chOff x="9930553" y="2697272"/>
              <a:chExt cx="1562100" cy="63388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6725" y="3010916"/>
                <a:ext cx="320241" cy="32024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930553" y="2697272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494" y="1141921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Klaro L, XL, </a:t>
            </a:r>
            <a:r>
              <a:rPr lang="en-US" dirty="0" smtClean="0"/>
              <a:t>Sistema XXL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68681" y="360431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Garantía</a:t>
            </a:r>
            <a:r>
              <a:rPr lang="en-US" dirty="0" smtClean="0"/>
              <a:t> de 15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para el </a:t>
            </a:r>
            <a:r>
              <a:rPr lang="en-US" dirty="0" err="1" smtClean="0"/>
              <a:t>tanque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68681" y="213388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Capacidad</a:t>
            </a:r>
            <a:r>
              <a:rPr lang="en-US" dirty="0" smtClean="0"/>
              <a:t> de 60-300 personas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8" y="1602714"/>
            <a:ext cx="5397512" cy="2831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37" y="4434452"/>
            <a:ext cx="4536963" cy="2389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29" y="1760027"/>
            <a:ext cx="243861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90" y="1754579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3" y="1754578"/>
            <a:ext cx="243861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47" y="1760942"/>
            <a:ext cx="243861" cy="243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9300" y="2133888"/>
            <a:ext cx="15869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$13,600 para </a:t>
            </a:r>
            <a:r>
              <a:rPr lang="en-US" dirty="0" err="1" smtClean="0"/>
              <a:t>arriba</a:t>
            </a:r>
            <a:r>
              <a:rPr lang="en-US" dirty="0" smtClean="0"/>
              <a:t> </a:t>
            </a:r>
            <a:r>
              <a:rPr lang="en-US" dirty="0" err="1" smtClean="0"/>
              <a:t>dependiendo</a:t>
            </a:r>
            <a:r>
              <a:rPr lang="en-US" dirty="0" smtClean="0"/>
              <a:t> en el </a:t>
            </a:r>
            <a:r>
              <a:rPr lang="en-US" dirty="0" err="1" smtClean="0"/>
              <a:t>numero</a:t>
            </a:r>
            <a:r>
              <a:rPr lang="en-US" dirty="0" smtClean="0"/>
              <a:t> de </a:t>
            </a:r>
            <a:r>
              <a:rPr lang="en-US" dirty="0" err="1" smtClean="0"/>
              <a:t>usuarios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20369" y="135250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5705" y="1352506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/>
              <a:t>Sépticos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68681" y="2869103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Mantenimiento</a:t>
            </a:r>
            <a:r>
              <a:rPr lang="en-US" dirty="0" smtClean="0"/>
              <a:t>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2-4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69" y="1721838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98" y="1745041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7" y="1722753"/>
            <a:ext cx="320241" cy="320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99" y="1721838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8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975" y="1335605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Sistema de </a:t>
            </a:r>
            <a:r>
              <a:rPr lang="es-ES" altLang="en-US" dirty="0"/>
              <a:t>cama </a:t>
            </a:r>
            <a:r>
              <a:rPr lang="es-ES" altLang="en-US" dirty="0" smtClean="0"/>
              <a:t>móvil</a:t>
            </a:r>
            <a:endParaRPr lang="es-ES" alt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714818" y="4982089"/>
            <a:ext cx="2696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Funciona</a:t>
            </a:r>
            <a:r>
              <a:rPr lang="en-US" dirty="0" smtClean="0"/>
              <a:t> sin control </a:t>
            </a:r>
            <a:r>
              <a:rPr lang="en-US" dirty="0" err="1"/>
              <a:t>eléctrico</a:t>
            </a:r>
            <a:r>
              <a:rPr lang="en-US" dirty="0"/>
              <a:t>, </a:t>
            </a:r>
            <a:r>
              <a:rPr lang="en-US" dirty="0" err="1" smtClean="0"/>
              <a:t>bombas</a:t>
            </a:r>
            <a:r>
              <a:rPr lang="en-US" dirty="0" smtClean="0"/>
              <a:t>, y </a:t>
            </a:r>
            <a:r>
              <a:rPr lang="en-US" dirty="0" err="1"/>
              <a:t>válvulas</a:t>
            </a:r>
            <a:r>
              <a:rPr lang="en-US" dirty="0"/>
              <a:t> </a:t>
            </a:r>
            <a:r>
              <a:rPr lang="en-US" dirty="0" err="1"/>
              <a:t>magnéticas</a:t>
            </a:r>
            <a:r>
              <a:rPr lang="en-US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10830" y="4282168"/>
            <a:ext cx="229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dirty="0"/>
              <a:t>T</a:t>
            </a:r>
            <a:r>
              <a:rPr lang="es-ES" altLang="en-US" dirty="0" smtClean="0"/>
              <a:t>ecnología </a:t>
            </a:r>
            <a:r>
              <a:rPr lang="es-ES" altLang="en-US" dirty="0"/>
              <a:t>biológica de lecho móvil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2593" y="2235995"/>
            <a:ext cx="241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Capacidad</a:t>
            </a:r>
            <a:r>
              <a:rPr lang="en-US" dirty="0" smtClean="0"/>
              <a:t> para 20-200 personas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1843436"/>
            <a:ext cx="5071833" cy="3466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35" y="1843436"/>
            <a:ext cx="243861" cy="24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48" y="1843436"/>
            <a:ext cx="243861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32" y="1843436"/>
            <a:ext cx="243861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78" y="1843435"/>
            <a:ext cx="243861" cy="243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2091" y="2212767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$8,000 a $24,000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42531" y="147473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2091" y="1474736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299" y="101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Alternativas</a:t>
            </a:r>
            <a:r>
              <a:rPr lang="en-US" b="1" dirty="0" smtClean="0"/>
              <a:t> para </a:t>
            </a:r>
            <a:r>
              <a:rPr lang="en-US" b="1" dirty="0" err="1" smtClean="0"/>
              <a:t>Tanques</a:t>
            </a:r>
            <a:r>
              <a:rPr lang="en-US" b="1" dirty="0" smtClean="0"/>
              <a:t> </a:t>
            </a:r>
            <a:r>
              <a:rPr lang="en-US" b="1" dirty="0" err="1"/>
              <a:t>Sépticos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715374" y="2935916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Mantenimiento</a:t>
            </a:r>
            <a:r>
              <a:rPr lang="en-US" dirty="0" smtClean="0"/>
              <a:t>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2-4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692593" y="3635837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Garantía</a:t>
            </a:r>
            <a:r>
              <a:rPr lang="en-US" dirty="0"/>
              <a:t> </a:t>
            </a:r>
            <a:r>
              <a:rPr lang="en-US" dirty="0" smtClean="0"/>
              <a:t>de 15 </a:t>
            </a:r>
            <a:r>
              <a:rPr lang="en-US" dirty="0" err="1" smtClean="0"/>
              <a:t>a</a:t>
            </a:r>
            <a:r>
              <a:rPr lang="en-US" dirty="0" err="1"/>
              <a:t>ñ</a:t>
            </a:r>
            <a:r>
              <a:rPr lang="en-US" dirty="0" err="1" smtClean="0"/>
              <a:t>os</a:t>
            </a:r>
            <a:r>
              <a:rPr lang="en-US" dirty="0" smtClean="0"/>
              <a:t> para el </a:t>
            </a:r>
            <a:r>
              <a:rPr lang="en-US" dirty="0" err="1" smtClean="0"/>
              <a:t>tanque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25" y="1847189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28" y="1847189"/>
            <a:ext cx="320241" cy="320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31" y="1847189"/>
            <a:ext cx="320241" cy="320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34" y="1850938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5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52" y="2088943"/>
            <a:ext cx="243861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02" y="2082855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78" y="2089857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40" y="2084683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50" y="1316650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Amphidrome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018807" y="3751065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Aprobado</a:t>
            </a:r>
            <a:r>
              <a:rPr lang="en-US" dirty="0" smtClean="0"/>
              <a:t> </a:t>
            </a:r>
            <a:r>
              <a:rPr lang="en-US" dirty="0" err="1" smtClean="0"/>
              <a:t>permanentemente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en un </a:t>
            </a:r>
            <a:r>
              <a:rPr lang="en-US" dirty="0" err="1"/>
              <a:t>mínimo</a:t>
            </a:r>
            <a:r>
              <a:rPr lang="en-US" dirty="0" smtClean="0"/>
              <a:t> de 1.0 acres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809276"/>
            <a:ext cx="6014466" cy="47058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18807" y="2612924"/>
            <a:ext cx="2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tratamiento</a:t>
            </a:r>
            <a:r>
              <a:rPr lang="en-US" dirty="0" smtClean="0"/>
              <a:t>: reactor de </a:t>
            </a:r>
            <a:r>
              <a:rPr lang="en-US" dirty="0" err="1" smtClean="0"/>
              <a:t>cargas</a:t>
            </a:r>
            <a:r>
              <a:rPr lang="en-US" dirty="0" smtClean="0"/>
              <a:t> con </a:t>
            </a:r>
            <a:r>
              <a:rPr lang="en-US" dirty="0" err="1"/>
              <a:t>secuencia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capa</a:t>
            </a:r>
            <a:r>
              <a:rPr lang="en-US" dirty="0" smtClean="0"/>
              <a:t> </a:t>
            </a:r>
            <a:r>
              <a:rPr lang="en-US" dirty="0" err="1" smtClean="0"/>
              <a:t>fija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621448" y="2398114"/>
            <a:ext cx="2124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$20,000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r>
              <a:rPr lang="en-US" dirty="0" err="1" smtClean="0"/>
              <a:t>solamente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34312" y="1721439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1632" y="1721439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14425" y="2887638"/>
            <a:ext cx="464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Aprobado</a:t>
            </a:r>
            <a:r>
              <a:rPr lang="en-US" sz="2800" dirty="0" smtClean="0"/>
              <a:t> en </a:t>
            </a:r>
            <a:r>
              <a:rPr lang="en-US" sz="2800" dirty="0" err="1" smtClean="0"/>
              <a:t>uso</a:t>
            </a:r>
            <a:r>
              <a:rPr lang="en-US" sz="2800" dirty="0" smtClean="0"/>
              <a:t> para un acre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07" y="2089921"/>
            <a:ext cx="320241" cy="320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83" y="2077873"/>
            <a:ext cx="320241" cy="320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63" y="2082038"/>
            <a:ext cx="320241" cy="320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62" y="2090771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45" y="2104839"/>
            <a:ext cx="243861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97" y="2104837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2" y="2104836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49" y="2104837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794" y="1335397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Bioclere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4" y="1776215"/>
            <a:ext cx="6316095" cy="4583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18575" y="2626098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tratamiento</a:t>
            </a:r>
            <a:r>
              <a:rPr lang="en-US" dirty="0" smtClean="0"/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Filtro</a:t>
            </a:r>
            <a:r>
              <a:rPr lang="en-US" dirty="0" smtClean="0"/>
              <a:t> de </a:t>
            </a:r>
            <a:r>
              <a:rPr lang="en-US" dirty="0" err="1" smtClean="0"/>
              <a:t>goteo</a:t>
            </a:r>
            <a:r>
              <a:rPr lang="en-US" dirty="0"/>
              <a:t> </a:t>
            </a:r>
            <a:r>
              <a:rPr lang="en-US" dirty="0" err="1" smtClean="0"/>
              <a:t>modificado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63111" y="2474168"/>
            <a:ext cx="1441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$18,000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r>
              <a:rPr lang="en-US" dirty="0" err="1" smtClean="0"/>
              <a:t>solamente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47554" y="1735507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18575" y="3467603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Aprobado</a:t>
            </a:r>
            <a:r>
              <a:rPr lang="en-US" dirty="0" smtClean="0"/>
              <a:t> </a:t>
            </a:r>
            <a:r>
              <a:rPr lang="en-US" dirty="0" err="1" smtClean="0"/>
              <a:t>permanentemente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en un </a:t>
            </a:r>
            <a:r>
              <a:rPr lang="en-US" dirty="0" err="1"/>
              <a:t>mínimo</a:t>
            </a:r>
            <a:r>
              <a:rPr lang="en-US" dirty="0" smtClean="0"/>
              <a:t> de 1.0 acres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7741" y="2705344"/>
            <a:ext cx="464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Aprobado</a:t>
            </a:r>
            <a:r>
              <a:rPr lang="en-US" sz="2800" dirty="0" smtClean="0"/>
              <a:t> en </a:t>
            </a:r>
            <a:r>
              <a:rPr lang="en-US" sz="2800" dirty="0" err="1" smtClean="0"/>
              <a:t>uso</a:t>
            </a:r>
            <a:r>
              <a:rPr lang="en-US" sz="2800" dirty="0" smtClean="0"/>
              <a:t> para un acre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28207" y="173550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07" y="2089921"/>
            <a:ext cx="320241" cy="320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35" y="2093227"/>
            <a:ext cx="320241" cy="3202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09" y="2110684"/>
            <a:ext cx="320241" cy="3202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57" y="2089921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6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85" y="1984110"/>
            <a:ext cx="243861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24" y="1984109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98" y="1981823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14" y="1981124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086" y="1320131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Fast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6" y="1720241"/>
            <a:ext cx="5629554" cy="4852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46536" y="2532749"/>
            <a:ext cx="290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tratamiento</a:t>
            </a:r>
            <a:r>
              <a:rPr lang="en-US" dirty="0" smtClean="0"/>
              <a:t>: </a:t>
            </a:r>
            <a:r>
              <a:rPr lang="es-ES" dirty="0"/>
              <a:t>tratamiento fijo de lodos activados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09397" y="2435598"/>
            <a:ext cx="1230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/>
              <a:t>:</a:t>
            </a:r>
            <a:r>
              <a:rPr lang="en-US" dirty="0" smtClean="0"/>
              <a:t>$18,000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r>
              <a:rPr lang="en-US" dirty="0" err="1" smtClean="0"/>
              <a:t>solamente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63560" y="1614781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5834" y="1614778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 </a:t>
            </a:r>
            <a:r>
              <a:rPr lang="en-US" b="1" dirty="0"/>
              <a:t>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46536" y="3684480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Aprobado</a:t>
            </a:r>
            <a:r>
              <a:rPr lang="en-US" dirty="0" smtClean="0"/>
              <a:t> </a:t>
            </a:r>
            <a:r>
              <a:rPr lang="en-US" dirty="0" err="1" smtClean="0"/>
              <a:t>permanentemente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en un </a:t>
            </a:r>
            <a:r>
              <a:rPr lang="en-US" dirty="0" err="1"/>
              <a:t>mínimo</a:t>
            </a:r>
            <a:r>
              <a:rPr lang="en-US" dirty="0" smtClean="0"/>
              <a:t> de 1.0 acres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7225" y="2767411"/>
            <a:ext cx="46101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/>
              <a:t>Aprobado</a:t>
            </a:r>
            <a:r>
              <a:rPr lang="en-US" sz="2500" dirty="0" smtClean="0"/>
              <a:t> en </a:t>
            </a:r>
            <a:r>
              <a:rPr lang="en-US" sz="2500" dirty="0" err="1" smtClean="0"/>
              <a:t>uso</a:t>
            </a:r>
            <a:r>
              <a:rPr lang="en-US" sz="2500" dirty="0" smtClean="0"/>
              <a:t> para 1.4 acres</a:t>
            </a:r>
            <a:endParaRPr lang="en-US" sz="2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54" y="1984113"/>
            <a:ext cx="320241" cy="320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90" y="1981124"/>
            <a:ext cx="320241" cy="320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25" y="1984111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95" y="1981124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9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69" y="2093188"/>
            <a:ext cx="243861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32" y="2089707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34" y="2096668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089708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975" y="1320131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BioBarrier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762875" y="3216061"/>
            <a:ext cx="310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Actualmente</a:t>
            </a:r>
            <a:r>
              <a:rPr lang="en-US" dirty="0" smtClean="0"/>
              <a:t> </a:t>
            </a:r>
            <a:r>
              <a:rPr lang="en-US" dirty="0" err="1" smtClean="0"/>
              <a:t>autorizado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en un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smtClean="0"/>
              <a:t>de 1.7 acres </a:t>
            </a:r>
            <a:r>
              <a:rPr lang="en-US" dirty="0" err="1" smtClean="0"/>
              <a:t>basado</a:t>
            </a:r>
            <a:r>
              <a:rPr lang="en-US" dirty="0" smtClean="0"/>
              <a:t> en </a:t>
            </a:r>
            <a:r>
              <a:rPr lang="es-ES" altLang="en-US" dirty="0"/>
              <a:t>rendimiento interino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" b="1608"/>
          <a:stretch/>
        </p:blipFill>
        <p:spPr>
          <a:xfrm>
            <a:off x="347331" y="1720241"/>
            <a:ext cx="5272419" cy="4661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62876" y="2451649"/>
            <a:ext cx="321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tratamiento</a:t>
            </a:r>
            <a:r>
              <a:rPr lang="en-US" dirty="0" smtClean="0"/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Membrana</a:t>
            </a:r>
            <a:r>
              <a:rPr lang="en-US" dirty="0" smtClean="0"/>
              <a:t> </a:t>
            </a:r>
            <a:r>
              <a:rPr lang="en-US" dirty="0" err="1" smtClean="0"/>
              <a:t>Bioreactiva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7139" y="2451649"/>
            <a:ext cx="1494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$19,000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r>
              <a:rPr lang="en-US" dirty="0" err="1" smtClean="0"/>
              <a:t>solamente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53350" y="165248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1851" y="1652480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7330" y="2420871"/>
            <a:ext cx="527946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 smtClean="0"/>
              <a:t>Recomendado</a:t>
            </a:r>
            <a:r>
              <a:rPr lang="en-US" sz="2100" dirty="0" smtClean="0"/>
              <a:t> para </a:t>
            </a:r>
            <a:r>
              <a:rPr lang="en-US" sz="2100" dirty="0" err="1" smtClean="0"/>
              <a:t>programa</a:t>
            </a:r>
            <a:r>
              <a:rPr lang="en-US" sz="2100" dirty="0" smtClean="0"/>
              <a:t> </a:t>
            </a:r>
            <a:r>
              <a:rPr lang="en-US" sz="2100" dirty="0" err="1" smtClean="0"/>
              <a:t>piloto</a:t>
            </a:r>
            <a:r>
              <a:rPr lang="en-US" sz="2100" dirty="0" smtClean="0"/>
              <a:t> en 1.7 acres</a:t>
            </a:r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347330" y="1720240"/>
            <a:ext cx="87645" cy="4651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32105" y="1720239"/>
            <a:ext cx="87645" cy="4651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263" y="2013327"/>
            <a:ext cx="320241" cy="320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92" y="2013326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21" y="2021812"/>
            <a:ext cx="320241" cy="320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06" y="2015163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18" y="2114801"/>
            <a:ext cx="243861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99" y="2119641"/>
            <a:ext cx="243861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61" y="2115951"/>
            <a:ext cx="243861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4CB70-2928-4035-BD3B-F89A78B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0" y="2126223"/>
            <a:ext cx="243861" cy="243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975" y="1320131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SeptiTech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1833302"/>
            <a:ext cx="5517984" cy="4367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0553" y="2669483"/>
            <a:ext cx="2446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Proceso</a:t>
            </a:r>
            <a:r>
              <a:rPr lang="en-US" dirty="0" smtClean="0"/>
              <a:t> de </a:t>
            </a:r>
            <a:r>
              <a:rPr lang="en-US" dirty="0" err="1" smtClean="0"/>
              <a:t>tratamiento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Filtro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goteo</a:t>
            </a:r>
            <a:r>
              <a:rPr lang="en-US" dirty="0"/>
              <a:t> </a:t>
            </a:r>
            <a:r>
              <a:rPr lang="en-US" dirty="0" err="1"/>
              <a:t>modificado</a:t>
            </a:r>
            <a:r>
              <a:rPr lang="en-US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5378" y="2561290"/>
            <a:ext cx="201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: $19,000 </a:t>
            </a:r>
            <a:r>
              <a:rPr lang="en-US" dirty="0" err="1" smtClean="0"/>
              <a:t>unidad</a:t>
            </a:r>
            <a:r>
              <a:rPr lang="en-US" dirty="0" smtClean="0"/>
              <a:t> </a:t>
            </a:r>
            <a:r>
              <a:rPr lang="en-US" dirty="0" err="1" smtClean="0"/>
              <a:t>solamente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47100" y="1720241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8994" y="1720842"/>
            <a:ext cx="75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88900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Plantas</a:t>
            </a:r>
            <a:r>
              <a:rPr lang="en-US" b="1" dirty="0" smtClean="0"/>
              <a:t> de </a:t>
            </a:r>
            <a:r>
              <a:rPr lang="en-US" b="1" dirty="0" err="1" smtClean="0"/>
              <a:t>Tratamiento</a:t>
            </a:r>
            <a:r>
              <a:rPr lang="en-US" b="1" dirty="0" smtClean="0"/>
              <a:t> de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r>
              <a:rPr lang="en-US" b="1" dirty="0" err="1" smtClean="0"/>
              <a:t>Residuales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err="1"/>
              <a:t>Pequeña</a:t>
            </a:r>
            <a:r>
              <a:rPr lang="en-US" b="1" dirty="0"/>
              <a:t> </a:t>
            </a:r>
            <a:r>
              <a:rPr lang="en-US" b="1" dirty="0" err="1" smtClean="0"/>
              <a:t>Escala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410553" y="3915632"/>
            <a:ext cx="310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Actualmente</a:t>
            </a:r>
            <a:r>
              <a:rPr lang="en-US" dirty="0" smtClean="0"/>
              <a:t> </a:t>
            </a:r>
            <a:r>
              <a:rPr lang="en-US" dirty="0" err="1" smtClean="0"/>
              <a:t>autorizado</a:t>
            </a:r>
            <a:r>
              <a:rPr lang="en-US" dirty="0" smtClean="0"/>
              <a:t> para </a:t>
            </a:r>
            <a:r>
              <a:rPr lang="en-US" dirty="0" err="1" smtClean="0"/>
              <a:t>uso</a:t>
            </a:r>
            <a:r>
              <a:rPr lang="en-US" dirty="0" smtClean="0"/>
              <a:t> en un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smtClean="0"/>
              <a:t>de 1.7 acres </a:t>
            </a:r>
            <a:r>
              <a:rPr lang="en-US" dirty="0" err="1" smtClean="0"/>
              <a:t>basado</a:t>
            </a:r>
            <a:r>
              <a:rPr lang="en-US" dirty="0" smtClean="0"/>
              <a:t> en </a:t>
            </a:r>
            <a:r>
              <a:rPr lang="es-ES" altLang="en-US" dirty="0"/>
              <a:t>rendimiento interino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850" y="2561290"/>
            <a:ext cx="50990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Recomendado</a:t>
            </a:r>
            <a:r>
              <a:rPr lang="en-US" sz="2000" dirty="0" smtClean="0"/>
              <a:t> para </a:t>
            </a:r>
            <a:r>
              <a:rPr lang="en-US" sz="2000" dirty="0" err="1" smtClean="0"/>
              <a:t>programa</a:t>
            </a:r>
            <a:r>
              <a:rPr lang="en-US" sz="2000" dirty="0" smtClean="0"/>
              <a:t> </a:t>
            </a:r>
            <a:r>
              <a:rPr lang="en-US" sz="2000" dirty="0" err="1" smtClean="0"/>
              <a:t>piloto</a:t>
            </a:r>
            <a:r>
              <a:rPr lang="en-US" sz="2000" dirty="0" smtClean="0"/>
              <a:t> en 1.7 acres</a:t>
            </a:r>
            <a:endParaRPr lang="en-US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2083559"/>
            <a:ext cx="320241" cy="320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29" y="2083558"/>
            <a:ext cx="320241" cy="320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58" y="2076610"/>
            <a:ext cx="320241" cy="32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85881F-4DB6-4FA6-A419-19947EC85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62" y="2092151"/>
            <a:ext cx="320241" cy="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5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5" y="0"/>
            <a:ext cx="8289786" cy="620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2550" y="6324600"/>
            <a:ext cx="743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Jersey Pinelands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71700" y="0"/>
            <a:ext cx="7877175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Tecnologías </a:t>
            </a:r>
            <a:r>
              <a:rPr lang="en-US" sz="2100" dirty="0" smtClean="0">
                <a:solidFill>
                  <a:schemeClr val="bg1"/>
                </a:solidFill>
              </a:rPr>
              <a:t>de programas pilotos- instalaciones por </a:t>
            </a:r>
            <a:r>
              <a:rPr lang="en-US" sz="2100" dirty="0">
                <a:solidFill>
                  <a:schemeClr val="bg1"/>
                </a:solidFill>
              </a:rPr>
              <a:t> área </a:t>
            </a:r>
            <a:r>
              <a:rPr lang="en-US" sz="2100" dirty="0" smtClean="0">
                <a:solidFill>
                  <a:schemeClr val="bg1"/>
                </a:solidFill>
              </a:rPr>
              <a:t>de </a:t>
            </a:r>
            <a:r>
              <a:rPr lang="en-US" sz="2100" dirty="0">
                <a:solidFill>
                  <a:schemeClr val="bg1"/>
                </a:solidFill>
              </a:rPr>
              <a:t>administración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72474" y="1928863"/>
            <a:ext cx="183832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*Aproximadamente 65% instalados en </a:t>
            </a:r>
            <a:r>
              <a:rPr lang="en-US" sz="1600" dirty="0">
                <a:solidFill>
                  <a:schemeClr val="bg1"/>
                </a:solidFill>
              </a:rPr>
              <a:t>áreas </a:t>
            </a:r>
            <a:r>
              <a:rPr lang="en-US" sz="1600" dirty="0" smtClean="0">
                <a:solidFill>
                  <a:schemeClr val="bg1"/>
                </a:solidFill>
              </a:rPr>
              <a:t>designadas de Pinelands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12" y="1085849"/>
            <a:ext cx="101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800" b="1" dirty="0"/>
              <a:t>Área</a:t>
            </a:r>
            <a:r>
              <a:rPr lang="en-US" sz="800" b="1" dirty="0" smtClean="0"/>
              <a:t> de </a:t>
            </a:r>
            <a:r>
              <a:rPr lang="en-US" sz="800" b="1" dirty="0"/>
              <a:t>Producción Agrícola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2812" y="1548697"/>
            <a:ext cx="10144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800" b="1" dirty="0"/>
              <a:t>Área</a:t>
            </a:r>
            <a:r>
              <a:rPr lang="en-US" sz="800" b="1" dirty="0" smtClean="0"/>
              <a:t> </a:t>
            </a:r>
            <a:r>
              <a:rPr lang="en-US" sz="800" b="1" dirty="0"/>
              <a:t>F</a:t>
            </a:r>
            <a:r>
              <a:rPr lang="en-US" sz="800" b="1" dirty="0" smtClean="0"/>
              <a:t>orestal</a:t>
            </a:r>
            <a:endParaRPr lang="en-US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62811" y="1886261"/>
            <a:ext cx="101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800" b="1" dirty="0"/>
              <a:t>Preservación </a:t>
            </a:r>
            <a:r>
              <a:rPr lang="es-ES" sz="800" b="1" dirty="0" smtClean="0"/>
              <a:t>(áreas de desarrollo)</a:t>
            </a:r>
            <a:endParaRPr lang="en-US" sz="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62811" y="2235458"/>
            <a:ext cx="101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800" b="1" dirty="0" smtClean="0"/>
              <a:t>Pueblo de Pinelands</a:t>
            </a:r>
            <a:r>
              <a:rPr lang="en-US" sz="800" b="1" dirty="0" smtClean="0"/>
              <a:t> </a:t>
            </a:r>
            <a:endParaRPr lang="en-US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62810" y="2654278"/>
            <a:ext cx="10144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800" b="1" dirty="0" smtClean="0"/>
              <a:t>Aldea de Pinelands</a:t>
            </a:r>
            <a:endParaRPr lang="en-US" sz="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62810" y="2949988"/>
            <a:ext cx="10144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800" b="1" dirty="0"/>
              <a:t>Á</a:t>
            </a:r>
            <a:r>
              <a:rPr lang="es-ES" altLang="en-US" sz="800" b="1" dirty="0" smtClean="0"/>
              <a:t>rea</a:t>
            </a:r>
            <a:r>
              <a:rPr lang="en-US" sz="800" b="1" dirty="0" smtClean="0"/>
              <a:t> de Crecimiento Regional</a:t>
            </a:r>
            <a:endParaRPr lang="en-US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62809" y="3408011"/>
            <a:ext cx="101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altLang="en-US" sz="800" b="1" dirty="0" smtClean="0"/>
              <a:t>Área de Desarrollo Rural </a:t>
            </a:r>
            <a:r>
              <a:rPr lang="en-US" sz="800" b="1" dirty="0" smtClean="0"/>
              <a:t> </a:t>
            </a:r>
            <a:endParaRPr lang="en-US" sz="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14675" y="4191000"/>
            <a:ext cx="2324099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 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Pinelands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0709" y="4199856"/>
            <a:ext cx="1562100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Sistemas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0426" y="4189402"/>
            <a:ext cx="1690691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istemas 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4675" y="4484421"/>
            <a:ext cx="258603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Agrícola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4675" y="4699865"/>
            <a:ext cx="258603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Forestal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14675" y="4919774"/>
            <a:ext cx="258603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Preservación 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 de desarrollo)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4675" y="5151790"/>
            <a:ext cx="258603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Pueblo de Pinelands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4675" y="5359890"/>
            <a:ext cx="258603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Aldea de Pinelands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4675" y="5571998"/>
            <a:ext cx="258603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Crecimiento Regional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4675" y="5804014"/>
            <a:ext cx="258603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altLang="en-US" sz="800" b="1" dirty="0"/>
              <a:t>Á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 de Desarrollo Rural </a:t>
            </a: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4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Financieros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53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5" y="117693"/>
            <a:ext cx="11328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Hay  </a:t>
            </a:r>
            <a:r>
              <a:rPr lang="en-US" b="1" u="sng" dirty="0" err="1" smtClean="0"/>
              <a:t>diferentes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recursos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financieros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algunos</a:t>
            </a:r>
            <a:r>
              <a:rPr lang="en-US" b="1" u="sng" dirty="0" smtClean="0"/>
              <a:t> </a:t>
            </a:r>
            <a:r>
              <a:rPr lang="en-US" b="1" u="sng" dirty="0" err="1"/>
              <a:t>están</a:t>
            </a:r>
            <a:r>
              <a:rPr lang="en-US" b="1" u="sng" dirty="0"/>
              <a:t> </a:t>
            </a:r>
            <a:r>
              <a:rPr lang="en-US" b="1" u="sng" dirty="0" err="1" smtClean="0"/>
              <a:t>escritos</a:t>
            </a:r>
            <a:r>
              <a:rPr lang="en-US" b="1" u="sng" dirty="0" smtClean="0"/>
              <a:t> </a:t>
            </a:r>
            <a:r>
              <a:rPr lang="en-US" b="1" u="sng" dirty="0" err="1"/>
              <a:t>aquí</a:t>
            </a:r>
            <a:r>
              <a:rPr lang="en-US" b="1" u="sng" dirty="0"/>
              <a:t>:</a:t>
            </a:r>
            <a:endParaRPr lang="en-US" b="1" u="sng" dirty="0" smtClean="0"/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Financieros</a:t>
            </a:r>
            <a:r>
              <a:rPr lang="en-US" dirty="0" smtClean="0"/>
              <a:t> por Estado: </a:t>
            </a:r>
            <a:r>
              <a:rPr lang="en-US" dirty="0">
                <a:hlinkClick r:id="rId2"/>
              </a:rPr>
              <a:t>https://efcnetwork.org/funding-sources-by-state/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Becas</a:t>
            </a:r>
            <a:r>
              <a:rPr lang="en-US" dirty="0" smtClean="0"/>
              <a:t> de el Banco de Desarrollo </a:t>
            </a:r>
            <a:r>
              <a:rPr lang="en-US" dirty="0" err="1" smtClean="0"/>
              <a:t>Norteamericano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://www.nadbank.org/~nadborg/index.php?acc=contest&amp;tpl=beif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Becas</a:t>
            </a:r>
            <a:r>
              <a:rPr lang="en-US" dirty="0"/>
              <a:t> </a:t>
            </a:r>
            <a:r>
              <a:rPr lang="en-US" dirty="0" smtClean="0"/>
              <a:t>de el Banco de </a:t>
            </a:r>
            <a:r>
              <a:rPr lang="en-US" dirty="0"/>
              <a:t>Desarrollo </a:t>
            </a:r>
            <a:r>
              <a:rPr lang="en-US" dirty="0" err="1" smtClean="0"/>
              <a:t>Norteamericano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://www.nadbank.org/~nadborg/index.php?acc=contest&amp;tpl=cap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Servicios</a:t>
            </a:r>
            <a:r>
              <a:rPr lang="en-US" dirty="0" smtClean="0"/>
              <a:t> </a:t>
            </a:r>
            <a:r>
              <a:rPr lang="en-US" dirty="0" err="1" smtClean="0"/>
              <a:t>Financieros</a:t>
            </a:r>
            <a:r>
              <a:rPr lang="en-US" dirty="0" smtClean="0"/>
              <a:t> de el Banco de Desarrollo </a:t>
            </a:r>
            <a:r>
              <a:rPr lang="en-US" dirty="0" err="1" smtClean="0"/>
              <a:t>Norteamericano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://www.nadbank.org/~nadborg/index.php?acc=contest&amp;tpl=jtap_financial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Prestamos</a:t>
            </a:r>
            <a:r>
              <a:rPr lang="en-US" dirty="0" smtClean="0"/>
              <a:t> de el Banco de Desarrollo </a:t>
            </a:r>
            <a:r>
              <a:rPr lang="en-US" dirty="0" err="1" smtClean="0"/>
              <a:t>Norteamericano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://www.nadbank.org/~nadborg/index.php?acc=contest&amp;tpl=loan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n-US" dirty="0" smtClean="0"/>
              <a:t>Certificación </a:t>
            </a:r>
            <a:r>
              <a:rPr lang="es-ES" altLang="en-US" dirty="0"/>
              <a:t>de préstamo </a:t>
            </a:r>
            <a:r>
              <a:rPr lang="es-ES" altLang="en-US" dirty="0" smtClean="0"/>
              <a:t>y Financiamiento de el Banco de Desarrollo Norteamericano: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://www.becc.org/funding-programs/infrastructure-funding/nadb-loan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Fondos</a:t>
            </a:r>
            <a:r>
              <a:rPr lang="en-US" dirty="0" smtClean="0"/>
              <a:t> para </a:t>
            </a:r>
            <a:r>
              <a:rPr lang="en-US" dirty="0" err="1"/>
              <a:t>P</a:t>
            </a:r>
            <a:r>
              <a:rPr lang="en-US" dirty="0" err="1" smtClean="0"/>
              <a:t>royectos</a:t>
            </a:r>
            <a:r>
              <a:rPr lang="en-US" dirty="0" smtClean="0"/>
              <a:t> en Colonias: </a:t>
            </a:r>
            <a:r>
              <a:rPr lang="en-US" dirty="0">
                <a:hlinkClick r:id="rId8"/>
              </a:rPr>
              <a:t>https://www.hudexchange.info/programs/cdbg-colonias/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Oficina</a:t>
            </a:r>
            <a:r>
              <a:rPr lang="en-US" dirty="0" smtClean="0"/>
              <a:t> de </a:t>
            </a:r>
            <a:r>
              <a:rPr lang="en-US" dirty="0" err="1" smtClean="0"/>
              <a:t>Iniciativas</a:t>
            </a:r>
            <a:r>
              <a:rPr lang="en-US" dirty="0" smtClean="0"/>
              <a:t> de Colonias: </a:t>
            </a:r>
            <a:r>
              <a:rPr lang="en-US" dirty="0" err="1" smtClean="0"/>
              <a:t>Programa</a:t>
            </a:r>
            <a:r>
              <a:rPr lang="en-US" dirty="0" smtClean="0"/>
              <a:t> de </a:t>
            </a:r>
            <a:r>
              <a:rPr lang="en-US" dirty="0" err="1"/>
              <a:t>P</a:t>
            </a:r>
            <a:r>
              <a:rPr lang="en-US" dirty="0" err="1" smtClean="0"/>
              <a:t>restamos</a:t>
            </a:r>
            <a:r>
              <a:rPr lang="en-US" dirty="0" smtClean="0"/>
              <a:t> Texas Bootstrap: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www.tdhca.state.tx.us/oci/index.htm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hlinkClick r:id="rId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://www.hudexchange.info/programs/cdbg-colonias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State community development block grant colonia set aside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48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0679" y="147890"/>
            <a:ext cx="168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Reuso</a:t>
            </a:r>
            <a:r>
              <a:rPr lang="en-US" b="1" dirty="0" smtClean="0"/>
              <a:t> del Agua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2" t="3883" r="7440" b="4023"/>
          <a:stretch/>
        </p:blipFill>
        <p:spPr>
          <a:xfrm>
            <a:off x="1184417" y="3212059"/>
            <a:ext cx="1067131" cy="1415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3" r="17531"/>
          <a:stretch/>
        </p:blipFill>
        <p:spPr>
          <a:xfrm>
            <a:off x="29204" y="3208373"/>
            <a:ext cx="1150829" cy="142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8" b="14066"/>
          <a:stretch/>
        </p:blipFill>
        <p:spPr>
          <a:xfrm>
            <a:off x="63659" y="1199110"/>
            <a:ext cx="2289556" cy="1457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7"/>
          <a:stretch/>
        </p:blipFill>
        <p:spPr>
          <a:xfrm>
            <a:off x="84112" y="5085385"/>
            <a:ext cx="2430265" cy="1534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441" y="821036"/>
            <a:ext cx="145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dirty="0">
                <a:latin typeface="Arial Unicode MS"/>
              </a:rPr>
              <a:t>L</a:t>
            </a:r>
            <a:r>
              <a:rPr lang="es-ES" altLang="en-US" dirty="0" smtClean="0">
                <a:latin typeface="Arial Unicode MS"/>
              </a:rPr>
              <a:t>avandería</a:t>
            </a:r>
            <a:endParaRPr lang="es-ES" altLang="en-US" sz="40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6440" y="2831616"/>
            <a:ext cx="23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Cocinar</a:t>
            </a:r>
            <a:r>
              <a:rPr lang="en-US" dirty="0" smtClean="0"/>
              <a:t> o </a:t>
            </a:r>
            <a:r>
              <a:rPr lang="en-US" dirty="0" err="1" smtClean="0"/>
              <a:t>lavar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29271" y="4716053"/>
            <a:ext cx="207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Agua de la </a:t>
            </a:r>
            <a:r>
              <a:rPr lang="en-US" dirty="0" err="1" smtClean="0"/>
              <a:t>regadera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28839" y="1131518"/>
            <a:ext cx="72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80" y="1553264"/>
            <a:ext cx="243861" cy="2438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53216" y="1770900"/>
            <a:ext cx="170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 </a:t>
            </a:r>
            <a:r>
              <a:rPr lang="en-US" dirty="0"/>
              <a:t>$5 </a:t>
            </a:r>
            <a:r>
              <a:rPr lang="en-US" dirty="0" smtClean="0"/>
              <a:t>(</a:t>
            </a:r>
            <a:r>
              <a:rPr lang="en-US" dirty="0" err="1" smtClean="0"/>
              <a:t>contenedor</a:t>
            </a:r>
            <a:r>
              <a:rPr lang="en-US" dirty="0" smtClean="0"/>
              <a:t> de 5 </a:t>
            </a:r>
            <a:r>
              <a:rPr lang="en-US" dirty="0" err="1" smtClean="0"/>
              <a:t>galones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28840" y="3036617"/>
            <a:ext cx="72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7" y="3405662"/>
            <a:ext cx="243861" cy="2438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08" y="5315856"/>
            <a:ext cx="243861" cy="24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5741" r="3888" b="5371"/>
          <a:stretch/>
        </p:blipFill>
        <p:spPr>
          <a:xfrm>
            <a:off x="9452938" y="682517"/>
            <a:ext cx="2286523" cy="16140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4C16D0-2BCB-455C-B1A2-E0AF73C79D93}"/>
              </a:ext>
            </a:extLst>
          </p:cNvPr>
          <p:cNvCxnSpPr/>
          <p:nvPr/>
        </p:nvCxnSpPr>
        <p:spPr>
          <a:xfrm>
            <a:off x="0" y="274536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F74CE93-EA98-46C9-8706-4C096839D9EC}"/>
              </a:ext>
            </a:extLst>
          </p:cNvPr>
          <p:cNvCxnSpPr/>
          <p:nvPr/>
        </p:nvCxnSpPr>
        <p:spPr>
          <a:xfrm>
            <a:off x="0" y="472609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314894" y="1853486"/>
            <a:ext cx="2545364" cy="791478"/>
            <a:chOff x="3907107" y="1846423"/>
            <a:chExt cx="2545364" cy="79147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03CF98-8C95-4377-8218-601A87E8E44A}"/>
                </a:ext>
              </a:extLst>
            </p:cNvPr>
            <p:cNvSpPr txBox="1"/>
            <p:nvPr/>
          </p:nvSpPr>
          <p:spPr>
            <a:xfrm>
              <a:off x="3907108" y="1846423"/>
              <a:ext cx="2403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bajarle</a:t>
              </a:r>
              <a:r>
                <a:rPr lang="en-US" dirty="0" smtClean="0"/>
                <a:t> </a:t>
              </a:r>
              <a:r>
                <a:rPr lang="en-US" dirty="0"/>
                <a:t>al </a:t>
              </a:r>
              <a:r>
                <a:rPr lang="en-US" dirty="0" err="1"/>
                <a:t>baño</a:t>
              </a:r>
              <a:r>
                <a:rPr lang="en-US" dirty="0"/>
                <a:t> </a:t>
              </a:r>
            </a:p>
            <a:p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0720CA-D4AD-44B2-AF80-C2AA4D1289C9}"/>
                </a:ext>
              </a:extLst>
            </p:cNvPr>
            <p:cNvSpPr txBox="1"/>
            <p:nvPr/>
          </p:nvSpPr>
          <p:spPr>
            <a:xfrm>
              <a:off x="3907107" y="2268569"/>
              <a:ext cx="2545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regar</a:t>
              </a:r>
              <a:r>
                <a:rPr lang="en-US" dirty="0" smtClean="0"/>
                <a:t> las </a:t>
              </a:r>
              <a:r>
                <a:rPr lang="en-US" dirty="0" err="1" smtClean="0"/>
                <a:t>plantas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BE338FB-460B-415E-8CCF-CD86FF3A48D4}"/>
              </a:ext>
            </a:extLst>
          </p:cNvPr>
          <p:cNvSpPr txBox="1"/>
          <p:nvPr/>
        </p:nvSpPr>
        <p:spPr>
          <a:xfrm>
            <a:off x="6881443" y="1683537"/>
            <a:ext cx="231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Ahorre</a:t>
            </a:r>
            <a:r>
              <a:rPr lang="en-US" dirty="0" smtClean="0"/>
              <a:t> hasta 12,000 </a:t>
            </a:r>
            <a:r>
              <a:rPr lang="en-US" dirty="0" err="1" smtClean="0"/>
              <a:t>galones</a:t>
            </a:r>
            <a:r>
              <a:rPr lang="en-US" dirty="0" smtClean="0"/>
              <a:t> </a:t>
            </a:r>
            <a:r>
              <a:rPr lang="en-US" dirty="0"/>
              <a:t>al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7D44E8-B046-426D-B2E4-6009671D43E6}"/>
              </a:ext>
            </a:extLst>
          </p:cNvPr>
          <p:cNvSpPr txBox="1"/>
          <p:nvPr/>
        </p:nvSpPr>
        <p:spPr>
          <a:xfrm>
            <a:off x="7032714" y="3936244"/>
            <a:ext cx="228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Para </a:t>
            </a:r>
            <a:r>
              <a:rPr lang="es-ES" dirty="0" smtClean="0"/>
              <a:t>compost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54CE-148B-4095-865E-CD4BFC1A6AA7}"/>
              </a:ext>
            </a:extLst>
          </p:cNvPr>
          <p:cNvSpPr txBox="1"/>
          <p:nvPr/>
        </p:nvSpPr>
        <p:spPr>
          <a:xfrm>
            <a:off x="6907574" y="5623492"/>
            <a:ext cx="2545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Ahorre</a:t>
            </a:r>
            <a:r>
              <a:rPr lang="en-US" dirty="0" smtClean="0"/>
              <a:t> hasta 29,200 </a:t>
            </a:r>
            <a:r>
              <a:rPr lang="en-US" dirty="0" err="1" smtClean="0"/>
              <a:t>galones</a:t>
            </a:r>
            <a:r>
              <a:rPr lang="en-US" dirty="0" smtClean="0"/>
              <a:t> </a:t>
            </a:r>
            <a:r>
              <a:rPr lang="en-US" dirty="0"/>
              <a:t>al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7C4FF0-466C-4361-A477-CAA9E0488CC1}"/>
              </a:ext>
            </a:extLst>
          </p:cNvPr>
          <p:cNvSpPr txBox="1"/>
          <p:nvPr/>
        </p:nvSpPr>
        <p:spPr>
          <a:xfrm>
            <a:off x="8738228" y="3905141"/>
            <a:ext cx="311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Ahorre</a:t>
            </a:r>
            <a:r>
              <a:rPr lang="en-US" dirty="0" smtClean="0"/>
              <a:t> hasta 16,000 </a:t>
            </a:r>
            <a:r>
              <a:rPr lang="en-US" dirty="0" err="1" smtClean="0"/>
              <a:t>galones</a:t>
            </a:r>
            <a:r>
              <a:rPr lang="en-US" dirty="0" smtClean="0"/>
              <a:t> </a:t>
            </a:r>
            <a:r>
              <a:rPr lang="en-US" dirty="0"/>
              <a:t>al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93570" y="1095998"/>
            <a:ext cx="1562100" cy="641463"/>
            <a:chOff x="5326374" y="917974"/>
            <a:chExt cx="1562100" cy="641463"/>
          </a:xfrm>
        </p:grpSpPr>
        <p:grpSp>
          <p:nvGrpSpPr>
            <p:cNvPr id="16" name="Group 15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893570" y="2969537"/>
            <a:ext cx="1562100" cy="641463"/>
            <a:chOff x="5326374" y="917974"/>
            <a:chExt cx="1562100" cy="641463"/>
          </a:xfrm>
        </p:grpSpPr>
        <p:grpSp>
          <p:nvGrpSpPr>
            <p:cNvPr id="51" name="Group 50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893570" y="4907793"/>
            <a:ext cx="1562100" cy="641463"/>
            <a:chOff x="5326374" y="917974"/>
            <a:chExt cx="1562100" cy="641463"/>
          </a:xfrm>
        </p:grpSpPr>
        <p:grpSp>
          <p:nvGrpSpPr>
            <p:cNvPr id="62" name="Group 61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sp>
        <p:nvSpPr>
          <p:cNvPr id="70" name="TextBox 69"/>
          <p:cNvSpPr txBox="1"/>
          <p:nvPr/>
        </p:nvSpPr>
        <p:spPr>
          <a:xfrm>
            <a:off x="2251548" y="3727249"/>
            <a:ext cx="170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 $3 (</a:t>
            </a:r>
            <a:r>
              <a:rPr lang="en-US" dirty="0" err="1" smtClean="0"/>
              <a:t>cazuela</a:t>
            </a:r>
            <a:r>
              <a:rPr lang="en-US" dirty="0" smtClean="0"/>
              <a:t> de 6 </a:t>
            </a:r>
            <a:r>
              <a:rPr lang="en-US" dirty="0" err="1" smtClean="0"/>
              <a:t>pulgadas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4314894" y="3761015"/>
            <a:ext cx="2545364" cy="791478"/>
            <a:chOff x="3907107" y="1846423"/>
            <a:chExt cx="2545364" cy="791478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603CF98-8C95-4377-8218-601A87E8E44A}"/>
                </a:ext>
              </a:extLst>
            </p:cNvPr>
            <p:cNvSpPr txBox="1"/>
            <p:nvPr/>
          </p:nvSpPr>
          <p:spPr>
            <a:xfrm>
              <a:off x="3907108" y="1846423"/>
              <a:ext cx="2403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bajarle</a:t>
              </a:r>
              <a:r>
                <a:rPr lang="en-US" dirty="0" smtClean="0"/>
                <a:t> </a:t>
              </a:r>
              <a:r>
                <a:rPr lang="en-US" dirty="0"/>
                <a:t>al </a:t>
              </a:r>
              <a:r>
                <a:rPr lang="en-US" dirty="0" err="1"/>
                <a:t>baño</a:t>
              </a:r>
              <a:r>
                <a:rPr lang="en-US" dirty="0"/>
                <a:t> </a:t>
              </a:r>
            </a:p>
            <a:p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70720CA-D4AD-44B2-AF80-C2AA4D1289C9}"/>
                </a:ext>
              </a:extLst>
            </p:cNvPr>
            <p:cNvSpPr txBox="1"/>
            <p:nvPr/>
          </p:nvSpPr>
          <p:spPr>
            <a:xfrm>
              <a:off x="3907107" y="2268569"/>
              <a:ext cx="2545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regar</a:t>
              </a:r>
              <a:r>
                <a:rPr lang="en-US" dirty="0" smtClean="0"/>
                <a:t> las </a:t>
              </a:r>
              <a:r>
                <a:rPr lang="en-US" dirty="0" err="1" smtClean="0"/>
                <a:t>plantas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508183" y="5602463"/>
            <a:ext cx="170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promedio</a:t>
            </a:r>
            <a:r>
              <a:rPr lang="en-US" dirty="0" smtClean="0"/>
              <a:t> </a:t>
            </a:r>
            <a:r>
              <a:rPr lang="en-US" dirty="0"/>
              <a:t>$5 </a:t>
            </a:r>
            <a:r>
              <a:rPr lang="en-US" dirty="0" smtClean="0"/>
              <a:t>(</a:t>
            </a:r>
            <a:r>
              <a:rPr lang="en-US" dirty="0" err="1" smtClean="0"/>
              <a:t>contenedor</a:t>
            </a:r>
            <a:r>
              <a:rPr lang="en-US" dirty="0" smtClean="0"/>
              <a:t> de 5 </a:t>
            </a:r>
            <a:r>
              <a:rPr lang="en-US" dirty="0" err="1" smtClean="0"/>
              <a:t>galones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4243880" y="5615318"/>
            <a:ext cx="2545364" cy="791478"/>
            <a:chOff x="3907107" y="1846423"/>
            <a:chExt cx="2545364" cy="79147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03CF98-8C95-4377-8218-601A87E8E44A}"/>
                </a:ext>
              </a:extLst>
            </p:cNvPr>
            <p:cNvSpPr txBox="1"/>
            <p:nvPr/>
          </p:nvSpPr>
          <p:spPr>
            <a:xfrm>
              <a:off x="3907108" y="1846423"/>
              <a:ext cx="2403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bajarle</a:t>
              </a:r>
              <a:r>
                <a:rPr lang="en-US" dirty="0" smtClean="0"/>
                <a:t> </a:t>
              </a:r>
              <a:r>
                <a:rPr lang="en-US" dirty="0"/>
                <a:t>al </a:t>
              </a:r>
              <a:r>
                <a:rPr lang="en-US" dirty="0" err="1"/>
                <a:t>baño</a:t>
              </a:r>
              <a:r>
                <a:rPr lang="en-US" dirty="0"/>
                <a:t> </a:t>
              </a:r>
            </a:p>
            <a:p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70720CA-D4AD-44B2-AF80-C2AA4D1289C9}"/>
                </a:ext>
              </a:extLst>
            </p:cNvPr>
            <p:cNvSpPr txBox="1"/>
            <p:nvPr/>
          </p:nvSpPr>
          <p:spPr>
            <a:xfrm>
              <a:off x="3907107" y="2268569"/>
              <a:ext cx="2545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Para </a:t>
              </a:r>
              <a:r>
                <a:rPr lang="en-US" dirty="0" err="1" smtClean="0"/>
                <a:t>regar</a:t>
              </a:r>
              <a:r>
                <a:rPr lang="en-US" dirty="0" smtClean="0"/>
                <a:t> las </a:t>
              </a:r>
              <a:r>
                <a:rPr lang="en-US" dirty="0" err="1" smtClean="0"/>
                <a:t>plantas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728840" y="4807548"/>
            <a:ext cx="72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7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/>
              <a:t>Técnicos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494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0" y="444500"/>
            <a:ext cx="1132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Hay  </a:t>
            </a:r>
            <a:r>
              <a:rPr lang="en-US" b="1" u="sng" dirty="0" err="1"/>
              <a:t>diferentes</a:t>
            </a:r>
            <a:r>
              <a:rPr lang="en-US" b="1" u="sng" dirty="0"/>
              <a:t> </a:t>
            </a:r>
            <a:r>
              <a:rPr lang="en-US" b="1" u="sng" dirty="0" err="1"/>
              <a:t>recursos</a:t>
            </a:r>
            <a:r>
              <a:rPr lang="en-US" b="1" u="sng" dirty="0"/>
              <a:t> </a:t>
            </a:r>
            <a:r>
              <a:rPr lang="en-US" b="1" u="sng" dirty="0" err="1"/>
              <a:t>técnicos</a:t>
            </a:r>
            <a:r>
              <a:rPr lang="en-US" b="1" u="sng" dirty="0"/>
              <a:t> </a:t>
            </a:r>
            <a:r>
              <a:rPr lang="en-US" b="1" u="sng" dirty="0" err="1"/>
              <a:t>algunos</a:t>
            </a:r>
            <a:r>
              <a:rPr lang="en-US" b="1" u="sng" dirty="0"/>
              <a:t> </a:t>
            </a:r>
            <a:r>
              <a:rPr lang="en-US" b="1" u="sng" dirty="0" err="1"/>
              <a:t>están</a:t>
            </a:r>
            <a:r>
              <a:rPr lang="en-US" b="1" u="sng" dirty="0"/>
              <a:t> </a:t>
            </a:r>
            <a:r>
              <a:rPr lang="en-US" b="1" u="sng" dirty="0" err="1"/>
              <a:t>escritos</a:t>
            </a:r>
            <a:r>
              <a:rPr lang="en-US" b="1" u="sng" dirty="0"/>
              <a:t> </a:t>
            </a:r>
            <a:r>
              <a:rPr lang="en-US" b="1" u="sng" dirty="0" err="1"/>
              <a:t>aquí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n-US" dirty="0" err="1"/>
              <a:t>Guía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de ARCSA: </a:t>
            </a:r>
            <a:r>
              <a:rPr lang="en-US" dirty="0">
                <a:hlinkClick r:id="rId2"/>
              </a:rPr>
              <a:t>http://www.arcsaresource.com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Asistencia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http://www.nadbank.org/~</a:t>
            </a:r>
            <a:r>
              <a:rPr lang="en-US" dirty="0" smtClean="0">
                <a:hlinkClick r:id="rId3"/>
              </a:rPr>
              <a:t>nadborg/index.php?acc=contest&amp;tpl=jtap_studies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Oficina</a:t>
            </a:r>
            <a:r>
              <a:rPr lang="en-US" dirty="0"/>
              <a:t> de </a:t>
            </a:r>
            <a:r>
              <a:rPr lang="en-US" dirty="0" err="1"/>
              <a:t>Iniciativas</a:t>
            </a:r>
            <a:r>
              <a:rPr lang="en-US" dirty="0"/>
              <a:t> de Colonias: </a:t>
            </a:r>
            <a:r>
              <a:rPr lang="en-US" dirty="0" err="1"/>
              <a:t>Programa</a:t>
            </a:r>
            <a:r>
              <a:rPr lang="en-US" dirty="0"/>
              <a:t> de Colonias para </a:t>
            </a:r>
            <a:r>
              <a:rPr lang="en-US" dirty="0" err="1"/>
              <a:t>Centros</a:t>
            </a:r>
            <a:r>
              <a:rPr lang="en-US" dirty="0"/>
              <a:t> de Auto </a:t>
            </a:r>
            <a:r>
              <a:rPr lang="en-US" dirty="0" err="1"/>
              <a:t>Ayuda</a:t>
            </a:r>
            <a:r>
              <a:rPr lang="en-US" dirty="0"/>
              <a:t>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://www.tdhca.state.tx.us/oci/index.htm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10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Educacionales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79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0"/>
            <a:ext cx="10185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Hay  </a:t>
            </a:r>
            <a:r>
              <a:rPr lang="en-US" b="1" u="sng" dirty="0" err="1"/>
              <a:t>diferentes</a:t>
            </a:r>
            <a:r>
              <a:rPr lang="en-US" b="1" u="sng" dirty="0"/>
              <a:t> </a:t>
            </a:r>
            <a:r>
              <a:rPr lang="en-US" b="1" u="sng" dirty="0" err="1"/>
              <a:t>recursos</a:t>
            </a:r>
            <a:r>
              <a:rPr lang="en-US" b="1" u="sng" dirty="0"/>
              <a:t> </a:t>
            </a:r>
            <a:r>
              <a:rPr lang="en-US" b="1" u="sng" dirty="0" err="1"/>
              <a:t>técnicos</a:t>
            </a:r>
            <a:r>
              <a:rPr lang="en-US" b="1" u="sng" dirty="0"/>
              <a:t> </a:t>
            </a:r>
            <a:r>
              <a:rPr lang="en-US" b="1" u="sng" dirty="0" err="1"/>
              <a:t>algunos</a:t>
            </a:r>
            <a:r>
              <a:rPr lang="en-US" b="1" u="sng" dirty="0"/>
              <a:t> </a:t>
            </a:r>
            <a:r>
              <a:rPr lang="en-US" b="1" u="sng" dirty="0" err="1"/>
              <a:t>están</a:t>
            </a:r>
            <a:r>
              <a:rPr lang="en-US" b="1" u="sng" dirty="0"/>
              <a:t> </a:t>
            </a:r>
            <a:r>
              <a:rPr lang="en-US" b="1" u="sng" dirty="0" err="1" smtClean="0"/>
              <a:t>escritos</a:t>
            </a:r>
            <a:r>
              <a:rPr lang="en-US" b="1" u="sng" dirty="0"/>
              <a:t> </a:t>
            </a:r>
            <a:r>
              <a:rPr lang="en-US" b="1" u="sng" dirty="0" err="1"/>
              <a:t>aquí</a:t>
            </a:r>
            <a:r>
              <a:rPr lang="en-US" b="1" u="sng" dirty="0"/>
              <a:t>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Galería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Productos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http://waterfootprint.org/en/resources/interactive-tools/product-gallery/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Calculadora</a:t>
            </a:r>
            <a:r>
              <a:rPr lang="en-US" dirty="0" smtClean="0"/>
              <a:t> Personal Para la </a:t>
            </a:r>
            <a:r>
              <a:rPr lang="en-US" dirty="0" err="1" smtClean="0"/>
              <a:t>Huella</a:t>
            </a:r>
            <a:r>
              <a:rPr lang="en-US" dirty="0" smtClean="0"/>
              <a:t> de Agua : </a:t>
            </a:r>
            <a:r>
              <a:rPr lang="en-US" dirty="0">
                <a:hlinkClick r:id="rId3"/>
              </a:rPr>
              <a:t>http://waterfootprint.org/en/resources/interactive-tools/personal-water-footprint-calculator/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Calculadora</a:t>
            </a:r>
            <a:r>
              <a:rPr lang="en-US" dirty="0" smtClean="0"/>
              <a:t> Personal </a:t>
            </a:r>
            <a:r>
              <a:rPr lang="en-US" dirty="0" err="1" smtClean="0"/>
              <a:t>Extendida</a:t>
            </a:r>
            <a:r>
              <a:rPr lang="en-US" dirty="0" smtClean="0"/>
              <a:t>: </a:t>
            </a:r>
            <a:r>
              <a:rPr lang="en-US" dirty="0">
                <a:hlinkClick r:id="rId4"/>
              </a:rPr>
              <a:t>http://waterfootprint.org/en/resources/interactive-tools/personal-water-footprint-calculator/personal-calculator-extended/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Como </a:t>
            </a:r>
            <a:r>
              <a:rPr lang="en-US" dirty="0" err="1"/>
              <a:t>C</a:t>
            </a:r>
            <a:r>
              <a:rPr lang="en-US" dirty="0" err="1" smtClean="0"/>
              <a:t>alcular</a:t>
            </a:r>
            <a:r>
              <a:rPr lang="en-US" dirty="0" smtClean="0"/>
              <a:t> la </a:t>
            </a:r>
            <a:r>
              <a:rPr lang="en-US" dirty="0" err="1" smtClean="0"/>
              <a:t>Huella</a:t>
            </a:r>
            <a:r>
              <a:rPr lang="en-US" dirty="0" smtClean="0"/>
              <a:t> de Agua de </a:t>
            </a:r>
            <a:r>
              <a:rPr lang="en-US" dirty="0" err="1"/>
              <a:t>C</a:t>
            </a:r>
            <a:r>
              <a:rPr lang="en-US" dirty="0" err="1" smtClean="0"/>
              <a:t>ualquier</a:t>
            </a:r>
            <a:r>
              <a:rPr lang="en-US" dirty="0" smtClean="0"/>
              <a:t> Comida: </a:t>
            </a:r>
            <a:r>
              <a:rPr lang="en-US" dirty="0">
                <a:hlinkClick r:id="rId5"/>
              </a:rPr>
              <a:t>https://get-green-now.com/wp-content/uploads/2017/05/PDFHowtoCalculatetheWaterFootprintofanyFood.pdf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Captación</a:t>
            </a:r>
            <a:r>
              <a:rPr lang="en-US" dirty="0"/>
              <a:t> de Agua de Lluvia- </a:t>
            </a:r>
            <a:r>
              <a:rPr lang="en-US" dirty="0" err="1" smtClean="0"/>
              <a:t>Actividades</a:t>
            </a:r>
            <a:r>
              <a:rPr lang="en-US" dirty="0" smtClean="0"/>
              <a:t> para la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J</a:t>
            </a:r>
            <a:r>
              <a:rPr lang="en-US" dirty="0" err="1" smtClean="0"/>
              <a:t>uvenil</a:t>
            </a:r>
            <a:r>
              <a:rPr lang="en-US" dirty="0" smtClean="0"/>
              <a:t>: </a:t>
            </a:r>
            <a:r>
              <a:rPr lang="en-US" dirty="0">
                <a:hlinkClick r:id="rId6"/>
              </a:rPr>
              <a:t>https://www.agrilifebookstore.org/v/vspfiles/downloadables/EBN-009.pdf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Manual de el </a:t>
            </a:r>
            <a:r>
              <a:rPr lang="en-US" dirty="0" err="1" smtClean="0"/>
              <a:t>Dueño</a:t>
            </a:r>
            <a:r>
              <a:rPr lang="en-US" dirty="0" smtClean="0"/>
              <a:t> para </a:t>
            </a:r>
            <a:r>
              <a:rPr lang="en-US" dirty="0" err="1" smtClean="0"/>
              <a:t>Pozo</a:t>
            </a:r>
            <a:r>
              <a:rPr lang="en-US" dirty="0"/>
              <a:t> </a:t>
            </a:r>
            <a:r>
              <a:rPr lang="en-US" dirty="0" smtClean="0"/>
              <a:t>en Texas: </a:t>
            </a:r>
            <a:r>
              <a:rPr lang="en-US" dirty="0">
                <a:hlinkClick r:id="rId7"/>
              </a:rPr>
              <a:t>http://twon.tamu.edu/fact-sheets/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Tapando</a:t>
            </a:r>
            <a:r>
              <a:rPr lang="en-US" dirty="0" smtClean="0"/>
              <a:t> un </a:t>
            </a:r>
            <a:r>
              <a:rPr lang="en-US" dirty="0" err="1" smtClean="0"/>
              <a:t>Pozo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bandonado</a:t>
            </a:r>
            <a:r>
              <a:rPr lang="en-US" dirty="0" smtClean="0"/>
              <a:t>: </a:t>
            </a:r>
            <a:r>
              <a:rPr lang="en-US" dirty="0">
                <a:hlinkClick r:id="rId8"/>
              </a:rPr>
              <a:t>https://abandonedwell.tamu.edu/class-materials-and-resources/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On-Site Sewage Facilities (OSSF) </a:t>
            </a:r>
            <a:r>
              <a:rPr lang="en-US" dirty="0"/>
              <a:t>Instalaciones </a:t>
            </a:r>
            <a:r>
              <a:rPr lang="en-US" dirty="0" smtClean="0"/>
              <a:t>de </a:t>
            </a:r>
            <a:r>
              <a:rPr lang="en-US" dirty="0" err="1" smtClean="0"/>
              <a:t>Aguas</a:t>
            </a:r>
            <a:r>
              <a:rPr lang="en-US" dirty="0" smtClean="0"/>
              <a:t> </a:t>
            </a:r>
            <a:r>
              <a:rPr lang="en-US" dirty="0" err="1" smtClean="0"/>
              <a:t>Residuales</a:t>
            </a:r>
            <a:r>
              <a:rPr lang="en-US" dirty="0" smtClean="0"/>
              <a:t> Locales: </a:t>
            </a:r>
            <a:r>
              <a:rPr lang="en-US" dirty="0">
                <a:hlinkClick r:id="rId9"/>
              </a:rPr>
              <a:t>https://ossf.tamu.edu/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Lista</a:t>
            </a:r>
            <a:r>
              <a:rPr lang="en-US" dirty="0" smtClean="0"/>
              <a:t> para la </a:t>
            </a:r>
            <a:r>
              <a:rPr lang="en-US" dirty="0" err="1"/>
              <a:t>Conservación</a:t>
            </a:r>
            <a:r>
              <a:rPr lang="en-US" dirty="0"/>
              <a:t> </a:t>
            </a:r>
            <a:r>
              <a:rPr lang="en-US" dirty="0" smtClean="0"/>
              <a:t>de Agua para Padres e </a:t>
            </a:r>
            <a:r>
              <a:rPr lang="en-US" dirty="0" err="1"/>
              <a:t>H</a:t>
            </a:r>
            <a:r>
              <a:rPr lang="en-US" dirty="0" err="1" smtClean="0"/>
              <a:t>ijos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10"/>
              </a:rPr>
              <a:t>https</a:t>
            </a:r>
            <a:r>
              <a:rPr lang="en-US" dirty="0">
                <a:hlinkClick r:id="rId10"/>
              </a:rPr>
              <a:t>://water.ca.gov/-/media/DWR-Website/Divisions/Education-Materials/Worksheets/Files/Checklist.pdf?la=en&amp;hash=16DEDDF72B9FE9013D474D4A9FCFC7882998A2E1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 Agua y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ibro</a:t>
            </a:r>
            <a:r>
              <a:rPr lang="en-US" dirty="0" smtClean="0"/>
              <a:t> de </a:t>
            </a:r>
            <a:r>
              <a:rPr lang="en-US" dirty="0" err="1"/>
              <a:t>A</a:t>
            </a:r>
            <a:r>
              <a:rPr lang="en-US" dirty="0" err="1" smtClean="0"/>
              <a:t>ctividades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 smtClean="0"/>
              <a:t>Niños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://water.ca.gov/-/media/DWR-Website/Divisions/Education-Materials/Activity-Books/Files/WATERandME.pdf?la=en&amp;hash=1C511CA304D70F9402529E1C3E949AE0627998C9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estoy</a:t>
            </a:r>
            <a:r>
              <a:rPr lang="en-US" dirty="0" smtClean="0"/>
              <a:t> </a:t>
            </a:r>
            <a:r>
              <a:rPr lang="en-US" dirty="0" err="1" smtClean="0"/>
              <a:t>listo</a:t>
            </a:r>
            <a:r>
              <a:rPr lang="en-US" dirty="0" smtClean="0"/>
              <a:t> </a:t>
            </a:r>
            <a:r>
              <a:rPr lang="en-US" dirty="0" err="1" smtClean="0"/>
              <a:t>libro</a:t>
            </a:r>
            <a:r>
              <a:rPr lang="en-US" dirty="0" smtClean="0"/>
              <a:t> de </a:t>
            </a:r>
            <a:r>
              <a:rPr lang="en-US" dirty="0" err="1" smtClean="0"/>
              <a:t>actividades</a:t>
            </a:r>
            <a:r>
              <a:rPr lang="en-US" dirty="0" smtClean="0"/>
              <a:t> para la </a:t>
            </a:r>
            <a:r>
              <a:rPr lang="es-ES" altLang="en-US" dirty="0" smtClean="0"/>
              <a:t>Preparación contra las Inundaciones</a:t>
            </a:r>
            <a:r>
              <a:rPr lang="en-US" dirty="0" smtClean="0"/>
              <a:t>: </a:t>
            </a:r>
            <a:r>
              <a:rPr lang="en-US" dirty="0">
                <a:hlinkClick r:id="rId12"/>
              </a:rPr>
              <a:t>https://water.ca.gov/-/media/DWR-Website/Divisions/Education-Materials/Activity-Books/Files/Flood-Preparedness-Activity-Book_English.pdf?la=en&amp;hash=E0869862D0D3B9E41111E65986846D928D7DD7E9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93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482600"/>
            <a:ext cx="11391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s-ES" dirty="0" smtClean="0"/>
              <a:t>A</a:t>
            </a:r>
            <a:r>
              <a:rPr lang="es-ES" altLang="en-US" dirty="0" smtClean="0"/>
              <a:t>sociación Americana para los Sistemas de </a:t>
            </a:r>
            <a:r>
              <a:rPr lang="en-US" dirty="0" err="1"/>
              <a:t>Captación</a:t>
            </a:r>
            <a:r>
              <a:rPr lang="en-US" dirty="0"/>
              <a:t> de Agua de </a:t>
            </a:r>
            <a:r>
              <a:rPr lang="en-US" dirty="0" smtClean="0"/>
              <a:t>Lluvia: </a:t>
            </a:r>
            <a:r>
              <a:rPr lang="en-US" dirty="0">
                <a:hlinkClick r:id="rId2"/>
              </a:rPr>
              <a:t>https://www.arcsa.org/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Huella</a:t>
            </a:r>
            <a:r>
              <a:rPr lang="en-US" dirty="0" smtClean="0"/>
              <a:t> de Agua de </a:t>
            </a:r>
            <a:r>
              <a:rPr lang="en-US" dirty="0" err="1" smtClean="0"/>
              <a:t>Cultivos</a:t>
            </a:r>
            <a:r>
              <a:rPr lang="en-US" dirty="0" smtClean="0"/>
              <a:t> y </a:t>
            </a:r>
            <a:r>
              <a:rPr lang="en-US" dirty="0" err="1"/>
              <a:t>P</a:t>
            </a:r>
            <a:r>
              <a:rPr lang="en-US" dirty="0" err="1" smtClean="0"/>
              <a:t>roductos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nimales</a:t>
            </a:r>
            <a:r>
              <a:rPr lang="en-US" dirty="0" smtClean="0"/>
              <a:t>: </a:t>
            </a:r>
            <a:r>
              <a:rPr lang="en-US" dirty="0" err="1"/>
              <a:t>U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/>
              <a:t>Comparación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http://waterfootprint.org/en/water-footprint/product-water-footprint/water-footprint-crop-and-animal-products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Recursos</a:t>
            </a:r>
            <a:r>
              <a:rPr lang="en-US" dirty="0" smtClean="0"/>
              <a:t> de el Agua para </a:t>
            </a:r>
            <a:r>
              <a:rPr lang="en-US" dirty="0" err="1"/>
              <a:t>E</a:t>
            </a:r>
            <a:r>
              <a:rPr lang="en-US" dirty="0" err="1" smtClean="0"/>
              <a:t>ducadores</a:t>
            </a:r>
            <a:r>
              <a:rPr lang="en-US" dirty="0" smtClean="0"/>
              <a:t>: </a:t>
            </a:r>
            <a:r>
              <a:rPr lang="en-US" dirty="0">
                <a:hlinkClick r:id="rId4"/>
              </a:rPr>
              <a:t>https://www.watercalculator.org/education/water-resources-for-educators/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Material </a:t>
            </a:r>
            <a:r>
              <a:rPr lang="en-US" dirty="0" err="1" smtClean="0"/>
              <a:t>Educacional</a:t>
            </a:r>
            <a:r>
              <a:rPr lang="en-US" dirty="0" smtClean="0"/>
              <a:t> de el </a:t>
            </a:r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Agricultura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r>
              <a:rPr lang="en-US" dirty="0" smtClean="0"/>
              <a:t>: </a:t>
            </a:r>
            <a:r>
              <a:rPr lang="en-US" dirty="0">
                <a:hlinkClick r:id="rId5"/>
              </a:rPr>
              <a:t>https://www.nal.usda.gov/waic/educational-materials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temas</a:t>
            </a:r>
            <a:r>
              <a:rPr lang="en-US" dirty="0" smtClean="0"/>
              <a:t> de el Agua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Guardacostas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r>
              <a:rPr lang="en-US" dirty="0" smtClean="0"/>
              <a:t>: </a:t>
            </a:r>
            <a:r>
              <a:rPr lang="en-US" dirty="0">
                <a:hlinkClick r:id="rId6"/>
              </a:rPr>
              <a:t>https://water.usgs.gov/education.html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Temas</a:t>
            </a:r>
            <a:r>
              <a:rPr lang="en-US" dirty="0" smtClean="0"/>
              <a:t> de el Agua de la </a:t>
            </a:r>
            <a:r>
              <a:rPr lang="en-US" dirty="0" err="1" smtClean="0"/>
              <a:t>Agencia</a:t>
            </a:r>
            <a:r>
              <a:rPr lang="en-US" dirty="0" smtClean="0"/>
              <a:t> para la </a:t>
            </a:r>
            <a:r>
              <a:rPr lang="en-US" dirty="0" err="1"/>
              <a:t>Protección</a:t>
            </a:r>
            <a:r>
              <a:rPr lang="en-US" dirty="0"/>
              <a:t> </a:t>
            </a:r>
            <a:r>
              <a:rPr lang="en-US" dirty="0" err="1" smtClean="0"/>
              <a:t>Ambiental</a:t>
            </a:r>
            <a:r>
              <a:rPr lang="en-US" dirty="0" smtClean="0"/>
              <a:t> (EPA): </a:t>
            </a:r>
            <a:r>
              <a:rPr lang="en-US" dirty="0">
                <a:hlinkClick r:id="rId7"/>
              </a:rPr>
              <a:t>https://www.epa.gov/environmental-topics/water-topics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n-US" dirty="0" err="1"/>
              <a:t>Fundación</a:t>
            </a:r>
            <a:r>
              <a:rPr lang="en-US" dirty="0"/>
              <a:t> </a:t>
            </a:r>
            <a:r>
              <a:rPr lang="en-US" dirty="0" smtClean="0"/>
              <a:t>para la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smtClean="0"/>
              <a:t>de Agua: </a:t>
            </a:r>
            <a:r>
              <a:rPr lang="en-US" dirty="0" err="1" smtClean="0"/>
              <a:t>Cuestiones</a:t>
            </a:r>
            <a:r>
              <a:rPr lang="en-US" dirty="0" smtClean="0"/>
              <a:t> de Agua </a:t>
            </a:r>
            <a:r>
              <a:rPr lang="en-US" dirty="0">
                <a:hlinkClick r:id="rId8"/>
              </a:rPr>
              <a:t>https://www.watereducation.org/topic-list-water-issues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50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496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Baño</a:t>
            </a:r>
            <a:r>
              <a:rPr lang="en-US" dirty="0"/>
              <a:t> </a:t>
            </a:r>
            <a:r>
              <a:rPr lang="en-US" dirty="0" smtClean="0"/>
              <a:t>Water Sense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296827"/>
            <a:ext cx="1993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Llene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botella</a:t>
            </a:r>
            <a:r>
              <a:rPr lang="en-US" dirty="0" smtClean="0"/>
              <a:t> de 2 </a:t>
            </a:r>
            <a:r>
              <a:rPr lang="en-US" dirty="0" err="1" smtClean="0"/>
              <a:t>litros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 smtClean="0"/>
              <a:t>póngala</a:t>
            </a:r>
            <a:r>
              <a:rPr lang="en-US" dirty="0" smtClean="0"/>
              <a:t> en el </a:t>
            </a:r>
            <a:r>
              <a:rPr lang="en-US" dirty="0" err="1" smtClean="0"/>
              <a:t>tanque</a:t>
            </a:r>
            <a:r>
              <a:rPr lang="en-US" dirty="0" smtClean="0"/>
              <a:t> </a:t>
            </a:r>
            <a:r>
              <a:rPr lang="en-US" dirty="0"/>
              <a:t>del </a:t>
            </a:r>
            <a:r>
              <a:rPr lang="en-US" dirty="0" err="1"/>
              <a:t>baño</a:t>
            </a:r>
            <a:r>
              <a:rPr lang="en-US" dirty="0"/>
              <a:t> </a:t>
            </a:r>
            <a:r>
              <a:rPr lang="en-US" dirty="0" smtClean="0"/>
              <a:t>para </a:t>
            </a:r>
            <a:r>
              <a:rPr lang="en-US" dirty="0" err="1" smtClean="0"/>
              <a:t>ahorrar</a:t>
            </a:r>
            <a:r>
              <a:rPr lang="en-US" dirty="0" smtClean="0"/>
              <a:t> agua	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6149" r="4190" b="17445"/>
          <a:stretch/>
        </p:blipFill>
        <p:spPr>
          <a:xfrm>
            <a:off x="1987827" y="2340177"/>
            <a:ext cx="3127032" cy="1942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0014" r="69610" b="1866"/>
          <a:stretch/>
        </p:blipFill>
        <p:spPr>
          <a:xfrm>
            <a:off x="1993900" y="4373523"/>
            <a:ext cx="1108008" cy="24422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9050" y="2534465"/>
            <a:ext cx="22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Baño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doble</a:t>
            </a:r>
            <a:r>
              <a:rPr lang="en-US" dirty="0" smtClean="0"/>
              <a:t> </a:t>
            </a:r>
            <a:r>
              <a:rPr lang="en-US" dirty="0" err="1" smtClean="0"/>
              <a:t>descarga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8" t="9933" r="1317" b="4820"/>
          <a:stretch/>
        </p:blipFill>
        <p:spPr>
          <a:xfrm>
            <a:off x="3101908" y="4373217"/>
            <a:ext cx="2012950" cy="2425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0" y="644962"/>
            <a:ext cx="116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0" y="2340177"/>
            <a:ext cx="116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00" y="4564396"/>
            <a:ext cx="116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6576" y="1419233"/>
            <a:ext cx="185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$110 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62042" y="1472457"/>
            <a:ext cx="183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$100-400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683884" y="1416847"/>
            <a:ext cx="243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14,160 </a:t>
            </a:r>
            <a:r>
              <a:rPr lang="en-US" dirty="0" err="1" smtClean="0"/>
              <a:t>galones</a:t>
            </a:r>
            <a:r>
              <a:rPr lang="en-US" dirty="0" smtClean="0"/>
              <a:t> de agua 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3009"/>
          <a:stretch/>
        </p:blipFill>
        <p:spPr>
          <a:xfrm>
            <a:off x="1993899" y="720214"/>
            <a:ext cx="3120959" cy="15091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28709" y="3161171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$30-45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826576" y="3253174"/>
            <a:ext cx="2098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19,400 </a:t>
            </a:r>
            <a:r>
              <a:rPr lang="en-US" dirty="0" err="1" smtClean="0"/>
              <a:t>galones</a:t>
            </a:r>
            <a:r>
              <a:rPr lang="en-US" dirty="0" smtClean="0"/>
              <a:t> 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68409" y="5284963"/>
            <a:ext cx="151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$ 3-5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36964" y="5420774"/>
            <a:ext cx="1796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3,650 </a:t>
            </a:r>
            <a:r>
              <a:rPr lang="en-US" dirty="0" err="1" smtClean="0"/>
              <a:t>galones</a:t>
            </a:r>
            <a:r>
              <a:rPr lang="en-US" dirty="0" smtClean="0"/>
              <a:t> 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 smtClean="0"/>
              <a:t>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67242" y="1589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</a:t>
            </a:r>
            <a:r>
              <a:rPr lang="en-US" b="1" dirty="0"/>
              <a:t>el </a:t>
            </a:r>
            <a:r>
              <a:rPr lang="en-US" b="1" dirty="0" err="1"/>
              <a:t>Baño</a:t>
            </a:r>
            <a:endParaRPr lang="en-US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AD75BF-4590-498E-89A8-F1C31650E21D}"/>
              </a:ext>
            </a:extLst>
          </p:cNvPr>
          <p:cNvCxnSpPr/>
          <p:nvPr/>
        </p:nvCxnSpPr>
        <p:spPr>
          <a:xfrm>
            <a:off x="0" y="234017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CB32D6-407F-467D-AE2B-D665352A6FA9}"/>
              </a:ext>
            </a:extLst>
          </p:cNvPr>
          <p:cNvCxnSpPr/>
          <p:nvPr/>
        </p:nvCxnSpPr>
        <p:spPr>
          <a:xfrm>
            <a:off x="0" y="436653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16F9AE9-4552-4922-B609-AD2BD43AB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60" y="1101891"/>
            <a:ext cx="243861" cy="2438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70E65D-1330-4621-AEA7-5EDE86429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61" y="1094508"/>
            <a:ext cx="243861" cy="2438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8E297C-36E4-4CA7-A91D-1E719CA3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59" y="1094508"/>
            <a:ext cx="243861" cy="243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93BFA4-E696-4B81-8F3D-267994415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45" y="2727783"/>
            <a:ext cx="243861" cy="2438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A8D93D-F9F8-49B4-80C8-485AC2764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76" y="2735699"/>
            <a:ext cx="243861" cy="2438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8AB289-93C7-49FA-A7B8-9630BFDCA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96" y="4951126"/>
            <a:ext cx="243861" cy="24386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210558C-A421-4C3F-978A-4A18429A61DF}"/>
              </a:ext>
            </a:extLst>
          </p:cNvPr>
          <p:cNvSpPr txBox="1"/>
          <p:nvPr/>
        </p:nvSpPr>
        <p:spPr>
          <a:xfrm>
            <a:off x="8012195" y="4516347"/>
            <a:ext cx="114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Beneficios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CC5E0E7-7834-4580-BB92-A733C632D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96" y="4945396"/>
            <a:ext cx="320241" cy="3202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5A516C-2381-454B-AD16-ED6B9FF37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01" y="4945396"/>
            <a:ext cx="320241" cy="3202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07BF53-0F97-4ABC-816D-8DFF24968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09" y="4945395"/>
            <a:ext cx="320241" cy="32024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936964" y="638380"/>
            <a:ext cx="1562100" cy="641463"/>
            <a:chOff x="5326374" y="917974"/>
            <a:chExt cx="1562100" cy="641463"/>
          </a:xfrm>
        </p:grpSpPr>
        <p:grpSp>
          <p:nvGrpSpPr>
            <p:cNvPr id="42" name="Group 41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826576" y="2498729"/>
            <a:ext cx="1562100" cy="641463"/>
            <a:chOff x="5326374" y="917974"/>
            <a:chExt cx="1562100" cy="641463"/>
          </a:xfrm>
        </p:grpSpPr>
        <p:grpSp>
          <p:nvGrpSpPr>
            <p:cNvPr id="53" name="Group 52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2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09501"/>
            <a:ext cx="20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Aireador</a:t>
            </a:r>
            <a:r>
              <a:rPr lang="en-US" dirty="0" smtClean="0"/>
              <a:t> en lavabos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6331"/>
            <a:ext cx="341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colorante</a:t>
            </a:r>
            <a:r>
              <a:rPr lang="en-US" dirty="0" smtClean="0"/>
              <a:t> para comida en el </a:t>
            </a:r>
            <a:r>
              <a:rPr lang="en-US" dirty="0" err="1" smtClean="0"/>
              <a:t>tanque</a:t>
            </a:r>
            <a:r>
              <a:rPr lang="en-US" dirty="0" smtClean="0"/>
              <a:t> del </a:t>
            </a:r>
            <a:r>
              <a:rPr lang="en-US" dirty="0" err="1" smtClean="0"/>
              <a:t>baño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al </a:t>
            </a:r>
            <a:r>
              <a:rPr lang="en-US" dirty="0" err="1" smtClean="0"/>
              <a:t>año</a:t>
            </a:r>
            <a:r>
              <a:rPr lang="en-US" dirty="0" smtClean="0"/>
              <a:t> para </a:t>
            </a:r>
            <a:r>
              <a:rPr lang="en-US" dirty="0" err="1" smtClean="0"/>
              <a:t>detectar</a:t>
            </a:r>
            <a:r>
              <a:rPr lang="en-US" dirty="0" smtClean="0"/>
              <a:t> </a:t>
            </a:r>
            <a:r>
              <a:rPr lang="en-US" dirty="0" err="1" smtClean="0"/>
              <a:t>fugas</a:t>
            </a:r>
            <a:r>
              <a:rPr lang="en-US" dirty="0" smtClean="0"/>
              <a:t> de agua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38184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Cierre</a:t>
            </a:r>
            <a:r>
              <a:rPr lang="en-US" dirty="0" smtClean="0"/>
              <a:t> la </a:t>
            </a:r>
            <a:r>
              <a:rPr lang="en-US" dirty="0" err="1" smtClean="0"/>
              <a:t>llave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se lave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dientes</a:t>
            </a: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9952" r="7773" b="27219"/>
          <a:stretch/>
        </p:blipFill>
        <p:spPr>
          <a:xfrm>
            <a:off x="3416300" y="632836"/>
            <a:ext cx="3187700" cy="2027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r="8195" b="17592"/>
          <a:stretch/>
        </p:blipFill>
        <p:spPr>
          <a:xfrm>
            <a:off x="3416300" y="2632960"/>
            <a:ext cx="3187700" cy="2000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3830" r="7919" b="17002"/>
          <a:stretch/>
        </p:blipFill>
        <p:spPr>
          <a:xfrm>
            <a:off x="3416300" y="4633099"/>
            <a:ext cx="3187700" cy="2224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96146" y="63283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6146" y="267320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6146" y="4633099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6146" y="1419136"/>
            <a:ext cx="160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</a:t>
            </a:r>
            <a:r>
              <a:rPr lang="en-US" dirty="0" smtClean="0"/>
              <a:t>2-4, </a:t>
            </a:r>
            <a:r>
              <a:rPr lang="en-US" dirty="0" err="1" smtClean="0"/>
              <a:t>una</a:t>
            </a:r>
            <a:r>
              <a:rPr lang="en-US" dirty="0" smtClean="0"/>
              <a:t> a </a:t>
            </a:r>
            <a:r>
              <a:rPr lang="en-US" dirty="0" err="1" smtClean="0"/>
              <a:t>cuatro</a:t>
            </a:r>
            <a:r>
              <a:rPr lang="en-US" dirty="0" smtClean="0"/>
              <a:t> </a:t>
            </a:r>
            <a:r>
              <a:rPr lang="en-US" dirty="0" err="1" smtClean="0"/>
              <a:t>botellas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01237" y="1395924"/>
            <a:ext cx="237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2,550 </a:t>
            </a:r>
            <a:r>
              <a:rPr lang="en-US" dirty="0" err="1" smtClean="0"/>
              <a:t>galones</a:t>
            </a:r>
            <a:r>
              <a:rPr lang="en-US" dirty="0" smtClean="0"/>
              <a:t> al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r>
              <a:rPr lang="en-US" dirty="0" smtClean="0"/>
              <a:t> (</a:t>
            </a:r>
            <a:r>
              <a:rPr lang="en-US" dirty="0" err="1" smtClean="0"/>
              <a:t>si</a:t>
            </a:r>
            <a:r>
              <a:rPr lang="en-US" dirty="0" smtClean="0"/>
              <a:t> se </a:t>
            </a:r>
            <a:r>
              <a:rPr lang="en-US" dirty="0" err="1" smtClean="0"/>
              <a:t>arregla</a:t>
            </a:r>
            <a:r>
              <a:rPr lang="en-US" dirty="0" smtClean="0"/>
              <a:t> la </a:t>
            </a:r>
            <a:r>
              <a:rPr lang="en-US" dirty="0" err="1" smtClean="0"/>
              <a:t>fuga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96146" y="3453680"/>
            <a:ext cx="101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$1-5 </a:t>
            </a:r>
            <a:r>
              <a:rPr lang="en-US" dirty="0" smtClean="0"/>
              <a:t>por </a:t>
            </a:r>
            <a:r>
              <a:rPr lang="en-US" dirty="0" err="1" smtClean="0"/>
              <a:t>unidad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72035" y="3431114"/>
            <a:ext cx="197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3,150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72036" y="5338449"/>
            <a:ext cx="153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</a:t>
            </a:r>
            <a:r>
              <a:rPr lang="en-US" dirty="0"/>
              <a:t>3,000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85045" y="5165607"/>
            <a:ext cx="83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7B30EA-6DAC-4773-A833-DCF4E19C11C8}"/>
              </a:ext>
            </a:extLst>
          </p:cNvPr>
          <p:cNvCxnSpPr/>
          <p:nvPr/>
        </p:nvCxnSpPr>
        <p:spPr>
          <a:xfrm>
            <a:off x="0" y="263296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DBBEE7-E4AE-4EBF-BC74-30E5A227C29C}"/>
              </a:ext>
            </a:extLst>
          </p:cNvPr>
          <p:cNvCxnSpPr/>
          <p:nvPr/>
        </p:nvCxnSpPr>
        <p:spPr>
          <a:xfrm>
            <a:off x="0" y="463309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34237A2-A862-4506-B737-73CE1B22A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2" y="996711"/>
            <a:ext cx="243861" cy="2438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995C4C-A32C-481C-86F4-14468F25C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2" y="3044118"/>
            <a:ext cx="243861" cy="2438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93515" y="567430"/>
            <a:ext cx="1562100" cy="648230"/>
            <a:chOff x="8893515" y="567430"/>
            <a:chExt cx="1562100" cy="648230"/>
          </a:xfrm>
        </p:grpSpPr>
        <p:grpSp>
          <p:nvGrpSpPr>
            <p:cNvPr id="9" name="Group 8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893515" y="2734323"/>
            <a:ext cx="1562100" cy="648230"/>
            <a:chOff x="8893515" y="567430"/>
            <a:chExt cx="1562100" cy="648230"/>
          </a:xfrm>
        </p:grpSpPr>
        <p:grpSp>
          <p:nvGrpSpPr>
            <p:cNvPr id="43" name="Group 42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893515" y="4593843"/>
            <a:ext cx="1562100" cy="648230"/>
            <a:chOff x="8893515" y="567430"/>
            <a:chExt cx="1562100" cy="648230"/>
          </a:xfrm>
        </p:grpSpPr>
        <p:grpSp>
          <p:nvGrpSpPr>
            <p:cNvPr id="49" name="Group 48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4067242" y="1589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el </a:t>
            </a:r>
            <a:r>
              <a:rPr lang="en-US" b="1" dirty="0" err="1" smtClean="0"/>
              <a:t>Baño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16300" y="4643348"/>
            <a:ext cx="2032000" cy="523220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¡</a:t>
            </a:r>
            <a:r>
              <a:rPr lang="en-US" sz="1400" dirty="0" err="1" smtClean="0"/>
              <a:t>Ya</a:t>
            </a:r>
            <a:r>
              <a:rPr lang="en-US" sz="1400" dirty="0" smtClean="0"/>
              <a:t> se </a:t>
            </a:r>
            <a:r>
              <a:rPr lang="en-US" sz="1400" dirty="0" err="1" smtClean="0"/>
              <a:t>porque</a:t>
            </a:r>
            <a:r>
              <a:rPr lang="en-US" sz="1400" dirty="0" smtClean="0"/>
              <a:t> el </a:t>
            </a:r>
            <a:r>
              <a:rPr lang="en-US" sz="1400" dirty="0" err="1" smtClean="0"/>
              <a:t>recibo</a:t>
            </a:r>
            <a:r>
              <a:rPr lang="en-US" sz="1400" dirty="0" smtClean="0"/>
              <a:t> del agua </a:t>
            </a:r>
            <a:r>
              <a:rPr lang="en-US" sz="1400" dirty="0" err="1" smtClean="0"/>
              <a:t>esta</a:t>
            </a:r>
            <a:r>
              <a:rPr lang="en-US" sz="1400" dirty="0" smtClean="0"/>
              <a:t> tan alto!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56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6331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un vaso para </a:t>
            </a:r>
            <a:r>
              <a:rPr lang="en-US" dirty="0" err="1" smtClean="0"/>
              <a:t>enjuagar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rastrillo</a:t>
            </a:r>
            <a:r>
              <a:rPr lang="en-US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3500" y="2818031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</a:t>
            </a:r>
            <a:r>
              <a:rPr lang="en-US" dirty="0" smtClean="0"/>
              <a:t>Sense </a:t>
            </a:r>
            <a:r>
              <a:rPr lang="en-US" dirty="0" err="1"/>
              <a:t>r</a:t>
            </a:r>
            <a:r>
              <a:rPr lang="en-US" dirty="0" err="1" smtClean="0"/>
              <a:t>egadera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37562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Canciones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 smtClean="0"/>
              <a:t>bañarse</a:t>
            </a:r>
            <a:r>
              <a:rPr lang="en-US" dirty="0" smtClean="0"/>
              <a:t> en dos </a:t>
            </a:r>
            <a:r>
              <a:rPr lang="en-US" dirty="0" err="1" smtClean="0"/>
              <a:t>minutos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 t="894" r="733" b="11301"/>
          <a:stretch/>
        </p:blipFill>
        <p:spPr>
          <a:xfrm>
            <a:off x="3786561" y="669162"/>
            <a:ext cx="2855539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6111" r="5278" b="7222"/>
          <a:stretch/>
        </p:blipFill>
        <p:spPr>
          <a:xfrm>
            <a:off x="3786561" y="2836565"/>
            <a:ext cx="2855539" cy="2100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13218" r="24621" b="29042"/>
          <a:stretch/>
        </p:blipFill>
        <p:spPr>
          <a:xfrm>
            <a:off x="3786561" y="4989731"/>
            <a:ext cx="2855539" cy="187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96146" y="64633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6146" y="4937562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6146" y="283656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8150" y="1152520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8150" y="5399227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74192" y="1314713"/>
            <a:ext cx="153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3,400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96146" y="3587234"/>
            <a:ext cx="99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$5-30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74191" y="5660869"/>
            <a:ext cx="187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21,900 </a:t>
            </a:r>
            <a:r>
              <a:rPr lang="en-US" dirty="0" err="1" smtClean="0"/>
              <a:t>galones</a:t>
            </a:r>
            <a:r>
              <a:rPr lang="en-US" dirty="0" smtClean="0"/>
              <a:t> al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B7DDA8-6C75-454E-87E6-05319BF2D945}"/>
              </a:ext>
            </a:extLst>
          </p:cNvPr>
          <p:cNvCxnSpPr/>
          <p:nvPr/>
        </p:nvCxnSpPr>
        <p:spPr>
          <a:xfrm>
            <a:off x="0" y="283656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044FBA-F1A0-452D-A359-2E969D937A06}"/>
              </a:ext>
            </a:extLst>
          </p:cNvPr>
          <p:cNvCxnSpPr/>
          <p:nvPr/>
        </p:nvCxnSpPr>
        <p:spPr>
          <a:xfrm>
            <a:off x="0" y="498973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4A1FDBD-F1AE-46E3-8DEC-231F6D13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5" y="3241178"/>
            <a:ext cx="243861" cy="2438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3789AB-84AF-42CF-A726-80061617C9F0}"/>
              </a:ext>
            </a:extLst>
          </p:cNvPr>
          <p:cNvSpPr txBox="1"/>
          <p:nvPr/>
        </p:nvSpPr>
        <p:spPr>
          <a:xfrm>
            <a:off x="8681860" y="3562529"/>
            <a:ext cx="2615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11,680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93515" y="567430"/>
            <a:ext cx="1562100" cy="648230"/>
            <a:chOff x="8893515" y="567430"/>
            <a:chExt cx="1562100" cy="648230"/>
          </a:xfrm>
        </p:grpSpPr>
        <p:grpSp>
          <p:nvGrpSpPr>
            <p:cNvPr id="35" name="Group 34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93515" y="2853696"/>
            <a:ext cx="1562100" cy="641463"/>
            <a:chOff x="5326374" y="917974"/>
            <a:chExt cx="1562100" cy="641463"/>
          </a:xfrm>
        </p:grpSpPr>
        <p:grpSp>
          <p:nvGrpSpPr>
            <p:cNvPr id="40" name="Group 39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8893515" y="4986162"/>
            <a:ext cx="1562100" cy="641463"/>
            <a:chOff x="5326374" y="917974"/>
            <a:chExt cx="1562100" cy="641463"/>
          </a:xfrm>
        </p:grpSpPr>
        <p:grpSp>
          <p:nvGrpSpPr>
            <p:cNvPr id="47" name="Group 46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4067242" y="1589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el </a:t>
            </a:r>
            <a:r>
              <a:rPr lang="en-US" b="1" dirty="0" err="1" smtClean="0"/>
              <a:t>Baño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1507" y="2853696"/>
            <a:ext cx="173059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err="1" smtClean="0">
                <a:solidFill>
                  <a:srgbClr val="00B050"/>
                </a:solidFill>
              </a:rPr>
              <a:t>Regadera</a:t>
            </a:r>
            <a:r>
              <a:rPr lang="en-US" sz="1300" b="1" dirty="0" smtClean="0">
                <a:solidFill>
                  <a:srgbClr val="00B050"/>
                </a:solidFill>
              </a:rPr>
              <a:t> </a:t>
            </a:r>
            <a:r>
              <a:rPr lang="en-US" sz="1300" b="1" dirty="0" err="1" smtClean="0">
                <a:solidFill>
                  <a:srgbClr val="00B050"/>
                </a:solidFill>
              </a:rPr>
              <a:t>ahorradora</a:t>
            </a:r>
            <a:r>
              <a:rPr lang="en-US" sz="1300" b="1" dirty="0" smtClean="0">
                <a:solidFill>
                  <a:srgbClr val="00B050"/>
                </a:solidFill>
              </a:rPr>
              <a:t> de agua</a:t>
            </a:r>
            <a:endParaRPr lang="en-US" sz="13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6331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hamp</a:t>
            </a:r>
            <a:r>
              <a:rPr lang="es-ES" altLang="en-US" dirty="0" smtClean="0"/>
              <a:t>ú</a:t>
            </a:r>
            <a:r>
              <a:rPr lang="en-US" dirty="0" smtClean="0"/>
              <a:t> </a:t>
            </a:r>
            <a:r>
              <a:rPr lang="en-US" dirty="0" err="1" smtClean="0"/>
              <a:t>seco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301" y="2921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Tenga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jarra</a:t>
            </a:r>
            <a:r>
              <a:rPr lang="en-US" dirty="0" smtClean="0"/>
              <a:t> de agua en el </a:t>
            </a:r>
            <a:r>
              <a:rPr lang="en-US" dirty="0" err="1" smtClean="0"/>
              <a:t>refrigerador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abrir</a:t>
            </a:r>
            <a:r>
              <a:rPr lang="en-US" dirty="0" smtClean="0"/>
              <a:t> la </a:t>
            </a:r>
            <a:r>
              <a:rPr lang="en-US" dirty="0" err="1" smtClean="0"/>
              <a:t>llave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685605"/>
            <a:ext cx="332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Cocine</a:t>
            </a:r>
            <a:r>
              <a:rPr lang="en-US" dirty="0" smtClean="0"/>
              <a:t> con el </a:t>
            </a:r>
            <a:r>
              <a:rPr lang="en-US" dirty="0" err="1" smtClean="0"/>
              <a:t>menor</a:t>
            </a:r>
            <a:r>
              <a:rPr lang="en-US" dirty="0"/>
              <a:t> </a:t>
            </a:r>
            <a:r>
              <a:rPr lang="en-US" dirty="0" err="1"/>
              <a:t>número</a:t>
            </a:r>
            <a:r>
              <a:rPr lang="en-US" dirty="0"/>
              <a:t> </a:t>
            </a:r>
            <a:r>
              <a:rPr lang="en-US" dirty="0" smtClean="0"/>
              <a:t>de agua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r="39071" b="39071"/>
          <a:stretch/>
        </p:blipFill>
        <p:spPr>
          <a:xfrm>
            <a:off x="3135384" y="678141"/>
            <a:ext cx="1263650" cy="1851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2219" r="3672" b="8210"/>
          <a:stretch/>
        </p:blipFill>
        <p:spPr>
          <a:xfrm>
            <a:off x="4337351" y="656174"/>
            <a:ext cx="1291302" cy="1851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1667" r="8472" b="17407"/>
          <a:stretch/>
        </p:blipFill>
        <p:spPr>
          <a:xfrm>
            <a:off x="3146405" y="2882867"/>
            <a:ext cx="2505258" cy="139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19019" b="2919"/>
          <a:stretch/>
        </p:blipFill>
        <p:spPr>
          <a:xfrm>
            <a:off x="3196099" y="4549338"/>
            <a:ext cx="2505258" cy="2222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27732" y="458069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6469" y="50519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0238" y="2792632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8405" y="3219914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8405" y="5006034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6469" y="119505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$1-8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46138" y="1238789"/>
            <a:ext cx="239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Ahorre</a:t>
            </a:r>
            <a:r>
              <a:rPr lang="en-US" dirty="0" smtClean="0"/>
              <a:t> hasta 1,000 </a:t>
            </a:r>
            <a:r>
              <a:rPr lang="en-US" dirty="0" err="1" smtClean="0"/>
              <a:t>galones</a:t>
            </a:r>
            <a:r>
              <a:rPr lang="en-US" dirty="0" smtClean="0"/>
              <a:t> al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6AA6F82-406B-42D6-8E84-A8966DDBCB44}"/>
              </a:ext>
            </a:extLst>
          </p:cNvPr>
          <p:cNvCxnSpPr/>
          <p:nvPr/>
        </p:nvCxnSpPr>
        <p:spPr>
          <a:xfrm>
            <a:off x="0" y="2508109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84D280-FE5D-4A93-9959-3F0413513E10}"/>
              </a:ext>
            </a:extLst>
          </p:cNvPr>
          <p:cNvCxnSpPr/>
          <p:nvPr/>
        </p:nvCxnSpPr>
        <p:spPr>
          <a:xfrm>
            <a:off x="-4301" y="454933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37F50F5-5F3B-4BA0-93F3-2A415F235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13" y="950058"/>
            <a:ext cx="243861" cy="2438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4A5AA8-4D0D-4AFC-BFEA-1F6DA5BEFA31}"/>
              </a:ext>
            </a:extLst>
          </p:cNvPr>
          <p:cNvSpPr txBox="1"/>
          <p:nvPr/>
        </p:nvSpPr>
        <p:spPr>
          <a:xfrm>
            <a:off x="8995475" y="3489742"/>
            <a:ext cx="183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419" dirty="0" smtClean="0"/>
              <a:t>Ahorre hasta 12,840 galones al año por familia </a:t>
            </a:r>
            <a:endParaRPr lang="es-419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4E2CAA-DCA8-450C-8B7A-5638D647265D}"/>
              </a:ext>
            </a:extLst>
          </p:cNvPr>
          <p:cNvSpPr txBox="1"/>
          <p:nvPr/>
        </p:nvSpPr>
        <p:spPr>
          <a:xfrm>
            <a:off x="8913632" y="5380687"/>
            <a:ext cx="183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 smtClean="0"/>
              <a:t>Ahorre</a:t>
            </a:r>
            <a:r>
              <a:rPr lang="en-US" dirty="0" smtClean="0"/>
              <a:t> hasta 960 </a:t>
            </a:r>
            <a:r>
              <a:rPr lang="en-US" dirty="0" err="1" smtClean="0"/>
              <a:t>galones</a:t>
            </a:r>
            <a:r>
              <a:rPr lang="en-US" dirty="0" smtClean="0"/>
              <a:t> al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8946523" y="508346"/>
            <a:ext cx="1562100" cy="633885"/>
            <a:chOff x="9930553" y="2697272"/>
            <a:chExt cx="1562100" cy="63388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0" y="3010915"/>
              <a:ext cx="320241" cy="320241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9930553" y="2697272"/>
              <a:ext cx="1562100" cy="633885"/>
              <a:chOff x="9930553" y="2697272"/>
              <a:chExt cx="1562100" cy="63388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6725" y="3010916"/>
                <a:ext cx="320241" cy="320241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9930553" y="2697272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077907" y="4580694"/>
            <a:ext cx="1562100" cy="683602"/>
            <a:chOff x="9860585" y="2400909"/>
            <a:chExt cx="1562100" cy="6836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528" y="2764270"/>
              <a:ext cx="320241" cy="32024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9860585" y="2400909"/>
              <a:ext cx="1562100" cy="670845"/>
              <a:chOff x="9860585" y="2400909"/>
              <a:chExt cx="1562100" cy="67084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4905" y="2751513"/>
                <a:ext cx="320241" cy="320241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9860585" y="2400909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8995475" y="2799863"/>
            <a:ext cx="1562100" cy="641463"/>
            <a:chOff x="5326374" y="917974"/>
            <a:chExt cx="1562100" cy="641463"/>
          </a:xfrm>
        </p:grpSpPr>
        <p:grpSp>
          <p:nvGrpSpPr>
            <p:cNvPr id="37" name="Group 36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4067242" y="1589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el </a:t>
            </a:r>
            <a:r>
              <a:rPr lang="en-US" b="1" dirty="0" err="1" smtClean="0"/>
              <a:t>Baño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067242" y="247372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la </a:t>
            </a:r>
            <a:r>
              <a:rPr lang="en-US" b="1" dirty="0" err="1" smtClean="0"/>
              <a:t>Cocina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99341" y="907299"/>
            <a:ext cx="833103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err="1" smtClean="0">
                <a:solidFill>
                  <a:srgbClr val="002060"/>
                </a:solidFill>
              </a:rPr>
              <a:t>Aceite</a:t>
            </a:r>
            <a:r>
              <a:rPr lang="en-US" sz="800" b="1" dirty="0" smtClean="0">
                <a:solidFill>
                  <a:srgbClr val="002060"/>
                </a:solidFill>
              </a:rPr>
              <a:t> </a:t>
            </a:r>
            <a:r>
              <a:rPr lang="en-US" sz="800" b="1" dirty="0" err="1" smtClean="0">
                <a:solidFill>
                  <a:srgbClr val="002060"/>
                </a:solidFill>
              </a:rPr>
              <a:t>esencial</a:t>
            </a:r>
            <a:endParaRPr lang="en-US" sz="800" b="1" dirty="0">
              <a:solidFill>
                <a:srgbClr val="00206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33560" y="1409156"/>
            <a:ext cx="705165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2060"/>
                </a:solidFill>
              </a:rPr>
              <a:t>Cacao</a:t>
            </a:r>
            <a:endParaRPr lang="en-US" sz="800" b="1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86142" y="1812619"/>
            <a:ext cx="850103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002060"/>
                </a:solidFill>
              </a:rPr>
              <a:t>Maicena</a:t>
            </a:r>
            <a:r>
              <a:rPr lang="en-US" sz="800" b="1" dirty="0" smtClean="0">
                <a:solidFill>
                  <a:srgbClr val="002060"/>
                </a:solidFill>
              </a:rPr>
              <a:t> </a:t>
            </a:r>
            <a:endParaRPr lang="en-US" sz="800" b="1" dirty="0">
              <a:solidFill>
                <a:srgbClr val="00206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33560" y="2221565"/>
            <a:ext cx="833103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002060"/>
                </a:solidFill>
              </a:rPr>
              <a:t>Canela</a:t>
            </a:r>
            <a:endParaRPr lang="en-US" sz="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6331"/>
            <a:ext cx="280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Mantengase</a:t>
            </a:r>
            <a:r>
              <a:rPr lang="en-US" dirty="0" smtClean="0"/>
              <a:t> </a:t>
            </a:r>
            <a:r>
              <a:rPr lang="en-US" dirty="0" err="1" smtClean="0"/>
              <a:t>hidratado</a:t>
            </a:r>
            <a:r>
              <a:rPr lang="en-US" dirty="0" smtClean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es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un vaso </a:t>
            </a:r>
            <a:r>
              <a:rPr lang="en-US" dirty="0"/>
              <a:t>al </a:t>
            </a:r>
            <a:r>
              <a:rPr lang="en-US" dirty="0" err="1"/>
              <a:t>día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59921"/>
            <a:ext cx="290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Remoje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trastes</a:t>
            </a:r>
            <a:r>
              <a:rPr lang="en-US" dirty="0" smtClean="0"/>
              <a:t> en </a:t>
            </a:r>
            <a:r>
              <a:rPr lang="en-US" dirty="0" err="1" smtClean="0"/>
              <a:t>vez</a:t>
            </a:r>
            <a:r>
              <a:rPr lang="en-US" dirty="0" smtClean="0"/>
              <a:t> de </a:t>
            </a:r>
            <a:r>
              <a:rPr lang="en-US" dirty="0" err="1" smtClean="0"/>
              <a:t>lavarlos</a:t>
            </a:r>
            <a:r>
              <a:rPr lang="en-US" dirty="0" smtClean="0"/>
              <a:t> con la </a:t>
            </a:r>
            <a:r>
              <a:rPr lang="en-US" dirty="0" err="1" smtClean="0"/>
              <a:t>llave</a:t>
            </a:r>
            <a:r>
              <a:rPr lang="en-US" dirty="0" smtClean="0"/>
              <a:t> </a:t>
            </a:r>
            <a:r>
              <a:rPr lang="en-US" dirty="0" err="1" smtClean="0"/>
              <a:t>abierta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977031"/>
            <a:ext cx="280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use el agua para </a:t>
            </a:r>
            <a:r>
              <a:rPr lang="en-US" dirty="0" err="1" smtClean="0"/>
              <a:t>descongelar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2777" r="13333" b="8889"/>
          <a:stretch/>
        </p:blipFill>
        <p:spPr>
          <a:xfrm>
            <a:off x="2908300" y="676795"/>
            <a:ext cx="2489200" cy="2017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10526"/>
          <a:stretch/>
        </p:blipFill>
        <p:spPr>
          <a:xfrm>
            <a:off x="2908300" y="2788388"/>
            <a:ext cx="2489200" cy="1574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3148" r="4306" b="8704"/>
          <a:stretch/>
        </p:blipFill>
        <p:spPr>
          <a:xfrm>
            <a:off x="2908300" y="4647696"/>
            <a:ext cx="2489200" cy="2026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4269" y="278838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4269" y="78483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4269" y="46227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4098" y="1197528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4942" y="5038434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942" y="3157720"/>
            <a:ext cx="11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9C597B-E6DA-4512-9A8F-53B3481040D8}"/>
              </a:ext>
            </a:extLst>
          </p:cNvPr>
          <p:cNvCxnSpPr/>
          <p:nvPr/>
        </p:nvCxnSpPr>
        <p:spPr>
          <a:xfrm>
            <a:off x="0" y="269390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6D9D0-35DA-4BB3-8227-C747FF78F2D9}"/>
              </a:ext>
            </a:extLst>
          </p:cNvPr>
          <p:cNvCxnSpPr/>
          <p:nvPr/>
        </p:nvCxnSpPr>
        <p:spPr>
          <a:xfrm>
            <a:off x="0" y="446943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EC546C6-E205-4B93-8352-DD9B4FF76AF5}"/>
              </a:ext>
            </a:extLst>
          </p:cNvPr>
          <p:cNvSpPr txBox="1"/>
          <p:nvPr/>
        </p:nvSpPr>
        <p:spPr>
          <a:xfrm>
            <a:off x="7951292" y="1472489"/>
            <a:ext cx="200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 smtClean="0"/>
              <a:t>Ahorre</a:t>
            </a:r>
            <a:r>
              <a:rPr lang="en-US" dirty="0" smtClean="0"/>
              <a:t> hasta 12,840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902F06-F801-4FC9-8A34-DB7FB7DCC0CA}"/>
              </a:ext>
            </a:extLst>
          </p:cNvPr>
          <p:cNvSpPr txBox="1"/>
          <p:nvPr/>
        </p:nvSpPr>
        <p:spPr>
          <a:xfrm>
            <a:off x="7951291" y="3467585"/>
            <a:ext cx="2002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 smtClean="0"/>
              <a:t>Ahorre</a:t>
            </a:r>
            <a:r>
              <a:rPr lang="en-US" dirty="0" smtClean="0"/>
              <a:t> hasta 3,190 </a:t>
            </a:r>
            <a:r>
              <a:rPr lang="en-US" dirty="0" err="1" smtClean="0"/>
              <a:t>galones</a:t>
            </a:r>
            <a:r>
              <a:rPr lang="en-US" dirty="0" smtClean="0"/>
              <a:t> por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419CB6-4902-44F3-89BE-4FEEA2784325}"/>
              </a:ext>
            </a:extLst>
          </p:cNvPr>
          <p:cNvSpPr txBox="1"/>
          <p:nvPr/>
        </p:nvSpPr>
        <p:spPr>
          <a:xfrm>
            <a:off x="7951290" y="5346363"/>
            <a:ext cx="187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 smtClean="0"/>
              <a:t>Ahorre</a:t>
            </a:r>
            <a:r>
              <a:rPr lang="en-US" dirty="0" smtClean="0"/>
              <a:t> hasta 9,240 </a:t>
            </a:r>
            <a:r>
              <a:rPr lang="en-US" dirty="0" err="1" smtClean="0"/>
              <a:t>galones</a:t>
            </a:r>
            <a:r>
              <a:rPr lang="en-US" dirty="0" smtClean="0"/>
              <a:t> por</a:t>
            </a:r>
            <a:r>
              <a:rPr lang="en-US" dirty="0"/>
              <a:t> </a:t>
            </a:r>
            <a:r>
              <a:rPr lang="en-US" dirty="0" err="1" smtClean="0"/>
              <a:t>año</a:t>
            </a:r>
            <a:r>
              <a:rPr lang="en-US" dirty="0" smtClean="0"/>
              <a:t> por </a:t>
            </a:r>
            <a:r>
              <a:rPr lang="en-US" dirty="0" err="1" smtClean="0"/>
              <a:t>familia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085555" y="2754654"/>
            <a:ext cx="1562100" cy="648230"/>
            <a:chOff x="8893515" y="567430"/>
            <a:chExt cx="1562100" cy="648230"/>
          </a:xfrm>
        </p:grpSpPr>
        <p:grpSp>
          <p:nvGrpSpPr>
            <p:cNvPr id="34" name="Group 33"/>
            <p:cNvGrpSpPr/>
            <p:nvPr/>
          </p:nvGrpSpPr>
          <p:grpSpPr>
            <a:xfrm>
              <a:off x="8893515" y="567430"/>
              <a:ext cx="1562100" cy="645485"/>
              <a:chOff x="8893515" y="567430"/>
              <a:chExt cx="1562100" cy="64548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8893515" y="567430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8987" y="892674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07BF53-0F97-4ABC-816D-8DFF24968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4579" y="888937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07BF53-0F97-4ABC-816D-8DFF249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171" y="895419"/>
              <a:ext cx="320241" cy="32024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955810" y="808158"/>
            <a:ext cx="1562100" cy="641463"/>
            <a:chOff x="5326374" y="917974"/>
            <a:chExt cx="1562100" cy="641463"/>
          </a:xfrm>
        </p:grpSpPr>
        <p:grpSp>
          <p:nvGrpSpPr>
            <p:cNvPr id="39" name="Group 38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955810" y="4629538"/>
            <a:ext cx="1562100" cy="641463"/>
            <a:chOff x="5326374" y="917974"/>
            <a:chExt cx="1562100" cy="641463"/>
          </a:xfrm>
        </p:grpSpPr>
        <p:grpSp>
          <p:nvGrpSpPr>
            <p:cNvPr id="46" name="Group 45"/>
            <p:cNvGrpSpPr/>
            <p:nvPr/>
          </p:nvGrpSpPr>
          <p:grpSpPr>
            <a:xfrm>
              <a:off x="5326374" y="917974"/>
              <a:ext cx="1562100" cy="641463"/>
              <a:chOff x="6055803" y="810296"/>
              <a:chExt cx="1562100" cy="64146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055803" y="810296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Beneficios</a:t>
                </a:r>
                <a:endParaRPr lang="en-US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580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523" y="1131518"/>
                <a:ext cx="320241" cy="32024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9B2F1D-66C1-4065-8075-54466286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43" y="1131518"/>
                <a:ext cx="320241" cy="320241"/>
              </a:xfrm>
              <a:prstGeom prst="rect">
                <a:avLst/>
              </a:prstGeom>
            </p:spPr>
          </p:pic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9B2F1D-66C1-4065-8075-54466286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639" y="1231089"/>
              <a:ext cx="320241" cy="3202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067242" y="15897"/>
            <a:ext cx="36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Conservación</a:t>
            </a:r>
            <a:r>
              <a:rPr lang="en-US" b="1" dirty="0" smtClean="0"/>
              <a:t> del Agua:</a:t>
            </a:r>
            <a:r>
              <a:rPr lang="en-US" dirty="0" smtClean="0"/>
              <a:t> </a:t>
            </a:r>
            <a:r>
              <a:rPr lang="en-US" b="1" dirty="0" err="1" smtClean="0"/>
              <a:t>Adentro</a:t>
            </a:r>
            <a:endParaRPr lang="en-US" b="1" dirty="0"/>
          </a:p>
          <a:p>
            <a:pPr algn="ctr"/>
            <a:r>
              <a:rPr lang="en-US" b="1" dirty="0" smtClean="0"/>
              <a:t>En la </a:t>
            </a:r>
            <a:r>
              <a:rPr lang="en-US" b="1" dirty="0" err="1" smtClean="0"/>
              <a:t>Cocina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73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Organic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32570</TotalTime>
  <Words>2929</Words>
  <Application>Microsoft Office PowerPoint</Application>
  <PresentationFormat>Widescreen</PresentationFormat>
  <Paragraphs>548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Arial Unicode MS</vt:lpstr>
      <vt:lpstr>Calibri</vt:lpstr>
      <vt:lpstr>Calibri Light</vt:lpstr>
      <vt:lpstr>Century Gothic</vt:lpstr>
      <vt:lpstr>Garamond</vt:lpstr>
      <vt:lpstr>Times New Roman</vt:lpstr>
      <vt:lpstr>Wingdings 3</vt:lpstr>
      <vt:lpstr>Office Theme</vt:lpstr>
      <vt:lpstr>Slice</vt:lpstr>
      <vt:lpstr>1_Organic</vt:lpstr>
      <vt:lpstr>Retrospect</vt:lpstr>
      <vt:lpstr>1_Retrospect</vt:lpstr>
      <vt:lpstr>La Guía al Camino Alterno del Agua</vt:lpstr>
      <vt:lpstr>Capítulo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Nivel de Comunidad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Recursos Financieros </vt:lpstr>
      <vt:lpstr>PowerPoint Presentation</vt:lpstr>
      <vt:lpstr>Recursos Técnicos</vt:lpstr>
      <vt:lpstr>PowerPoint Presentation</vt:lpstr>
      <vt:lpstr>Recursos Educacionales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Holguin, Nayeli</dc:creator>
  <cp:lastModifiedBy>Holguin, Nayeli</cp:lastModifiedBy>
  <cp:revision>969</cp:revision>
  <cp:lastPrinted>2018-08-03T20:54:48Z</cp:lastPrinted>
  <dcterms:created xsi:type="dcterms:W3CDTF">2018-07-13T15:28:38Z</dcterms:created>
  <dcterms:modified xsi:type="dcterms:W3CDTF">2019-06-28T22:55:57Z</dcterms:modified>
</cp:coreProperties>
</file>