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9880F-762F-479F-977F-4D9F18CD72ED}" v="61" dt="2023-06-23T01:10:53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19135</c:v>
                </c:pt>
                <c:pt idx="1">
                  <c:v>19330</c:v>
                </c:pt>
                <c:pt idx="2">
                  <c:v>22136</c:v>
                </c:pt>
                <c:pt idx="3">
                  <c:v>26630</c:v>
                </c:pt>
                <c:pt idx="4">
                  <c:v>23759</c:v>
                </c:pt>
                <c:pt idx="5">
                  <c:v>15755</c:v>
                </c:pt>
                <c:pt idx="6">
                  <c:v>16799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49-44D1-9FB2-ECE8C03D44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Smuggling Cases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2430</c:v>
                </c:pt>
                <c:pt idx="1">
                  <c:v>2725</c:v>
                </c:pt>
                <c:pt idx="2">
                  <c:v>3182</c:v>
                </c:pt>
                <c:pt idx="3">
                  <c:v>3488</c:v>
                </c:pt>
                <c:pt idx="4">
                  <c:v>3397</c:v>
                </c:pt>
                <c:pt idx="5">
                  <c:v>3545</c:v>
                </c:pt>
                <c:pt idx="6">
                  <c:v>4065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49-44D1-9FB2-ECE8C03D4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898255"/>
        <c:axId val="216900175"/>
      </c:barChart>
      <c:catAx>
        <c:axId val="216898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900175"/>
        <c:crosses val="autoZero"/>
        <c:auto val="1"/>
        <c:lblAlgn val="ctr"/>
        <c:lblOffset val="100"/>
        <c:noMultiLvlLbl val="0"/>
      </c:catAx>
      <c:valAx>
        <c:axId val="216900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898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</a:t>
            </a:r>
            <a:r>
              <a:rPr lang="en-US" baseline="0" dirty="0"/>
              <a:t> of Smuggling </a:t>
            </a:r>
            <a:r>
              <a:rPr lang="en-US" dirty="0"/>
              <a:t>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432</c:v>
                </c:pt>
                <c:pt idx="1">
                  <c:v>476</c:v>
                </c:pt>
                <c:pt idx="2">
                  <c:v>588</c:v>
                </c:pt>
                <c:pt idx="3">
                  <c:v>656</c:v>
                </c:pt>
                <c:pt idx="4">
                  <c:v>833</c:v>
                </c:pt>
                <c:pt idx="5">
                  <c:v>991</c:v>
                </c:pt>
                <c:pt idx="6">
                  <c:v>1090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AC-43FD-9055-6E8DC76CB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2337327"/>
        <c:axId val="302333967"/>
      </c:barChart>
      <c:catAx>
        <c:axId val="302337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333967"/>
        <c:crosses val="autoZero"/>
        <c:auto val="1"/>
        <c:lblAlgn val="ctr"/>
        <c:lblOffset val="100"/>
        <c:noMultiLvlLbl val="0"/>
      </c:catAx>
      <c:valAx>
        <c:axId val="302333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33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02BF7-59C4-4AEE-89FB-75710AFECEEF}" type="doc">
      <dgm:prSet loTypeId="urn:microsoft.com/office/officeart/2005/8/layout/hList7" loCatId="list" qsTypeId="urn:microsoft.com/office/officeart/2005/8/quickstyle/simple1" qsCatId="simple" csTypeId="urn:microsoft.com/office/officeart/2005/8/colors/colorful5" csCatId="colorful" phldr="1"/>
      <dgm:spPr/>
    </dgm:pt>
    <dgm:pt modelId="{C6547551-2F81-4AC3-ADD3-985A7FFD554C}">
      <dgm:prSet phldrT="[Text]"/>
      <dgm:spPr/>
      <dgm:t>
        <a:bodyPr/>
        <a:lstStyle/>
        <a:p>
          <a:r>
            <a:rPr lang="en-US" dirty="0"/>
            <a:t>Migrant Smuggling</a:t>
          </a:r>
        </a:p>
      </dgm:t>
    </dgm:pt>
    <dgm:pt modelId="{8077B259-0F89-4139-AB8D-32ECCB0FA107}" type="parTrans" cxnId="{85BA17E2-9EAA-44B6-B40E-DC4D7E5596F5}">
      <dgm:prSet/>
      <dgm:spPr/>
      <dgm:t>
        <a:bodyPr/>
        <a:lstStyle/>
        <a:p>
          <a:endParaRPr lang="en-US"/>
        </a:p>
      </dgm:t>
    </dgm:pt>
    <dgm:pt modelId="{D47E0A9D-53C0-4AB6-A41D-47F53D813807}" type="sibTrans" cxnId="{85BA17E2-9EAA-44B6-B40E-DC4D7E5596F5}">
      <dgm:prSet/>
      <dgm:spPr/>
      <dgm:t>
        <a:bodyPr/>
        <a:lstStyle/>
        <a:p>
          <a:endParaRPr lang="en-US"/>
        </a:p>
      </dgm:t>
    </dgm:pt>
    <dgm:pt modelId="{A211CA3B-36D2-4D2F-AD39-CE05ECF53D28}">
      <dgm:prSet phldrT="[Text]"/>
      <dgm:spPr/>
      <dgm:t>
        <a:bodyPr/>
        <a:lstStyle/>
        <a:p>
          <a:r>
            <a:rPr lang="en-US" dirty="0"/>
            <a:t>In practice…</a:t>
          </a:r>
        </a:p>
      </dgm:t>
    </dgm:pt>
    <dgm:pt modelId="{07654F23-8BE9-4511-A7BE-C0362ADDFBEA}" type="parTrans" cxnId="{EAE48EE8-C81C-444E-8B0D-1A7CB27F8C54}">
      <dgm:prSet/>
      <dgm:spPr/>
      <dgm:t>
        <a:bodyPr/>
        <a:lstStyle/>
        <a:p>
          <a:endParaRPr lang="en-US"/>
        </a:p>
      </dgm:t>
    </dgm:pt>
    <dgm:pt modelId="{3BA0EF42-2732-4589-B65A-CBDFDFF58A3D}" type="sibTrans" cxnId="{EAE48EE8-C81C-444E-8B0D-1A7CB27F8C54}">
      <dgm:prSet/>
      <dgm:spPr/>
      <dgm:t>
        <a:bodyPr/>
        <a:lstStyle/>
        <a:p>
          <a:endParaRPr lang="en-US"/>
        </a:p>
      </dgm:t>
    </dgm:pt>
    <dgm:pt modelId="{EC3CA3BD-DD80-4E82-9968-EE45E1C1CD48}">
      <dgm:prSet phldrT="[Text]"/>
      <dgm:spPr/>
      <dgm:t>
        <a:bodyPr/>
        <a:lstStyle/>
        <a:p>
          <a:r>
            <a:rPr lang="en-US" dirty="0"/>
            <a:t>Human Trafficking</a:t>
          </a:r>
        </a:p>
      </dgm:t>
    </dgm:pt>
    <dgm:pt modelId="{8BEDF6FF-00DD-4843-97AC-3CA156863B95}" type="parTrans" cxnId="{427BE1F7-8F0D-4E75-AF44-C245186FDEC9}">
      <dgm:prSet/>
      <dgm:spPr/>
      <dgm:t>
        <a:bodyPr/>
        <a:lstStyle/>
        <a:p>
          <a:endParaRPr lang="en-US"/>
        </a:p>
      </dgm:t>
    </dgm:pt>
    <dgm:pt modelId="{E34F43FA-FF35-4905-AA53-9D88D113DD62}" type="sibTrans" cxnId="{427BE1F7-8F0D-4E75-AF44-C245186FDEC9}">
      <dgm:prSet/>
      <dgm:spPr/>
      <dgm:t>
        <a:bodyPr/>
        <a:lstStyle/>
        <a:p>
          <a:endParaRPr lang="en-US"/>
        </a:p>
      </dgm:t>
    </dgm:pt>
    <dgm:pt modelId="{A51BAD57-4A9D-447F-8E21-E08840266348}" type="pres">
      <dgm:prSet presAssocID="{46E02BF7-59C4-4AEE-89FB-75710AFECEEF}" presName="Name0" presStyleCnt="0">
        <dgm:presLayoutVars>
          <dgm:dir/>
          <dgm:resizeHandles val="exact"/>
        </dgm:presLayoutVars>
      </dgm:prSet>
      <dgm:spPr/>
    </dgm:pt>
    <dgm:pt modelId="{D719B4CD-D55B-4765-A33D-4B2D5B18B200}" type="pres">
      <dgm:prSet presAssocID="{46E02BF7-59C4-4AEE-89FB-75710AFECEEF}" presName="fgShape" presStyleLbl="fgShp" presStyleIdx="0" presStyleCnt="1"/>
      <dgm:spPr/>
    </dgm:pt>
    <dgm:pt modelId="{86988A57-76B8-4470-AE82-31E9CD8F4399}" type="pres">
      <dgm:prSet presAssocID="{46E02BF7-59C4-4AEE-89FB-75710AFECEEF}" presName="linComp" presStyleCnt="0"/>
      <dgm:spPr/>
    </dgm:pt>
    <dgm:pt modelId="{CD6EDDE3-FDF7-41EF-B7E8-B3B34D879E66}" type="pres">
      <dgm:prSet presAssocID="{C6547551-2F81-4AC3-ADD3-985A7FFD554C}" presName="compNode" presStyleCnt="0"/>
      <dgm:spPr/>
    </dgm:pt>
    <dgm:pt modelId="{5BA414C2-B3B5-408F-85D6-B5DF2BBAEA38}" type="pres">
      <dgm:prSet presAssocID="{C6547551-2F81-4AC3-ADD3-985A7FFD554C}" presName="bkgdShape" presStyleLbl="node1" presStyleIdx="0" presStyleCnt="3"/>
      <dgm:spPr/>
    </dgm:pt>
    <dgm:pt modelId="{060CD55D-B66A-449E-8B7D-A069666D66B2}" type="pres">
      <dgm:prSet presAssocID="{C6547551-2F81-4AC3-ADD3-985A7FFD554C}" presName="nodeTx" presStyleLbl="node1" presStyleIdx="0" presStyleCnt="3">
        <dgm:presLayoutVars>
          <dgm:bulletEnabled val="1"/>
        </dgm:presLayoutVars>
      </dgm:prSet>
      <dgm:spPr/>
    </dgm:pt>
    <dgm:pt modelId="{A165336F-E1AF-4F22-AEFE-30B68CAA84C0}" type="pres">
      <dgm:prSet presAssocID="{C6547551-2F81-4AC3-ADD3-985A7FFD554C}" presName="invisiNode" presStyleLbl="node1" presStyleIdx="0" presStyleCnt="3"/>
      <dgm:spPr/>
    </dgm:pt>
    <dgm:pt modelId="{3B44B99A-5D9F-49B1-B907-EC21254FE76E}" type="pres">
      <dgm:prSet presAssocID="{C6547551-2F81-4AC3-ADD3-985A7FFD554C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 with solid fill"/>
        </a:ext>
      </dgm:extLst>
    </dgm:pt>
    <dgm:pt modelId="{339E09CB-82E6-4B80-B1C7-D49050C9B99E}" type="pres">
      <dgm:prSet presAssocID="{D47E0A9D-53C0-4AB6-A41D-47F53D813807}" presName="sibTrans" presStyleLbl="sibTrans2D1" presStyleIdx="0" presStyleCnt="0"/>
      <dgm:spPr/>
    </dgm:pt>
    <dgm:pt modelId="{7BEEE977-6D51-4D63-B409-AD2BAD6C0228}" type="pres">
      <dgm:prSet presAssocID="{A211CA3B-36D2-4D2F-AD39-CE05ECF53D28}" presName="compNode" presStyleCnt="0"/>
      <dgm:spPr/>
    </dgm:pt>
    <dgm:pt modelId="{C6E90BD5-6DDD-4B5D-9044-A8A3CA04BDFC}" type="pres">
      <dgm:prSet presAssocID="{A211CA3B-36D2-4D2F-AD39-CE05ECF53D28}" presName="bkgdShape" presStyleLbl="node1" presStyleIdx="1" presStyleCnt="3"/>
      <dgm:spPr/>
    </dgm:pt>
    <dgm:pt modelId="{FD34BF3E-0773-41CD-A59F-3C4114CB3C6E}" type="pres">
      <dgm:prSet presAssocID="{A211CA3B-36D2-4D2F-AD39-CE05ECF53D28}" presName="nodeTx" presStyleLbl="node1" presStyleIdx="1" presStyleCnt="3">
        <dgm:presLayoutVars>
          <dgm:bulletEnabled val="1"/>
        </dgm:presLayoutVars>
      </dgm:prSet>
      <dgm:spPr/>
    </dgm:pt>
    <dgm:pt modelId="{B748CFDD-7976-4E9D-9D64-B3D62DB0CFC2}" type="pres">
      <dgm:prSet presAssocID="{A211CA3B-36D2-4D2F-AD39-CE05ECF53D28}" presName="invisiNode" presStyleLbl="node1" presStyleIdx="1" presStyleCnt="3"/>
      <dgm:spPr/>
    </dgm:pt>
    <dgm:pt modelId="{B034CE13-1D4F-4795-8ADC-234361BCAEB6}" type="pres">
      <dgm:prSet presAssocID="{A211CA3B-36D2-4D2F-AD39-CE05ECF53D28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ansfer with solid fill"/>
        </a:ext>
      </dgm:extLst>
    </dgm:pt>
    <dgm:pt modelId="{4524DBEB-73CC-4240-AAE2-00F734DC1B5B}" type="pres">
      <dgm:prSet presAssocID="{3BA0EF42-2732-4589-B65A-CBDFDFF58A3D}" presName="sibTrans" presStyleLbl="sibTrans2D1" presStyleIdx="0" presStyleCnt="0"/>
      <dgm:spPr/>
    </dgm:pt>
    <dgm:pt modelId="{7998BC53-B460-4920-AF5C-CB9572B5A8F2}" type="pres">
      <dgm:prSet presAssocID="{EC3CA3BD-DD80-4E82-9968-EE45E1C1CD48}" presName="compNode" presStyleCnt="0"/>
      <dgm:spPr/>
    </dgm:pt>
    <dgm:pt modelId="{8277E477-5591-4A33-9A5C-7B41915832ED}" type="pres">
      <dgm:prSet presAssocID="{EC3CA3BD-DD80-4E82-9968-EE45E1C1CD48}" presName="bkgdShape" presStyleLbl="node1" presStyleIdx="2" presStyleCnt="3"/>
      <dgm:spPr/>
    </dgm:pt>
    <dgm:pt modelId="{E7CA5493-A165-48E1-A4EA-26A7F729BA1A}" type="pres">
      <dgm:prSet presAssocID="{EC3CA3BD-DD80-4E82-9968-EE45E1C1CD48}" presName="nodeTx" presStyleLbl="node1" presStyleIdx="2" presStyleCnt="3">
        <dgm:presLayoutVars>
          <dgm:bulletEnabled val="1"/>
        </dgm:presLayoutVars>
      </dgm:prSet>
      <dgm:spPr/>
    </dgm:pt>
    <dgm:pt modelId="{1A93BD8D-E98B-414F-B383-C42DD3C258C3}" type="pres">
      <dgm:prSet presAssocID="{EC3CA3BD-DD80-4E82-9968-EE45E1C1CD48}" presName="invisiNode" presStyleLbl="node1" presStyleIdx="2" presStyleCnt="3"/>
      <dgm:spPr/>
    </dgm:pt>
    <dgm:pt modelId="{7911EDFA-FEA3-4DCC-A254-413A53E3E319}" type="pres">
      <dgm:prSet presAssocID="{EC3CA3BD-DD80-4E82-9968-EE45E1C1CD48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n and woman with solid fill"/>
        </a:ext>
      </dgm:extLst>
    </dgm:pt>
  </dgm:ptLst>
  <dgm:cxnLst>
    <dgm:cxn modelId="{346B7365-A333-4CE6-97B8-646F7527B401}" type="presOf" srcId="{C6547551-2F81-4AC3-ADD3-985A7FFD554C}" destId="{5BA414C2-B3B5-408F-85D6-B5DF2BBAEA38}" srcOrd="0" destOrd="0" presId="urn:microsoft.com/office/officeart/2005/8/layout/hList7"/>
    <dgm:cxn modelId="{FA317B45-41FB-4D69-AE1B-EBF4E0A9A6E1}" type="presOf" srcId="{3BA0EF42-2732-4589-B65A-CBDFDFF58A3D}" destId="{4524DBEB-73CC-4240-AAE2-00F734DC1B5B}" srcOrd="0" destOrd="0" presId="urn:microsoft.com/office/officeart/2005/8/layout/hList7"/>
    <dgm:cxn modelId="{F65CF64B-FDC5-4737-8268-7177B093719F}" type="presOf" srcId="{EC3CA3BD-DD80-4E82-9968-EE45E1C1CD48}" destId="{E7CA5493-A165-48E1-A4EA-26A7F729BA1A}" srcOrd="1" destOrd="0" presId="urn:microsoft.com/office/officeart/2005/8/layout/hList7"/>
    <dgm:cxn modelId="{DE672390-DB07-4F7D-9288-1FEDB7F66D46}" type="presOf" srcId="{46E02BF7-59C4-4AEE-89FB-75710AFECEEF}" destId="{A51BAD57-4A9D-447F-8E21-E08840266348}" srcOrd="0" destOrd="0" presId="urn:microsoft.com/office/officeart/2005/8/layout/hList7"/>
    <dgm:cxn modelId="{D45017A1-3697-4944-850D-DBA91BC2B229}" type="presOf" srcId="{D47E0A9D-53C0-4AB6-A41D-47F53D813807}" destId="{339E09CB-82E6-4B80-B1C7-D49050C9B99E}" srcOrd="0" destOrd="0" presId="urn:microsoft.com/office/officeart/2005/8/layout/hList7"/>
    <dgm:cxn modelId="{9BC880A5-F637-40DB-A85B-D9C7BA8C9F2C}" type="presOf" srcId="{A211CA3B-36D2-4D2F-AD39-CE05ECF53D28}" destId="{FD34BF3E-0773-41CD-A59F-3C4114CB3C6E}" srcOrd="1" destOrd="0" presId="urn:microsoft.com/office/officeart/2005/8/layout/hList7"/>
    <dgm:cxn modelId="{FEAAFFC2-565E-4BF0-8C3A-99D4E30769B0}" type="presOf" srcId="{C6547551-2F81-4AC3-ADD3-985A7FFD554C}" destId="{060CD55D-B66A-449E-8B7D-A069666D66B2}" srcOrd="1" destOrd="0" presId="urn:microsoft.com/office/officeart/2005/8/layout/hList7"/>
    <dgm:cxn modelId="{85BA17E2-9EAA-44B6-B40E-DC4D7E5596F5}" srcId="{46E02BF7-59C4-4AEE-89FB-75710AFECEEF}" destId="{C6547551-2F81-4AC3-ADD3-985A7FFD554C}" srcOrd="0" destOrd="0" parTransId="{8077B259-0F89-4139-AB8D-32ECCB0FA107}" sibTransId="{D47E0A9D-53C0-4AB6-A41D-47F53D813807}"/>
    <dgm:cxn modelId="{EAE48EE8-C81C-444E-8B0D-1A7CB27F8C54}" srcId="{46E02BF7-59C4-4AEE-89FB-75710AFECEEF}" destId="{A211CA3B-36D2-4D2F-AD39-CE05ECF53D28}" srcOrd="1" destOrd="0" parTransId="{07654F23-8BE9-4511-A7BE-C0362ADDFBEA}" sibTransId="{3BA0EF42-2732-4589-B65A-CBDFDFF58A3D}"/>
    <dgm:cxn modelId="{3D6C0CF2-2011-417E-9C79-C2D28BAD303D}" type="presOf" srcId="{EC3CA3BD-DD80-4E82-9968-EE45E1C1CD48}" destId="{8277E477-5591-4A33-9A5C-7B41915832ED}" srcOrd="0" destOrd="0" presId="urn:microsoft.com/office/officeart/2005/8/layout/hList7"/>
    <dgm:cxn modelId="{FD38DBF7-D050-4FDA-B21E-BA1F9A114B7D}" type="presOf" srcId="{A211CA3B-36D2-4D2F-AD39-CE05ECF53D28}" destId="{C6E90BD5-6DDD-4B5D-9044-A8A3CA04BDFC}" srcOrd="0" destOrd="0" presId="urn:microsoft.com/office/officeart/2005/8/layout/hList7"/>
    <dgm:cxn modelId="{427BE1F7-8F0D-4E75-AF44-C245186FDEC9}" srcId="{46E02BF7-59C4-4AEE-89FB-75710AFECEEF}" destId="{EC3CA3BD-DD80-4E82-9968-EE45E1C1CD48}" srcOrd="2" destOrd="0" parTransId="{8BEDF6FF-00DD-4843-97AC-3CA156863B95}" sibTransId="{E34F43FA-FF35-4905-AA53-9D88D113DD62}"/>
    <dgm:cxn modelId="{F25EB3A8-E39C-4494-A684-EFAB537DB929}" type="presParOf" srcId="{A51BAD57-4A9D-447F-8E21-E08840266348}" destId="{D719B4CD-D55B-4765-A33D-4B2D5B18B200}" srcOrd="0" destOrd="0" presId="urn:microsoft.com/office/officeart/2005/8/layout/hList7"/>
    <dgm:cxn modelId="{7C28033F-2F7A-487E-A4D0-3655AD1BE208}" type="presParOf" srcId="{A51BAD57-4A9D-447F-8E21-E08840266348}" destId="{86988A57-76B8-4470-AE82-31E9CD8F4399}" srcOrd="1" destOrd="0" presId="urn:microsoft.com/office/officeart/2005/8/layout/hList7"/>
    <dgm:cxn modelId="{FEBEEF75-230A-4516-A1FB-27CE9480BFC9}" type="presParOf" srcId="{86988A57-76B8-4470-AE82-31E9CD8F4399}" destId="{CD6EDDE3-FDF7-41EF-B7E8-B3B34D879E66}" srcOrd="0" destOrd="0" presId="urn:microsoft.com/office/officeart/2005/8/layout/hList7"/>
    <dgm:cxn modelId="{59D92E91-2CC5-4FDE-9CDB-636D6A22850E}" type="presParOf" srcId="{CD6EDDE3-FDF7-41EF-B7E8-B3B34D879E66}" destId="{5BA414C2-B3B5-408F-85D6-B5DF2BBAEA38}" srcOrd="0" destOrd="0" presId="urn:microsoft.com/office/officeart/2005/8/layout/hList7"/>
    <dgm:cxn modelId="{102C299F-52AD-4D9C-A7EF-A1F1684A83A5}" type="presParOf" srcId="{CD6EDDE3-FDF7-41EF-B7E8-B3B34D879E66}" destId="{060CD55D-B66A-449E-8B7D-A069666D66B2}" srcOrd="1" destOrd="0" presId="urn:microsoft.com/office/officeart/2005/8/layout/hList7"/>
    <dgm:cxn modelId="{4EBC5E10-BBD7-4822-B382-E998CB8E6145}" type="presParOf" srcId="{CD6EDDE3-FDF7-41EF-B7E8-B3B34D879E66}" destId="{A165336F-E1AF-4F22-AEFE-30B68CAA84C0}" srcOrd="2" destOrd="0" presId="urn:microsoft.com/office/officeart/2005/8/layout/hList7"/>
    <dgm:cxn modelId="{4683DB35-E179-43AB-804D-0FD4837F067C}" type="presParOf" srcId="{CD6EDDE3-FDF7-41EF-B7E8-B3B34D879E66}" destId="{3B44B99A-5D9F-49B1-B907-EC21254FE76E}" srcOrd="3" destOrd="0" presId="urn:microsoft.com/office/officeart/2005/8/layout/hList7"/>
    <dgm:cxn modelId="{FB338DC4-AA8F-467C-AA33-7C3C0E1F5F2E}" type="presParOf" srcId="{86988A57-76B8-4470-AE82-31E9CD8F4399}" destId="{339E09CB-82E6-4B80-B1C7-D49050C9B99E}" srcOrd="1" destOrd="0" presId="urn:microsoft.com/office/officeart/2005/8/layout/hList7"/>
    <dgm:cxn modelId="{49EDC031-DA49-4C34-B83C-6AB1C2243E30}" type="presParOf" srcId="{86988A57-76B8-4470-AE82-31E9CD8F4399}" destId="{7BEEE977-6D51-4D63-B409-AD2BAD6C0228}" srcOrd="2" destOrd="0" presId="urn:microsoft.com/office/officeart/2005/8/layout/hList7"/>
    <dgm:cxn modelId="{92BC36B2-FFAB-463D-AD51-FBB8242A0BF5}" type="presParOf" srcId="{7BEEE977-6D51-4D63-B409-AD2BAD6C0228}" destId="{C6E90BD5-6DDD-4B5D-9044-A8A3CA04BDFC}" srcOrd="0" destOrd="0" presId="urn:microsoft.com/office/officeart/2005/8/layout/hList7"/>
    <dgm:cxn modelId="{52577905-9C1C-405C-A856-9CA2D4C2EC98}" type="presParOf" srcId="{7BEEE977-6D51-4D63-B409-AD2BAD6C0228}" destId="{FD34BF3E-0773-41CD-A59F-3C4114CB3C6E}" srcOrd="1" destOrd="0" presId="urn:microsoft.com/office/officeart/2005/8/layout/hList7"/>
    <dgm:cxn modelId="{3E01FAEB-7FCB-4EF8-8798-711D28992D07}" type="presParOf" srcId="{7BEEE977-6D51-4D63-B409-AD2BAD6C0228}" destId="{B748CFDD-7976-4E9D-9D64-B3D62DB0CFC2}" srcOrd="2" destOrd="0" presId="urn:microsoft.com/office/officeart/2005/8/layout/hList7"/>
    <dgm:cxn modelId="{2AD239D8-8602-458C-A56D-B0714F7ECB6C}" type="presParOf" srcId="{7BEEE977-6D51-4D63-B409-AD2BAD6C0228}" destId="{B034CE13-1D4F-4795-8ADC-234361BCAEB6}" srcOrd="3" destOrd="0" presId="urn:microsoft.com/office/officeart/2005/8/layout/hList7"/>
    <dgm:cxn modelId="{75A4CADA-821A-42F5-9F4C-558A68753AAA}" type="presParOf" srcId="{86988A57-76B8-4470-AE82-31E9CD8F4399}" destId="{4524DBEB-73CC-4240-AAE2-00F734DC1B5B}" srcOrd="3" destOrd="0" presId="urn:microsoft.com/office/officeart/2005/8/layout/hList7"/>
    <dgm:cxn modelId="{A80795A7-A528-48B6-80D8-28E6F7F2B855}" type="presParOf" srcId="{86988A57-76B8-4470-AE82-31E9CD8F4399}" destId="{7998BC53-B460-4920-AF5C-CB9572B5A8F2}" srcOrd="4" destOrd="0" presId="urn:microsoft.com/office/officeart/2005/8/layout/hList7"/>
    <dgm:cxn modelId="{A8913DFA-3282-44D9-B484-84693CA4CD86}" type="presParOf" srcId="{7998BC53-B460-4920-AF5C-CB9572B5A8F2}" destId="{8277E477-5591-4A33-9A5C-7B41915832ED}" srcOrd="0" destOrd="0" presId="urn:microsoft.com/office/officeart/2005/8/layout/hList7"/>
    <dgm:cxn modelId="{11225514-4C86-4976-A87D-F23E0FF396C1}" type="presParOf" srcId="{7998BC53-B460-4920-AF5C-CB9572B5A8F2}" destId="{E7CA5493-A165-48E1-A4EA-26A7F729BA1A}" srcOrd="1" destOrd="0" presId="urn:microsoft.com/office/officeart/2005/8/layout/hList7"/>
    <dgm:cxn modelId="{83433BF8-295B-44FD-AAB6-7F74F2BAABC2}" type="presParOf" srcId="{7998BC53-B460-4920-AF5C-CB9572B5A8F2}" destId="{1A93BD8D-E98B-414F-B383-C42DD3C258C3}" srcOrd="2" destOrd="0" presId="urn:microsoft.com/office/officeart/2005/8/layout/hList7"/>
    <dgm:cxn modelId="{AB0CC9AF-2D05-47CE-9E7D-B0E8A3E76263}" type="presParOf" srcId="{7998BC53-B460-4920-AF5C-CB9572B5A8F2}" destId="{7911EDFA-FEA3-4DCC-A254-413A53E3E319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414C2-B3B5-408F-85D6-B5DF2BBAEA38}">
      <dsp:nvSpPr>
        <dsp:cNvPr id="0" name=""/>
        <dsp:cNvSpPr/>
      </dsp:nvSpPr>
      <dsp:spPr>
        <a:xfrm>
          <a:off x="1493" y="0"/>
          <a:ext cx="2323207" cy="44476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Migrant Smuggling</a:t>
          </a:r>
        </a:p>
      </dsp:txBody>
      <dsp:txXfrm>
        <a:off x="1493" y="1779058"/>
        <a:ext cx="2323207" cy="1779058"/>
      </dsp:txXfrm>
    </dsp:sp>
    <dsp:sp modelId="{3B44B99A-5D9F-49B1-B907-EC21254FE76E}">
      <dsp:nvSpPr>
        <dsp:cNvPr id="0" name=""/>
        <dsp:cNvSpPr/>
      </dsp:nvSpPr>
      <dsp:spPr>
        <a:xfrm>
          <a:off x="422563" y="266858"/>
          <a:ext cx="1481065" cy="148106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90BD5-6DDD-4B5D-9044-A8A3CA04BDFC}">
      <dsp:nvSpPr>
        <dsp:cNvPr id="0" name=""/>
        <dsp:cNvSpPr/>
      </dsp:nvSpPr>
      <dsp:spPr>
        <a:xfrm>
          <a:off x="2394396" y="0"/>
          <a:ext cx="2323207" cy="4447645"/>
        </a:xfrm>
        <a:prstGeom prst="roundRect">
          <a:avLst>
            <a:gd name="adj" fmla="val 10000"/>
          </a:avLst>
        </a:prstGeom>
        <a:solidFill>
          <a:schemeClr val="accent5">
            <a:hueOff val="680693"/>
            <a:satOff val="1227"/>
            <a:lumOff val="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In practice…</a:t>
          </a:r>
        </a:p>
      </dsp:txBody>
      <dsp:txXfrm>
        <a:off x="2394396" y="1779058"/>
        <a:ext cx="2323207" cy="1779058"/>
      </dsp:txXfrm>
    </dsp:sp>
    <dsp:sp modelId="{B034CE13-1D4F-4795-8ADC-234361BCAEB6}">
      <dsp:nvSpPr>
        <dsp:cNvPr id="0" name=""/>
        <dsp:cNvSpPr/>
      </dsp:nvSpPr>
      <dsp:spPr>
        <a:xfrm>
          <a:off x="2815467" y="266858"/>
          <a:ext cx="1481065" cy="148106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7E477-5591-4A33-9A5C-7B41915832ED}">
      <dsp:nvSpPr>
        <dsp:cNvPr id="0" name=""/>
        <dsp:cNvSpPr/>
      </dsp:nvSpPr>
      <dsp:spPr>
        <a:xfrm>
          <a:off x="4787299" y="0"/>
          <a:ext cx="2323207" cy="4447645"/>
        </a:xfrm>
        <a:prstGeom prst="roundRect">
          <a:avLst>
            <a:gd name="adj" fmla="val 10000"/>
          </a:avLst>
        </a:prstGeom>
        <a:solidFill>
          <a:schemeClr val="accent5">
            <a:hueOff val="1361386"/>
            <a:satOff val="2454"/>
            <a:lumOff val="27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Human Trafficking</a:t>
          </a:r>
        </a:p>
      </dsp:txBody>
      <dsp:txXfrm>
        <a:off x="4787299" y="1779058"/>
        <a:ext cx="2323207" cy="1779058"/>
      </dsp:txXfrm>
    </dsp:sp>
    <dsp:sp modelId="{7911EDFA-FEA3-4DCC-A254-413A53E3E319}">
      <dsp:nvSpPr>
        <dsp:cNvPr id="0" name=""/>
        <dsp:cNvSpPr/>
      </dsp:nvSpPr>
      <dsp:spPr>
        <a:xfrm>
          <a:off x="5208370" y="266858"/>
          <a:ext cx="1481065" cy="148106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B4CD-D55B-4765-A33D-4B2D5B18B200}">
      <dsp:nvSpPr>
        <dsp:cNvPr id="0" name=""/>
        <dsp:cNvSpPr/>
      </dsp:nvSpPr>
      <dsp:spPr>
        <a:xfrm>
          <a:off x="284479" y="3558116"/>
          <a:ext cx="6543039" cy="667146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4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9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7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1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4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9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7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0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2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ABDEC-007E-4DFC-8882-EA7C3A98E37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9ECB-002A-48D9-A4CF-8974A962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81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rderreport.com/immigration/border-crime/sheriff-tiktok-star-killed-in-fiery-crash-smuggling-undocumented-migrant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rausscenter.org/publications/clandestine-migration-and-migrant-smuggling-in-south-texas/" TargetMode="External"/><Relationship Id="rId2" Type="http://schemas.openxmlformats.org/officeDocument/2006/relationships/hyperlink" Target="https://www.utep.edu/clhb/_Files/docs/The-Danger-of-Chaos-and-Clutter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20E8-E376-51A9-FF8A-6E6E9813B4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Migrant Smuggling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6DFB04-1695-81B6-7C0D-0F9E7A362B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r"/>
            <a:r>
              <a:rPr lang="en-US" sz="2900" b="1" dirty="0"/>
              <a:t>GE Sanchez</a:t>
            </a:r>
            <a:br>
              <a:rPr lang="en-US" sz="2900" b="1" dirty="0"/>
            </a:br>
            <a:r>
              <a:rPr lang="en-US" sz="2900" b="1" dirty="0"/>
              <a:t>University of Texas at El Paso</a:t>
            </a:r>
            <a:br>
              <a:rPr lang="en-US" sz="2900" b="1" dirty="0"/>
            </a:br>
            <a:r>
              <a:rPr lang="en-US" sz="2900" b="1" dirty="0"/>
              <a:t>06 23 23</a:t>
            </a:r>
          </a:p>
        </p:txBody>
      </p:sp>
    </p:spTree>
    <p:extLst>
      <p:ext uri="{BB962C8B-B14F-4D97-AF65-F5344CB8AC3E}">
        <p14:creationId xmlns:p14="http://schemas.microsoft.com/office/powerpoint/2010/main" val="1367553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81365-2812-59AA-D724-7DBF23B76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children?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0EFE-53B0-20E9-0894-580274ACD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896600" cy="4765040"/>
          </a:xfrm>
        </p:spPr>
        <p:txBody>
          <a:bodyPr>
            <a:normAutofit/>
          </a:bodyPr>
          <a:lstStyle/>
          <a:p>
            <a:r>
              <a:rPr lang="en-US" dirty="0"/>
              <a:t>Historically, US &amp; MX children have been long active in smuggling</a:t>
            </a:r>
          </a:p>
          <a:p>
            <a:pPr lvl="1"/>
            <a:r>
              <a:rPr lang="en-US" dirty="0"/>
              <a:t>In Mexico, referred to as “circuit migration”</a:t>
            </a:r>
          </a:p>
          <a:p>
            <a:r>
              <a:rPr lang="en-US" dirty="0"/>
              <a:t>Lack of official data sources</a:t>
            </a:r>
          </a:p>
          <a:p>
            <a:pPr lvl="1"/>
            <a:r>
              <a:rPr lang="en-US" dirty="0"/>
              <a:t>Traditionally, not prosecuted due to age (both sides of the border) </a:t>
            </a:r>
          </a:p>
          <a:p>
            <a:pPr lvl="1"/>
            <a:r>
              <a:rPr lang="en-US" dirty="0"/>
              <a:t>Not a single agency on either side of the border collects data systematically</a:t>
            </a:r>
          </a:p>
          <a:p>
            <a:r>
              <a:rPr lang="en-US" dirty="0"/>
              <a:t>Wide range of profiles (different vulnerabilities), different kinds of visibility</a:t>
            </a:r>
          </a:p>
          <a:p>
            <a:pPr lvl="1"/>
            <a:r>
              <a:rPr lang="en-US" dirty="0"/>
              <a:t>High-risk behavior </a:t>
            </a:r>
          </a:p>
          <a:p>
            <a:pPr lvl="2"/>
            <a:r>
              <a:rPr lang="en-US" dirty="0"/>
              <a:t>Deaths of 4 teenagers in El Paso</a:t>
            </a:r>
          </a:p>
          <a:p>
            <a:pPr lvl="2"/>
            <a:r>
              <a:rPr lang="en-US" dirty="0">
                <a:hlinkClick r:id="rId2"/>
              </a:rPr>
              <a:t>Gabriel Salazar’s TikTok videos</a:t>
            </a:r>
            <a:endParaRPr lang="en-US" dirty="0"/>
          </a:p>
          <a:p>
            <a:r>
              <a:rPr lang="en-US" dirty="0"/>
              <a:t>Due to age, even if consensual, </a:t>
            </a:r>
            <a:r>
              <a:rPr lang="en-US" b="1" u="sng" dirty="0"/>
              <a:t>child involvement constitutes trafficking</a:t>
            </a:r>
          </a:p>
        </p:txBody>
      </p:sp>
    </p:spTree>
    <p:extLst>
      <p:ext uri="{BB962C8B-B14F-4D97-AF65-F5344CB8AC3E}">
        <p14:creationId xmlns:p14="http://schemas.microsoft.com/office/powerpoint/2010/main" val="259513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treon Q&amp;A | Heart - Head - Hands">
            <a:extLst>
              <a:ext uri="{FF2B5EF4-FFF2-40B4-BE49-F238E27FC236}">
                <a16:creationId xmlns:a16="http://schemas.microsoft.com/office/drawing/2014/main" id="{D4B1C934-2297-DCF2-6C23-D8AF3CD028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40" y="260883"/>
            <a:ext cx="9723120" cy="633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27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4719A3-4378-DDBD-79B6-2945C4B49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620" y="3934618"/>
            <a:ext cx="10652760" cy="18362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Thank you!</a:t>
            </a:r>
            <a:br>
              <a:rPr lang="en-US" b="1" dirty="0"/>
            </a:br>
            <a:r>
              <a:rPr lang="en-US" sz="2000" dirty="0"/>
              <a:t>Contact:</a:t>
            </a:r>
            <a:br>
              <a:rPr lang="en-US" sz="2000" dirty="0"/>
            </a:br>
            <a:r>
              <a:rPr lang="en-US" sz="2000" dirty="0"/>
              <a:t>GE Sanchez</a:t>
            </a:r>
            <a:br>
              <a:rPr lang="en-US" sz="2000" dirty="0"/>
            </a:br>
            <a:r>
              <a:rPr lang="en-US" sz="2000" dirty="0"/>
              <a:t>Collaborative on Global Children’s Issues</a:t>
            </a:r>
            <a:br>
              <a:rPr lang="en-US" sz="2000" dirty="0"/>
            </a:br>
            <a:r>
              <a:rPr lang="en-US" sz="2000" dirty="0"/>
              <a:t>Georgetown University</a:t>
            </a:r>
            <a:br>
              <a:rPr lang="en-US" sz="2000" dirty="0"/>
            </a:br>
            <a:r>
              <a:rPr lang="en-US" sz="2000" dirty="0"/>
              <a:t>gs1083@georgetown.edu</a:t>
            </a:r>
          </a:p>
        </p:txBody>
      </p:sp>
    </p:spTree>
    <p:extLst>
      <p:ext uri="{BB962C8B-B14F-4D97-AF65-F5344CB8AC3E}">
        <p14:creationId xmlns:p14="http://schemas.microsoft.com/office/powerpoint/2010/main" val="255588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42343-990A-EFE3-7A22-B41C9BA7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quick definitions…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8DBC1-D843-09AD-2958-D526A9FA4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488"/>
            <a:ext cx="10515600" cy="4351338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11C15A0-466B-5C2C-AB1D-B90A719DD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1374575"/>
              </p:ext>
            </p:extLst>
          </p:nvPr>
        </p:nvGraphicFramePr>
        <p:xfrm>
          <a:off x="2265680" y="1690688"/>
          <a:ext cx="7112000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198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9281-D2FC-A8A7-7E8B-14DFFE1C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Efforts against Migrant Smuggling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1BEBA-8E71-AD2B-9B2D-27209237A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States</a:t>
            </a:r>
          </a:p>
          <a:p>
            <a:pPr lvl="1"/>
            <a:r>
              <a:rPr lang="en-US" sz="3200" dirty="0"/>
              <a:t>COVID did NOT stop people from moving – it led governments to implement containment measures that made it more difficult for people to move.  </a:t>
            </a:r>
          </a:p>
          <a:p>
            <a:pPr lvl="1"/>
            <a:r>
              <a:rPr lang="en-US" sz="3200" dirty="0"/>
              <a:t>At the height of the pandemic, 64 counties imposed restrictions that prevented access to asylum (violation of international law).</a:t>
            </a:r>
          </a:p>
          <a:p>
            <a:pPr lvl="1"/>
            <a:r>
              <a:rPr lang="en-US" sz="3200" dirty="0"/>
              <a:t>Postponement of court hearings, enhanced reliance on “virtual” access to justice led to backlogs in proceedings, reducing access to international protection.</a:t>
            </a:r>
          </a:p>
        </p:txBody>
      </p:sp>
    </p:spTree>
    <p:extLst>
      <p:ext uri="{BB962C8B-B14F-4D97-AF65-F5344CB8AC3E}">
        <p14:creationId xmlns:p14="http://schemas.microsoft.com/office/powerpoint/2010/main" val="229478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1E95-2099-E1F6-9190-87C66CD5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4159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/>
              <a:t>Global Efforts against Migrant Smuggling (</a:t>
            </a:r>
            <a:r>
              <a:rPr lang="en-US" sz="4200" dirty="0" err="1"/>
              <a:t>cont</a:t>
            </a:r>
            <a:r>
              <a:rPr lang="en-US" sz="4200" dirty="0"/>
              <a:t>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2F186-B4A6-7C4F-0DD0-E94CDA033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1544320"/>
            <a:ext cx="10632440" cy="4754880"/>
          </a:xfrm>
        </p:spPr>
        <p:txBody>
          <a:bodyPr>
            <a:normAutofit/>
          </a:bodyPr>
          <a:lstStyle/>
          <a:p>
            <a:r>
              <a:rPr lang="en-US" dirty="0"/>
              <a:t>People on the move</a:t>
            </a:r>
          </a:p>
          <a:p>
            <a:pPr lvl="1"/>
            <a:r>
              <a:rPr lang="en-US" dirty="0"/>
              <a:t>Drivers of migration persisted, even increased –rising unemployment, increasing debt, loss of livelihoods and social protections</a:t>
            </a:r>
          </a:p>
          <a:p>
            <a:pPr lvl="1"/>
            <a:r>
              <a:rPr lang="en-US" dirty="0"/>
              <a:t>Recovery has been unequal: migration tends to increase towards countries seen/perceived as recovering more quickly </a:t>
            </a:r>
          </a:p>
          <a:p>
            <a:pPr lvl="2"/>
            <a:r>
              <a:rPr lang="en-US" dirty="0"/>
              <a:t>Yet! Most people migrating within Africa, the Americas, stayed within their regions.</a:t>
            </a:r>
          </a:p>
          <a:p>
            <a:pPr lvl="1"/>
            <a:r>
              <a:rPr lang="en-US" dirty="0"/>
              <a:t>Deepening of social, economic inequality lead people to migrate</a:t>
            </a:r>
          </a:p>
          <a:p>
            <a:pPr lvl="2"/>
            <a:r>
              <a:rPr lang="en-US" dirty="0"/>
              <a:t>Many of those smuggled and who leave their communities come from countries where conflict, humanitarian crises, political instability, persecution exist. As such, they are entitled to international protection.</a:t>
            </a:r>
          </a:p>
          <a:p>
            <a:pPr lvl="1"/>
            <a:r>
              <a:rPr lang="en-US" dirty="0"/>
              <a:t>Women, boys, girls; the elderly; indigenous communities; people discriminated on the base of race, sexual orientation, gender identity, encounter specific challenges.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5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84F8-3B70-4BE1-F321-D8D498FC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Global Efforts against Migrant Smuggling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37C85-9D39-3A9D-A0A4-14EF083B2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4"/>
            <a:ext cx="10673080" cy="47986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Smuggling</a:t>
            </a:r>
          </a:p>
          <a:p>
            <a:pPr lvl="1"/>
            <a:r>
              <a:rPr lang="en-US" dirty="0"/>
              <a:t>Long-term impact of the pandemic have impacted the availability of visas, passports, travel documents.</a:t>
            </a:r>
          </a:p>
          <a:p>
            <a:pPr lvl="1"/>
            <a:r>
              <a:rPr lang="en-US" dirty="0"/>
              <a:t>Inability to obtain documents, or reach destinations legally leads people to pursue irregular pathways to migrate –including smuggling.</a:t>
            </a:r>
          </a:p>
          <a:p>
            <a:pPr lvl="1"/>
            <a:r>
              <a:rPr lang="en-US" dirty="0"/>
              <a:t>Smuggling fees have a. increased due to enforcement or b. increased due to demand and context (Loro</a:t>
            </a:r>
            <a:r>
              <a:rPr lang="es-US" dirty="0" err="1"/>
              <a:t>ña</a:t>
            </a:r>
            <a:r>
              <a:rPr lang="es-US" dirty="0"/>
              <a:t>, </a:t>
            </a:r>
            <a:r>
              <a:rPr lang="es-US" dirty="0" err="1"/>
              <a:t>forthcoming</a:t>
            </a:r>
            <a:r>
              <a:rPr lang="es-US" dirty="0"/>
              <a:t>)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potential/risk of injury and/or death, especially for those who cannot afford fees and most travel on their own or without protection has increased. </a:t>
            </a:r>
          </a:p>
          <a:p>
            <a:pPr lvl="2"/>
            <a:r>
              <a:rPr lang="en-US" dirty="0"/>
              <a:t>Gender-based violence</a:t>
            </a:r>
          </a:p>
          <a:p>
            <a:pPr lvl="1"/>
            <a:r>
              <a:rPr lang="en-US" dirty="0"/>
              <a:t>Activities moved online: growth of online activity; marketing quality.</a:t>
            </a:r>
          </a:p>
          <a:p>
            <a:pPr lvl="1"/>
            <a:r>
              <a:rPr lang="en-US" dirty="0"/>
              <a:t>Increase in economic vulnerability: child labor, and </a:t>
            </a:r>
            <a:r>
              <a:rPr lang="en-US" u="sng" dirty="0"/>
              <a:t>forced recruitment </a:t>
            </a:r>
            <a:r>
              <a:rPr lang="en-US" dirty="0"/>
              <a:t>into criminalized activities (petty crime; paramilitary groups, drugs, migrants).</a:t>
            </a:r>
          </a:p>
        </p:txBody>
      </p:sp>
    </p:spTree>
    <p:extLst>
      <p:ext uri="{BB962C8B-B14F-4D97-AF65-F5344CB8AC3E}">
        <p14:creationId xmlns:p14="http://schemas.microsoft.com/office/powerpoint/2010/main" val="34448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48EB5-6FD1-F1BA-46AA-803BCF92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US and the post-pandemic smuggling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80246-A5DF-95CB-8D78-399A1844D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64520" cy="46999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MPP, Title 42, intermittent border closures create vast concentrations of people on the Mexican side of the border.</a:t>
            </a:r>
          </a:p>
          <a:p>
            <a:r>
              <a:rPr lang="en-US" dirty="0"/>
              <a:t>To this day, confusing messaging from the WH: series of measures that further chaos, and the “gap of hope” (</a:t>
            </a:r>
            <a:r>
              <a:rPr lang="en-US" dirty="0" err="1">
                <a:hlinkClick r:id="rId2"/>
              </a:rPr>
              <a:t>Manjarrez</a:t>
            </a:r>
            <a:r>
              <a:rPr lang="en-US" dirty="0">
                <a:hlinkClick r:id="rId2"/>
              </a:rPr>
              <a:t> 2021</a:t>
            </a:r>
            <a:r>
              <a:rPr lang="en-US" dirty="0"/>
              <a:t>).</a:t>
            </a:r>
          </a:p>
          <a:p>
            <a:r>
              <a:rPr lang="en-US" dirty="0"/>
              <a:t>Granted, changes: </a:t>
            </a:r>
          </a:p>
          <a:p>
            <a:pPr lvl="1"/>
            <a:r>
              <a:rPr lang="en-US" dirty="0"/>
              <a:t>Smugglers accommodating large groups; reliance on “bodegas” (</a:t>
            </a:r>
            <a:r>
              <a:rPr lang="en-US" dirty="0" err="1"/>
              <a:t>Loroña</a:t>
            </a:r>
            <a:r>
              <a:rPr lang="en-US" dirty="0"/>
              <a:t>, forthcoming).</a:t>
            </a:r>
          </a:p>
          <a:p>
            <a:pPr lvl="1"/>
            <a:r>
              <a:rPr lang="en-US" dirty="0"/>
              <a:t>Cell phones, drones, wire transfers, social media</a:t>
            </a:r>
          </a:p>
          <a:p>
            <a:pPr lvl="1"/>
            <a:r>
              <a:rPr lang="en-US" dirty="0"/>
              <a:t>Consolidation of social media and messaging apps as sources of information</a:t>
            </a:r>
          </a:p>
          <a:p>
            <a:pPr lvl="2"/>
            <a:r>
              <a:rPr lang="en-US" dirty="0"/>
              <a:t>Information shared without monitoring/moderation (not smugglers alone).</a:t>
            </a:r>
          </a:p>
          <a:p>
            <a:r>
              <a:rPr lang="en-US" dirty="0"/>
              <a:t>Yet, caselaw shows migrants &amp; smugglers continue to rely on longstanding/historical methods  (trucks, vehicles, checkpoints, POEs, even planes) (</a:t>
            </a:r>
            <a:r>
              <a:rPr lang="en-US" dirty="0" err="1">
                <a:hlinkClick r:id="rId3"/>
              </a:rPr>
              <a:t>Leutert</a:t>
            </a:r>
            <a:r>
              <a:rPr lang="en-US" dirty="0">
                <a:hlinkClick r:id="rId3"/>
              </a:rPr>
              <a:t> &amp; Rendon 2023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0385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DD8C0-B612-DC98-FDD4-6D7F985ED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492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Migrant Smuggling Trends on the USMX Border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79C3E-4BDF-C1F2-3A16-39FDF9544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" y="1188720"/>
            <a:ext cx="10622280" cy="4825683"/>
          </a:xfrm>
        </p:spPr>
        <p:txBody>
          <a:bodyPr/>
          <a:lstStyle/>
          <a:p>
            <a:r>
              <a:rPr lang="en-US" b="1" dirty="0"/>
              <a:t>Smuggling prosecutions at the federal level have increased</a:t>
            </a:r>
            <a:r>
              <a:rPr lang="en-US" dirty="0"/>
              <a:t>, but migration-related offenses have decreased.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0385AD6-CAE1-CDE7-451E-518D7D38C8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4852883"/>
              </p:ext>
            </p:extLst>
          </p:nvPr>
        </p:nvGraphicFramePr>
        <p:xfrm>
          <a:off x="1524000" y="2275840"/>
          <a:ext cx="8331200" cy="4328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424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01E9-6005-4689-0BC1-A07CF435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Migrant Smuggling Trends on the USMX Border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B6A3-6E5B-1688-6CE4-CC0ED623E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104"/>
            <a:ext cx="10515600" cy="4808855"/>
          </a:xfrm>
        </p:spPr>
        <p:txBody>
          <a:bodyPr>
            <a:normAutofit/>
          </a:bodyPr>
          <a:lstStyle/>
          <a:p>
            <a:r>
              <a:rPr lang="en-US" sz="2400" dirty="0"/>
              <a:t>The Southern District of Texas has the highest number of convictions nationwide; the Western District of Texas comes second.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AFA0187-96B3-779D-DBC4-BA80992BB8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1608904"/>
              </p:ext>
            </p:extLst>
          </p:nvPr>
        </p:nvGraphicFramePr>
        <p:xfrm>
          <a:off x="2255520" y="2590800"/>
          <a:ext cx="7904480" cy="354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1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C415-8F41-7293-8807-F08FEB5F4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Migrant Smuggling Trends on the USMX Border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6B2AD-3A30-6B4B-D686-0A143CBA9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r>
              <a:rPr lang="es-US" sz="2400" dirty="0" err="1"/>
              <a:t>Since</a:t>
            </a:r>
            <a:r>
              <a:rPr lang="es-US" sz="2400" dirty="0"/>
              <a:t> 2016, at </a:t>
            </a:r>
            <a:r>
              <a:rPr lang="es-US" sz="2400" dirty="0" err="1"/>
              <a:t>the</a:t>
            </a:r>
            <a:r>
              <a:rPr lang="es-US" sz="2400" dirty="0"/>
              <a:t> federal </a:t>
            </a:r>
            <a:r>
              <a:rPr lang="es-US" sz="2400" dirty="0" err="1"/>
              <a:t>level</a:t>
            </a:r>
            <a:r>
              <a:rPr lang="es-US" sz="2400" dirty="0"/>
              <a:t>: </a:t>
            </a:r>
          </a:p>
          <a:p>
            <a:pPr lvl="1"/>
            <a:r>
              <a:rPr lang="es-US" dirty="0" err="1"/>
              <a:t>Slightly</a:t>
            </a:r>
            <a:r>
              <a:rPr lang="es-US" dirty="0"/>
              <a:t> </a:t>
            </a:r>
            <a:r>
              <a:rPr lang="es-US" dirty="0" err="1"/>
              <a:t>over</a:t>
            </a:r>
            <a:r>
              <a:rPr lang="es-US" dirty="0"/>
              <a:t> 50% </a:t>
            </a:r>
            <a:r>
              <a:rPr lang="es-US" dirty="0" err="1"/>
              <a:t>of</a:t>
            </a:r>
            <a:r>
              <a:rPr lang="es-US" dirty="0"/>
              <a:t> </a:t>
            </a:r>
            <a:r>
              <a:rPr lang="es-US" dirty="0" err="1"/>
              <a:t>all</a:t>
            </a:r>
            <a:r>
              <a:rPr lang="es-US" dirty="0"/>
              <a:t> cases </a:t>
            </a:r>
            <a:r>
              <a:rPr lang="es-US" dirty="0" err="1"/>
              <a:t>involve</a:t>
            </a:r>
            <a:r>
              <a:rPr lang="es-US" dirty="0"/>
              <a:t> 6 </a:t>
            </a:r>
            <a:r>
              <a:rPr lang="es-US" dirty="0" err="1"/>
              <a:t>or</a:t>
            </a:r>
            <a:r>
              <a:rPr lang="es-US" dirty="0"/>
              <a:t> </a:t>
            </a:r>
            <a:r>
              <a:rPr lang="es-US" dirty="0" err="1"/>
              <a:t>less</a:t>
            </a:r>
            <a:r>
              <a:rPr lang="es-US" dirty="0"/>
              <a:t> </a:t>
            </a:r>
            <a:r>
              <a:rPr lang="es-US" dirty="0" err="1"/>
              <a:t>people</a:t>
            </a:r>
            <a:endParaRPr lang="es-US" dirty="0"/>
          </a:p>
          <a:p>
            <a:pPr lvl="1"/>
            <a:r>
              <a:rPr lang="es-US" dirty="0" err="1"/>
              <a:t>Large</a:t>
            </a:r>
            <a:r>
              <a:rPr lang="es-US" dirty="0"/>
              <a:t> </a:t>
            </a:r>
            <a:r>
              <a:rPr lang="es-US" dirty="0" err="1"/>
              <a:t>groups</a:t>
            </a:r>
            <a:r>
              <a:rPr lang="es-US" dirty="0"/>
              <a:t> (100 and </a:t>
            </a:r>
            <a:r>
              <a:rPr lang="es-US" dirty="0" err="1"/>
              <a:t>over</a:t>
            </a:r>
            <a:r>
              <a:rPr lang="es-US" dirty="0"/>
              <a:t>) </a:t>
            </a:r>
            <a:r>
              <a:rPr lang="es-US" dirty="0" err="1"/>
              <a:t>have</a:t>
            </a:r>
            <a:r>
              <a:rPr lang="es-US" dirty="0"/>
              <a:t> </a:t>
            </a:r>
            <a:r>
              <a:rPr lang="es-US" dirty="0" err="1"/>
              <a:t>decreased</a:t>
            </a:r>
            <a:r>
              <a:rPr lang="es-US" dirty="0"/>
              <a:t> </a:t>
            </a:r>
            <a:r>
              <a:rPr lang="es-US" dirty="0" err="1"/>
              <a:t>by</a:t>
            </a:r>
            <a:r>
              <a:rPr lang="es-US" dirty="0"/>
              <a:t> </a:t>
            </a:r>
            <a:r>
              <a:rPr lang="es-US" dirty="0" err="1"/>
              <a:t>half</a:t>
            </a:r>
            <a:r>
              <a:rPr lang="es-US" dirty="0"/>
              <a:t> </a:t>
            </a:r>
            <a:r>
              <a:rPr lang="es-US" dirty="0" err="1"/>
              <a:t>since</a:t>
            </a:r>
            <a:r>
              <a:rPr lang="es-US" dirty="0"/>
              <a:t> 2016.</a:t>
            </a:r>
          </a:p>
          <a:p>
            <a:pPr lvl="1"/>
            <a:r>
              <a:rPr lang="es-US" dirty="0" err="1"/>
              <a:t>Most</a:t>
            </a:r>
            <a:r>
              <a:rPr lang="es-US" dirty="0"/>
              <a:t> </a:t>
            </a:r>
            <a:r>
              <a:rPr lang="es-US" dirty="0" err="1"/>
              <a:t>people</a:t>
            </a:r>
            <a:r>
              <a:rPr lang="es-US" dirty="0"/>
              <a:t> (84-87%) </a:t>
            </a:r>
            <a:r>
              <a:rPr lang="es-US" dirty="0" err="1"/>
              <a:t>charged</a:t>
            </a:r>
            <a:r>
              <a:rPr lang="es-US" dirty="0"/>
              <a:t> </a:t>
            </a:r>
            <a:r>
              <a:rPr lang="es-US" dirty="0" err="1"/>
              <a:t>with</a:t>
            </a:r>
            <a:r>
              <a:rPr lang="es-US" dirty="0"/>
              <a:t> </a:t>
            </a:r>
            <a:r>
              <a:rPr lang="es-US" dirty="0" err="1"/>
              <a:t>smuggling</a:t>
            </a:r>
            <a:r>
              <a:rPr lang="es-US" dirty="0"/>
              <a:t> at </a:t>
            </a:r>
            <a:r>
              <a:rPr lang="es-US" dirty="0" err="1"/>
              <a:t>the</a:t>
            </a:r>
            <a:r>
              <a:rPr lang="es-US" dirty="0"/>
              <a:t> federal </a:t>
            </a:r>
            <a:r>
              <a:rPr lang="es-US" dirty="0" err="1"/>
              <a:t>level</a:t>
            </a:r>
            <a:r>
              <a:rPr lang="es-US" dirty="0"/>
              <a:t> </a:t>
            </a:r>
            <a:r>
              <a:rPr lang="es-US" dirty="0" err="1"/>
              <a:t>sentenced</a:t>
            </a:r>
            <a:r>
              <a:rPr lang="es-US" dirty="0"/>
              <a:t> </a:t>
            </a:r>
            <a:r>
              <a:rPr lang="es-US" dirty="0" err="1"/>
              <a:t>to</a:t>
            </a:r>
            <a:r>
              <a:rPr lang="es-US" dirty="0"/>
              <a:t> </a:t>
            </a:r>
            <a:r>
              <a:rPr lang="es-US" dirty="0" err="1"/>
              <a:t>prison</a:t>
            </a:r>
            <a:r>
              <a:rPr lang="es-US" dirty="0"/>
              <a:t>. </a:t>
            </a:r>
            <a:r>
              <a:rPr lang="es-US" dirty="0" err="1"/>
              <a:t>Sentencing</a:t>
            </a:r>
            <a:r>
              <a:rPr lang="es-US" dirty="0"/>
              <a:t> </a:t>
            </a:r>
            <a:r>
              <a:rPr lang="es-US" dirty="0" err="1"/>
              <a:t>range</a:t>
            </a:r>
            <a:r>
              <a:rPr lang="es-US" dirty="0"/>
              <a:t>: 15-16 </a:t>
            </a:r>
            <a:r>
              <a:rPr lang="es-US" dirty="0" err="1"/>
              <a:t>months</a:t>
            </a:r>
            <a:endParaRPr lang="es-US" dirty="0"/>
          </a:p>
          <a:p>
            <a:pPr lvl="2"/>
            <a:r>
              <a:rPr lang="es-US" sz="2400" dirty="0" err="1"/>
              <a:t>Most</a:t>
            </a:r>
            <a:r>
              <a:rPr lang="es-US" sz="2400" dirty="0"/>
              <a:t> (98%) </a:t>
            </a:r>
            <a:r>
              <a:rPr lang="es-US" sz="2400" dirty="0" err="1"/>
              <a:t>not</a:t>
            </a:r>
            <a:r>
              <a:rPr lang="es-US" sz="2400" dirty="0"/>
              <a:t> </a:t>
            </a:r>
            <a:r>
              <a:rPr lang="es-US" sz="2400" dirty="0" err="1"/>
              <a:t>convicted</a:t>
            </a:r>
            <a:r>
              <a:rPr lang="es-US" sz="2400" dirty="0"/>
              <a:t> </a:t>
            </a:r>
            <a:r>
              <a:rPr lang="es-US" sz="2400" dirty="0" err="1"/>
              <a:t>under</a:t>
            </a:r>
            <a:r>
              <a:rPr lang="es-US" sz="2400" dirty="0"/>
              <a:t> </a:t>
            </a:r>
            <a:r>
              <a:rPr lang="es-US" sz="2400" dirty="0" err="1"/>
              <a:t>mandatory</a:t>
            </a:r>
            <a:r>
              <a:rPr lang="es-US" sz="2400" dirty="0"/>
              <a:t> </a:t>
            </a:r>
            <a:r>
              <a:rPr lang="es-US" sz="2400" dirty="0" err="1"/>
              <a:t>minimums</a:t>
            </a:r>
            <a:endParaRPr lang="es-US" sz="2400" dirty="0"/>
          </a:p>
          <a:p>
            <a:pPr lvl="1"/>
            <a:r>
              <a:rPr lang="es-US" dirty="0" err="1"/>
              <a:t>Percentage</a:t>
            </a:r>
            <a:r>
              <a:rPr lang="es-US" dirty="0"/>
              <a:t> </a:t>
            </a:r>
            <a:r>
              <a:rPr lang="es-US" dirty="0" err="1"/>
              <a:t>of</a:t>
            </a:r>
            <a:r>
              <a:rPr lang="es-US" dirty="0"/>
              <a:t> </a:t>
            </a:r>
            <a:r>
              <a:rPr lang="es-US" dirty="0" err="1"/>
              <a:t>USCs</a:t>
            </a:r>
            <a:r>
              <a:rPr lang="es-US" dirty="0"/>
              <a:t> </a:t>
            </a:r>
            <a:r>
              <a:rPr lang="es-US" dirty="0" err="1"/>
              <a:t>charged</a:t>
            </a:r>
            <a:r>
              <a:rPr lang="es-US" dirty="0"/>
              <a:t> has </a:t>
            </a:r>
            <a:r>
              <a:rPr lang="es-US" dirty="0" err="1"/>
              <a:t>increased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by about </a:t>
            </a:r>
            <a:r>
              <a:rPr lang="es-US" dirty="0"/>
              <a:t>10%: 65% </a:t>
            </a:r>
            <a:r>
              <a:rPr lang="es-US" dirty="0" err="1"/>
              <a:t>to</a:t>
            </a:r>
            <a:r>
              <a:rPr lang="es-US" dirty="0"/>
              <a:t> 74 % </a:t>
            </a:r>
          </a:p>
          <a:p>
            <a:pPr lvl="1"/>
            <a:r>
              <a:rPr lang="es-US" dirty="0" err="1"/>
              <a:t>About</a:t>
            </a:r>
            <a:r>
              <a:rPr lang="es-US" dirty="0"/>
              <a:t> 75% </a:t>
            </a:r>
            <a:r>
              <a:rPr lang="es-US" dirty="0" err="1"/>
              <a:t>men</a:t>
            </a:r>
            <a:r>
              <a:rPr lang="es-US" dirty="0"/>
              <a:t>, </a:t>
            </a:r>
            <a:r>
              <a:rPr lang="es-US" dirty="0" err="1"/>
              <a:t>age</a:t>
            </a:r>
            <a:r>
              <a:rPr lang="es-US" dirty="0"/>
              <a:t> </a:t>
            </a:r>
            <a:r>
              <a:rPr lang="es-US" dirty="0" err="1"/>
              <a:t>range</a:t>
            </a:r>
            <a:r>
              <a:rPr lang="es-US" dirty="0"/>
              <a:t> 32-33 </a:t>
            </a:r>
          </a:p>
          <a:p>
            <a:pPr lvl="2"/>
            <a:r>
              <a:rPr lang="es-US" sz="2400" dirty="0" err="1"/>
              <a:t>Prosecutions</a:t>
            </a:r>
            <a:r>
              <a:rPr lang="es-US" sz="2400" dirty="0"/>
              <a:t> </a:t>
            </a:r>
            <a:r>
              <a:rPr lang="es-US" sz="2400" dirty="0" err="1"/>
              <a:t>involving</a:t>
            </a:r>
            <a:r>
              <a:rPr lang="es-US" sz="2400" dirty="0"/>
              <a:t> </a:t>
            </a:r>
            <a:r>
              <a:rPr lang="es-US" sz="2400" dirty="0" err="1"/>
              <a:t>women</a:t>
            </a:r>
            <a:r>
              <a:rPr lang="es-US" sz="2400" dirty="0"/>
              <a:t> </a:t>
            </a:r>
            <a:r>
              <a:rPr lang="es-US" sz="2400" dirty="0" err="1"/>
              <a:t>stable</a:t>
            </a:r>
            <a:r>
              <a:rPr lang="es-US" sz="2400" dirty="0"/>
              <a:t> </a:t>
            </a:r>
            <a:r>
              <a:rPr lang="es-US" sz="2400" dirty="0" err="1"/>
              <a:t>since</a:t>
            </a:r>
            <a:r>
              <a:rPr lang="es-US" sz="2400" dirty="0"/>
              <a:t> 2016, </a:t>
            </a:r>
            <a:r>
              <a:rPr lang="es-US" sz="2400" dirty="0" err="1"/>
              <a:t>but</a:t>
            </a:r>
            <a:r>
              <a:rPr lang="es-US" sz="2400" dirty="0"/>
              <a:t> </a:t>
            </a:r>
            <a:r>
              <a:rPr lang="es-US" sz="2400" dirty="0" err="1"/>
              <a:t>from</a:t>
            </a:r>
            <a:r>
              <a:rPr lang="es-US" sz="2400" dirty="0"/>
              <a:t> 2009, </a:t>
            </a:r>
            <a:r>
              <a:rPr lang="es-US" sz="2400" dirty="0" err="1"/>
              <a:t>almost</a:t>
            </a:r>
            <a:r>
              <a:rPr lang="es-US" sz="2400" dirty="0"/>
              <a:t> </a:t>
            </a:r>
            <a:r>
              <a:rPr lang="es-US" sz="2400" dirty="0" err="1"/>
              <a:t>doubled</a:t>
            </a:r>
            <a:r>
              <a:rPr lang="es-US" sz="2400" dirty="0"/>
              <a:t>.</a:t>
            </a:r>
          </a:p>
          <a:p>
            <a:pPr lvl="2"/>
            <a:r>
              <a:rPr lang="es-US" sz="2400" dirty="0" err="1"/>
              <a:t>Women</a:t>
            </a:r>
            <a:r>
              <a:rPr lang="es-US" sz="2400" dirty="0"/>
              <a:t> </a:t>
            </a:r>
            <a:r>
              <a:rPr lang="es-US" sz="2400" dirty="0" err="1"/>
              <a:t>tend</a:t>
            </a:r>
            <a:r>
              <a:rPr lang="es-US" sz="2400" dirty="0"/>
              <a:t> </a:t>
            </a:r>
            <a:r>
              <a:rPr lang="es-US" sz="2400" dirty="0" err="1"/>
              <a:t>to</a:t>
            </a:r>
            <a:r>
              <a:rPr lang="es-US" sz="2400" dirty="0"/>
              <a:t> </a:t>
            </a:r>
            <a:r>
              <a:rPr lang="es-US" sz="2400" dirty="0" err="1"/>
              <a:t>perform</a:t>
            </a:r>
            <a:r>
              <a:rPr lang="es-US" sz="2400" dirty="0"/>
              <a:t> </a:t>
            </a:r>
            <a:r>
              <a:rPr lang="es-US" sz="2400" dirty="0" err="1"/>
              <a:t>gendered</a:t>
            </a:r>
            <a:r>
              <a:rPr lang="es-US" sz="2400" dirty="0"/>
              <a:t> </a:t>
            </a:r>
            <a:r>
              <a:rPr lang="es-US" sz="2400" dirty="0" err="1"/>
              <a:t>tasks</a:t>
            </a:r>
            <a:r>
              <a:rPr lang="es-US" sz="2400" dirty="0"/>
              <a:t> – </a:t>
            </a:r>
            <a:r>
              <a:rPr lang="es-US" sz="2400" dirty="0" err="1"/>
              <a:t>hardly</a:t>
            </a:r>
            <a:r>
              <a:rPr lang="es-US" sz="2400" dirty="0"/>
              <a:t> </a:t>
            </a:r>
            <a:r>
              <a:rPr lang="es-US" sz="2400" dirty="0" err="1"/>
              <a:t>ever</a:t>
            </a:r>
            <a:r>
              <a:rPr lang="es-US" sz="2400" dirty="0"/>
              <a:t> </a:t>
            </a:r>
            <a:r>
              <a:rPr lang="es-US" sz="2400" dirty="0" err="1"/>
              <a:t>found</a:t>
            </a:r>
            <a:r>
              <a:rPr lang="es-US" sz="2400" dirty="0"/>
              <a:t> as guides, </a:t>
            </a:r>
            <a:r>
              <a:rPr lang="es-US" sz="2400" dirty="0" err="1"/>
              <a:t>performing</a:t>
            </a:r>
            <a:r>
              <a:rPr lang="es-US" sz="2400" dirty="0"/>
              <a:t> </a:t>
            </a:r>
            <a:r>
              <a:rPr lang="es-US" sz="2400" dirty="0" err="1"/>
              <a:t>high-risk</a:t>
            </a:r>
            <a:r>
              <a:rPr lang="es-US" sz="2400" dirty="0"/>
              <a:t>, </a:t>
            </a:r>
            <a:r>
              <a:rPr lang="es-US" sz="2400" dirty="0" err="1"/>
              <a:t>overly-physical</a:t>
            </a:r>
            <a:r>
              <a:rPr lang="es-US" sz="2400" dirty="0"/>
              <a:t> </a:t>
            </a:r>
            <a:r>
              <a:rPr lang="es-US" sz="2400" dirty="0" err="1"/>
              <a:t>tasks</a:t>
            </a:r>
            <a:r>
              <a:rPr lang="es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7197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833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Migrant Smuggling Trends</vt:lpstr>
      <vt:lpstr>Some quick definitions…</vt:lpstr>
      <vt:lpstr>Global Efforts against Migrant Smuggling</vt:lpstr>
      <vt:lpstr>Global Efforts against Migrant Smuggling (cont).</vt:lpstr>
      <vt:lpstr>Global Efforts against Migrant Smuggling (cont.)</vt:lpstr>
      <vt:lpstr>The US and the post-pandemic smuggling market</vt:lpstr>
      <vt:lpstr>Migrant Smuggling Trends on the USMX Border</vt:lpstr>
      <vt:lpstr>Migrant Smuggling Trends on the USMX Border (cont.)</vt:lpstr>
      <vt:lpstr>Migrant Smuggling Trends on the USMX Border (cont.)</vt:lpstr>
      <vt:lpstr>What about children?</vt:lpstr>
      <vt:lpstr>PowerPoint Presentation</vt:lpstr>
      <vt:lpstr>Thank you! Contact: GE Sanchez Collaborative on Global Children’s Issues Georgetown University gs1083@georgetown.edu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 Sanchez</dc:creator>
  <cp:lastModifiedBy>Gabriella Sanchez</cp:lastModifiedBy>
  <cp:revision>2</cp:revision>
  <dcterms:created xsi:type="dcterms:W3CDTF">2023-06-22T21:47:22Z</dcterms:created>
  <dcterms:modified xsi:type="dcterms:W3CDTF">2023-06-23T01:22:13Z</dcterms:modified>
</cp:coreProperties>
</file>