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64" r:id="rId6"/>
    <p:sldId id="262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11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9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6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81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60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09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28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49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19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5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94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DB38C5-1C18-4259-92DB-A37EB618E93E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BE5EAAD-67B2-4B9C-BD86-0AB5C62A1AC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5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8C6A70-A1EA-4FD3-9A28-B0762B3F6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7920" y="1851756"/>
            <a:ext cx="6282524" cy="18408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Countering criminalization from a human rights perspective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58ED15-C776-85CF-961D-68E541481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7" y="2772179"/>
            <a:ext cx="3458249" cy="130548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F25B22F-6B58-0B22-E03C-D114A5CF2799}"/>
              </a:ext>
            </a:extLst>
          </p:cNvPr>
          <p:cNvSpPr txBox="1">
            <a:spLocks/>
          </p:cNvSpPr>
          <p:nvPr/>
        </p:nvSpPr>
        <p:spPr>
          <a:xfrm>
            <a:off x="5576453" y="3973878"/>
            <a:ext cx="6037903" cy="1840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University of Texas at El Paso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23 June 2023 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7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8E0104-7CAC-4F03-D67F-28FF1AAC7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" y="-1"/>
            <a:ext cx="1219199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C7BED4-8B28-0F64-BAB4-88774756B25F}"/>
              </a:ext>
            </a:extLst>
          </p:cNvPr>
          <p:cNvSpPr txBox="1"/>
          <p:nvPr/>
        </p:nvSpPr>
        <p:spPr>
          <a:xfrm>
            <a:off x="1373654" y="311915"/>
            <a:ext cx="9234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Whomever</a:t>
            </a:r>
            <a:r>
              <a:rPr lang="es-MX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forgets the past is doomed to </a:t>
            </a:r>
            <a:r>
              <a:rPr lang="es-MX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s-MX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6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MX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38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4ADACE-48DE-475F-823A-8F3F96F8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Recommendation CNDH: 74/2009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CD788-6B1C-7E25-0A77-710A9083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9869887" cy="35544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adolescents illegally deprived of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protecting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between 2008 and 2009.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Adolescents</a:t>
            </a:r>
            <a:r>
              <a:rPr lang="es-MX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detained for longer periods.</a:t>
            </a:r>
            <a:endParaRPr lang="es-MX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Commission of Human Rights issued precautionary measures to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restore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people’s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freedom.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9320C-CFB8-4DBA-BCCB-D2D75E70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796" y="6099048"/>
            <a:ext cx="622852" cy="7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8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4ADACE-48DE-475F-823A-8F3F96F8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Juvenile </a:t>
            </a:r>
            <a:r>
              <a:rPr lang="es-MX" dirty="0" err="1">
                <a:latin typeface="Calibri" panose="020F0502020204030204" pitchFamily="34" charset="0"/>
                <a:cs typeface="Calibri" panose="020F0502020204030204" pitchFamily="34" charset="0"/>
              </a:rPr>
              <a:t>Referral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 err="1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 (JRP): 2014-2015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CD788-6B1C-7E25-0A77-710A9083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Detection and retention of children eligible for criminal prosecution given their involvement in smuggling.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Implemented in South Texas: Rio Grande Valley.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JRP 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adolescents</a:t>
            </a: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detained for longer periods than unaccompanied minors, often in </a:t>
            </a:r>
            <a:r>
              <a:rPr lang="es-MX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high-security</a:t>
            </a: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facilities.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Civil rights organizations concerned over legal rights of children and their potential referral to prosecution.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500+ </a:t>
            </a:r>
            <a:r>
              <a:rPr lang="es-MX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gone</a:t>
            </a: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through program. </a:t>
            </a:r>
          </a:p>
          <a:p>
            <a:endPara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9320C-CFB8-4DBA-BCCB-D2D75E70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723" y="6089903"/>
            <a:ext cx="622852" cy="7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9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4ADACE-48DE-475F-823A-8F3F96F8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1294227"/>
            <a:ext cx="3073914" cy="46905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Perspective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9F1814E9-2668-4438-8D5B-070545BF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791" y="910003"/>
            <a:ext cx="5910677" cy="469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Misconceptions: </a:t>
            </a:r>
            <a:r>
              <a:rPr lang="es-MX" sz="2800" i="1" dirty="0">
                <a:solidFill>
                  <a:schemeClr val="tx1"/>
                </a:solidFill>
              </a:rPr>
              <a:t>Polleritos, coyotitos, muleritos</a:t>
            </a:r>
            <a:r>
              <a:rPr lang="es-MX" sz="28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Criminalization of poverty: </a:t>
            </a:r>
            <a:r>
              <a:rPr lang="es-MX" sz="2800" dirty="0" err="1">
                <a:solidFill>
                  <a:schemeClr val="tx1"/>
                </a:solidFill>
              </a:rPr>
              <a:t>Disposable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people</a:t>
            </a:r>
            <a:endParaRPr lang="es-MX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Gender-based violence.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Risks to physical health and life.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Weakest link in the criminal structure</a:t>
            </a:r>
            <a:r>
              <a:rPr lang="es-MX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9320C-CFB8-4DBA-BCCB-D2D75E70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42" y="6113172"/>
            <a:ext cx="622852" cy="7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516" y="4212709"/>
            <a:ext cx="10764932" cy="187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4ADACE-48DE-475F-823A-8F3F96F8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67" y="4439354"/>
            <a:ext cx="4067033" cy="152724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Trafficking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981C22-8368-5A0F-5AE7-17E1C45A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08" y="274445"/>
            <a:ext cx="8563747" cy="3932586"/>
          </a:xfrm>
          <a:prstGeom prst="rect">
            <a:avLst/>
          </a:prstGeom>
        </p:spPr>
      </p:pic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9F1814E9-2668-4438-8D5B-070545BF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679" y="5463540"/>
            <a:ext cx="5992610" cy="1138900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MX" sz="1600" dirty="0">
                <a:solidFill>
                  <a:srgbClr val="FFFFFF"/>
                </a:solidFill>
              </a:rPr>
              <a:t>National Observatory for the Prevention of Recruiment.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es-MX" sz="1600" dirty="0">
              <a:solidFill>
                <a:srgbClr val="FFFFFF"/>
              </a:solidFill>
            </a:endParaRPr>
          </a:p>
          <a:p>
            <a:endParaRPr lang="es-MX" sz="16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9320C-CFB8-4DBA-BCCB-D2D75E70F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302" y="6152195"/>
            <a:ext cx="622852" cy="7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19B66-63FE-D459-5546-F1B7B44B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Recruitment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D49B601-9F24-2B0E-3F17-3CFF17442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05348"/>
              </p:ext>
            </p:extLst>
          </p:nvPr>
        </p:nvGraphicFramePr>
        <p:xfrm>
          <a:off x="3712881" y="610080"/>
          <a:ext cx="7918826" cy="56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2">
                  <a:extLst>
                    <a:ext uri="{9D8B030D-6E8A-4147-A177-3AD203B41FA5}">
                      <a16:colId xmlns:a16="http://schemas.microsoft.com/office/drawing/2014/main" val="3362974174"/>
                    </a:ext>
                  </a:extLst>
                </a:gridCol>
                <a:gridCol w="4921624">
                  <a:extLst>
                    <a:ext uri="{9D8B030D-6E8A-4147-A177-3AD203B41FA5}">
                      <a16:colId xmlns:a16="http://schemas.microsoft.com/office/drawing/2014/main" val="2462434820"/>
                    </a:ext>
                  </a:extLst>
                </a:gridCol>
              </a:tblGrid>
              <a:tr h="393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Entailment – Link - up</a:t>
                      </a:r>
                    </a:p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Perrmanent.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59371"/>
                  </a:ext>
                </a:extLst>
              </a:tr>
              <a:tr h="598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Methods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Coercion, persuasion.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179795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Affectation</a:t>
                      </a:r>
                    </a:p>
                    <a:p>
                      <a:endParaRPr lang="es-MX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Disrupts development and physical and psycho-emotional health.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55261"/>
                  </a:ext>
                </a:extLst>
              </a:tr>
              <a:tr h="598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Participation 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With one or several specific activities within an organized crime group.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35756"/>
                  </a:ext>
                </a:extLst>
              </a:tr>
              <a:tr h="854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/>
                        <a:t>Isolation</a:t>
                      </a:r>
                      <a:endParaRPr lang="es-MX" b="1" dirty="0"/>
                    </a:p>
                    <a:p>
                      <a:endParaRPr lang="es-MX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Family and community contact is reduced.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59894"/>
                  </a:ext>
                </a:extLst>
              </a:tr>
              <a:tr h="598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Environments</a:t>
                      </a:r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Rural and urban.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32415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Attributable persons</a:t>
                      </a:r>
                    </a:p>
                    <a:p>
                      <a:endParaRPr lang="es-MX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Organized crime group.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99842"/>
                  </a:ext>
                </a:extLst>
              </a:tr>
              <a:tr h="393773">
                <a:tc>
                  <a:txBody>
                    <a:bodyPr/>
                    <a:lstStyle/>
                    <a:p>
                      <a:r>
                        <a:rPr lang="es-MX" b="1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On the development of criminal activities.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4290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DFB74DA-DEE8-AD02-969B-0FF0556A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88" y="6247919"/>
            <a:ext cx="522213" cy="6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8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ADACE-48DE-475F-823A-8F3F96F8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2928510"/>
            <a:ext cx="3200400" cy="1000978"/>
          </a:xfrm>
        </p:spPr>
        <p:txBody>
          <a:bodyPr>
            <a:normAutofit/>
          </a:bodyPr>
          <a:lstStyle/>
          <a:p>
            <a:r>
              <a:rPr lang="es-MX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CD788-6B1C-7E25-0A77-710A9083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00" y="1158241"/>
            <a:ext cx="7179280" cy="4328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600" dirty="0" err="1">
                <a:solidFill>
                  <a:schemeClr val="tx1"/>
                </a:solidFill>
              </a:rPr>
              <a:t>Inclusion</a:t>
            </a:r>
            <a:r>
              <a:rPr lang="es-MX" sz="3600" dirty="0">
                <a:solidFill>
                  <a:schemeClr val="tx1"/>
                </a:solidFill>
              </a:rPr>
              <a:t> </a:t>
            </a:r>
            <a:r>
              <a:rPr lang="es-MX" sz="3600" dirty="0" err="1">
                <a:solidFill>
                  <a:schemeClr val="tx1"/>
                </a:solidFill>
              </a:rPr>
              <a:t>of</a:t>
            </a:r>
            <a:r>
              <a:rPr lang="es-MX" sz="3600" dirty="0">
                <a:solidFill>
                  <a:schemeClr val="tx1"/>
                </a:solidFill>
              </a:rPr>
              <a:t> </a:t>
            </a:r>
            <a:r>
              <a:rPr lang="es-MX" sz="3600" dirty="0" err="1">
                <a:solidFill>
                  <a:schemeClr val="tx1"/>
                </a:solidFill>
              </a:rPr>
              <a:t>children</a:t>
            </a:r>
            <a:r>
              <a:rPr lang="es-MX" sz="3600" dirty="0">
                <a:solidFill>
                  <a:schemeClr val="tx1"/>
                </a:solidFill>
              </a:rPr>
              <a:t> and </a:t>
            </a:r>
            <a:r>
              <a:rPr lang="es-MX" sz="3600" dirty="0" err="1">
                <a:solidFill>
                  <a:schemeClr val="tx1"/>
                </a:solidFill>
              </a:rPr>
              <a:t>adolescents</a:t>
            </a:r>
            <a:r>
              <a:rPr lang="es-MX" sz="3600" dirty="0">
                <a:solidFill>
                  <a:schemeClr val="tx1"/>
                </a:solidFill>
              </a:rPr>
              <a:t> in </a:t>
            </a:r>
            <a:r>
              <a:rPr lang="es-MX" sz="3600" dirty="0" err="1">
                <a:solidFill>
                  <a:schemeClr val="tx1"/>
                </a:solidFill>
              </a:rPr>
              <a:t>the</a:t>
            </a:r>
            <a:r>
              <a:rPr lang="es-MX" sz="3600" dirty="0">
                <a:solidFill>
                  <a:schemeClr val="tx1"/>
                </a:solidFill>
              </a:rPr>
              <a:t> </a:t>
            </a:r>
            <a:r>
              <a:rPr lang="es-MX" sz="3600" dirty="0" err="1">
                <a:solidFill>
                  <a:schemeClr val="tx1"/>
                </a:solidFill>
              </a:rPr>
              <a:t>National</a:t>
            </a:r>
            <a:r>
              <a:rPr lang="es-MX" sz="3600" dirty="0">
                <a:solidFill>
                  <a:schemeClr val="tx1"/>
                </a:solidFill>
              </a:rPr>
              <a:t> Child </a:t>
            </a:r>
            <a:r>
              <a:rPr lang="es-MX" sz="3600" dirty="0" err="1">
                <a:solidFill>
                  <a:schemeClr val="tx1"/>
                </a:solidFill>
              </a:rPr>
              <a:t>Protection</a:t>
            </a:r>
            <a:r>
              <a:rPr lang="es-MX" sz="3600" dirty="0">
                <a:solidFill>
                  <a:schemeClr val="tx1"/>
                </a:solidFill>
              </a:rPr>
              <a:t> </a:t>
            </a:r>
            <a:r>
              <a:rPr lang="es-MX" sz="3600" dirty="0" err="1">
                <a:solidFill>
                  <a:schemeClr val="tx1"/>
                </a:solidFill>
              </a:rPr>
              <a:t>Roadmap</a:t>
            </a:r>
            <a:endParaRPr lang="es-MX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s-MX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endParaRPr lang="es-MX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tx1"/>
                </a:solidFill>
              </a:rPr>
              <a:t>Strengthening research and risk analysis capacities</a:t>
            </a: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PAPNNAF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BP: abuses and risk identification.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9320C-CFB8-4DBA-BCCB-D2D75E70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723" y="6089903"/>
            <a:ext cx="622852" cy="7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8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D3557A5-67C5-0D1B-8C93-48EF1A28B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" y="4528006"/>
            <a:ext cx="7315200" cy="914400"/>
          </a:xfrm>
        </p:spPr>
        <p:txBody>
          <a:bodyPr>
            <a:noAutofit/>
          </a:bodyPr>
          <a:lstStyle/>
          <a:p>
            <a:r>
              <a:rPr lang="en-US" sz="2400" dirty="0"/>
              <a:t>Thank you!</a:t>
            </a:r>
            <a:br>
              <a:rPr lang="en-US" sz="2400" dirty="0"/>
            </a:br>
            <a:r>
              <a:rPr lang="en-US" sz="2400" dirty="0"/>
              <a:t>Blanca Navarrete</a:t>
            </a:r>
          </a:p>
          <a:p>
            <a:r>
              <a:rPr lang="en-US" sz="2400" dirty="0"/>
              <a:t>direccion@dhia.com.mx</a:t>
            </a:r>
          </a:p>
        </p:txBody>
      </p:sp>
    </p:spTree>
    <p:extLst>
      <p:ext uri="{BB962C8B-B14F-4D97-AF65-F5344CB8AC3E}">
        <p14:creationId xmlns:p14="http://schemas.microsoft.com/office/powerpoint/2010/main" val="3282667748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Personalizado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11F7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9803</TotalTime>
  <Words>295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Wingdings 2</vt:lpstr>
      <vt:lpstr>Marco</vt:lpstr>
      <vt:lpstr>PowerPoint Presentation</vt:lpstr>
      <vt:lpstr>PowerPoint Presentation</vt:lpstr>
      <vt:lpstr>Recommendation CNDH: 74/2009</vt:lpstr>
      <vt:lpstr>Juvenile Referral Program (JRP): 2014-2015</vt:lpstr>
      <vt:lpstr>Human Rights Perspective </vt:lpstr>
      <vt:lpstr>Trafficking </vt:lpstr>
      <vt:lpstr>Recruitment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Gabriella Sanchez</cp:lastModifiedBy>
  <cp:revision>16</cp:revision>
  <dcterms:created xsi:type="dcterms:W3CDTF">2021-07-30T16:17:02Z</dcterms:created>
  <dcterms:modified xsi:type="dcterms:W3CDTF">2023-06-23T01:07:03Z</dcterms:modified>
</cp:coreProperties>
</file>