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1350" r:id="rId4"/>
    <p:sldId id="1367" r:id="rId5"/>
    <p:sldId id="267" r:id="rId6"/>
    <p:sldId id="268" r:id="rId7"/>
    <p:sldId id="269" r:id="rId8"/>
    <p:sldId id="270" r:id="rId9"/>
    <p:sldId id="1371" r:id="rId10"/>
    <p:sldId id="1370" r:id="rId11"/>
    <p:sldId id="1369" r:id="rId12"/>
    <p:sldId id="1368" r:id="rId13"/>
    <p:sldId id="1372" r:id="rId14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000000"/>
          </p15:clr>
        </p15:guide>
        <p15:guide id="2" pos="316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7" roundtripDataSignature="AMtx7mgEXaU7vqhFQsXYERBzPQV9z/6E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628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52" autoAdjust="0"/>
  </p:normalViewPr>
  <p:slideViewPr>
    <p:cSldViewPr snapToGrid="0">
      <p:cViewPr>
        <p:scale>
          <a:sx n="51" d="100"/>
          <a:sy n="51" d="100"/>
        </p:scale>
        <p:origin x="1572" y="5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97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0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a Sanchez" userId="29804293ad7258ec" providerId="LiveId" clId="{FC2479BD-2442-43CC-BDCF-F715D4E14FC5}"/>
    <pc:docChg chg="modSld">
      <pc:chgData name="Gabriella Sanchez" userId="29804293ad7258ec" providerId="LiveId" clId="{FC2479BD-2442-43CC-BDCF-F715D4E14FC5}" dt="2023-06-23T03:06:15.235" v="18" actId="14100"/>
      <pc:docMkLst>
        <pc:docMk/>
      </pc:docMkLst>
      <pc:sldChg chg="modSp mod">
        <pc:chgData name="Gabriella Sanchez" userId="29804293ad7258ec" providerId="LiveId" clId="{FC2479BD-2442-43CC-BDCF-F715D4E14FC5}" dt="2023-06-23T03:05:11.107" v="13" actId="20577"/>
        <pc:sldMkLst>
          <pc:docMk/>
          <pc:sldMk cId="1813354177" sldId="269"/>
        </pc:sldMkLst>
        <pc:spChg chg="mod">
          <ac:chgData name="Gabriella Sanchez" userId="29804293ad7258ec" providerId="LiveId" clId="{FC2479BD-2442-43CC-BDCF-F715D4E14FC5}" dt="2023-06-23T03:05:11.107" v="13" actId="20577"/>
          <ac:spMkLst>
            <pc:docMk/>
            <pc:sldMk cId="1813354177" sldId="269"/>
            <ac:spMk id="131" creationId="{00000000-0000-0000-0000-000000000000}"/>
          </ac:spMkLst>
        </pc:spChg>
      </pc:sldChg>
      <pc:sldChg chg="modSp mod">
        <pc:chgData name="Gabriella Sanchez" userId="29804293ad7258ec" providerId="LiveId" clId="{FC2479BD-2442-43CC-BDCF-F715D4E14FC5}" dt="2023-06-23T03:06:15.235" v="18" actId="14100"/>
        <pc:sldMkLst>
          <pc:docMk/>
          <pc:sldMk cId="291096138" sldId="1368"/>
        </pc:sldMkLst>
        <pc:spChg chg="mod">
          <ac:chgData name="Gabriella Sanchez" userId="29804293ad7258ec" providerId="LiveId" clId="{FC2479BD-2442-43CC-BDCF-F715D4E14FC5}" dt="2023-06-23T03:06:15.235" v="18" actId="14100"/>
          <ac:spMkLst>
            <pc:docMk/>
            <pc:sldMk cId="291096138" sldId="1368"/>
            <ac:spMk id="3" creationId="{43E170B2-C00D-489A-BED0-20ECF61CEBBA}"/>
          </ac:spMkLst>
        </pc:spChg>
      </pc:sldChg>
      <pc:sldChg chg="modSp mod">
        <pc:chgData name="Gabriella Sanchez" userId="29804293ad7258ec" providerId="LiveId" clId="{FC2479BD-2442-43CC-BDCF-F715D4E14FC5}" dt="2023-06-23T03:06:01.432" v="16" actId="5793"/>
        <pc:sldMkLst>
          <pc:docMk/>
          <pc:sldMk cId="3806830164" sldId="1369"/>
        </pc:sldMkLst>
        <pc:spChg chg="mod">
          <ac:chgData name="Gabriella Sanchez" userId="29804293ad7258ec" providerId="LiveId" clId="{FC2479BD-2442-43CC-BDCF-F715D4E14FC5}" dt="2023-06-23T03:06:01.432" v="16" actId="5793"/>
          <ac:spMkLst>
            <pc:docMk/>
            <pc:sldMk cId="3806830164" sldId="1369"/>
            <ac:spMk id="2" creationId="{60929702-F514-715C-6DF3-9D5F0D052A34}"/>
          </ac:spMkLst>
        </pc:spChg>
        <pc:spChg chg="mod">
          <ac:chgData name="Gabriella Sanchez" userId="29804293ad7258ec" providerId="LiveId" clId="{FC2479BD-2442-43CC-BDCF-F715D4E14FC5}" dt="2023-06-23T03:05:58.787" v="15" actId="20577"/>
          <ac:spMkLst>
            <pc:docMk/>
            <pc:sldMk cId="3806830164" sldId="1369"/>
            <ac:spMk id="13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F49CF-5319-4E2B-8BCB-0991BCEF1B01}" type="doc">
      <dgm:prSet loTypeId="urn:microsoft.com/office/officeart/2005/8/layout/cycle7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37C46E0F-2BAE-43A8-A1A8-BA303197DA7F}">
      <dgm:prSet phldrT="[Texto]"/>
      <dgm:spPr>
        <a:solidFill>
          <a:srgbClr val="8C262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dirty="0" err="1"/>
            <a:t>Prevention</a:t>
          </a:r>
          <a:r>
            <a:rPr lang="es-ES" b="1" dirty="0"/>
            <a:t> </a:t>
          </a:r>
        </a:p>
        <a:p>
          <a:pPr>
            <a:buFont typeface="Arial" panose="020B0604020202020204" pitchFamily="34" charset="0"/>
            <a:buChar char="•"/>
          </a:pPr>
          <a:r>
            <a:rPr lang="es-ES" b="1" dirty="0"/>
            <a:t>Security </a:t>
          </a:r>
        </a:p>
        <a:p>
          <a:pPr>
            <a:buFont typeface="Arial" panose="020B0604020202020204" pitchFamily="34" charset="0"/>
            <a:buChar char="•"/>
          </a:pPr>
          <a:r>
            <a:rPr lang="es-ES" b="1" dirty="0" err="1"/>
            <a:t>Justice</a:t>
          </a:r>
          <a:endParaRPr lang="es-ES" b="1" dirty="0"/>
        </a:p>
        <a:p>
          <a:pPr>
            <a:buFont typeface="Arial" panose="020B0604020202020204" pitchFamily="34" charset="0"/>
            <a:buChar char="•"/>
          </a:pPr>
          <a:r>
            <a:rPr lang="es-ES" b="1" dirty="0"/>
            <a:t>*</a:t>
          </a:r>
          <a:r>
            <a:rPr lang="es-ES" b="1" dirty="0" err="1"/>
            <a:t>Competitiveness</a:t>
          </a:r>
          <a:r>
            <a:rPr lang="es-ES" b="1" dirty="0"/>
            <a:t>*</a:t>
          </a:r>
          <a:endParaRPr lang="es-MX" dirty="0"/>
        </a:p>
      </dgm:t>
    </dgm:pt>
    <dgm:pt modelId="{7050C88D-D657-46A9-92CB-DC6FA9B60D49}" type="parTrans" cxnId="{F6CB52AC-45E7-4A73-B537-F5E6955682E9}">
      <dgm:prSet/>
      <dgm:spPr/>
      <dgm:t>
        <a:bodyPr/>
        <a:lstStyle/>
        <a:p>
          <a:endParaRPr lang="es-MX"/>
        </a:p>
      </dgm:t>
    </dgm:pt>
    <dgm:pt modelId="{7E7CD211-B533-4A91-AA3B-A3861AF36F7F}" type="sibTrans" cxnId="{F6CB52AC-45E7-4A73-B537-F5E6955682E9}">
      <dgm:prSet/>
      <dgm:spPr>
        <a:solidFill>
          <a:srgbClr val="8C2628"/>
        </a:solidFill>
      </dgm:spPr>
      <dgm:t>
        <a:bodyPr/>
        <a:lstStyle/>
        <a:p>
          <a:endParaRPr lang="es-MX"/>
        </a:p>
      </dgm:t>
    </dgm:pt>
    <dgm:pt modelId="{10BE15C1-17B1-4B08-987E-19262B365F52}">
      <dgm:prSet phldrT="[Texto]"/>
      <dgm:spPr>
        <a:solidFill>
          <a:srgbClr val="8C2628"/>
        </a:solidFill>
      </dgm:spPr>
      <dgm:t>
        <a:bodyPr/>
        <a:lstStyle/>
        <a:p>
          <a:r>
            <a:rPr lang="es-MX" b="1" dirty="0" err="1"/>
            <a:t>Children</a:t>
          </a:r>
          <a:r>
            <a:rPr lang="es-MX" b="1" dirty="0"/>
            <a:t> and </a:t>
          </a:r>
          <a:r>
            <a:rPr lang="es-MX" b="1" dirty="0" err="1"/>
            <a:t>Adolescents</a:t>
          </a:r>
          <a:r>
            <a:rPr lang="es-MX" b="1" dirty="0"/>
            <a:t> </a:t>
          </a:r>
        </a:p>
        <a:p>
          <a:r>
            <a:rPr lang="es-MX" b="1" dirty="0"/>
            <a:t>At-</a:t>
          </a:r>
          <a:r>
            <a:rPr lang="es-MX" b="1" dirty="0" err="1"/>
            <a:t>risk</a:t>
          </a:r>
          <a:r>
            <a:rPr lang="es-MX" b="1" dirty="0"/>
            <a:t> </a:t>
          </a:r>
          <a:r>
            <a:rPr lang="es-MX" b="1" dirty="0" err="1"/>
            <a:t>youth</a:t>
          </a:r>
          <a:endParaRPr lang="es-MX" b="1" dirty="0"/>
        </a:p>
        <a:p>
          <a:r>
            <a:rPr lang="es-MX" b="1" dirty="0" err="1"/>
            <a:t>Women</a:t>
          </a:r>
          <a:r>
            <a:rPr lang="es-MX" b="1" dirty="0"/>
            <a:t> </a:t>
          </a:r>
          <a:r>
            <a:rPr lang="es-MX" b="1" dirty="0" err="1"/>
            <a:t>victims</a:t>
          </a:r>
          <a:r>
            <a:rPr lang="es-MX" b="1" dirty="0"/>
            <a:t> </a:t>
          </a:r>
          <a:r>
            <a:rPr lang="es-MX" b="1" dirty="0" err="1"/>
            <a:t>of</a:t>
          </a:r>
          <a:r>
            <a:rPr lang="es-MX" b="1" dirty="0"/>
            <a:t> </a:t>
          </a:r>
          <a:r>
            <a:rPr lang="es-MX" b="1" dirty="0" err="1"/>
            <a:t>violence</a:t>
          </a:r>
          <a:endParaRPr lang="es-MX" b="1" dirty="0"/>
        </a:p>
        <a:p>
          <a:r>
            <a:rPr lang="es-MX" b="1" dirty="0" err="1"/>
            <a:t>Institutions</a:t>
          </a:r>
          <a:endParaRPr lang="es-MX" b="1" dirty="0"/>
        </a:p>
      </dgm:t>
    </dgm:pt>
    <dgm:pt modelId="{B99723A7-46F1-4E68-A278-C4D2233AB0AB}" type="parTrans" cxnId="{3BC7A466-5FF3-4E58-B08C-D3B526211979}">
      <dgm:prSet/>
      <dgm:spPr/>
      <dgm:t>
        <a:bodyPr/>
        <a:lstStyle/>
        <a:p>
          <a:endParaRPr lang="es-MX"/>
        </a:p>
      </dgm:t>
    </dgm:pt>
    <dgm:pt modelId="{EF2E6151-420C-46A6-90FD-2BC20400FE7F}" type="sibTrans" cxnId="{3BC7A466-5FF3-4E58-B08C-D3B526211979}">
      <dgm:prSet/>
      <dgm:spPr>
        <a:solidFill>
          <a:srgbClr val="8C2628"/>
        </a:solidFill>
      </dgm:spPr>
      <dgm:t>
        <a:bodyPr/>
        <a:lstStyle/>
        <a:p>
          <a:endParaRPr lang="es-MX"/>
        </a:p>
      </dgm:t>
    </dgm:pt>
    <dgm:pt modelId="{608E11F7-E325-440A-9D3B-94DF367EB8DE}">
      <dgm:prSet phldrT="[Texto]"/>
      <dgm:spPr>
        <a:solidFill>
          <a:srgbClr val="8C2628"/>
        </a:solidFill>
      </dgm:spPr>
      <dgm:t>
        <a:bodyPr/>
        <a:lstStyle/>
        <a:p>
          <a:r>
            <a:rPr lang="es-MX" b="1" dirty="0" err="1"/>
            <a:t>Strengthen</a:t>
          </a:r>
          <a:br>
            <a:rPr lang="es-MX" b="1" dirty="0"/>
          </a:br>
          <a:r>
            <a:rPr lang="es-MX" b="1" dirty="0" err="1"/>
            <a:t>Measure</a:t>
          </a:r>
          <a:br>
            <a:rPr lang="es-MX" b="1" dirty="0"/>
          </a:br>
          <a:r>
            <a:rPr lang="es-MX" b="1" dirty="0" err="1"/>
            <a:t>Evaluate</a:t>
          </a:r>
          <a:endParaRPr lang="es-MX" b="1" dirty="0"/>
        </a:p>
        <a:p>
          <a:r>
            <a:rPr lang="es-MX" b="1" dirty="0" err="1"/>
            <a:t>Promote</a:t>
          </a:r>
          <a:endParaRPr lang="es-MX" b="1" dirty="0"/>
        </a:p>
        <a:p>
          <a:r>
            <a:rPr lang="es-MX" b="1" dirty="0"/>
            <a:t>Link </a:t>
          </a:r>
        </a:p>
      </dgm:t>
    </dgm:pt>
    <dgm:pt modelId="{ECCD51D8-3A30-4DD7-9ACE-A686EEC0D964}" type="parTrans" cxnId="{4964737F-E5E8-4FBF-82CB-DEB8D07720CA}">
      <dgm:prSet/>
      <dgm:spPr/>
      <dgm:t>
        <a:bodyPr/>
        <a:lstStyle/>
        <a:p>
          <a:endParaRPr lang="es-MX"/>
        </a:p>
      </dgm:t>
    </dgm:pt>
    <dgm:pt modelId="{A6471F6D-33DD-4FC3-BDA2-04BAFF25AEED}" type="sibTrans" cxnId="{4964737F-E5E8-4FBF-82CB-DEB8D07720CA}">
      <dgm:prSet/>
      <dgm:spPr>
        <a:solidFill>
          <a:srgbClr val="8C2628"/>
        </a:solidFill>
      </dgm:spPr>
      <dgm:t>
        <a:bodyPr/>
        <a:lstStyle/>
        <a:p>
          <a:endParaRPr lang="es-MX"/>
        </a:p>
      </dgm:t>
    </dgm:pt>
    <dgm:pt modelId="{DB950F55-1247-46AA-A1E0-1E0E7313D3C9}" type="pres">
      <dgm:prSet presAssocID="{37BF49CF-5319-4E2B-8BCB-0991BCEF1B01}" presName="Name0" presStyleCnt="0">
        <dgm:presLayoutVars>
          <dgm:dir/>
          <dgm:resizeHandles val="exact"/>
        </dgm:presLayoutVars>
      </dgm:prSet>
      <dgm:spPr/>
    </dgm:pt>
    <dgm:pt modelId="{4A9C5813-1F1B-4C56-98AB-88FC9B8D4E85}" type="pres">
      <dgm:prSet presAssocID="{37C46E0F-2BAE-43A8-A1A8-BA303197DA7F}" presName="node" presStyleLbl="node1" presStyleIdx="0" presStyleCnt="3" custScaleX="113199" custScaleY="139805" custRadScaleRad="100011" custRadScaleInc="1430">
        <dgm:presLayoutVars>
          <dgm:bulletEnabled val="1"/>
        </dgm:presLayoutVars>
      </dgm:prSet>
      <dgm:spPr/>
    </dgm:pt>
    <dgm:pt modelId="{6E8E8DEA-7B7B-41B5-AEF5-94B511C1AF10}" type="pres">
      <dgm:prSet presAssocID="{7E7CD211-B533-4A91-AA3B-A3861AF36F7F}" presName="sibTrans" presStyleLbl="sibTrans2D1" presStyleIdx="0" presStyleCnt="3"/>
      <dgm:spPr/>
    </dgm:pt>
    <dgm:pt modelId="{8BCDDD1A-F3CF-41E9-9721-D0E48FCF2D14}" type="pres">
      <dgm:prSet presAssocID="{7E7CD211-B533-4A91-AA3B-A3861AF36F7F}" presName="connectorText" presStyleLbl="sibTrans2D1" presStyleIdx="0" presStyleCnt="3"/>
      <dgm:spPr/>
    </dgm:pt>
    <dgm:pt modelId="{72A52AAA-EAB6-4A6A-B766-C018795B7845}" type="pres">
      <dgm:prSet presAssocID="{10BE15C1-17B1-4B08-987E-19262B365F52}" presName="node" presStyleLbl="node1" presStyleIdx="1" presStyleCnt="3" custScaleX="96285" custScaleY="158368" custRadScaleRad="101300" custRadScaleInc="-706">
        <dgm:presLayoutVars>
          <dgm:bulletEnabled val="1"/>
        </dgm:presLayoutVars>
      </dgm:prSet>
      <dgm:spPr/>
    </dgm:pt>
    <dgm:pt modelId="{60D5DC54-07F9-4B2D-B47A-0CE0A0F4011F}" type="pres">
      <dgm:prSet presAssocID="{EF2E6151-420C-46A6-90FD-2BC20400FE7F}" presName="sibTrans" presStyleLbl="sibTrans2D1" presStyleIdx="1" presStyleCnt="3"/>
      <dgm:spPr/>
    </dgm:pt>
    <dgm:pt modelId="{875C87FA-AF4A-4E18-B8D8-2426D5ABDE94}" type="pres">
      <dgm:prSet presAssocID="{EF2E6151-420C-46A6-90FD-2BC20400FE7F}" presName="connectorText" presStyleLbl="sibTrans2D1" presStyleIdx="1" presStyleCnt="3"/>
      <dgm:spPr/>
    </dgm:pt>
    <dgm:pt modelId="{5963043C-009A-4888-82FC-4DAE568EC58D}" type="pres">
      <dgm:prSet presAssocID="{608E11F7-E325-440A-9D3B-94DF367EB8DE}" presName="node" presStyleLbl="node1" presStyleIdx="2" presStyleCnt="3" custScaleX="112646" custScaleY="176870" custRadScaleRad="98706" custRadScaleInc="-724">
        <dgm:presLayoutVars>
          <dgm:bulletEnabled val="1"/>
        </dgm:presLayoutVars>
      </dgm:prSet>
      <dgm:spPr/>
    </dgm:pt>
    <dgm:pt modelId="{B086D5D9-957A-4DDE-9019-2FD6A0DC6A3C}" type="pres">
      <dgm:prSet presAssocID="{A6471F6D-33DD-4FC3-BDA2-04BAFF25AEED}" presName="sibTrans" presStyleLbl="sibTrans2D1" presStyleIdx="2" presStyleCnt="3"/>
      <dgm:spPr/>
    </dgm:pt>
    <dgm:pt modelId="{31E9032A-70D7-4549-9E75-9C2188939450}" type="pres">
      <dgm:prSet presAssocID="{A6471F6D-33DD-4FC3-BDA2-04BAFF25AEED}" presName="connectorText" presStyleLbl="sibTrans2D1" presStyleIdx="2" presStyleCnt="3"/>
      <dgm:spPr/>
    </dgm:pt>
  </dgm:ptLst>
  <dgm:cxnLst>
    <dgm:cxn modelId="{F59DB00E-7EB4-40FA-8B8A-31A329C5FE7A}" type="presOf" srcId="{37BF49CF-5319-4E2B-8BCB-0991BCEF1B01}" destId="{DB950F55-1247-46AA-A1E0-1E0E7313D3C9}" srcOrd="0" destOrd="0" presId="urn:microsoft.com/office/officeart/2005/8/layout/cycle7"/>
    <dgm:cxn modelId="{4796151D-BE67-4149-B78D-44B465374777}" type="presOf" srcId="{A6471F6D-33DD-4FC3-BDA2-04BAFF25AEED}" destId="{31E9032A-70D7-4549-9E75-9C2188939450}" srcOrd="1" destOrd="0" presId="urn:microsoft.com/office/officeart/2005/8/layout/cycle7"/>
    <dgm:cxn modelId="{0AFCD233-DCA7-4130-B8B8-9665BDABC9F2}" type="presOf" srcId="{7E7CD211-B533-4A91-AA3B-A3861AF36F7F}" destId="{8BCDDD1A-F3CF-41E9-9721-D0E48FCF2D14}" srcOrd="1" destOrd="0" presId="urn:microsoft.com/office/officeart/2005/8/layout/cycle7"/>
    <dgm:cxn modelId="{3BC7A466-5FF3-4E58-B08C-D3B526211979}" srcId="{37BF49CF-5319-4E2B-8BCB-0991BCEF1B01}" destId="{10BE15C1-17B1-4B08-987E-19262B365F52}" srcOrd="1" destOrd="0" parTransId="{B99723A7-46F1-4E68-A278-C4D2233AB0AB}" sibTransId="{EF2E6151-420C-46A6-90FD-2BC20400FE7F}"/>
    <dgm:cxn modelId="{261C7070-CDA3-4B03-887A-CFBA6310A109}" type="presOf" srcId="{37C46E0F-2BAE-43A8-A1A8-BA303197DA7F}" destId="{4A9C5813-1F1B-4C56-98AB-88FC9B8D4E85}" srcOrd="0" destOrd="0" presId="urn:microsoft.com/office/officeart/2005/8/layout/cycle7"/>
    <dgm:cxn modelId="{52465754-C23A-4526-8285-5EFDE3FF201B}" type="presOf" srcId="{A6471F6D-33DD-4FC3-BDA2-04BAFF25AEED}" destId="{B086D5D9-957A-4DDE-9019-2FD6A0DC6A3C}" srcOrd="0" destOrd="0" presId="urn:microsoft.com/office/officeart/2005/8/layout/cycle7"/>
    <dgm:cxn modelId="{068D217D-9D18-4518-BA0E-F58095892782}" type="presOf" srcId="{EF2E6151-420C-46A6-90FD-2BC20400FE7F}" destId="{875C87FA-AF4A-4E18-B8D8-2426D5ABDE94}" srcOrd="1" destOrd="0" presId="urn:microsoft.com/office/officeart/2005/8/layout/cycle7"/>
    <dgm:cxn modelId="{4964737F-E5E8-4FBF-82CB-DEB8D07720CA}" srcId="{37BF49CF-5319-4E2B-8BCB-0991BCEF1B01}" destId="{608E11F7-E325-440A-9D3B-94DF367EB8DE}" srcOrd="2" destOrd="0" parTransId="{ECCD51D8-3A30-4DD7-9ACE-A686EEC0D964}" sibTransId="{A6471F6D-33DD-4FC3-BDA2-04BAFF25AEED}"/>
    <dgm:cxn modelId="{F6CB52AC-45E7-4A73-B537-F5E6955682E9}" srcId="{37BF49CF-5319-4E2B-8BCB-0991BCEF1B01}" destId="{37C46E0F-2BAE-43A8-A1A8-BA303197DA7F}" srcOrd="0" destOrd="0" parTransId="{7050C88D-D657-46A9-92CB-DC6FA9B60D49}" sibTransId="{7E7CD211-B533-4A91-AA3B-A3861AF36F7F}"/>
    <dgm:cxn modelId="{88C8B0B0-55F7-410B-A359-C1C06AB70D68}" type="presOf" srcId="{10BE15C1-17B1-4B08-987E-19262B365F52}" destId="{72A52AAA-EAB6-4A6A-B766-C018795B7845}" srcOrd="0" destOrd="0" presId="urn:microsoft.com/office/officeart/2005/8/layout/cycle7"/>
    <dgm:cxn modelId="{2153EDD1-0FC0-4070-AE24-396A15E7BDA7}" type="presOf" srcId="{EF2E6151-420C-46A6-90FD-2BC20400FE7F}" destId="{60D5DC54-07F9-4B2D-B47A-0CE0A0F4011F}" srcOrd="0" destOrd="0" presId="urn:microsoft.com/office/officeart/2005/8/layout/cycle7"/>
    <dgm:cxn modelId="{86CCD1E5-C9FE-472A-86EC-2E6BC308A4E2}" type="presOf" srcId="{7E7CD211-B533-4A91-AA3B-A3861AF36F7F}" destId="{6E8E8DEA-7B7B-41B5-AEF5-94B511C1AF10}" srcOrd="0" destOrd="0" presId="urn:microsoft.com/office/officeart/2005/8/layout/cycle7"/>
    <dgm:cxn modelId="{1CA6D8F4-ABBC-4BD5-908A-E41E5D67957D}" type="presOf" srcId="{608E11F7-E325-440A-9D3B-94DF367EB8DE}" destId="{5963043C-009A-4888-82FC-4DAE568EC58D}" srcOrd="0" destOrd="0" presId="urn:microsoft.com/office/officeart/2005/8/layout/cycle7"/>
    <dgm:cxn modelId="{7EAD2E3E-0570-492E-BD27-B773742C7676}" type="presParOf" srcId="{DB950F55-1247-46AA-A1E0-1E0E7313D3C9}" destId="{4A9C5813-1F1B-4C56-98AB-88FC9B8D4E85}" srcOrd="0" destOrd="0" presId="urn:microsoft.com/office/officeart/2005/8/layout/cycle7"/>
    <dgm:cxn modelId="{350D3572-1829-4C8F-9F0F-C2AE9F13974D}" type="presParOf" srcId="{DB950F55-1247-46AA-A1E0-1E0E7313D3C9}" destId="{6E8E8DEA-7B7B-41B5-AEF5-94B511C1AF10}" srcOrd="1" destOrd="0" presId="urn:microsoft.com/office/officeart/2005/8/layout/cycle7"/>
    <dgm:cxn modelId="{31794F24-8054-4ABA-B9F2-7CDC97EB6402}" type="presParOf" srcId="{6E8E8DEA-7B7B-41B5-AEF5-94B511C1AF10}" destId="{8BCDDD1A-F3CF-41E9-9721-D0E48FCF2D14}" srcOrd="0" destOrd="0" presId="urn:microsoft.com/office/officeart/2005/8/layout/cycle7"/>
    <dgm:cxn modelId="{AFF7C50C-6C86-4775-94E2-E8A0CA2EC9C5}" type="presParOf" srcId="{DB950F55-1247-46AA-A1E0-1E0E7313D3C9}" destId="{72A52AAA-EAB6-4A6A-B766-C018795B7845}" srcOrd="2" destOrd="0" presId="urn:microsoft.com/office/officeart/2005/8/layout/cycle7"/>
    <dgm:cxn modelId="{D9D7EE60-263B-41B1-A7FC-E4FC9C551040}" type="presParOf" srcId="{DB950F55-1247-46AA-A1E0-1E0E7313D3C9}" destId="{60D5DC54-07F9-4B2D-B47A-0CE0A0F4011F}" srcOrd="3" destOrd="0" presId="urn:microsoft.com/office/officeart/2005/8/layout/cycle7"/>
    <dgm:cxn modelId="{8490C4A1-4194-40CF-B63D-FC46F2A9A885}" type="presParOf" srcId="{60D5DC54-07F9-4B2D-B47A-0CE0A0F4011F}" destId="{875C87FA-AF4A-4E18-B8D8-2426D5ABDE94}" srcOrd="0" destOrd="0" presId="urn:microsoft.com/office/officeart/2005/8/layout/cycle7"/>
    <dgm:cxn modelId="{D3E9CFB3-5763-4CEC-8401-44DD7BD1AD28}" type="presParOf" srcId="{DB950F55-1247-46AA-A1E0-1E0E7313D3C9}" destId="{5963043C-009A-4888-82FC-4DAE568EC58D}" srcOrd="4" destOrd="0" presId="urn:microsoft.com/office/officeart/2005/8/layout/cycle7"/>
    <dgm:cxn modelId="{9CED7C97-98C7-414E-B3FE-232E4D0DA8BF}" type="presParOf" srcId="{DB950F55-1247-46AA-A1E0-1E0E7313D3C9}" destId="{B086D5D9-957A-4DDE-9019-2FD6A0DC6A3C}" srcOrd="5" destOrd="0" presId="urn:microsoft.com/office/officeart/2005/8/layout/cycle7"/>
    <dgm:cxn modelId="{5FC6F2F7-12FB-4FBA-8838-05708755291F}" type="presParOf" srcId="{B086D5D9-957A-4DDE-9019-2FD6A0DC6A3C}" destId="{31E9032A-70D7-4549-9E75-9C2188939450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5813-1F1B-4C56-98AB-88FC9B8D4E85}">
      <dsp:nvSpPr>
        <dsp:cNvPr id="0" name=""/>
        <dsp:cNvSpPr/>
      </dsp:nvSpPr>
      <dsp:spPr>
        <a:xfrm>
          <a:off x="2170328" y="-336307"/>
          <a:ext cx="2620412" cy="1618153"/>
        </a:xfrm>
        <a:prstGeom prst="roundRect">
          <a:avLst>
            <a:gd name="adj" fmla="val 10000"/>
          </a:avLst>
        </a:prstGeom>
        <a:solidFill>
          <a:srgbClr val="8C26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b="1" kern="1200" dirty="0" err="1"/>
            <a:t>Prevention</a:t>
          </a:r>
          <a:r>
            <a:rPr lang="es-ES" sz="1500" b="1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b="1" kern="1200" dirty="0"/>
            <a:t>Security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b="1" kern="1200" dirty="0" err="1"/>
            <a:t>Justice</a:t>
          </a:r>
          <a:endParaRPr lang="es-E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b="1" kern="1200" dirty="0"/>
            <a:t>*</a:t>
          </a:r>
          <a:r>
            <a:rPr lang="es-ES" sz="1500" b="1" kern="1200" dirty="0" err="1"/>
            <a:t>Competitiveness</a:t>
          </a:r>
          <a:r>
            <a:rPr lang="es-ES" sz="1500" b="1" kern="1200" dirty="0"/>
            <a:t>*</a:t>
          </a:r>
          <a:endParaRPr lang="es-MX" sz="1500" kern="1200" dirty="0"/>
        </a:p>
      </dsp:txBody>
      <dsp:txXfrm>
        <a:off x="2217722" y="-288913"/>
        <a:ext cx="2525624" cy="1523365"/>
      </dsp:txXfrm>
    </dsp:sp>
    <dsp:sp modelId="{6E8E8DEA-7B7B-41B5-AEF5-94B511C1AF10}">
      <dsp:nvSpPr>
        <dsp:cNvPr id="0" name=""/>
        <dsp:cNvSpPr/>
      </dsp:nvSpPr>
      <dsp:spPr>
        <a:xfrm rot="3599993">
          <a:off x="3843445" y="1871686"/>
          <a:ext cx="1123404" cy="405102"/>
        </a:xfrm>
        <a:prstGeom prst="leftRightArrow">
          <a:avLst>
            <a:gd name="adj1" fmla="val 60000"/>
            <a:gd name="adj2" fmla="val 50000"/>
          </a:avLst>
        </a:prstGeom>
        <a:solidFill>
          <a:srgbClr val="8C262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3964976" y="1952706"/>
        <a:ext cx="880342" cy="243062"/>
      </dsp:txXfrm>
    </dsp:sp>
    <dsp:sp modelId="{72A52AAA-EAB6-4A6A-B766-C018795B7845}">
      <dsp:nvSpPr>
        <dsp:cNvPr id="0" name=""/>
        <dsp:cNvSpPr/>
      </dsp:nvSpPr>
      <dsp:spPr>
        <a:xfrm>
          <a:off x="4277346" y="2866629"/>
          <a:ext cx="2228875" cy="1833008"/>
        </a:xfrm>
        <a:prstGeom prst="roundRect">
          <a:avLst>
            <a:gd name="adj" fmla="val 10000"/>
          </a:avLst>
        </a:prstGeom>
        <a:solidFill>
          <a:srgbClr val="8C26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/>
            <a:t>Children</a:t>
          </a:r>
          <a:r>
            <a:rPr lang="es-MX" sz="1400" b="1" kern="1200" dirty="0"/>
            <a:t> and </a:t>
          </a:r>
          <a:r>
            <a:rPr lang="es-MX" sz="1400" b="1" kern="1200" dirty="0" err="1"/>
            <a:t>Adolescents</a:t>
          </a:r>
          <a:r>
            <a:rPr lang="es-MX" sz="1400" b="1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At-</a:t>
          </a:r>
          <a:r>
            <a:rPr lang="es-MX" sz="1400" b="1" kern="1200" dirty="0" err="1"/>
            <a:t>risk</a:t>
          </a:r>
          <a:r>
            <a:rPr lang="es-MX" sz="1400" b="1" kern="1200" dirty="0"/>
            <a:t> </a:t>
          </a:r>
          <a:r>
            <a:rPr lang="es-MX" sz="1400" b="1" kern="1200" dirty="0" err="1"/>
            <a:t>youth</a:t>
          </a:r>
          <a:endParaRPr lang="es-MX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/>
            <a:t>Women</a:t>
          </a:r>
          <a:r>
            <a:rPr lang="es-MX" sz="1400" b="1" kern="1200" dirty="0"/>
            <a:t> </a:t>
          </a:r>
          <a:r>
            <a:rPr lang="es-MX" sz="1400" b="1" kern="1200" dirty="0" err="1"/>
            <a:t>victims</a:t>
          </a:r>
          <a:r>
            <a:rPr lang="es-MX" sz="1400" b="1" kern="1200" dirty="0"/>
            <a:t> </a:t>
          </a:r>
          <a:r>
            <a:rPr lang="es-MX" sz="1400" b="1" kern="1200" dirty="0" err="1"/>
            <a:t>of</a:t>
          </a:r>
          <a:r>
            <a:rPr lang="es-MX" sz="1400" b="1" kern="1200" dirty="0"/>
            <a:t> </a:t>
          </a:r>
          <a:r>
            <a:rPr lang="es-MX" sz="1400" b="1" kern="1200" dirty="0" err="1"/>
            <a:t>violence</a:t>
          </a:r>
          <a:endParaRPr lang="es-MX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/>
            <a:t>Institutions</a:t>
          </a:r>
          <a:endParaRPr lang="es-MX" sz="1400" b="1" kern="1200" dirty="0"/>
        </a:p>
      </dsp:txBody>
      <dsp:txXfrm>
        <a:off x="4331033" y="2920316"/>
        <a:ext cx="2121501" cy="1725634"/>
      </dsp:txXfrm>
    </dsp:sp>
    <dsp:sp modelId="{60D5DC54-07F9-4B2D-B47A-0CE0A0F4011F}">
      <dsp:nvSpPr>
        <dsp:cNvPr id="0" name=""/>
        <dsp:cNvSpPr/>
      </dsp:nvSpPr>
      <dsp:spPr>
        <a:xfrm rot="10800006">
          <a:off x="3013516" y="3580578"/>
          <a:ext cx="1123404" cy="405102"/>
        </a:xfrm>
        <a:prstGeom prst="leftRightArrow">
          <a:avLst>
            <a:gd name="adj1" fmla="val 60000"/>
            <a:gd name="adj2" fmla="val 50000"/>
          </a:avLst>
        </a:prstGeom>
        <a:solidFill>
          <a:srgbClr val="8C262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10800000">
        <a:off x="3135047" y="3661598"/>
        <a:ext cx="880342" cy="243062"/>
      </dsp:txXfrm>
    </dsp:sp>
    <dsp:sp modelId="{5963043C-009A-4888-82FC-4DAE568EC58D}">
      <dsp:nvSpPr>
        <dsp:cNvPr id="0" name=""/>
        <dsp:cNvSpPr/>
      </dsp:nvSpPr>
      <dsp:spPr>
        <a:xfrm>
          <a:off x="265479" y="2759547"/>
          <a:ext cx="2607611" cy="2047157"/>
        </a:xfrm>
        <a:prstGeom prst="roundRect">
          <a:avLst>
            <a:gd name="adj" fmla="val 10000"/>
          </a:avLst>
        </a:prstGeom>
        <a:solidFill>
          <a:srgbClr val="8C26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/>
            <a:t>Strengthen</a:t>
          </a:r>
          <a:br>
            <a:rPr lang="es-MX" sz="1400" b="1" kern="1200" dirty="0"/>
          </a:br>
          <a:r>
            <a:rPr lang="es-MX" sz="1400" b="1" kern="1200" dirty="0" err="1"/>
            <a:t>Measure</a:t>
          </a:r>
          <a:br>
            <a:rPr lang="es-MX" sz="1400" b="1" kern="1200" dirty="0"/>
          </a:br>
          <a:r>
            <a:rPr lang="es-MX" sz="1400" b="1" kern="1200" dirty="0" err="1"/>
            <a:t>Evaluate</a:t>
          </a:r>
          <a:endParaRPr lang="es-MX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/>
            <a:t>Promote</a:t>
          </a:r>
          <a:endParaRPr lang="es-MX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Link </a:t>
          </a:r>
        </a:p>
      </dsp:txBody>
      <dsp:txXfrm>
        <a:off x="325438" y="2819506"/>
        <a:ext cx="2487693" cy="1927239"/>
      </dsp:txXfrm>
    </dsp:sp>
    <dsp:sp modelId="{B086D5D9-957A-4DDE-9019-2FD6A0DC6A3C}">
      <dsp:nvSpPr>
        <dsp:cNvPr id="0" name=""/>
        <dsp:cNvSpPr/>
      </dsp:nvSpPr>
      <dsp:spPr>
        <a:xfrm rot="18000011">
          <a:off x="2025129" y="1818145"/>
          <a:ext cx="1123404" cy="405102"/>
        </a:xfrm>
        <a:prstGeom prst="leftRightArrow">
          <a:avLst>
            <a:gd name="adj1" fmla="val 60000"/>
            <a:gd name="adj2" fmla="val 50000"/>
          </a:avLst>
        </a:prstGeom>
        <a:solidFill>
          <a:srgbClr val="8C262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2146660" y="1899165"/>
        <a:ext cx="880342" cy="24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149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926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8462f2b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8462f2b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51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8462f2b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8462f2b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967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8462f2b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8462f2b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48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8462f2b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8462f2b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78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8462f2b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8462f2b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91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8462f2b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8462f2b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6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portada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" descr="nuevologoficosec-01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524000"/>
            <a:ext cx="4887478" cy="145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 rot="5400000">
            <a:off x="5508017" y="2866892"/>
            <a:ext cx="7516918" cy="24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 rot="5400000">
            <a:off x="445639" y="460560"/>
            <a:ext cx="7516918" cy="730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118860" y="3"/>
            <a:ext cx="4107180" cy="7772400"/>
          </a:xfrm>
          <a:solidFill>
            <a:srgbClr val="C00000"/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032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0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6" descr="plantillafc2j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553562" y="2054648"/>
            <a:ext cx="4894738" cy="581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5615941" y="2054648"/>
            <a:ext cx="4894739" cy="581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 rot="5400000">
            <a:off x="2464487" y="-148008"/>
            <a:ext cx="5129425" cy="90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dt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ft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/>
        </p:nvSpPr>
        <p:spPr>
          <a:xfrm>
            <a:off x="0" y="3886200"/>
            <a:ext cx="983806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 </a:t>
            </a:r>
            <a:r>
              <a:rPr lang="es-MX" sz="36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recruitment</a:t>
            </a:r>
            <a:r>
              <a:rPr lang="es-MX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Facilitation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Irregular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Border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Crossings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Mexico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-US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Border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El Paso-Ciudad </a:t>
            </a:r>
            <a:r>
              <a:rPr lang="es-MX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Juarez</a:t>
            </a:r>
            <a:r>
              <a:rPr lang="es-MX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Case </a:t>
            </a:r>
            <a:r>
              <a:rPr lang="es-MX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MX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4;p1">
            <a:extLst>
              <a:ext uri="{FF2B5EF4-FFF2-40B4-BE49-F238E27FC236}">
                <a16:creationId xmlns:a16="http://schemas.microsoft.com/office/drawing/2014/main" id="{5DE9FFC3-DD3E-C71D-BCC0-C1F4B2BDB540}"/>
              </a:ext>
            </a:extLst>
          </p:cNvPr>
          <p:cNvSpPr txBox="1"/>
          <p:nvPr/>
        </p:nvSpPr>
        <p:spPr>
          <a:xfrm>
            <a:off x="110169" y="6620986"/>
            <a:ext cx="98380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UTEP, June 23, 2023</a:t>
            </a:r>
            <a:endParaRPr lang="es-MX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lecha&#10;&#10;Descripción generada automáticamente">
            <a:extLst>
              <a:ext uri="{FF2B5EF4-FFF2-40B4-BE49-F238E27FC236}">
                <a16:creationId xmlns:a16="http://schemas.microsoft.com/office/drawing/2014/main" id="{49C6D3D6-6EEC-3D86-5D82-617D95D8F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6" y="218334"/>
            <a:ext cx="9493300" cy="733573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E4B22865-5040-7ECB-190F-A142890A9B21}"/>
              </a:ext>
            </a:extLst>
          </p:cNvPr>
          <p:cNvSpPr/>
          <p:nvPr/>
        </p:nvSpPr>
        <p:spPr>
          <a:xfrm rot="2485546">
            <a:off x="2160344" y="2213429"/>
            <a:ext cx="8102860" cy="26779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11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8462f2bfe_0_49"/>
          <p:cNvSpPr txBox="1">
            <a:spLocks noGrp="1"/>
          </p:cNvSpPr>
          <p:nvPr>
            <p:ph type="title"/>
          </p:nvPr>
        </p:nvSpPr>
        <p:spPr>
          <a:xfrm>
            <a:off x="521696" y="1021624"/>
            <a:ext cx="8549640" cy="15436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4800" b="1" dirty="0" err="1">
                <a:solidFill>
                  <a:schemeClr val="tx1"/>
                </a:solidFill>
              </a:rPr>
              <a:t>Financing</a:t>
            </a:r>
            <a:r>
              <a:rPr lang="es-ES" sz="4800" b="1" dirty="0">
                <a:solidFill>
                  <a:schemeClr val="tx1"/>
                </a:solidFill>
              </a:rPr>
              <a:t> </a:t>
            </a:r>
            <a:r>
              <a:rPr lang="es-ES" sz="4800" b="1" dirty="0" err="1">
                <a:solidFill>
                  <a:schemeClr val="tx1"/>
                </a:solidFill>
              </a:rPr>
              <a:t>DHIA’s</a:t>
            </a:r>
            <a:r>
              <a:rPr lang="es-ES" sz="4800" b="1" dirty="0">
                <a:solidFill>
                  <a:schemeClr val="tx1"/>
                </a:solidFill>
              </a:rPr>
              <a:t> Project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929702-F514-715C-6DF3-9D5F0D05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696" y="2511505"/>
            <a:ext cx="8782324" cy="1128474"/>
          </a:xfrm>
        </p:spPr>
        <p:txBody>
          <a:bodyPr anchor="ctr" anchorCtr="0">
            <a:spAutoFit/>
          </a:bodyPr>
          <a:lstStyle/>
          <a:p>
            <a:pPr marL="228600" indent="0"/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 and </a:t>
            </a:r>
            <a:r>
              <a:rPr lang="es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Border</a:t>
            </a:r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Migrant</a:t>
            </a:r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Girls</a:t>
            </a:r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Boys and </a:t>
            </a:r>
            <a:r>
              <a:rPr lang="es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es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(PAPNNAMF) </a:t>
            </a:r>
            <a:endParaRPr lang="es-ES" sz="3200" b="1" dirty="0">
              <a:solidFill>
                <a:srgbClr val="8C2628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7D6CE63A-6E76-3F33-1CF3-F8127B4B9C09}"/>
              </a:ext>
            </a:extLst>
          </p:cNvPr>
          <p:cNvSpPr txBox="1">
            <a:spLocks/>
          </p:cNvSpPr>
          <p:nvPr/>
        </p:nvSpPr>
        <p:spPr>
          <a:xfrm>
            <a:off x="521696" y="4219842"/>
            <a:ext cx="8782324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s-ES" sz="3000" b="1" dirty="0" err="1">
                <a:solidFill>
                  <a:srgbClr val="8C2628"/>
                </a:solidFill>
              </a:rPr>
              <a:t>Strengthen</a:t>
            </a:r>
            <a:r>
              <a:rPr lang="es-ES" sz="3000" b="1" dirty="0">
                <a:solidFill>
                  <a:srgbClr val="8C2628"/>
                </a:solidFill>
              </a:rPr>
              <a:t> </a:t>
            </a:r>
            <a:r>
              <a:rPr lang="es-ES" sz="3000" b="1" dirty="0" err="1">
                <a:solidFill>
                  <a:srgbClr val="8C2628"/>
                </a:solidFill>
              </a:rPr>
              <a:t>protection</a:t>
            </a:r>
            <a:r>
              <a:rPr lang="es-ES" sz="3000" b="1" dirty="0">
                <a:solidFill>
                  <a:srgbClr val="8C2628"/>
                </a:solidFill>
              </a:rPr>
              <a:t> </a:t>
            </a:r>
            <a:r>
              <a:rPr lang="es-ES" sz="3000" b="1" dirty="0" err="1">
                <a:solidFill>
                  <a:srgbClr val="8C2628"/>
                </a:solidFill>
              </a:rPr>
              <a:t>elements</a:t>
            </a:r>
            <a:endParaRPr lang="es-ES" sz="3000" b="1" dirty="0">
              <a:solidFill>
                <a:srgbClr val="8C2628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s-ES" sz="3000" b="1" dirty="0" err="1">
                <a:solidFill>
                  <a:srgbClr val="8C2628"/>
                </a:solidFill>
              </a:rPr>
              <a:t>Restore</a:t>
            </a:r>
            <a:r>
              <a:rPr lang="es-ES" sz="3000" b="1" dirty="0">
                <a:solidFill>
                  <a:srgbClr val="8C2628"/>
                </a:solidFill>
              </a:rPr>
              <a:t> </a:t>
            </a:r>
            <a:r>
              <a:rPr lang="es-ES" sz="3000" b="1" dirty="0" err="1">
                <a:solidFill>
                  <a:srgbClr val="8C2628"/>
                </a:solidFill>
              </a:rPr>
              <a:t>children’s</a:t>
            </a:r>
            <a:r>
              <a:rPr lang="es-ES" sz="3000" b="1" dirty="0">
                <a:solidFill>
                  <a:srgbClr val="8C2628"/>
                </a:solidFill>
              </a:rPr>
              <a:t> </a:t>
            </a:r>
            <a:r>
              <a:rPr lang="es-ES" sz="3000" b="1" dirty="0" err="1">
                <a:solidFill>
                  <a:srgbClr val="8C2628"/>
                </a:solidFill>
              </a:rPr>
              <a:t>rights</a:t>
            </a:r>
            <a:endParaRPr lang="es-ES" sz="3000" b="1" dirty="0">
              <a:solidFill>
                <a:srgbClr val="8C2628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s-ES" sz="3000" b="1" dirty="0" err="1">
                <a:solidFill>
                  <a:srgbClr val="8C2628"/>
                </a:solidFill>
              </a:rPr>
              <a:t>Prevention</a:t>
            </a:r>
            <a:r>
              <a:rPr lang="es-ES" sz="3000" b="1" dirty="0">
                <a:solidFill>
                  <a:srgbClr val="8C2628"/>
                </a:solidFill>
              </a:rPr>
              <a:t> </a:t>
            </a:r>
            <a:r>
              <a:rPr lang="es-ES" sz="3000" b="1" dirty="0" err="1">
                <a:solidFill>
                  <a:srgbClr val="8C2628"/>
                </a:solidFill>
              </a:rPr>
              <a:t>initiatives</a:t>
            </a:r>
            <a:r>
              <a:rPr lang="es-ES" sz="3000" b="1" dirty="0">
                <a:solidFill>
                  <a:srgbClr val="8C2628"/>
                </a:solidFill>
              </a:rPr>
              <a:t> at </a:t>
            </a:r>
            <a:r>
              <a:rPr lang="es-ES" sz="3000" b="1" dirty="0" err="1">
                <a:solidFill>
                  <a:srgbClr val="8C2628"/>
                </a:solidFill>
              </a:rPr>
              <a:t>the</a:t>
            </a:r>
            <a:r>
              <a:rPr lang="es-ES" sz="3000" b="1" dirty="0">
                <a:solidFill>
                  <a:srgbClr val="8C2628"/>
                </a:solidFill>
              </a:rPr>
              <a:t> individual, </a:t>
            </a:r>
            <a:r>
              <a:rPr lang="es-ES" sz="3000" b="1" dirty="0" err="1">
                <a:solidFill>
                  <a:srgbClr val="8C2628"/>
                </a:solidFill>
              </a:rPr>
              <a:t>family</a:t>
            </a:r>
            <a:r>
              <a:rPr lang="es-ES" sz="3000" b="1" dirty="0">
                <a:solidFill>
                  <a:srgbClr val="8C2628"/>
                </a:solidFill>
              </a:rPr>
              <a:t> and </a:t>
            </a:r>
            <a:r>
              <a:rPr lang="es-ES" sz="3000" b="1" dirty="0" err="1">
                <a:solidFill>
                  <a:srgbClr val="8C2628"/>
                </a:solidFill>
              </a:rPr>
              <a:t>community</a:t>
            </a:r>
            <a:r>
              <a:rPr lang="es-ES" sz="3000" b="1" dirty="0">
                <a:solidFill>
                  <a:srgbClr val="8C2628"/>
                </a:solidFill>
              </a:rPr>
              <a:t> </a:t>
            </a:r>
            <a:r>
              <a:rPr lang="es-ES" sz="3000" b="1" dirty="0" err="1">
                <a:solidFill>
                  <a:srgbClr val="8C2628"/>
                </a:solidFill>
              </a:rPr>
              <a:t>levels</a:t>
            </a:r>
            <a:r>
              <a:rPr lang="es-ES" sz="3000" b="1" dirty="0">
                <a:solidFill>
                  <a:srgbClr val="8C262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683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2D14F-0CF4-C332-2BD8-8C3FC303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41" y="587740"/>
            <a:ext cx="8549640" cy="1543685"/>
          </a:xfrm>
        </p:spPr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left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do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E170B2-C00D-489A-BED0-20ECF61C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341" y="2035857"/>
            <a:ext cx="8419029" cy="4590411"/>
          </a:xfrm>
        </p:spPr>
        <p:txBody>
          <a:bodyPr anchor="ctr" anchorCtr="0">
            <a:noAutofit/>
          </a:bodyPr>
          <a:lstStyle/>
          <a:p>
            <a:pPr rtl="0" fontAlgn="base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Sistematize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experience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 </a:t>
            </a:r>
            <a:endParaRPr lang="es-ES" sz="2800" b="1" i="0" u="none" strike="noStrike" dirty="0">
              <a:solidFill>
                <a:srgbClr val="8C2628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In-Depth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research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improve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understanding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circuit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migration</a:t>
            </a:r>
            <a:endParaRPr lang="es-ES" sz="2800" b="1" i="0" u="none" strike="noStrike" dirty="0">
              <a:solidFill>
                <a:srgbClr val="8C2628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Create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workplan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key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stakeholders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generate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further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actions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to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contribute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to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child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protection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activities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. 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endParaRPr lang="es-ES" sz="2800" b="1" i="0" u="none" strike="noStrike" dirty="0">
              <a:solidFill>
                <a:srgbClr val="8C2628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Situate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phenomenon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agendas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of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state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institutions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endParaRPr lang="es-ES" sz="2800" b="1" i="0" u="none" strike="noStrike" dirty="0">
              <a:solidFill>
                <a:srgbClr val="8C2628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Create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protection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protocol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collaboration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1" i="0" u="none" strike="noStrike" dirty="0" err="1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government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agencies, 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civil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society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and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experts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to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ensure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a human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rights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rgbClr val="8C2628"/>
                </a:solidFill>
                <a:latin typeface="Calibri" panose="020F0502020204030204" pitchFamily="34" charset="0"/>
              </a:rPr>
              <a:t>perspective</a:t>
            </a:r>
            <a:r>
              <a:rPr lang="es-ES" sz="2800" b="1" dirty="0">
                <a:solidFill>
                  <a:srgbClr val="8C2628"/>
                </a:solidFill>
                <a:latin typeface="Calibri" panose="020F0502020204030204" pitchFamily="34" charset="0"/>
              </a:rPr>
              <a:t>. </a:t>
            </a:r>
            <a:r>
              <a:rPr lang="es-ES" sz="2800" b="1" i="0" u="none" strike="noStrike" dirty="0">
                <a:solidFill>
                  <a:srgbClr val="8C2628"/>
                </a:solidFill>
                <a:effectLst/>
                <a:latin typeface="Calibri" panose="020F0502020204030204" pitchFamily="34" charset="0"/>
              </a:rPr>
              <a:t> </a:t>
            </a:r>
            <a:endParaRPr lang="es-ES" sz="2800" b="1" i="0" u="none" strike="noStrike" dirty="0">
              <a:solidFill>
                <a:srgbClr val="8C262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562B-AB90-B73C-8F84-617470CC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2800" dirty="0"/>
              <a:t>Oscar I. Bueno</a:t>
            </a:r>
            <a:br>
              <a:rPr lang="en-US" sz="2800" dirty="0"/>
            </a:br>
            <a:r>
              <a:rPr lang="en-US" sz="2800" dirty="0"/>
              <a:t>oscar.bueno@ficosec.org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48A8C-6646-CBCD-3E25-2191F8B91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8462f2bfe_0_49"/>
          <p:cNvSpPr txBox="1">
            <a:spLocks noGrp="1"/>
          </p:cNvSpPr>
          <p:nvPr>
            <p:ph type="title"/>
          </p:nvPr>
        </p:nvSpPr>
        <p:spPr>
          <a:xfrm>
            <a:off x="794544" y="1171634"/>
            <a:ext cx="8549640" cy="15436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929702-F514-715C-6DF3-9D5F0D05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860" y="2709668"/>
            <a:ext cx="8782324" cy="4339609"/>
          </a:xfrm>
        </p:spPr>
        <p:txBody>
          <a:bodyPr anchor="ctr" anchorCtr="0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8C2628"/>
                </a:solidFill>
              </a:rPr>
              <a:t>What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is</a:t>
            </a:r>
            <a:r>
              <a:rPr lang="es-ES" sz="3200" b="1" dirty="0">
                <a:solidFill>
                  <a:srgbClr val="8C2628"/>
                </a:solidFill>
              </a:rPr>
              <a:t> FICOSEC?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8C2628"/>
                </a:solidFill>
              </a:rPr>
              <a:t>Our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areas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of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interest</a:t>
            </a:r>
            <a:r>
              <a:rPr lang="es-ES" sz="3200" b="1" dirty="0">
                <a:solidFill>
                  <a:srgbClr val="8C2628"/>
                </a:solidFill>
              </a:rPr>
              <a:t> and target </a:t>
            </a:r>
            <a:r>
              <a:rPr lang="es-ES" sz="3200" b="1" dirty="0" err="1">
                <a:solidFill>
                  <a:srgbClr val="8C2628"/>
                </a:solidFill>
              </a:rPr>
              <a:t>populations</a:t>
            </a:r>
            <a:endParaRPr lang="es-ES" sz="3200" b="1" dirty="0">
              <a:solidFill>
                <a:srgbClr val="8C2628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8C2628"/>
                </a:solidFill>
              </a:rPr>
              <a:t>Tackling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the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participation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of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boys</a:t>
            </a:r>
            <a:r>
              <a:rPr lang="es-ES" sz="3200" b="1" dirty="0">
                <a:solidFill>
                  <a:srgbClr val="8C2628"/>
                </a:solidFill>
              </a:rPr>
              <a:t>, </a:t>
            </a:r>
            <a:r>
              <a:rPr lang="es-ES" sz="3200" b="1" dirty="0" err="1">
                <a:solidFill>
                  <a:srgbClr val="8C2628"/>
                </a:solidFill>
              </a:rPr>
              <a:t>girls</a:t>
            </a:r>
            <a:r>
              <a:rPr lang="es-ES" sz="3200" b="1" dirty="0">
                <a:solidFill>
                  <a:srgbClr val="8C2628"/>
                </a:solidFill>
              </a:rPr>
              <a:t> and </a:t>
            </a:r>
            <a:r>
              <a:rPr lang="es-ES" sz="3200" b="1" dirty="0" err="1">
                <a:solidFill>
                  <a:srgbClr val="8C2628"/>
                </a:solidFill>
              </a:rPr>
              <a:t>adolescents</a:t>
            </a:r>
            <a:r>
              <a:rPr lang="es-ES" sz="3200" b="1" dirty="0">
                <a:solidFill>
                  <a:srgbClr val="8C2628"/>
                </a:solidFill>
              </a:rPr>
              <a:t> in </a:t>
            </a:r>
            <a:r>
              <a:rPr lang="es-ES" sz="3200" b="1" dirty="0" err="1">
                <a:solidFill>
                  <a:srgbClr val="8C2628"/>
                </a:solidFill>
              </a:rPr>
              <a:t>the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facilitation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of</a:t>
            </a:r>
            <a:r>
              <a:rPr lang="es-ES" sz="3200" b="1" dirty="0">
                <a:solidFill>
                  <a:srgbClr val="8C2628"/>
                </a:solidFill>
              </a:rPr>
              <a:t> irregular </a:t>
            </a:r>
            <a:r>
              <a:rPr lang="es-ES" sz="3200" b="1" dirty="0" err="1">
                <a:solidFill>
                  <a:srgbClr val="8C2628"/>
                </a:solidFill>
              </a:rPr>
              <a:t>border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crossings</a:t>
            </a:r>
            <a:endParaRPr lang="es-ES" sz="3200" b="1" dirty="0">
              <a:solidFill>
                <a:srgbClr val="8C2628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8C2628"/>
                </a:solidFill>
              </a:rPr>
              <a:t>What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we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have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accomplished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8C2628"/>
                </a:solidFill>
              </a:rPr>
              <a:t>What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is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left</a:t>
            </a:r>
            <a:r>
              <a:rPr lang="es-ES" sz="3200" b="1" dirty="0">
                <a:solidFill>
                  <a:srgbClr val="8C2628"/>
                </a:solidFill>
              </a:rPr>
              <a:t> </a:t>
            </a:r>
            <a:r>
              <a:rPr lang="es-ES" sz="3200" b="1" dirty="0" err="1">
                <a:solidFill>
                  <a:srgbClr val="8C2628"/>
                </a:solidFill>
              </a:rPr>
              <a:t>to</a:t>
            </a:r>
            <a:r>
              <a:rPr lang="es-ES" sz="3200" b="1" dirty="0">
                <a:solidFill>
                  <a:srgbClr val="8C2628"/>
                </a:solidFill>
              </a:rPr>
              <a:t> do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s-ES" sz="3200" b="1" dirty="0">
              <a:solidFill>
                <a:srgbClr val="8C262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4FCDB07-5E6B-FD9F-40DA-322CFD28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96" y="649995"/>
            <a:ext cx="4080367" cy="6539766"/>
          </a:xfrm>
          <a:prstGeom prst="rect">
            <a:avLst/>
          </a:prstGeom>
        </p:spPr>
      </p:pic>
      <p:pic>
        <p:nvPicPr>
          <p:cNvPr id="5" name="4 Marcador de posición de imagen" descr="Lateral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6216091" y="748192"/>
            <a:ext cx="3912718" cy="6276023"/>
          </a:xfrm>
        </p:spPr>
      </p:pic>
      <p:sp>
        <p:nvSpPr>
          <p:cNvPr id="9" name="8 Rectángulo"/>
          <p:cNvSpPr/>
          <p:nvPr/>
        </p:nvSpPr>
        <p:spPr>
          <a:xfrm>
            <a:off x="438187" y="1878571"/>
            <a:ext cx="5045981" cy="4082614"/>
          </a:xfrm>
          <a:prstGeom prst="rect">
            <a:avLst/>
          </a:prstGeom>
        </p:spPr>
        <p:txBody>
          <a:bodyPr wrap="square" lIns="100543" tIns="50271" rIns="100543" bIns="50271">
            <a:spAutoFit/>
          </a:bodyPr>
          <a:lstStyle/>
          <a:p>
            <a:endParaRPr lang="es-MX" sz="187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  <a:cs typeface="Century Gothic"/>
            </a:endParaRPr>
          </a:p>
          <a:p>
            <a:pPr marL="314201" indent="-314201">
              <a:buClr>
                <a:prstClr val="white">
                  <a:lumMod val="50000"/>
                </a:prstClr>
              </a:buClr>
              <a:buSzPct val="105000"/>
              <a:buFont typeface="Arial" pitchFamily="34" charset="0"/>
              <a:buChar char="•"/>
            </a:pP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A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public-private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alliance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established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by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over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42.000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business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owners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from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the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state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of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Chihuahua.</a:t>
            </a:r>
          </a:p>
          <a:p>
            <a:pPr marL="314201" indent="-314201">
              <a:buClr>
                <a:prstClr val="white">
                  <a:lumMod val="50000"/>
                </a:prstClr>
              </a:buClr>
              <a:buSzPct val="105000"/>
              <a:buFont typeface="Arial" pitchFamily="34" charset="0"/>
              <a:buChar char="•"/>
            </a:pPr>
            <a:endParaRPr lang="es-MX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  <a:cs typeface="Century Gothic"/>
            </a:endParaRPr>
          </a:p>
          <a:p>
            <a:pPr marL="314201" indent="-314201">
              <a:buClr>
                <a:prstClr val="white">
                  <a:lumMod val="50000"/>
                </a:prstClr>
              </a:buClr>
              <a:buSzPct val="105000"/>
              <a:buFont typeface="Arial" pitchFamily="34" charset="0"/>
              <a:buChar char="•"/>
            </a:pP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Our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goal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is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to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impact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public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safety and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competitiveness</a:t>
            </a:r>
            <a:endParaRPr lang="es-MX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314201" indent="-314201">
              <a:buClr>
                <a:prstClr val="white">
                  <a:lumMod val="50000"/>
                </a:prstClr>
              </a:buClr>
              <a:buSzPct val="105000"/>
              <a:buFont typeface="Arial" pitchFamily="34" charset="0"/>
              <a:buChar char="•"/>
            </a:pPr>
            <a:endParaRPr lang="es-MX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  <a:cs typeface="Century Gothic"/>
            </a:endParaRPr>
          </a:p>
          <a:p>
            <a:pPr marL="314201" indent="-314201">
              <a:buClr>
                <a:prstClr val="white">
                  <a:lumMod val="50000"/>
                </a:prstClr>
              </a:buClr>
              <a:buSzPct val="105000"/>
              <a:buFont typeface="Arial" pitchFamily="34" charset="0"/>
              <a:buChar char="•"/>
            </a:pP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Founded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by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decree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on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2012,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via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an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initiative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by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the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business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community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.  </a:t>
            </a:r>
          </a:p>
          <a:p>
            <a:pPr marL="314201" indent="-314201">
              <a:buClr>
                <a:prstClr val="white">
                  <a:lumMod val="50000"/>
                </a:prstClr>
              </a:buClr>
              <a:buSzPct val="105000"/>
              <a:buFont typeface="Arial" pitchFamily="34" charset="0"/>
              <a:buChar char="•"/>
            </a:pPr>
            <a:endParaRPr lang="es-MX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  <a:cs typeface="Century Gothic"/>
            </a:endParaRPr>
          </a:p>
          <a:p>
            <a:pPr marL="314201" indent="-314201">
              <a:buClr>
                <a:prstClr val="white">
                  <a:lumMod val="50000"/>
                </a:prstClr>
              </a:buClr>
              <a:buSzPct val="105000"/>
              <a:buFont typeface="Arial" pitchFamily="34" charset="0"/>
              <a:buChar char="•"/>
            </a:pP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Financed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through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a 5%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contribution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of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its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members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’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payroll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s-MX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tax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rPr>
              <a:t>.</a:t>
            </a:r>
          </a:p>
        </p:txBody>
      </p:sp>
      <p:cxnSp>
        <p:nvCxnSpPr>
          <p:cNvPr id="8" name="Прямая соединительная линия 13"/>
          <p:cNvCxnSpPr>
            <a:cxnSpLocks/>
          </p:cNvCxnSpPr>
          <p:nvPr/>
        </p:nvCxnSpPr>
        <p:spPr>
          <a:xfrm flipV="1">
            <a:off x="5923096" y="649995"/>
            <a:ext cx="0" cy="6539766"/>
          </a:xfrm>
          <a:prstGeom prst="line">
            <a:avLst/>
          </a:prstGeom>
          <a:ln w="1047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5364480" y="3258601"/>
            <a:ext cx="1508760" cy="12552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3" tIns="50271" rIns="100543" bIns="50271" rtlCol="0" anchor="ctr"/>
          <a:lstStyle/>
          <a:p>
            <a:pPr algn="ctr"/>
            <a:endParaRPr lang="es-ES" sz="88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15" name="Group 9"/>
          <p:cNvGrpSpPr/>
          <p:nvPr/>
        </p:nvGrpSpPr>
        <p:grpSpPr>
          <a:xfrm>
            <a:off x="5867419" y="3677001"/>
            <a:ext cx="529290" cy="428584"/>
            <a:chOff x="7448976" y="4922002"/>
            <a:chExt cx="481012" cy="481013"/>
          </a:xfrm>
          <a:solidFill>
            <a:schemeClr val="accent1">
              <a:lumMod val="75000"/>
            </a:schemeClr>
          </a:solidFill>
        </p:grpSpPr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7448976" y="4922002"/>
              <a:ext cx="481012" cy="481013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d-ID" sz="1980">
                <a:solidFill>
                  <a:prstClr val="white">
                    <a:lumMod val="50000"/>
                  </a:prstClr>
                </a:solidFill>
                <a:latin typeface="Calibri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7629952" y="5101389"/>
              <a:ext cx="120650" cy="120650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d-ID" sz="1980">
                <a:solidFill>
                  <a:prstClr val="white">
                    <a:lumMod val="50000"/>
                  </a:prstClr>
                </a:solidFill>
                <a:latin typeface="Calibri"/>
              </a:endParaRPr>
            </a:p>
          </p:txBody>
        </p:sp>
      </p:grpSp>
      <p:sp>
        <p:nvSpPr>
          <p:cNvPr id="13" name="Rectángulo 13">
            <a:extLst>
              <a:ext uri="{FF2B5EF4-FFF2-40B4-BE49-F238E27FC236}">
                <a16:creationId xmlns:a16="http://schemas.microsoft.com/office/drawing/2014/main" id="{1494B97D-C2B5-42C0-8F8B-A963AAFCFCBE}"/>
              </a:ext>
            </a:extLst>
          </p:cNvPr>
          <p:cNvSpPr/>
          <p:nvPr/>
        </p:nvSpPr>
        <p:spPr>
          <a:xfrm>
            <a:off x="2098943" y="957419"/>
            <a:ext cx="1940706" cy="710921"/>
          </a:xfrm>
          <a:prstGeom prst="rect">
            <a:avLst/>
          </a:prstGeom>
        </p:spPr>
        <p:txBody>
          <a:bodyPr wrap="none" lIns="100543" tIns="50271" rIns="100543" bIns="50271">
            <a:spAutoFit/>
          </a:bodyPr>
          <a:lstStyle/>
          <a:p>
            <a:pPr algn="ctr">
              <a:defRPr/>
            </a:pPr>
            <a:r>
              <a:rPr lang="es-MX" sz="3960" b="1" dirty="0">
                <a:solidFill>
                  <a:srgbClr val="C00000"/>
                </a:solidFill>
                <a:latin typeface="Calibri"/>
                <a:ea typeface="Roboto Medium" panose="02000000000000000000" pitchFamily="2" charset="0"/>
                <a:cs typeface="Roboto Medium" panose="02000000000000000000" pitchFamily="2" charset="0"/>
              </a:rPr>
              <a:t>FICOSEC</a:t>
            </a:r>
          </a:p>
        </p:txBody>
      </p:sp>
      <p:pic>
        <p:nvPicPr>
          <p:cNvPr id="3" name="4 Marcador de posición de imagen" descr="Lateral1.jpg">
            <a:extLst>
              <a:ext uri="{FF2B5EF4-FFF2-40B4-BE49-F238E27FC236}">
                <a16:creationId xmlns:a16="http://schemas.microsoft.com/office/drawing/2014/main" id="{205F78B2-0380-6973-B55E-E83615DF18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0992" y="2"/>
            <a:ext cx="3557016" cy="5705475"/>
          </a:xfrm>
          <a:solidFill>
            <a:srgbClr val="C00000"/>
          </a:solidFill>
        </p:spPr>
      </p:pic>
      <p:pic>
        <p:nvPicPr>
          <p:cNvPr id="4" name="4 Marcador de posición de imagen" descr="Lateral1.jpg">
            <a:extLst>
              <a:ext uri="{FF2B5EF4-FFF2-40B4-BE49-F238E27FC236}">
                <a16:creationId xmlns:a16="http://schemas.microsoft.com/office/drawing/2014/main" id="{518F6D17-2A82-30F8-B1FF-81BA27E771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3197" y="163419"/>
            <a:ext cx="3557016" cy="5705475"/>
          </a:xfr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32957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B202B60-0D1E-469D-B9D8-DD353CE1B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5696" r="9811" b="5696"/>
          <a:stretch/>
        </p:blipFill>
        <p:spPr>
          <a:xfrm>
            <a:off x="1623602" y="1027125"/>
            <a:ext cx="6810476" cy="556096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1411660">
            <a:off x="1597948" y="1579555"/>
            <a:ext cx="5966337" cy="16038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43" tIns="50271" rIns="100543" bIns="50271" rtlCol="0" anchor="ctr"/>
          <a:lstStyle/>
          <a:p>
            <a:pPr algn="ctr"/>
            <a:endParaRPr lang="en-US" sz="154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77586"/>
            <a:ext cx="2430781" cy="812488"/>
          </a:xfrm>
          <a:prstGeom prst="rect">
            <a:avLst/>
          </a:prstGeom>
          <a:noFill/>
        </p:spPr>
        <p:txBody>
          <a:bodyPr wrap="square" lIns="100543" tIns="50271" rIns="100543" bIns="50271" rtlCol="0">
            <a:spAutoFit/>
          </a:bodyPr>
          <a:lstStyle/>
          <a:p>
            <a:r>
              <a:rPr lang="es-MX" sz="1540" dirty="0" err="1">
                <a:solidFill>
                  <a:srgbClr val="C00000"/>
                </a:solidFill>
                <a:latin typeface="Century Gothic" pitchFamily="34" charset="0"/>
              </a:rPr>
              <a:t>Ficosec</a:t>
            </a:r>
            <a:r>
              <a:rPr lang="es-MX" sz="1540" dirty="0">
                <a:solidFill>
                  <a:srgbClr val="C00000"/>
                </a:solidFill>
                <a:latin typeface="Century Gothic" pitchFamily="34" charset="0"/>
              </a:rPr>
              <a:t> North</a:t>
            </a:r>
          </a:p>
          <a:p>
            <a:r>
              <a:rPr lang="es-MX" sz="1540" dirty="0">
                <a:solidFill>
                  <a:srgbClr val="595959"/>
                </a:solidFill>
                <a:latin typeface="Century Gothic" pitchFamily="34" charset="0"/>
              </a:rPr>
              <a:t>Seguridad y Justicia de Ciudad Juárez, A.C.</a:t>
            </a:r>
            <a:endParaRPr lang="es-ES" sz="1540" dirty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7124700" y="5769008"/>
            <a:ext cx="2682240" cy="575500"/>
          </a:xfrm>
          <a:prstGeom prst="rect">
            <a:avLst/>
          </a:prstGeom>
          <a:noFill/>
        </p:spPr>
        <p:txBody>
          <a:bodyPr wrap="square" lIns="100543" tIns="50271" rIns="100543" bIns="50271" rtlCol="0">
            <a:spAutoFit/>
          </a:bodyPr>
          <a:lstStyle/>
          <a:p>
            <a:pPr algn="r"/>
            <a:r>
              <a:rPr lang="es-MX" sz="1540" dirty="0" err="1">
                <a:solidFill>
                  <a:srgbClr val="C00000"/>
                </a:solidFill>
                <a:latin typeface="Century Gothic" pitchFamily="34" charset="0"/>
              </a:rPr>
              <a:t>Ficosec</a:t>
            </a:r>
            <a:r>
              <a:rPr lang="es-MX" sz="1540" dirty="0">
                <a:solidFill>
                  <a:srgbClr val="C00000"/>
                </a:solidFill>
                <a:latin typeface="Century Gothic" pitchFamily="34" charset="0"/>
              </a:rPr>
              <a:t> South Central</a:t>
            </a:r>
          </a:p>
          <a:p>
            <a:pPr algn="r"/>
            <a:r>
              <a:rPr lang="es-MX" sz="1540" dirty="0">
                <a:solidFill>
                  <a:srgbClr val="595959"/>
                </a:solidFill>
                <a:latin typeface="Century Gothic" pitchFamily="34" charset="0"/>
              </a:rPr>
              <a:t>Fundación Ficosec, A.C.</a:t>
            </a:r>
            <a:endParaRPr lang="es-ES" sz="1540" dirty="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7FAABC-13AB-F745-0042-4E75319D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9168"/>
            <a:ext cx="10058400" cy="7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8462f2bfe_0_49"/>
          <p:cNvSpPr txBox="1">
            <a:spLocks noGrp="1"/>
          </p:cNvSpPr>
          <p:nvPr>
            <p:ph type="title"/>
          </p:nvPr>
        </p:nvSpPr>
        <p:spPr>
          <a:xfrm>
            <a:off x="220337" y="1171634"/>
            <a:ext cx="9562641" cy="55706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>
                <a:solidFill>
                  <a:srgbClr val="8C2628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es-MX" dirty="0">
                <a:solidFill>
                  <a:srgbClr val="8C26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dirty="0" err="1">
                <a:solidFill>
                  <a:srgbClr val="8C2628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r>
              <a:rPr lang="es-MX" dirty="0">
                <a:solidFill>
                  <a:srgbClr val="8C262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MX" dirty="0" err="1">
                <a:solidFill>
                  <a:srgbClr val="8C2628"/>
                </a:solidFill>
                <a:latin typeface="Arial"/>
                <a:ea typeface="Arial"/>
                <a:cs typeface="Arial"/>
                <a:sym typeface="Arial"/>
              </a:rPr>
              <a:t>Erradicate</a:t>
            </a:r>
            <a:r>
              <a:rPr lang="es-MX" dirty="0">
                <a:solidFill>
                  <a:srgbClr val="8C26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dirty="0" err="1">
                <a:solidFill>
                  <a:srgbClr val="8C2628"/>
                </a:solidFill>
                <a:latin typeface="Arial"/>
                <a:ea typeface="Arial"/>
                <a:cs typeface="Arial"/>
                <a:sym typeface="Arial"/>
              </a:rPr>
              <a:t>impunity</a:t>
            </a:r>
            <a:br>
              <a:rPr lang="es-MX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MX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strengthening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justice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competitiveness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collaborations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among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civil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owners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MX" sz="40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r>
              <a:rPr lang="es-MX" sz="4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1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8462f2bfe_0_49"/>
          <p:cNvSpPr txBox="1">
            <a:spLocks noGrp="1"/>
          </p:cNvSpPr>
          <p:nvPr>
            <p:ph type="title"/>
          </p:nvPr>
        </p:nvSpPr>
        <p:spPr>
          <a:xfrm>
            <a:off x="616669" y="619822"/>
            <a:ext cx="8549640" cy="15436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s-MX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es-MX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Role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6A68E5-373F-4BF8-0AC0-B4DA5BFA6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566747"/>
              </p:ext>
            </p:extLst>
          </p:nvPr>
        </p:nvGraphicFramePr>
        <p:xfrm>
          <a:off x="1751681" y="2917940"/>
          <a:ext cx="670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805EA4C-614C-B4A5-18F2-13FAB8D9399A}"/>
              </a:ext>
            </a:extLst>
          </p:cNvPr>
          <p:cNvSpPr/>
          <p:nvPr/>
        </p:nvSpPr>
        <p:spPr>
          <a:xfrm>
            <a:off x="4447495" y="1932153"/>
            <a:ext cx="1564395" cy="46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Topics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7EEE20-BF08-E741-24F6-0D9215D178E0}"/>
              </a:ext>
            </a:extLst>
          </p:cNvPr>
          <p:cNvSpPr/>
          <p:nvPr/>
        </p:nvSpPr>
        <p:spPr>
          <a:xfrm>
            <a:off x="471888" y="5153140"/>
            <a:ext cx="1564395" cy="46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we</a:t>
            </a:r>
            <a:r>
              <a:rPr lang="es-MX" dirty="0"/>
              <a:t> do </a:t>
            </a:r>
            <a:r>
              <a:rPr lang="es-MX" dirty="0" err="1"/>
              <a:t>it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3048810-A751-7FC4-F9FB-3096B03E4460}"/>
              </a:ext>
            </a:extLst>
          </p:cNvPr>
          <p:cNvSpPr/>
          <p:nvPr/>
        </p:nvSpPr>
        <p:spPr>
          <a:xfrm>
            <a:off x="8172679" y="5077279"/>
            <a:ext cx="1564395" cy="4627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Target </a:t>
            </a:r>
            <a:r>
              <a:rPr lang="es-MX" dirty="0" err="1"/>
              <a:t>population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081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8462f2bfe_0_49"/>
          <p:cNvSpPr txBox="1">
            <a:spLocks noGrp="1"/>
          </p:cNvSpPr>
          <p:nvPr>
            <p:ph type="title"/>
          </p:nvPr>
        </p:nvSpPr>
        <p:spPr>
          <a:xfrm>
            <a:off x="794544" y="1171634"/>
            <a:ext cx="8549640" cy="15436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3200" b="1" dirty="0" err="1">
                <a:solidFill>
                  <a:schemeClr val="tx1"/>
                </a:solidFill>
              </a:rPr>
              <a:t>Our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approach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to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r>
              <a:rPr lang="es-ES" sz="3200" dirty="0" err="1">
                <a:solidFill>
                  <a:schemeClr val="tx1"/>
                </a:solidFill>
              </a:rPr>
              <a:t>boys</a:t>
            </a:r>
            <a:r>
              <a:rPr lang="es-ES" sz="3200" dirty="0">
                <a:solidFill>
                  <a:schemeClr val="tx1"/>
                </a:solidFill>
              </a:rPr>
              <a:t>, </a:t>
            </a:r>
            <a:r>
              <a:rPr lang="es-ES" sz="3200" dirty="0" err="1">
                <a:solidFill>
                  <a:schemeClr val="tx1"/>
                </a:solidFill>
              </a:rPr>
              <a:t>girls</a:t>
            </a:r>
            <a:r>
              <a:rPr lang="es-ES" sz="3200" dirty="0">
                <a:solidFill>
                  <a:schemeClr val="tx1"/>
                </a:solidFill>
              </a:rPr>
              <a:t> and </a:t>
            </a:r>
            <a:r>
              <a:rPr lang="es-ES" sz="3200" dirty="0" err="1">
                <a:solidFill>
                  <a:schemeClr val="tx1"/>
                </a:solidFill>
              </a:rPr>
              <a:t>adolescents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r>
              <a:rPr lang="es-ES" sz="3200" dirty="0" err="1">
                <a:solidFill>
                  <a:schemeClr val="tx1"/>
                </a:solidFill>
              </a:rPr>
              <a:t>involved</a:t>
            </a:r>
            <a:r>
              <a:rPr lang="es-ES" sz="3200" dirty="0">
                <a:solidFill>
                  <a:schemeClr val="tx1"/>
                </a:solidFill>
              </a:rPr>
              <a:t> in </a:t>
            </a:r>
            <a:r>
              <a:rPr lang="es-ES" sz="3200" dirty="0" err="1">
                <a:solidFill>
                  <a:schemeClr val="tx1"/>
                </a:solidFill>
              </a:rPr>
              <a:t>the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r>
              <a:rPr lang="es-ES" sz="3200" dirty="0" err="1">
                <a:solidFill>
                  <a:schemeClr val="tx1"/>
                </a:solidFill>
              </a:rPr>
              <a:t>facilitation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r>
              <a:rPr lang="es-ES" sz="3200" dirty="0" err="1">
                <a:solidFill>
                  <a:schemeClr val="tx1"/>
                </a:solidFill>
              </a:rPr>
              <a:t>of</a:t>
            </a:r>
            <a:r>
              <a:rPr lang="es-ES" sz="3200" dirty="0">
                <a:solidFill>
                  <a:schemeClr val="tx1"/>
                </a:solidFill>
              </a:rPr>
              <a:t> irregular </a:t>
            </a:r>
            <a:r>
              <a:rPr lang="es-ES" sz="3200" dirty="0" err="1">
                <a:solidFill>
                  <a:schemeClr val="tx1"/>
                </a:solidFill>
              </a:rPr>
              <a:t>border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r>
              <a:rPr lang="es-ES" sz="3200" dirty="0" err="1">
                <a:solidFill>
                  <a:schemeClr val="tx1"/>
                </a:solidFill>
              </a:rPr>
              <a:t>crossings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929702-F514-715C-6DF3-9D5F0D05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860" y="3191852"/>
            <a:ext cx="8782324" cy="3375243"/>
          </a:xfrm>
        </p:spPr>
        <p:txBody>
          <a:bodyPr anchor="ctr" anchorCtr="0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4000" b="1" dirty="0" err="1">
                <a:solidFill>
                  <a:srgbClr val="8C2628"/>
                </a:solidFill>
              </a:rPr>
              <a:t>Interest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of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the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board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of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directors</a:t>
            </a:r>
            <a:r>
              <a:rPr lang="es-ES" sz="4000" b="1" dirty="0">
                <a:solidFill>
                  <a:srgbClr val="8C2628"/>
                </a:solidFill>
              </a:rPr>
              <a:t> 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4000" b="1" dirty="0" err="1">
                <a:solidFill>
                  <a:srgbClr val="8C2628"/>
                </a:solidFill>
              </a:rPr>
              <a:t>Avoid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growth</a:t>
            </a:r>
            <a:r>
              <a:rPr lang="es-ES" sz="4000" b="1" dirty="0">
                <a:solidFill>
                  <a:srgbClr val="8C2628"/>
                </a:solidFill>
              </a:rPr>
              <a:t>/</a:t>
            </a:r>
            <a:r>
              <a:rPr lang="es-ES" sz="4000" b="1" dirty="0" err="1">
                <a:solidFill>
                  <a:srgbClr val="8C2628"/>
                </a:solidFill>
              </a:rPr>
              <a:t>escalation</a:t>
            </a:r>
            <a:endParaRPr lang="es-ES" sz="4000" b="1" dirty="0">
              <a:solidFill>
                <a:srgbClr val="8C2628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4000" b="1" dirty="0" err="1">
                <a:solidFill>
                  <a:srgbClr val="8C2628"/>
                </a:solidFill>
              </a:rPr>
              <a:t>Lack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of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baseline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studies</a:t>
            </a:r>
            <a:r>
              <a:rPr lang="es-ES" sz="4000" b="1" dirty="0">
                <a:solidFill>
                  <a:srgbClr val="8C2628"/>
                </a:solidFill>
              </a:rPr>
              <a:t>/</a:t>
            </a:r>
            <a:r>
              <a:rPr lang="es-ES" sz="4000" b="1" dirty="0" err="1">
                <a:solidFill>
                  <a:srgbClr val="8C2628"/>
                </a:solidFill>
              </a:rPr>
              <a:t>research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concerning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the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topic</a:t>
            </a:r>
            <a:r>
              <a:rPr lang="es-ES" sz="4000" b="1" dirty="0">
                <a:solidFill>
                  <a:srgbClr val="8C2628"/>
                </a:solidFill>
              </a:rPr>
              <a:t> 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4000" b="1" dirty="0" err="1">
                <a:solidFill>
                  <a:srgbClr val="8C2628"/>
                </a:solidFill>
              </a:rPr>
              <a:t>Funding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the</a:t>
            </a:r>
            <a:r>
              <a:rPr lang="es-ES" sz="4000" b="1" dirty="0">
                <a:solidFill>
                  <a:srgbClr val="8C2628"/>
                </a:solidFill>
              </a:rPr>
              <a:t> </a:t>
            </a:r>
            <a:r>
              <a:rPr lang="es-ES" sz="4000" b="1" dirty="0" err="1">
                <a:solidFill>
                  <a:srgbClr val="8C2628"/>
                </a:solidFill>
              </a:rPr>
              <a:t>project</a:t>
            </a:r>
            <a:endParaRPr lang="es-ES" sz="4000" b="1" dirty="0">
              <a:solidFill>
                <a:srgbClr val="8C2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5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8462f2bfe_0_49"/>
          <p:cNvSpPr txBox="1">
            <a:spLocks noGrp="1"/>
          </p:cNvSpPr>
          <p:nvPr>
            <p:ph type="title"/>
          </p:nvPr>
        </p:nvSpPr>
        <p:spPr>
          <a:xfrm>
            <a:off x="794544" y="1171634"/>
            <a:ext cx="8549640" cy="15436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4800" b="1" dirty="0" err="1">
                <a:solidFill>
                  <a:schemeClr val="tx1"/>
                </a:solidFill>
              </a:rPr>
              <a:t>What</a:t>
            </a:r>
            <a:r>
              <a:rPr lang="es-ES" sz="4800" b="1" dirty="0">
                <a:solidFill>
                  <a:schemeClr val="tx1"/>
                </a:solidFill>
              </a:rPr>
              <a:t> </a:t>
            </a:r>
            <a:r>
              <a:rPr lang="es-ES" sz="4800" b="1" dirty="0" err="1">
                <a:solidFill>
                  <a:schemeClr val="tx1"/>
                </a:solidFill>
              </a:rPr>
              <a:t>we</a:t>
            </a:r>
            <a:r>
              <a:rPr lang="es-ES" sz="4800" b="1" dirty="0">
                <a:solidFill>
                  <a:schemeClr val="tx1"/>
                </a:solidFill>
              </a:rPr>
              <a:t> </a:t>
            </a:r>
            <a:r>
              <a:rPr lang="es-ES" sz="4800" b="1" dirty="0" err="1">
                <a:solidFill>
                  <a:schemeClr val="tx1"/>
                </a:solidFill>
              </a:rPr>
              <a:t>have</a:t>
            </a:r>
            <a:r>
              <a:rPr lang="es-ES" sz="4800" b="1" dirty="0">
                <a:solidFill>
                  <a:schemeClr val="tx1"/>
                </a:solidFill>
              </a:rPr>
              <a:t> done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929702-F514-715C-6DF3-9D5F0D05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860" y="3297338"/>
            <a:ext cx="8782324" cy="3026429"/>
          </a:xfrm>
        </p:spPr>
        <p:txBody>
          <a:bodyPr anchor="ctr" anchorCtr="0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3600" b="1" dirty="0" err="1">
                <a:solidFill>
                  <a:srgbClr val="8C2628"/>
                </a:solidFill>
              </a:rPr>
              <a:t>Baseline</a:t>
            </a:r>
            <a:r>
              <a:rPr lang="es-ES" sz="3600" b="1" dirty="0">
                <a:solidFill>
                  <a:srgbClr val="8C2628"/>
                </a:solidFill>
              </a:rPr>
              <a:t> </a:t>
            </a:r>
            <a:r>
              <a:rPr lang="es-ES" sz="3600" b="1" dirty="0" err="1">
                <a:solidFill>
                  <a:srgbClr val="8C2628"/>
                </a:solidFill>
              </a:rPr>
              <a:t>diagnostic</a:t>
            </a:r>
            <a:r>
              <a:rPr lang="es-ES" sz="3600" b="1" dirty="0">
                <a:solidFill>
                  <a:srgbClr val="8C2628"/>
                </a:solidFill>
              </a:rPr>
              <a:t> </a:t>
            </a:r>
            <a:r>
              <a:rPr lang="es-ES" sz="3600" b="1" dirty="0" err="1">
                <a:solidFill>
                  <a:srgbClr val="8C2628"/>
                </a:solidFill>
              </a:rPr>
              <a:t>relying</a:t>
            </a:r>
            <a:r>
              <a:rPr lang="es-ES" sz="3600" b="1" dirty="0">
                <a:solidFill>
                  <a:srgbClr val="8C2628"/>
                </a:solidFill>
              </a:rPr>
              <a:t> </a:t>
            </a:r>
            <a:r>
              <a:rPr lang="es-ES" sz="3600" b="1" dirty="0" err="1">
                <a:solidFill>
                  <a:srgbClr val="8C2628"/>
                </a:solidFill>
              </a:rPr>
              <a:t>on</a:t>
            </a:r>
            <a:r>
              <a:rPr lang="es-ES" sz="3600" b="1" dirty="0">
                <a:solidFill>
                  <a:srgbClr val="8C2628"/>
                </a:solidFill>
              </a:rPr>
              <a:t> oficial data 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" sz="3600" b="1" dirty="0" err="1">
                <a:solidFill>
                  <a:srgbClr val="8C2628"/>
                </a:solidFill>
              </a:rPr>
              <a:t>Outcomes</a:t>
            </a:r>
            <a:r>
              <a:rPr lang="es-ES" sz="3600" b="1" dirty="0">
                <a:solidFill>
                  <a:srgbClr val="8C2628"/>
                </a:solidFill>
              </a:rPr>
              <a:t>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s-ES" sz="3400" b="1" dirty="0" err="1">
                <a:solidFill>
                  <a:srgbClr val="8C2628"/>
                </a:solidFill>
              </a:rPr>
              <a:t>Need</a:t>
            </a:r>
            <a:r>
              <a:rPr lang="es-ES" sz="3400" b="1" dirty="0">
                <a:solidFill>
                  <a:srgbClr val="8C2628"/>
                </a:solidFill>
              </a:rPr>
              <a:t> </a:t>
            </a:r>
            <a:r>
              <a:rPr lang="es-ES" sz="3400" b="1" dirty="0" err="1">
                <a:solidFill>
                  <a:srgbClr val="8C2628"/>
                </a:solidFill>
              </a:rPr>
              <a:t>for</a:t>
            </a:r>
            <a:r>
              <a:rPr lang="es-ES" sz="3400" b="1" dirty="0">
                <a:solidFill>
                  <a:srgbClr val="8C2628"/>
                </a:solidFill>
              </a:rPr>
              <a:t> </a:t>
            </a:r>
            <a:r>
              <a:rPr lang="es-ES" sz="3400" b="1" dirty="0" err="1">
                <a:solidFill>
                  <a:srgbClr val="8C2628"/>
                </a:solidFill>
              </a:rPr>
              <a:t>additional</a:t>
            </a:r>
            <a:r>
              <a:rPr lang="es-ES" sz="3400" b="1" dirty="0">
                <a:solidFill>
                  <a:srgbClr val="8C2628"/>
                </a:solidFill>
              </a:rPr>
              <a:t> data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s-ES" sz="3400" b="1" dirty="0" err="1">
                <a:solidFill>
                  <a:srgbClr val="8C2628"/>
                </a:solidFill>
              </a:rPr>
              <a:t>Additional</a:t>
            </a:r>
            <a:r>
              <a:rPr lang="es-ES" sz="3400" b="1" dirty="0">
                <a:solidFill>
                  <a:srgbClr val="8C2628"/>
                </a:solidFill>
              </a:rPr>
              <a:t> </a:t>
            </a:r>
            <a:r>
              <a:rPr lang="es-ES" sz="3400" b="1" dirty="0" err="1">
                <a:solidFill>
                  <a:srgbClr val="8C2628"/>
                </a:solidFill>
              </a:rPr>
              <a:t>research</a:t>
            </a:r>
            <a:endParaRPr lang="es-ES" sz="3400" b="1" dirty="0">
              <a:solidFill>
                <a:srgbClr val="8C2628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s-ES" sz="3400" b="1" dirty="0" err="1">
                <a:solidFill>
                  <a:srgbClr val="8C2628"/>
                </a:solidFill>
              </a:rPr>
              <a:t>Raise</a:t>
            </a:r>
            <a:r>
              <a:rPr lang="es-ES" sz="3400" b="1" dirty="0">
                <a:solidFill>
                  <a:srgbClr val="8C2628"/>
                </a:solidFill>
              </a:rPr>
              <a:t> </a:t>
            </a:r>
            <a:r>
              <a:rPr lang="es-ES" sz="3400" b="1" dirty="0" err="1">
                <a:solidFill>
                  <a:srgbClr val="8C2628"/>
                </a:solidFill>
              </a:rPr>
              <a:t>awareness</a:t>
            </a:r>
            <a:endParaRPr lang="es-ES" sz="3400" b="1" dirty="0">
              <a:solidFill>
                <a:srgbClr val="8C2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F6284FA-EFD9-B0D2-AA29-F4272414E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7" y="490501"/>
            <a:ext cx="9011798" cy="696366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BCED4C7-E099-D06E-F4CC-341E0214C08E}"/>
              </a:ext>
            </a:extLst>
          </p:cNvPr>
          <p:cNvSpPr/>
          <p:nvPr/>
        </p:nvSpPr>
        <p:spPr>
          <a:xfrm rot="2485546">
            <a:off x="1719668" y="2345632"/>
            <a:ext cx="8102860" cy="26779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077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373</Words>
  <Application>Microsoft Office PowerPoint</Application>
  <PresentationFormat>Custom</PresentationFormat>
  <Paragraphs>60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Tema de Office</vt:lpstr>
      <vt:lpstr>PowerPoint Presentation</vt:lpstr>
      <vt:lpstr>Agenda</vt:lpstr>
      <vt:lpstr>PowerPoint Presentation</vt:lpstr>
      <vt:lpstr>PowerPoint Presentation</vt:lpstr>
      <vt:lpstr>Our goal: Erradicate impunity  “By strengthening prevention, security, justice and competitiveness through collaborations among civil society, business owners and government.”</vt:lpstr>
      <vt:lpstr>   Our Role</vt:lpstr>
      <vt:lpstr>Our approach to boys, girls and adolescents involved in the facilitation of irregular border crossings</vt:lpstr>
      <vt:lpstr>What we have done</vt:lpstr>
      <vt:lpstr>PowerPoint Presentation</vt:lpstr>
      <vt:lpstr>PowerPoint Presentation</vt:lpstr>
      <vt:lpstr>Financing DHIA’s Project</vt:lpstr>
      <vt:lpstr>What we have left to do</vt:lpstr>
      <vt:lpstr>Thank you! Oscar I. Bueno oscar.bueno@ficosec.org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vergolazos</dc:creator>
  <cp:lastModifiedBy>Gabriella Sanchez</cp:lastModifiedBy>
  <cp:revision>39</cp:revision>
  <dcterms:created xsi:type="dcterms:W3CDTF">2022-11-10T17:09:15Z</dcterms:created>
  <dcterms:modified xsi:type="dcterms:W3CDTF">2023-06-23T03:06:22Z</dcterms:modified>
</cp:coreProperties>
</file>