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2"/>
  </p:notesMasterIdLst>
  <p:sldIdLst>
    <p:sldId id="281" r:id="rId5"/>
    <p:sldId id="291" r:id="rId6"/>
    <p:sldId id="285" r:id="rId7"/>
    <p:sldId id="257" r:id="rId8"/>
    <p:sldId id="262" r:id="rId9"/>
    <p:sldId id="263" r:id="rId10"/>
    <p:sldId id="265" r:id="rId11"/>
    <p:sldId id="258" r:id="rId12"/>
    <p:sldId id="286" r:id="rId13"/>
    <p:sldId id="275" r:id="rId14"/>
    <p:sldId id="289" r:id="rId15"/>
    <p:sldId id="259" r:id="rId16"/>
    <p:sldId id="260" r:id="rId17"/>
    <p:sldId id="288" r:id="rId18"/>
    <p:sldId id="287" r:id="rId19"/>
    <p:sldId id="290" r:id="rId20"/>
    <p:sldId id="29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B0F0F4-08C2-4DE3-B2A2-227AE17BA5E7}" v="1" dt="2025-04-09T14:42:18.8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2"/>
    <p:restoredTop sz="50986" autoAdjust="0"/>
  </p:normalViewPr>
  <p:slideViewPr>
    <p:cSldViewPr snapToGrid="0" snapToObjects="1">
      <p:cViewPr varScale="1">
        <p:scale>
          <a:sx n="48" d="100"/>
          <a:sy n="48" d="100"/>
        </p:scale>
        <p:origin x="102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tiveros, Nataly" userId="2f15e8b8-5efe-4fbc-acae-68b09c74ae80" providerId="ADAL" clId="{41D41180-8CF4-F046-9997-DDFD3EAAD836}"/>
    <pc:docChg chg="modSld">
      <pc:chgData name="Ontiveros, Nataly" userId="2f15e8b8-5efe-4fbc-acae-68b09c74ae80" providerId="ADAL" clId="{41D41180-8CF4-F046-9997-DDFD3EAAD836}" dt="2024-06-25T16:19:51.816" v="4" actId="1076"/>
      <pc:docMkLst>
        <pc:docMk/>
      </pc:docMkLst>
      <pc:sldChg chg="modSp mod">
        <pc:chgData name="Ontiveros, Nataly" userId="2f15e8b8-5efe-4fbc-acae-68b09c74ae80" providerId="ADAL" clId="{41D41180-8CF4-F046-9997-DDFD3EAAD836}" dt="2024-06-25T16:19:51.816" v="4" actId="1076"/>
        <pc:sldMkLst>
          <pc:docMk/>
          <pc:sldMk cId="769542318" sldId="257"/>
        </pc:sldMkLst>
      </pc:sldChg>
      <pc:sldChg chg="addSp delSp modSp mod">
        <pc:chgData name="Ontiveros, Nataly" userId="2f15e8b8-5efe-4fbc-acae-68b09c74ae80" providerId="ADAL" clId="{41D41180-8CF4-F046-9997-DDFD3EAAD836}" dt="2024-06-25T16:19:42.446" v="3"/>
        <pc:sldMkLst>
          <pc:docMk/>
          <pc:sldMk cId="2111835229" sldId="261"/>
        </pc:sldMkLst>
      </pc:sldChg>
    </pc:docChg>
  </pc:docChgLst>
  <pc:docChgLst>
    <pc:chgData name="Salinas, Sandra" userId="06c06872-556d-4860-9653-eb58426e5b9f" providerId="ADAL" clId="{6EB0F0F4-08C2-4DE3-B2A2-227AE17BA5E7}"/>
    <pc:docChg chg="addSld modSld">
      <pc:chgData name="Salinas, Sandra" userId="06c06872-556d-4860-9653-eb58426e5b9f" providerId="ADAL" clId="{6EB0F0F4-08C2-4DE3-B2A2-227AE17BA5E7}" dt="2025-04-09T15:12:51.259" v="67" actId="20577"/>
      <pc:docMkLst>
        <pc:docMk/>
      </pc:docMkLst>
      <pc:sldChg chg="modNotesTx">
        <pc:chgData name="Salinas, Sandra" userId="06c06872-556d-4860-9653-eb58426e5b9f" providerId="ADAL" clId="{6EB0F0F4-08C2-4DE3-B2A2-227AE17BA5E7}" dt="2025-04-09T14:39:17.744" v="3"/>
        <pc:sldMkLst>
          <pc:docMk/>
          <pc:sldMk cId="769542318" sldId="257"/>
        </pc:sldMkLst>
      </pc:sldChg>
      <pc:sldChg chg="modNotesTx">
        <pc:chgData name="Salinas, Sandra" userId="06c06872-556d-4860-9653-eb58426e5b9f" providerId="ADAL" clId="{6EB0F0F4-08C2-4DE3-B2A2-227AE17BA5E7}" dt="2025-04-09T14:40:09.025" v="6"/>
        <pc:sldMkLst>
          <pc:docMk/>
          <pc:sldMk cId="1930984091" sldId="258"/>
        </pc:sldMkLst>
      </pc:sldChg>
      <pc:sldChg chg="modNotesTx">
        <pc:chgData name="Salinas, Sandra" userId="06c06872-556d-4860-9653-eb58426e5b9f" providerId="ADAL" clId="{6EB0F0F4-08C2-4DE3-B2A2-227AE17BA5E7}" dt="2025-04-09T14:41:24.285" v="62" actId="20577"/>
        <pc:sldMkLst>
          <pc:docMk/>
          <pc:sldMk cId="1597679849" sldId="259"/>
        </pc:sldMkLst>
      </pc:sldChg>
      <pc:sldChg chg="modNotesTx">
        <pc:chgData name="Salinas, Sandra" userId="06c06872-556d-4860-9653-eb58426e5b9f" providerId="ADAL" clId="{6EB0F0F4-08C2-4DE3-B2A2-227AE17BA5E7}" dt="2025-04-09T14:41:34.100" v="63"/>
        <pc:sldMkLst>
          <pc:docMk/>
          <pc:sldMk cId="221794814" sldId="260"/>
        </pc:sldMkLst>
      </pc:sldChg>
      <pc:sldChg chg="modNotesTx">
        <pc:chgData name="Salinas, Sandra" userId="06c06872-556d-4860-9653-eb58426e5b9f" providerId="ADAL" clId="{6EB0F0F4-08C2-4DE3-B2A2-227AE17BA5E7}" dt="2025-04-09T14:39:40.315" v="4"/>
        <pc:sldMkLst>
          <pc:docMk/>
          <pc:sldMk cId="1621776745" sldId="263"/>
        </pc:sldMkLst>
      </pc:sldChg>
      <pc:sldChg chg="modNotesTx">
        <pc:chgData name="Salinas, Sandra" userId="06c06872-556d-4860-9653-eb58426e5b9f" providerId="ADAL" clId="{6EB0F0F4-08C2-4DE3-B2A2-227AE17BA5E7}" dt="2025-04-09T14:39:55.095" v="5"/>
        <pc:sldMkLst>
          <pc:docMk/>
          <pc:sldMk cId="1707714259" sldId="265"/>
        </pc:sldMkLst>
      </pc:sldChg>
      <pc:sldChg chg="modNotesTx">
        <pc:chgData name="Salinas, Sandra" userId="06c06872-556d-4860-9653-eb58426e5b9f" providerId="ADAL" clId="{6EB0F0F4-08C2-4DE3-B2A2-227AE17BA5E7}" dt="2025-04-09T14:40:30.992" v="8"/>
        <pc:sldMkLst>
          <pc:docMk/>
          <pc:sldMk cId="283281515" sldId="275"/>
        </pc:sldMkLst>
      </pc:sldChg>
      <pc:sldChg chg="modNotesTx">
        <pc:chgData name="Salinas, Sandra" userId="06c06872-556d-4860-9653-eb58426e5b9f" providerId="ADAL" clId="{6EB0F0F4-08C2-4DE3-B2A2-227AE17BA5E7}" dt="2025-04-09T14:38:32.076" v="0"/>
        <pc:sldMkLst>
          <pc:docMk/>
          <pc:sldMk cId="132576167" sldId="281"/>
        </pc:sldMkLst>
      </pc:sldChg>
      <pc:sldChg chg="modNotesTx">
        <pc:chgData name="Salinas, Sandra" userId="06c06872-556d-4860-9653-eb58426e5b9f" providerId="ADAL" clId="{6EB0F0F4-08C2-4DE3-B2A2-227AE17BA5E7}" dt="2025-04-09T14:39:06.586" v="2"/>
        <pc:sldMkLst>
          <pc:docMk/>
          <pc:sldMk cId="3682586263" sldId="285"/>
        </pc:sldMkLst>
      </pc:sldChg>
      <pc:sldChg chg="modNotesTx">
        <pc:chgData name="Salinas, Sandra" userId="06c06872-556d-4860-9653-eb58426e5b9f" providerId="ADAL" clId="{6EB0F0F4-08C2-4DE3-B2A2-227AE17BA5E7}" dt="2025-04-09T14:40:18.864" v="7"/>
        <pc:sldMkLst>
          <pc:docMk/>
          <pc:sldMk cId="1074603699" sldId="286"/>
        </pc:sldMkLst>
      </pc:sldChg>
      <pc:sldChg chg="modNotesTx">
        <pc:chgData name="Salinas, Sandra" userId="06c06872-556d-4860-9653-eb58426e5b9f" providerId="ADAL" clId="{6EB0F0F4-08C2-4DE3-B2A2-227AE17BA5E7}" dt="2025-04-09T14:42:02.126" v="65"/>
        <pc:sldMkLst>
          <pc:docMk/>
          <pc:sldMk cId="1025751880" sldId="287"/>
        </pc:sldMkLst>
      </pc:sldChg>
      <pc:sldChg chg="modNotesTx">
        <pc:chgData name="Salinas, Sandra" userId="06c06872-556d-4860-9653-eb58426e5b9f" providerId="ADAL" clId="{6EB0F0F4-08C2-4DE3-B2A2-227AE17BA5E7}" dt="2025-04-09T14:41:49.586" v="64"/>
        <pc:sldMkLst>
          <pc:docMk/>
          <pc:sldMk cId="1230259389" sldId="288"/>
        </pc:sldMkLst>
      </pc:sldChg>
      <pc:sldChg chg="modNotesTx">
        <pc:chgData name="Salinas, Sandra" userId="06c06872-556d-4860-9653-eb58426e5b9f" providerId="ADAL" clId="{6EB0F0F4-08C2-4DE3-B2A2-227AE17BA5E7}" dt="2025-04-09T14:40:46.305" v="9"/>
        <pc:sldMkLst>
          <pc:docMk/>
          <pc:sldMk cId="672633903" sldId="289"/>
        </pc:sldMkLst>
      </pc:sldChg>
      <pc:sldChg chg="modNotesTx">
        <pc:chgData name="Salinas, Sandra" userId="06c06872-556d-4860-9653-eb58426e5b9f" providerId="ADAL" clId="{6EB0F0F4-08C2-4DE3-B2A2-227AE17BA5E7}" dt="2025-04-09T14:38:54.075" v="1"/>
        <pc:sldMkLst>
          <pc:docMk/>
          <pc:sldMk cId="4124605215" sldId="291"/>
        </pc:sldMkLst>
      </pc:sldChg>
      <pc:sldChg chg="add modNotesTx">
        <pc:chgData name="Salinas, Sandra" userId="06c06872-556d-4860-9653-eb58426e5b9f" providerId="ADAL" clId="{6EB0F0F4-08C2-4DE3-B2A2-227AE17BA5E7}" dt="2025-04-09T15:12:51.259" v="67" actId="20577"/>
        <pc:sldMkLst>
          <pc:docMk/>
          <pc:sldMk cId="4270042270" sldId="292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5T17:10:51.7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8169 7036 16383 0 0,'0'1'0'0'0,"-1"0"0"0"0,-4 4 0 0 0,-5 6 0 0 0,-7 10 0 0 0,-7 10 0 0 0,-6 11 0 0 0,-6 11 0 0 0,-4 10 0 0 0,-2 10 0 0 0,-1 9 0 0 0,-1 9 0 0 0,3 6 0 0 0,1 7 0 0 0,2 6 0 0 0,3 6 0 0 0,2 9 0 0 0,1 17 0 0 0,4 17 0 0 0,5 10 0 0 0,5 5 0 0 0,6 6 0 0 0,6 3 0 0 0,7 2 0 0 0,4-3 0 0 0,5-5 0 0 0,4-8 0 0 0,5-14 0 0 0,5-18 0 0 0,4-17 0 0 0,3-14 0 0 0,5-10 0 0 0,2-7 0 0 0,5-3 0 0 0,7 0 0 0 0,7 2 0 0 0,10 3 0 0 0,7-2 0 0 0,3-3 0 0 0,0-5 0 0 0,0-5 0 0 0,0-3 0 0 0,-2-6 0 0 0,1-4 0 0 0,-2-8 0 0 0,-1-6 0 0 0,-1-5 0 0 0,-2-5 0 0 0,-2-5 0 0 0,-3-4 0 0 0,-3-5 0 0 0,-2-3 0 0 0,0-1 0 0 0,-2-1 0 0 0,-2-3 0 0 0,-4-1 0 0 0,-2-1 0 0 0,-2-3 0 0 0,-4-1 0 0 0,-2-2 0 0 0,-2-2 0 0 0,-2-1 0 0 0,-2-1 0 0 0,-1-1 0 0 0,-2 0 0 0 0,-1-1 0 0 0,-3 0 0 0 0,-2 0 0 0 0,-3 0 0 0 0,-5-1 0 0 0,-6-1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5T17:10:51.8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10246 11848 16383 0 0,'0'0'0'0'0,"1"1"0"0"0,2 3 0 0 0,6 4 0 0 0,7 8 0 0 0,14 11 0 0 0,16 11 0 0 0,14 9 0 0 0,10 5 0 0 0,6 0 0 0 0,0-2 0 0 0,-2-4 0 0 0,-6-6 0 0 0,-4-4 0 0 0,-2-2 0 0 0,-3-4 0 0 0,-4-2 0 0 0,-2-2 0 0 0,-4-2 0 0 0,-1-1 0 0 0,-3-3 0 0 0,-7-3 0 0 0,-8-5 0 0 0,-10-4 0 0 0,-9-4 0 0 0,-6-2 0 0 0,-3-2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5T17:10:51.8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11319 12613 16383 0 0,'0'0'0'0'0,"0"0"0"0"0,-2 1 0 0 0,-2 1 0 0 0,-5 1 0 0 0,-4 0 0 0 0,-6 1 0 0 0,-5 0 0 0 0,-4 2 0 0 0,-3 2 0 0 0,-3 1 0 0 0,0 1 0 0 0,0 1 0 0 0,3 2 0 0 0,2 1 0 0 0,3 0 0 0 0,1 0 0 0 0,-1 1 0 0 0,-3 2 0 0 0,-3 3 0 0 0,-1 3 0 0 0,-2 4 0 0 0,1 2 0 0 0,-1 2 0 0 0,2 3 0 0 0,0 1 0 0 0,2 2 0 0 0,3 0 0 0 0,4-1 0 0 0,2-3 0 0 0,3-3 0 0 0,2-2 0 0 0,1-2 0 0 0,2-1 0 0 0,1-1 0 0 0,1-2 0 0 0,2-1 0 0 0,2-2 0 0 0,1-1 0 0 0,1-2 0 0 0,2-3 0 0 0,0-2 0 0 0,2-3 0 0 0,1-3 0 0 0,0-1 0 0 0,0-3-16383 0 0,1 0 16383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CD770-A24C-5B4D-AECE-FE6910FDC93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7698C-0933-EC48-805F-C43735C0B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Introduce yourself</a:t>
            </a:r>
            <a:r>
              <a:rPr lang="en-US" baseline="0" dirty="0"/>
              <a:t> (name, position/role at UTEP, how long at UTEP, etc.).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89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/>
              <a:t>Activity 2</a:t>
            </a:r>
            <a:r>
              <a:rPr lang="en-US" baseline="0" dirty="0"/>
              <a:t> </a:t>
            </a:r>
            <a:r>
              <a:rPr lang="en-US" dirty="0"/>
              <a:t>– This is the back page of the handout. Here you will tell parents again that this is part of their homework. 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"The second part of your homework is on the back side of the handout"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"List 3 experiences you think your</a:t>
            </a:r>
            <a:r>
              <a:rPr lang="en-US" baseline="0" dirty="0"/>
              <a:t> daughter or son </a:t>
            </a:r>
            <a:r>
              <a:rPr lang="en-US" dirty="0"/>
              <a:t>would most benefit from participating in."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"Then, think of the resources you think they will need to make that happen. </a:t>
            </a:r>
            <a:r>
              <a:rPr lang="en-US" baseline="0" dirty="0"/>
              <a:t>How will you help provide that support</a:t>
            </a:r>
            <a:r>
              <a:rPr lang="en-US" dirty="0"/>
              <a:t>?"</a:t>
            </a:r>
          </a:p>
          <a:p>
            <a:pPr marL="0" indent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79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Emphasize</a:t>
            </a:r>
            <a:r>
              <a:rPr lang="en-US" baseline="0" dirty="0"/>
              <a:t> the importance of having their son or daughter engaged while in college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70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Developing the competitive advantage, by recognizing talents and participating in enriching experiences, will lead to lifelong success- career or graduate work. We work on expanding a student’s toolkit through EDGE Advantages (go to next slide to display advantages)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62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are the skills that employers often look for.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14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3</a:t>
            </a:r>
            <a:r>
              <a:rPr lang="en-US" baseline="0" dirty="0"/>
              <a:t> </a:t>
            </a:r>
            <a:r>
              <a:rPr lang="en-US" dirty="0"/>
              <a:t>– Again, explain that this is homework or an opportunity to reflect with their student. </a:t>
            </a:r>
          </a:p>
          <a:p>
            <a:endParaRPr lang="en-US" dirty="0"/>
          </a:p>
          <a:p>
            <a:r>
              <a:rPr lang="en-US" dirty="0"/>
              <a:t>“What do you</a:t>
            </a:r>
            <a:r>
              <a:rPr lang="en-US" baseline="0" dirty="0"/>
              <a:t> </a:t>
            </a:r>
            <a:r>
              <a:rPr lang="en-US" dirty="0"/>
              <a:t>want your son</a:t>
            </a:r>
            <a:r>
              <a:rPr lang="en-US" baseline="0" dirty="0"/>
              <a:t> or </a:t>
            </a:r>
            <a:r>
              <a:rPr lang="en-US" dirty="0"/>
              <a:t>daughter to get out of their experience at UTEP? Does</a:t>
            </a:r>
            <a:r>
              <a:rPr lang="en-US" baseline="0" dirty="0"/>
              <a:t> this align with what they want to get out of UTEP</a:t>
            </a:r>
            <a:r>
              <a:rPr lang="en-US" dirty="0"/>
              <a:t>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06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Encourage parents to take a picture of this slide and contact these offices if they have more information.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7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22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E5A70-A1FE-B6EA-E4CB-20EBE5A41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517B13-1576-D9A9-FE90-EBB3925B93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2BD34C-B9A2-CAE6-068B-32630E33F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2683B-E50B-EBDE-9594-E285E5395C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71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/>
              <a:t>Provide an overview of UTEP Edge: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UTEP EDGE is a our University's framework. It is our approach to help students develop their competitive Edge. Using this framework our goal is to achieve a greater number of graduates ready to succeed in career and life,</a:t>
            </a:r>
            <a:r>
              <a:rPr lang="en-US" baseline="0" dirty="0"/>
              <a:t> i</a:t>
            </a:r>
            <a:r>
              <a:rPr lang="en-US" dirty="0"/>
              <a:t>mprove educational outcomes, increase prosperity in the region and economic opportunity for students. 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What is it? Student success philosophy based on 3 pillars 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Char char="•"/>
            </a:pPr>
            <a:r>
              <a:rPr lang="en-US" dirty="0"/>
              <a:t>Talented students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Char char="•"/>
            </a:pPr>
            <a:r>
              <a:rPr lang="en-US" dirty="0"/>
              <a:t>Enriching experiences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Char char="•"/>
            </a:pPr>
            <a:r>
              <a:rPr lang="en-US" dirty="0"/>
              <a:t>Lifelong success</a:t>
            </a:r>
            <a:endParaRPr lang="en-US" dirty="0">
              <a:highlight>
                <a:srgbClr val="FFFFFF"/>
              </a:highlight>
            </a:endParaRPr>
          </a:p>
          <a:p>
            <a:pPr marL="0" indent="0"/>
            <a:endParaRPr lang="en-US" dirty="0">
              <a:highlight>
                <a:srgbClr val="FFFFFF"/>
              </a:highlight>
            </a:endParaRPr>
          </a:p>
          <a:p>
            <a:pPr marL="0" indent="0"/>
            <a:r>
              <a:rPr lang="en-US" dirty="0">
                <a:highlight>
                  <a:srgbClr val="FFFFFF"/>
                </a:highlight>
              </a:rPr>
              <a:t>Why is it important for parents to know? We want parents to: </a:t>
            </a:r>
          </a:p>
          <a:p>
            <a:pPr marL="171450" indent="-171450">
              <a:buChar char="•"/>
            </a:pPr>
            <a:r>
              <a:rPr lang="en-US" dirty="0"/>
              <a:t>Feel more connected to the University and become active partners</a:t>
            </a:r>
          </a:p>
          <a:p>
            <a:pPr marL="171450" indent="-171450">
              <a:buChar char="•"/>
            </a:pPr>
            <a:r>
              <a:rPr lang="en-US" dirty="0"/>
              <a:t>Realize that the University is invested in student success and wants to support parents’ investment, too= equal partnership</a:t>
            </a:r>
          </a:p>
          <a:p>
            <a:pPr marL="171450" indent="-171450">
              <a:buChar char="•"/>
            </a:pPr>
            <a:r>
              <a:rPr lang="en-US" dirty="0"/>
              <a:t>Understand the resources available at UTEP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95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Briefly go over objectives/goals</a:t>
            </a:r>
            <a:r>
              <a:rPr lang="en-US" baseline="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for today’s session.</a:t>
            </a: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75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Give</a:t>
            </a:r>
            <a:r>
              <a:rPr lang="en-US" baseline="0" dirty="0"/>
              <a:t> some e</a:t>
            </a:r>
            <a:r>
              <a:rPr lang="en-US" dirty="0"/>
              <a:t>xample of talents/assets/strengths students</a:t>
            </a:r>
            <a:r>
              <a:rPr lang="en-US" baseline="0" dirty="0"/>
              <a:t> bring to UTEP</a:t>
            </a:r>
            <a:r>
              <a:rPr lang="en-US" dirty="0"/>
              <a:t>:</a:t>
            </a: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Bilingualism</a:t>
            </a: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Biculturalism</a:t>
            </a: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Hard work</a:t>
            </a: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Time management</a:t>
            </a: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Discipline</a:t>
            </a: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Organization</a:t>
            </a: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Musicality/Athleticism/Art</a:t>
            </a: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Ease reasoning/mathematics/writers/readers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02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00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 Individual Assets vs Collective Assets</a:t>
            </a:r>
            <a:r>
              <a:rPr lang="en-US" baseline="0" dirty="0"/>
              <a:t>. </a:t>
            </a:r>
            <a:r>
              <a:rPr lang="en-US" dirty="0"/>
              <a:t>Think about yourself and your assets. Think about the assets of your son or daughter.  Now think about the assets the</a:t>
            </a:r>
            <a:r>
              <a:rPr lang="en-US" baseline="0" dirty="0"/>
              <a:t> community (UTEP, respective neighborhood, etc.) has to support your son or daughter while in college.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00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/>
              <a:t>Activity 1- Ask parents to pull out their handout and explain that this is homework for them to do with their student. Explain to them that this is a way for them to think about their assets and strengths.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"Sit down with your student and list their assets. Can anyone give an example of their son or daughter's strengths?" 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"Then, you can list your assets as a family. Can anyone give some examples of strengths you bring as a family?"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"What about UTEP? Can anyone give an example of </a:t>
            </a:r>
            <a:r>
              <a:rPr lang="en-US" baseline="0" dirty="0"/>
              <a:t>some community assets at UTEP</a:t>
            </a:r>
            <a:r>
              <a:rPr lang="en-US" dirty="0"/>
              <a:t>?" "Right, some examples include</a:t>
            </a:r>
            <a:r>
              <a:rPr lang="en-US" baseline="0" dirty="0"/>
              <a:t> caring faculty and staff members, library, Career Center, CASS, Counseling, Advising, student organizations, etc</a:t>
            </a:r>
            <a:r>
              <a:rPr lang="en-US" dirty="0"/>
              <a:t>."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"We encourage you to think</a:t>
            </a:r>
            <a:r>
              <a:rPr lang="en-US" baseline="0" dirty="0"/>
              <a:t> of neighborhood assets (rec center, family/friends living close-by, city library, etc.) </a:t>
            </a:r>
            <a:r>
              <a:rPr lang="en-US" dirty="0"/>
              <a:t>and communicate these assets with your son or daughter."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30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Your son’s or daughter’s talents are</a:t>
            </a:r>
            <a:r>
              <a:rPr lang="en-US" baseline="0" dirty="0"/>
              <a:t> enhanced </a:t>
            </a:r>
            <a:r>
              <a:rPr lang="en-US" dirty="0"/>
              <a:t>by seeking out enriching experiences like the following:</a:t>
            </a: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Study abroad/away</a:t>
            </a: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Faculty led research</a:t>
            </a: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Senior projects</a:t>
            </a: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Student organizations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52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Briefly go over the EDGE experiences.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1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64C-6CE6-D945-AB6D-4512A3A76E25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E9F-9DE7-3243-8FD6-ED0D54776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8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64C-6CE6-D945-AB6D-4512A3A76E25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E9F-9DE7-3243-8FD6-ED0D54776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2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64C-6CE6-D945-AB6D-4512A3A76E25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E9F-9DE7-3243-8FD6-ED0D54776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1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64C-6CE6-D945-AB6D-4512A3A76E25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E9F-9DE7-3243-8FD6-ED0D54776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4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64C-6CE6-D945-AB6D-4512A3A76E25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E9F-9DE7-3243-8FD6-ED0D54776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9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64C-6CE6-D945-AB6D-4512A3A76E25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E9F-9DE7-3243-8FD6-ED0D54776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0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64C-6CE6-D945-AB6D-4512A3A76E25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E9F-9DE7-3243-8FD6-ED0D54776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64C-6CE6-D945-AB6D-4512A3A76E25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E9F-9DE7-3243-8FD6-ED0D54776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7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64C-6CE6-D945-AB6D-4512A3A76E25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E9F-9DE7-3243-8FD6-ED0D54776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6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64C-6CE6-D945-AB6D-4512A3A76E25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E9F-9DE7-3243-8FD6-ED0D54776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8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64C-6CE6-D945-AB6D-4512A3A76E25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E9F-9DE7-3243-8FD6-ED0D54776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F864C-6CE6-D945-AB6D-4512A3A76E25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4AE9F-9DE7-3243-8FD6-ED0D54776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15.png"/><Relationship Id="rId4" Type="http://schemas.openxmlformats.org/officeDocument/2006/relationships/customXml" Target="../ink/ink1.xml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background with triangles&#10;&#10;Description automatically generated">
            <a:extLst>
              <a:ext uri="{FF2B5EF4-FFF2-40B4-BE49-F238E27FC236}">
                <a16:creationId xmlns:a16="http://schemas.microsoft.com/office/drawing/2014/main" id="{738A1F16-1589-1FA2-BD39-C69A57997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4F599E-3D57-01B2-28DF-4F7EF169E9C2}"/>
              </a:ext>
            </a:extLst>
          </p:cNvPr>
          <p:cNvSpPr txBox="1">
            <a:spLocks/>
          </p:cNvSpPr>
          <p:nvPr/>
        </p:nvSpPr>
        <p:spPr>
          <a:xfrm>
            <a:off x="1971201" y="4324789"/>
            <a:ext cx="8229600" cy="11997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300" b="1" spc="60" dirty="0">
                <a:solidFill>
                  <a:schemeClr val="bg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CONGRATULATIONS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B2B878-C163-E261-80A1-0F32F4A881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1" b="13636"/>
          <a:stretch/>
        </p:blipFill>
        <p:spPr>
          <a:xfrm>
            <a:off x="2238445" y="669054"/>
            <a:ext cx="7711440" cy="35052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A5270B-A40A-857C-6A55-E7DAFE3BE774}"/>
              </a:ext>
            </a:extLst>
          </p:cNvPr>
          <p:cNvSpPr txBox="1">
            <a:spLocks/>
          </p:cNvSpPr>
          <p:nvPr/>
        </p:nvSpPr>
        <p:spPr>
          <a:xfrm>
            <a:off x="1972561" y="5236468"/>
            <a:ext cx="8229600" cy="9139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FFFFF">
                  <a:lumMod val="50000"/>
                </a:srgbClr>
              </a:buClr>
            </a:pPr>
            <a:r>
              <a:rPr lang="en-US" sz="3800" kern="0" spc="60" dirty="0">
                <a:solidFill>
                  <a:srgbClr val="FFFFFF"/>
                </a:solidFill>
                <a:ea typeface="Verdana"/>
                <a:cs typeface="Verdana"/>
              </a:rPr>
              <a:t>Welcome Parents and Family</a:t>
            </a:r>
            <a:endParaRPr lang="en-US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6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and orange background with a person holding a white sign&#10;&#10;Description automatically generated with medium confidence">
            <a:extLst>
              <a:ext uri="{FF2B5EF4-FFF2-40B4-BE49-F238E27FC236}">
                <a16:creationId xmlns:a16="http://schemas.microsoft.com/office/drawing/2014/main" id="{387DBB49-C2C0-B40B-A3B5-43B6934E4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hape 103">
            <a:extLst>
              <a:ext uri="{FF2B5EF4-FFF2-40B4-BE49-F238E27FC236}">
                <a16:creationId xmlns:a16="http://schemas.microsoft.com/office/drawing/2014/main" id="{8435B81C-0BDC-E3F0-BF47-7B2A5B58A8BA}"/>
              </a:ext>
            </a:extLst>
          </p:cNvPr>
          <p:cNvSpPr txBox="1">
            <a:spLocks/>
          </p:cNvSpPr>
          <p:nvPr/>
        </p:nvSpPr>
        <p:spPr>
          <a:xfrm>
            <a:off x="2183423" y="543116"/>
            <a:ext cx="8027377" cy="872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ts val="3700"/>
            </a:pPr>
            <a:r>
              <a:rPr lang="en-US" sz="3700" b="1" cap="all" spc="1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Enriching Experiences</a:t>
            </a:r>
          </a:p>
        </p:txBody>
      </p:sp>
      <p:sp>
        <p:nvSpPr>
          <p:cNvPr id="12" name="Shape 104">
            <a:extLst>
              <a:ext uri="{FF2B5EF4-FFF2-40B4-BE49-F238E27FC236}">
                <a16:creationId xmlns:a16="http://schemas.microsoft.com/office/drawing/2014/main" id="{706D6F98-4BCD-F638-7C65-64C827095F32}"/>
              </a:ext>
            </a:extLst>
          </p:cNvPr>
          <p:cNvSpPr txBox="1">
            <a:spLocks/>
          </p:cNvSpPr>
          <p:nvPr/>
        </p:nvSpPr>
        <p:spPr>
          <a:xfrm>
            <a:off x="2183422" y="1590225"/>
            <a:ext cx="8700477" cy="397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40"/>
              </a:lnSpc>
              <a:spcBef>
                <a:spcPts val="0"/>
              </a:spcBef>
              <a:buSzPts val="2200"/>
              <a:buFont typeface="Arial" panose="020B0604020202020204" pitchFamily="34" charset="0"/>
              <a:buNone/>
            </a:pPr>
            <a:r>
              <a:rPr lang="en-US" sz="2200" spc="50" dirty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Pick the top three experiences </a:t>
            </a:r>
            <a:r>
              <a:rPr lang="en-US" sz="2200" b="1" spc="50" dirty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you</a:t>
            </a:r>
            <a:r>
              <a:rPr lang="en-US" sz="2200" spc="50" dirty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 would like your daughter or son to take advantage of while at UTEP.</a:t>
            </a:r>
          </a:p>
          <a:p>
            <a:pPr marL="0" indent="0">
              <a:lnSpc>
                <a:spcPts val="3240"/>
              </a:lnSpc>
              <a:spcBef>
                <a:spcPts val="0"/>
              </a:spcBef>
              <a:spcAft>
                <a:spcPts val="600"/>
              </a:spcAft>
              <a:buSzPts val="2200"/>
              <a:buFont typeface="Arial" panose="020B0604020202020204" pitchFamily="34" charset="0"/>
              <a:buNone/>
            </a:pPr>
            <a:endParaRPr lang="en-US" sz="2200" spc="50" dirty="0">
              <a:solidFill>
                <a:srgbClr val="00206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lnSpc>
                <a:spcPts val="3240"/>
              </a:lnSpc>
              <a:spcBef>
                <a:spcPts val="0"/>
              </a:spcBef>
              <a:spcAft>
                <a:spcPts val="600"/>
              </a:spcAft>
              <a:buClr>
                <a:srgbClr val="17375E"/>
              </a:buClr>
              <a:buSzPts val="2200"/>
              <a:buFont typeface="Arial" panose="020B0604020202020204" pitchFamily="34" charset="0"/>
              <a:buNone/>
            </a:pPr>
            <a:r>
              <a:rPr lang="en-US" sz="2200" spc="50" dirty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Pick the top three experiences you believe your </a:t>
            </a:r>
            <a:r>
              <a:rPr lang="en-US" sz="2200" b="1" spc="50" dirty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daughter or son chose for herself or himself </a:t>
            </a:r>
            <a:r>
              <a:rPr lang="en-US" sz="2200" spc="50" dirty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as the top three experiences that they would like to do at UTEP.</a:t>
            </a:r>
            <a:br>
              <a:rPr lang="en-US" sz="2200" spc="50" dirty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</a:br>
            <a:endParaRPr lang="en-US" sz="2200" spc="50" dirty="0">
              <a:solidFill>
                <a:srgbClr val="00206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spcBef>
                <a:spcPts val="0"/>
              </a:spcBef>
              <a:buClr>
                <a:srgbClr val="17375E"/>
              </a:buClr>
              <a:buSzPts val="2200"/>
              <a:buFont typeface="Arial" panose="020B0604020202020204" pitchFamily="34" charset="0"/>
              <a:buNone/>
            </a:pPr>
            <a:r>
              <a:rPr lang="en-US" sz="2200" spc="50" dirty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Are they the same? Different? How can you support your daughter or son?</a:t>
            </a:r>
            <a:br>
              <a:rPr lang="en-US" sz="2200" spc="50" dirty="0">
                <a:latin typeface="Verdana" charset="0"/>
                <a:ea typeface="Verdana" charset="0"/>
                <a:cs typeface="Verdana" charset="0"/>
              </a:rPr>
            </a:br>
            <a:endParaRPr lang="en-US" sz="2200" spc="5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spcBef>
                <a:spcPts val="440"/>
              </a:spcBef>
              <a:buSzPts val="2200"/>
              <a:buFont typeface="Arial" panose="020B0604020202020204" pitchFamily="34" charset="0"/>
              <a:buNone/>
            </a:pPr>
            <a:endParaRPr lang="en-US" sz="2200" spc="50" dirty="0">
              <a:solidFill>
                <a:srgbClr val="17375E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81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and orange background with a person holding a white sign&#10;&#10;Description automatically generated with medium confidence">
            <a:extLst>
              <a:ext uri="{FF2B5EF4-FFF2-40B4-BE49-F238E27FC236}">
                <a16:creationId xmlns:a16="http://schemas.microsoft.com/office/drawing/2014/main" id="{387DBB49-C2C0-B40B-A3B5-43B6934E4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hape 103">
            <a:extLst>
              <a:ext uri="{FF2B5EF4-FFF2-40B4-BE49-F238E27FC236}">
                <a16:creationId xmlns:a16="http://schemas.microsoft.com/office/drawing/2014/main" id="{8435B81C-0BDC-E3F0-BF47-7B2A5B58A8BA}"/>
              </a:ext>
            </a:extLst>
          </p:cNvPr>
          <p:cNvSpPr txBox="1">
            <a:spLocks/>
          </p:cNvSpPr>
          <p:nvPr/>
        </p:nvSpPr>
        <p:spPr>
          <a:xfrm>
            <a:off x="2183423" y="543116"/>
            <a:ext cx="8027377" cy="872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ts val="3700"/>
            </a:pPr>
            <a:r>
              <a:rPr lang="en-US" sz="3700" b="1" cap="all" spc="1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Enriching Experiences</a:t>
            </a:r>
          </a:p>
        </p:txBody>
      </p:sp>
      <p:sp>
        <p:nvSpPr>
          <p:cNvPr id="2" name="Shape 104">
            <a:extLst>
              <a:ext uri="{FF2B5EF4-FFF2-40B4-BE49-F238E27FC236}">
                <a16:creationId xmlns:a16="http://schemas.microsoft.com/office/drawing/2014/main" id="{1F3CBDC3-26F1-D239-F55A-2C8AECE254FA}"/>
              </a:ext>
            </a:extLst>
          </p:cNvPr>
          <p:cNvSpPr txBox="1">
            <a:spLocks/>
          </p:cNvSpPr>
          <p:nvPr/>
        </p:nvSpPr>
        <p:spPr>
          <a:xfrm>
            <a:off x="2183423" y="1538853"/>
            <a:ext cx="7833945" cy="439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80"/>
              </a:lnSpc>
              <a:spcBef>
                <a:spcPts val="0"/>
              </a:spcBef>
              <a:buClr>
                <a:srgbClr val="17375E"/>
              </a:buClr>
              <a:buSzPts val="2200"/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tells us that students engaged in extracurricular activities (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enriching experiences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b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28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more likely to stay in school</a:t>
            </a:r>
          </a:p>
          <a:p>
            <a:pPr>
              <a:lnSpc>
                <a:spcPts val="328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enjoying their college years more so than those students not engaged</a:t>
            </a:r>
          </a:p>
          <a:p>
            <a:pPr>
              <a:lnSpc>
                <a:spcPts val="328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 to graduate college at a faster pace</a:t>
            </a:r>
          </a:p>
          <a:p>
            <a:pPr marL="0" indent="0">
              <a:spcBef>
                <a:spcPts val="440"/>
              </a:spcBef>
              <a:buSzPts val="2200"/>
              <a:buFont typeface="Arial" panose="020B0604020202020204" pitchFamily="34" charset="0"/>
              <a:buNone/>
            </a:pPr>
            <a:endParaRPr lang="en-US" sz="2200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33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person and person&#10;&#10;Description automatically generated">
            <a:extLst>
              <a:ext uri="{FF2B5EF4-FFF2-40B4-BE49-F238E27FC236}">
                <a16:creationId xmlns:a16="http://schemas.microsoft.com/office/drawing/2014/main" id="{C5DF26C6-07C1-ABEC-F022-F5B1CA74E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97089" y="2579689"/>
            <a:ext cx="3921091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rgbClr val="041E52"/>
                </a:solidFill>
                <a:latin typeface="Verdana" charset="0"/>
              </a:rPr>
              <a:t>Combined, these talents and high-impact experiences equip students with a competitive advantage for success in their academic, professional, and 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rgbClr val="041E52"/>
                </a:solidFill>
                <a:latin typeface="Verdana" charset="0"/>
              </a:rPr>
              <a:t>civic lives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97088" y="642939"/>
            <a:ext cx="4044950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5200" b="1" dirty="0">
                <a:solidFill>
                  <a:srgbClr val="041E52"/>
                </a:solidFill>
                <a:latin typeface="Verdana" charset="0"/>
              </a:rPr>
              <a:t>LIFELONG</a:t>
            </a:r>
          </a:p>
          <a:p>
            <a:pPr>
              <a:lnSpc>
                <a:spcPct val="90000"/>
              </a:lnSpc>
            </a:pPr>
            <a:r>
              <a:rPr lang="en-US" altLang="en-US" sz="5200" dirty="0">
                <a:solidFill>
                  <a:srgbClr val="041E52"/>
                </a:solidFill>
                <a:latin typeface="Verdana" charset="0"/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1597679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white and orange background with a person holding a white sign&#10;&#10;Description automatically generated with medium confidence">
            <a:extLst>
              <a:ext uri="{FF2B5EF4-FFF2-40B4-BE49-F238E27FC236}">
                <a16:creationId xmlns:a16="http://schemas.microsoft.com/office/drawing/2014/main" id="{A5197FE0-F14C-E37D-DD11-C12A64F71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61932" y="650875"/>
            <a:ext cx="747921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en-US" sz="5200" b="1" dirty="0">
                <a:solidFill>
                  <a:srgbClr val="041E52"/>
                </a:solidFill>
                <a:latin typeface="Verdana" charset="0"/>
              </a:rPr>
              <a:t>EDGE ADVANTAGES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47657" y="1555750"/>
            <a:ext cx="6938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en-US" sz="1800" dirty="0">
                <a:solidFill>
                  <a:srgbClr val="041E52"/>
                </a:solidFill>
                <a:latin typeface="Verdana" charset="0"/>
                <a:ea typeface="Verdana" charset="0"/>
                <a:cs typeface="Verdana" charset="0"/>
              </a:rPr>
              <a:t>Students will graduate with the following skills: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86114" y="3367882"/>
            <a:ext cx="2657475" cy="221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en-US" sz="1800" dirty="0">
                <a:solidFill>
                  <a:srgbClr val="041E52"/>
                </a:solidFill>
                <a:latin typeface="Verdana" charset="0"/>
                <a:ea typeface="Verdana" charset="0"/>
                <a:cs typeface="Verdana" charset="0"/>
              </a:rPr>
              <a:t>Problem-solving</a:t>
            </a:r>
          </a:p>
          <a:p>
            <a:pPr>
              <a:lnSpc>
                <a:spcPct val="200000"/>
              </a:lnSpc>
            </a:pPr>
            <a:r>
              <a:rPr lang="en-US" altLang="en-US" sz="1800" dirty="0">
                <a:solidFill>
                  <a:srgbClr val="041E52"/>
                </a:solidFill>
                <a:latin typeface="Verdana" charset="0"/>
                <a:ea typeface="Verdana" charset="0"/>
                <a:cs typeface="Verdana" charset="0"/>
              </a:rPr>
              <a:t>Communication</a:t>
            </a:r>
          </a:p>
          <a:p>
            <a:pPr>
              <a:lnSpc>
                <a:spcPct val="200000"/>
              </a:lnSpc>
            </a:pPr>
            <a:r>
              <a:rPr lang="en-US" altLang="en-US" sz="1800" dirty="0">
                <a:solidFill>
                  <a:srgbClr val="041E52"/>
                </a:solidFill>
                <a:latin typeface="Verdana" charset="0"/>
                <a:ea typeface="Verdana" charset="0"/>
                <a:cs typeface="Verdana" charset="0"/>
              </a:rPr>
              <a:t>Entrepreneurship</a:t>
            </a:r>
          </a:p>
          <a:p>
            <a:pPr>
              <a:lnSpc>
                <a:spcPct val="200000"/>
              </a:lnSpc>
            </a:pPr>
            <a:r>
              <a:rPr lang="en-US" altLang="en-US" sz="1800" dirty="0">
                <a:solidFill>
                  <a:srgbClr val="041E52"/>
                </a:solidFill>
                <a:latin typeface="Verdana" charset="0"/>
                <a:ea typeface="Verdana" charset="0"/>
                <a:cs typeface="Verdana" charset="0"/>
              </a:rPr>
              <a:t>Social responsibility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10338" y="3278983"/>
            <a:ext cx="2633662" cy="28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en-US" sz="1800" dirty="0">
                <a:solidFill>
                  <a:srgbClr val="041E52"/>
                </a:solidFill>
                <a:latin typeface="Verdana" charset="0"/>
                <a:ea typeface="Verdana" charset="0"/>
                <a:cs typeface="Verdana" charset="0"/>
              </a:rPr>
              <a:t>Confidence</a:t>
            </a:r>
          </a:p>
          <a:p>
            <a:pPr>
              <a:lnSpc>
                <a:spcPct val="200000"/>
              </a:lnSpc>
            </a:pPr>
            <a:r>
              <a:rPr lang="en-US" altLang="en-US" sz="1800" dirty="0">
                <a:solidFill>
                  <a:srgbClr val="041E52"/>
                </a:solidFill>
                <a:latin typeface="Verdana" charset="0"/>
                <a:ea typeface="Verdana" charset="0"/>
                <a:cs typeface="Verdana" charset="0"/>
              </a:rPr>
              <a:t>Global awareness</a:t>
            </a:r>
          </a:p>
          <a:p>
            <a:pPr>
              <a:lnSpc>
                <a:spcPct val="200000"/>
              </a:lnSpc>
            </a:pPr>
            <a:r>
              <a:rPr lang="en-US" altLang="en-US" sz="1800" dirty="0">
                <a:solidFill>
                  <a:srgbClr val="041E52"/>
                </a:solidFill>
                <a:latin typeface="Verdana" charset="0"/>
                <a:ea typeface="Verdana" charset="0"/>
                <a:cs typeface="Verdana" charset="0"/>
              </a:rPr>
              <a:t>Teamwork</a:t>
            </a:r>
          </a:p>
          <a:p>
            <a:pPr>
              <a:lnSpc>
                <a:spcPct val="200000"/>
              </a:lnSpc>
            </a:pPr>
            <a:r>
              <a:rPr lang="en-US" altLang="en-US" sz="1800" dirty="0">
                <a:solidFill>
                  <a:srgbClr val="041E52"/>
                </a:solidFill>
                <a:latin typeface="Verdana" charset="0"/>
                <a:ea typeface="Verdana" charset="0"/>
                <a:cs typeface="Verdana" charset="0"/>
              </a:rPr>
              <a:t>Critical thinking</a:t>
            </a:r>
          </a:p>
          <a:p>
            <a:pPr>
              <a:lnSpc>
                <a:spcPct val="150000"/>
              </a:lnSpc>
            </a:pPr>
            <a:endParaRPr lang="en-US" altLang="en-US" dirty="0">
              <a:solidFill>
                <a:srgbClr val="041E52"/>
              </a:solidFill>
            </a:endParaRPr>
          </a:p>
        </p:txBody>
      </p:sp>
      <p:pic>
        <p:nvPicPr>
          <p:cNvPr id="8" name="Picture 2" descr="STA-17-UTEPEDGE_checkbox_blue-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39" y="2395632"/>
            <a:ext cx="759736" cy="63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STA-17-UTEPEDGE_checkbox_blue-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3582195"/>
            <a:ext cx="3619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STA-17-UTEPEDGE_checkbox_blue-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4147345"/>
            <a:ext cx="3619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 descr="STA-17-UTEPEDGE_checkbox_blue-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4695033"/>
            <a:ext cx="3619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 descr="STA-17-UTEPEDGE_checkbox_blue-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5243006"/>
            <a:ext cx="3619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 descr="STA-17-UTEPEDGE_checkbox_blue-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5183307"/>
            <a:ext cx="3635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5" descr="STA-17-UTEPEDGE_checkbox_blue-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4635619"/>
            <a:ext cx="363538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6" descr="STA-17-UTEPEDGE_checkbox_blue-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4087306"/>
            <a:ext cx="363538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STA-17-UTEPEDGE_checkbox_blue-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3569781"/>
            <a:ext cx="363538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602541" y="2039570"/>
            <a:ext cx="4482094" cy="1130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5200" b="1" dirty="0">
                <a:solidFill>
                  <a:srgbClr val="041E52"/>
                </a:solidFill>
                <a:latin typeface="Verdana" charset="0"/>
                <a:ea typeface="Verdana" charset="0"/>
                <a:cs typeface="Verdana" charset="0"/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221794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and orange background with a person holding a white sign&#10;&#10;Description automatically generated with medium confidence">
            <a:extLst>
              <a:ext uri="{FF2B5EF4-FFF2-40B4-BE49-F238E27FC236}">
                <a16:creationId xmlns:a16="http://schemas.microsoft.com/office/drawing/2014/main" id="{387DBB49-C2C0-B40B-A3B5-43B6934E4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10589" y="592329"/>
            <a:ext cx="8901911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en-US" sz="3950" b="1" dirty="0">
                <a:solidFill>
                  <a:srgbClr val="041E52"/>
                </a:solidFill>
                <a:latin typeface="Verdana" charset="0"/>
              </a:rPr>
              <a:t>BRINGING IT ALL TOGETHER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945" y="3179136"/>
            <a:ext cx="2111958" cy="2125507"/>
          </a:xfrm>
          <a:prstGeom prst="rect">
            <a:avLst/>
          </a:prstGeom>
        </p:spPr>
      </p:pic>
      <p:sp>
        <p:nvSpPr>
          <p:cNvPr id="7" name="Shape 140">
            <a:extLst>
              <a:ext uri="{FF2B5EF4-FFF2-40B4-BE49-F238E27FC236}">
                <a16:creationId xmlns:a16="http://schemas.microsoft.com/office/drawing/2014/main" id="{1B546E7F-DFFB-8789-3D26-D6BBE02FD29C}"/>
              </a:ext>
            </a:extLst>
          </p:cNvPr>
          <p:cNvSpPr txBox="1"/>
          <p:nvPr/>
        </p:nvSpPr>
        <p:spPr>
          <a:xfrm>
            <a:off x="2171700" y="1505138"/>
            <a:ext cx="78486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ts val="3200"/>
              </a:lnSpc>
              <a:buClr>
                <a:srgbClr val="000000"/>
              </a:buClr>
            </a:pPr>
            <a:r>
              <a:rPr lang="en-US" sz="2000" i="1" kern="0" spc="60">
                <a:solidFill>
                  <a:srgbClr val="17375E"/>
                </a:solidFill>
                <a:latin typeface="Verdana" charset="0"/>
                <a:ea typeface="Verdana" charset="0"/>
                <a:cs typeface="Verdana" charset="0"/>
                <a:sym typeface="Arial"/>
              </a:rPr>
              <a:t>What do you want your son or daughter to get out of their experience at UTEP?</a:t>
            </a:r>
            <a:endParaRPr sz="2000" i="1" kern="0" spc="60">
              <a:solidFill>
                <a:srgbClr val="17375E"/>
              </a:solidFill>
              <a:latin typeface="Verdana" charset="0"/>
              <a:ea typeface="Verdana" charset="0"/>
              <a:cs typeface="Verdana" charset="0"/>
              <a:sym typeface="Arial"/>
            </a:endParaRPr>
          </a:p>
        </p:txBody>
      </p:sp>
      <p:sp>
        <p:nvSpPr>
          <p:cNvPr id="8" name="Shape 141">
            <a:extLst>
              <a:ext uri="{FF2B5EF4-FFF2-40B4-BE49-F238E27FC236}">
                <a16:creationId xmlns:a16="http://schemas.microsoft.com/office/drawing/2014/main" id="{F9E2A062-AFA5-9E30-63B3-1FA6ACB6CCF6}"/>
              </a:ext>
            </a:extLst>
          </p:cNvPr>
          <p:cNvSpPr txBox="1"/>
          <p:nvPr/>
        </p:nvSpPr>
        <p:spPr>
          <a:xfrm>
            <a:off x="2171700" y="2603663"/>
            <a:ext cx="5970900" cy="3279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ts val="3200"/>
              </a:lnSpc>
              <a:buClr>
                <a:srgbClr val="000000"/>
              </a:buClr>
            </a:pPr>
            <a:r>
              <a:rPr lang="en-US" sz="2000" kern="0" spc="60" dirty="0">
                <a:solidFill>
                  <a:srgbClr val="17375E"/>
                </a:solidFill>
                <a:latin typeface="Verdana" charset="0"/>
                <a:ea typeface="Verdana" charset="0"/>
                <a:cs typeface="Verdana" charset="0"/>
                <a:sym typeface="Arial"/>
              </a:rPr>
              <a:t>Reflecting on your son or daughter’s key assets and core values, </a:t>
            </a:r>
            <a:r>
              <a:rPr lang="en-US" sz="2000" b="1" kern="0" spc="60" dirty="0">
                <a:solidFill>
                  <a:srgbClr val="17375E"/>
                </a:solidFill>
                <a:latin typeface="Verdana" charset="0"/>
                <a:ea typeface="Verdana" charset="0"/>
                <a:cs typeface="Verdana" charset="0"/>
                <a:sym typeface="Arial"/>
              </a:rPr>
              <a:t>free-write</a:t>
            </a:r>
            <a:r>
              <a:rPr lang="en-US" sz="2000" kern="0" spc="60" dirty="0">
                <a:solidFill>
                  <a:srgbClr val="17375E"/>
                </a:solidFill>
                <a:latin typeface="Verdana" charset="0"/>
                <a:ea typeface="Verdana" charset="0"/>
                <a:cs typeface="Verdana" charset="0"/>
                <a:sym typeface="Arial"/>
              </a:rPr>
              <a:t> about what you would like him or her to get out of their UTEP experience.</a:t>
            </a:r>
            <a:endParaRPr sz="2000" kern="0" spc="60" dirty="0">
              <a:solidFill>
                <a:srgbClr val="000000"/>
              </a:solidFill>
              <a:latin typeface="Verdana" charset="0"/>
              <a:ea typeface="Verdana" charset="0"/>
              <a:cs typeface="Verdana" charset="0"/>
              <a:sym typeface="Arial"/>
            </a:endParaRPr>
          </a:p>
          <a:p>
            <a:pPr>
              <a:lnSpc>
                <a:spcPts val="3200"/>
              </a:lnSpc>
              <a:buClr>
                <a:srgbClr val="000000"/>
              </a:buClr>
            </a:pPr>
            <a:endParaRPr sz="2000" kern="0" spc="60" dirty="0">
              <a:solidFill>
                <a:srgbClr val="17375E"/>
              </a:solidFill>
              <a:latin typeface="Verdana" charset="0"/>
              <a:ea typeface="Verdana" charset="0"/>
              <a:cs typeface="Verdana" charset="0"/>
              <a:sym typeface="Arial"/>
            </a:endParaRPr>
          </a:p>
          <a:p>
            <a:pPr>
              <a:lnSpc>
                <a:spcPts val="3200"/>
              </a:lnSpc>
              <a:buClr>
                <a:srgbClr val="000000"/>
              </a:buClr>
            </a:pPr>
            <a:r>
              <a:rPr lang="en-US" sz="2000" b="1" kern="0" spc="60" dirty="0">
                <a:solidFill>
                  <a:srgbClr val="17375E"/>
                </a:solidFill>
                <a:latin typeface="Verdana" charset="0"/>
                <a:ea typeface="Verdana" charset="0"/>
                <a:cs typeface="Verdana" charset="0"/>
                <a:sym typeface="Arial"/>
              </a:rPr>
              <a:t>Share</a:t>
            </a:r>
            <a:r>
              <a:rPr lang="en-US" sz="2000" kern="0" spc="60" dirty="0">
                <a:solidFill>
                  <a:srgbClr val="17375E"/>
                </a:solidFill>
                <a:latin typeface="Verdana" charset="0"/>
                <a:ea typeface="Verdana" charset="0"/>
                <a:cs typeface="Verdana" charset="0"/>
                <a:sym typeface="Arial"/>
              </a:rPr>
              <a:t> with your son or daughter.</a:t>
            </a:r>
            <a:endParaRPr sz="2000" kern="0" spc="60" dirty="0">
              <a:solidFill>
                <a:srgbClr val="17375E"/>
              </a:solidFill>
              <a:latin typeface="Verdana" charset="0"/>
              <a:ea typeface="Verdana" charset="0"/>
              <a:cs typeface="Verdana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0259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and orange background with a person holding a white sign&#10;&#10;Description automatically generated with medium confidence">
            <a:extLst>
              <a:ext uri="{FF2B5EF4-FFF2-40B4-BE49-F238E27FC236}">
                <a16:creationId xmlns:a16="http://schemas.microsoft.com/office/drawing/2014/main" id="{387DBB49-C2C0-B40B-A3B5-43B6934E4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hape 138">
            <a:extLst>
              <a:ext uri="{FF2B5EF4-FFF2-40B4-BE49-F238E27FC236}">
                <a16:creationId xmlns:a16="http://schemas.microsoft.com/office/drawing/2014/main" id="{F1E05282-D85D-32A0-5028-3799B0B52B7E}"/>
              </a:ext>
            </a:extLst>
          </p:cNvPr>
          <p:cNvSpPr txBox="1">
            <a:spLocks/>
          </p:cNvSpPr>
          <p:nvPr/>
        </p:nvSpPr>
        <p:spPr>
          <a:xfrm>
            <a:off x="2135313" y="649677"/>
            <a:ext cx="8229600" cy="81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ts val="3600"/>
            </a:pPr>
            <a:r>
              <a:rPr lang="en-US" sz="3800" b="1" cap="all" spc="1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Additional Resources</a:t>
            </a:r>
          </a:p>
        </p:txBody>
      </p:sp>
      <p:sp>
        <p:nvSpPr>
          <p:cNvPr id="4" name="Shape 141">
            <a:extLst>
              <a:ext uri="{FF2B5EF4-FFF2-40B4-BE49-F238E27FC236}">
                <a16:creationId xmlns:a16="http://schemas.microsoft.com/office/drawing/2014/main" id="{272137B8-C0D8-984E-4A32-39E4ABFCA751}"/>
              </a:ext>
            </a:extLst>
          </p:cNvPr>
          <p:cNvSpPr txBox="1"/>
          <p:nvPr/>
        </p:nvSpPr>
        <p:spPr>
          <a:xfrm>
            <a:off x="2135314" y="1823126"/>
            <a:ext cx="8150469" cy="4182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en-US" sz="2000" kern="0" spc="70" dirty="0">
              <a:solidFill>
                <a:srgbClr val="17375E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US" sz="2000" b="1" kern="0" spc="70" dirty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Study Abroad/Away </a:t>
            </a:r>
            <a:r>
              <a:rPr lang="en-US" sz="2000" kern="0" spc="70" dirty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–  (915)747-5190</a:t>
            </a:r>
          </a:p>
          <a:p>
            <a:pPr>
              <a:buClr>
                <a:srgbClr val="000000"/>
              </a:buClr>
            </a:pPr>
            <a:endParaRPr lang="en-US" sz="2000" kern="0" spc="70" dirty="0">
              <a:solidFill>
                <a:srgbClr val="17375E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US" sz="2000" b="1" kern="0" spc="70" dirty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University Career Center</a:t>
            </a:r>
            <a:r>
              <a:rPr lang="en-US" sz="2000" kern="0" spc="70" dirty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-</a:t>
            </a:r>
            <a:r>
              <a:rPr lang="en-US" sz="2000" b="1" kern="0" spc="70" dirty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 </a:t>
            </a:r>
            <a:r>
              <a:rPr lang="en-US" sz="2000" kern="0" spc="70" dirty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(915)747-5640</a:t>
            </a:r>
          </a:p>
          <a:p>
            <a:pPr marL="342900" indent="-342900">
              <a:buClr>
                <a:srgbClr val="000000"/>
              </a:buClr>
              <a:buFont typeface="Arial"/>
              <a:buChar char="•"/>
            </a:pPr>
            <a:r>
              <a:rPr lang="en-US" sz="2000" kern="0" spc="70" dirty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On Campus Employment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342900">
              <a:buClr>
                <a:srgbClr val="000000"/>
              </a:buClr>
              <a:buFont typeface="Arial"/>
              <a:buChar char="•"/>
            </a:pPr>
            <a:r>
              <a:rPr lang="en-US" sz="2000" kern="0" spc="70" dirty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Internships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342900">
              <a:buClr>
                <a:srgbClr val="000000"/>
              </a:buClr>
              <a:buFont typeface="Arial"/>
              <a:buChar char="•"/>
            </a:pPr>
            <a:r>
              <a:rPr lang="en-US" sz="2000" kern="0" spc="70" dirty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Help with your resume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lang="en-US" sz="2000" kern="0" spc="70" dirty="0">
              <a:solidFill>
                <a:srgbClr val="17375E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US" sz="2000" b="1" kern="0" spc="70" dirty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Research</a:t>
            </a:r>
            <a:r>
              <a:rPr lang="en-US" sz="2000" kern="0" spc="70" dirty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- (915)747-8282</a:t>
            </a:r>
          </a:p>
          <a:p>
            <a:pPr>
              <a:buClr>
                <a:srgbClr val="000000"/>
              </a:buClr>
            </a:pPr>
            <a:endParaRPr lang="en-US" sz="2000" kern="0" spc="70" dirty="0">
              <a:solidFill>
                <a:srgbClr val="17375E"/>
              </a:solidFill>
              <a:latin typeface="Arial"/>
              <a:cs typeface="Arial"/>
              <a:sym typeface="Arial"/>
            </a:endParaRPr>
          </a:p>
          <a:p>
            <a:pPr marL="342900" indent="-342900">
              <a:buClr>
                <a:srgbClr val="000000"/>
              </a:buClr>
              <a:buFont typeface="Arial"/>
              <a:buChar char="•"/>
            </a:pPr>
            <a:endParaRPr lang="en-US" sz="2000" kern="0" spc="70" dirty="0">
              <a:solidFill>
                <a:srgbClr val="17375E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5751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qr code on a blue background&#10;&#10;Description automatically generated">
            <a:extLst>
              <a:ext uri="{FF2B5EF4-FFF2-40B4-BE49-F238E27FC236}">
                <a16:creationId xmlns:a16="http://schemas.microsoft.com/office/drawing/2014/main" id="{E51447D5-70ED-EB8C-C545-9FF756B5E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A6FF7D8-94BE-6413-17FC-C6C60F575ECF}"/>
              </a:ext>
            </a:extLst>
          </p:cNvPr>
          <p:cNvSpPr txBox="1">
            <a:spLocks/>
          </p:cNvSpPr>
          <p:nvPr/>
        </p:nvSpPr>
        <p:spPr>
          <a:xfrm>
            <a:off x="1986338" y="542336"/>
            <a:ext cx="8219324" cy="24885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4800" b="1" spc="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to stay in touch!</a:t>
            </a:r>
            <a:br>
              <a:rPr lang="en-US" spc="70" dirty="0"/>
            </a:br>
            <a:br>
              <a:rPr lang="en-US" spc="70" dirty="0">
                <a:ea typeface="Verdana"/>
              </a:rPr>
            </a:br>
            <a:endParaRPr lang="en-US" spc="7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7C11A3-4CA9-9E4B-1CAA-A8A4B6056CD5}"/>
              </a:ext>
            </a:extLst>
          </p:cNvPr>
          <p:cNvGrpSpPr/>
          <p:nvPr/>
        </p:nvGrpSpPr>
        <p:grpSpPr>
          <a:xfrm>
            <a:off x="2542873" y="1786620"/>
            <a:ext cx="1210465" cy="1995172"/>
            <a:chOff x="1413726" y="1656900"/>
            <a:chExt cx="1210465" cy="199517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60E2ABB-5F1D-26F5-0790-50715F11C47D}"/>
                    </a:ext>
                  </a:extLst>
                </p14:cNvPr>
                <p14:cNvContentPartPr/>
                <p14:nvPr/>
              </p14:nvContentPartPr>
              <p14:xfrm>
                <a:off x="1413726" y="1656900"/>
                <a:ext cx="804693" cy="1726085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60E2ABB-5F1D-26F5-0790-50715F11C47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77754" y="1620910"/>
                  <a:ext cx="876277" cy="17977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A96243C-A45F-90E8-2FD1-481A1912DC69}"/>
                    </a:ext>
                  </a:extLst>
                </p14:cNvPr>
                <p14:cNvContentPartPr/>
                <p14:nvPr/>
              </p14:nvContentPartPr>
              <p14:xfrm>
                <a:off x="2238979" y="3141692"/>
                <a:ext cx="385212" cy="232074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A96243C-A45F-90E8-2FD1-481A1912DC6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03011" y="3105767"/>
                  <a:ext cx="456787" cy="303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F94D0F7-228A-4353-1EA0-55BF38B8511F}"/>
                    </a:ext>
                  </a:extLst>
                </p14:cNvPr>
                <p14:cNvContentPartPr/>
                <p14:nvPr/>
              </p14:nvContentPartPr>
              <p14:xfrm>
                <a:off x="2300765" y="3377631"/>
                <a:ext cx="314431" cy="274441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F94D0F7-228A-4353-1EA0-55BF38B851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64789" y="3341662"/>
                  <a:ext cx="386023" cy="34601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81130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67AF9-4272-581C-D5D9-880FF419C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659A3-4978-2FB6-F159-E5A8E219C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 close-up of a logo&#10;&#10;Description automatically generated">
            <a:extLst>
              <a:ext uri="{FF2B5EF4-FFF2-40B4-BE49-F238E27FC236}">
                <a16:creationId xmlns:a16="http://schemas.microsoft.com/office/drawing/2014/main" id="{FE1F57E9-8AC8-61EB-DC13-C49F3313E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7004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 close-up of a logo&#10;&#10;Description automatically generated">
            <a:extLst>
              <a:ext uri="{FF2B5EF4-FFF2-40B4-BE49-F238E27FC236}">
                <a16:creationId xmlns:a16="http://schemas.microsoft.com/office/drawing/2014/main" id="{96D2D5A3-BBF0-0041-76BC-0F315EB7B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2460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and orange background with a person holding a white sign&#10;&#10;Description automatically generated with medium confidence">
            <a:extLst>
              <a:ext uri="{FF2B5EF4-FFF2-40B4-BE49-F238E27FC236}">
                <a16:creationId xmlns:a16="http://schemas.microsoft.com/office/drawing/2014/main" id="{AC99A354-DCD5-7E72-CF0C-4CBEB09B3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F923717-D523-24D1-2E7E-E77DC8C3CE25}"/>
              </a:ext>
            </a:extLst>
          </p:cNvPr>
          <p:cNvSpPr>
            <a:spLocks noGrp="1"/>
          </p:cNvSpPr>
          <p:nvPr/>
        </p:nvSpPr>
        <p:spPr>
          <a:xfrm>
            <a:off x="2082312" y="1877470"/>
            <a:ext cx="8027377" cy="418554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44061"/>
                </a:solidFill>
                <a:latin typeface="Verdana" charset="0"/>
                <a:ea typeface="Verdana" charset="0"/>
                <a:cs typeface="Verdana" charset="0"/>
              </a:rPr>
              <a:t>Identify Key Assets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24406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44061"/>
                </a:solidFill>
                <a:latin typeface="Verdana" charset="0"/>
                <a:ea typeface="Verdana" charset="0"/>
                <a:cs typeface="Verdana" charset="0"/>
              </a:rPr>
              <a:t>Identify Edge Experiences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24406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44061"/>
                </a:solidFill>
                <a:latin typeface="Verdana" charset="0"/>
                <a:ea typeface="Verdana" charset="0"/>
                <a:cs typeface="Verdana" charset="0"/>
              </a:rPr>
              <a:t>Connect your daughter’s or son’s strengths and activities to career preparation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4406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44061"/>
                </a:solidFill>
                <a:latin typeface="Verdana" charset="0"/>
                <a:ea typeface="Verdana" charset="0"/>
                <a:cs typeface="Verdana" charset="0"/>
              </a:rPr>
              <a:t>Identify additional resources at UTEP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244061"/>
              </a:solidFill>
            </a:endParaRPr>
          </a:p>
          <a:p>
            <a:endParaRPr lang="en-US" dirty="0"/>
          </a:p>
        </p:txBody>
      </p:sp>
      <p:sp>
        <p:nvSpPr>
          <p:cNvPr id="4" name="Shape 103">
            <a:extLst>
              <a:ext uri="{FF2B5EF4-FFF2-40B4-BE49-F238E27FC236}">
                <a16:creationId xmlns:a16="http://schemas.microsoft.com/office/drawing/2014/main" id="{2EFFA408-E9D3-C1D2-262A-0AC48D27C2C6}"/>
              </a:ext>
            </a:extLst>
          </p:cNvPr>
          <p:cNvSpPr txBox="1">
            <a:spLocks noGrp="1"/>
          </p:cNvSpPr>
          <p:nvPr/>
        </p:nvSpPr>
        <p:spPr>
          <a:xfrm>
            <a:off x="2082312" y="794981"/>
            <a:ext cx="8027377" cy="872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2060"/>
              </a:buClr>
              <a:buSzPts val="3700"/>
            </a:pPr>
            <a:r>
              <a:rPr lang="en-US" sz="3700" b="1" cap="none" spc="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THIS SESSION</a:t>
            </a:r>
            <a:endParaRPr sz="3700" b="1" cap="none" spc="2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8258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at another person&#10;&#10;Description automatically generated">
            <a:extLst>
              <a:ext uri="{FF2B5EF4-FFF2-40B4-BE49-F238E27FC236}">
                <a16:creationId xmlns:a16="http://schemas.microsoft.com/office/drawing/2014/main" id="{B9CAB8B2-BF52-26E6-514F-61317FEEB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097088" y="2579689"/>
            <a:ext cx="3810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rgbClr val="041E52"/>
                </a:solidFill>
                <a:latin typeface="Verdana" charset="0"/>
              </a:rPr>
              <a:t>UTEP students have talent, motivation, and life experiences which will enable them to succeed on our campus, in the world of work, and in the global community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097089" y="642939"/>
            <a:ext cx="4417201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5200" b="1" dirty="0">
                <a:solidFill>
                  <a:srgbClr val="041E52"/>
                </a:solidFill>
                <a:latin typeface="Verdana" charset="0"/>
              </a:rPr>
              <a:t>TALENTED</a:t>
            </a:r>
          </a:p>
          <a:p>
            <a:pPr>
              <a:lnSpc>
                <a:spcPct val="90000"/>
              </a:lnSpc>
            </a:pPr>
            <a:r>
              <a:rPr lang="en-US" altLang="en-US" sz="5200" dirty="0">
                <a:solidFill>
                  <a:srgbClr val="041E52"/>
                </a:solidFill>
                <a:latin typeface="Verdana" charset="0"/>
              </a:rPr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769542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holding a baby&#10;&#10;Description automatically generated">
            <a:extLst>
              <a:ext uri="{FF2B5EF4-FFF2-40B4-BE49-F238E27FC236}">
                <a16:creationId xmlns:a16="http://schemas.microsoft.com/office/drawing/2014/main" id="{AC0B667E-AC25-ABA6-2A73-56F22C015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97089" y="2579689"/>
            <a:ext cx="3921091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rgbClr val="041E52"/>
                </a:solidFill>
                <a:latin typeface="Verdana" charset="0"/>
              </a:rPr>
              <a:t>Talents, skills, capacities, and strengths of individuals, associations, and communities that can be mobilized for action/change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97088" y="642939"/>
            <a:ext cx="4044950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5200" b="1" dirty="0">
                <a:solidFill>
                  <a:srgbClr val="041E52"/>
                </a:solidFill>
                <a:latin typeface="Verdana" charset="0"/>
              </a:rPr>
              <a:t>DEFINING</a:t>
            </a:r>
          </a:p>
          <a:p>
            <a:pPr>
              <a:lnSpc>
                <a:spcPct val="90000"/>
              </a:lnSpc>
            </a:pPr>
            <a:r>
              <a:rPr lang="en-US" altLang="en-US" sz="5200" dirty="0">
                <a:solidFill>
                  <a:srgbClr val="041E52"/>
                </a:solidFill>
                <a:latin typeface="Verdana" charset="0"/>
              </a:rPr>
              <a:t>ASSETS</a:t>
            </a:r>
          </a:p>
        </p:txBody>
      </p:sp>
    </p:spTree>
    <p:extLst>
      <p:ext uri="{BB962C8B-B14F-4D97-AF65-F5344CB8AC3E}">
        <p14:creationId xmlns:p14="http://schemas.microsoft.com/office/powerpoint/2010/main" val="1397204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and orange background with a person holding a white sign&#10;&#10;Description automatically generated with medium confidence">
            <a:extLst>
              <a:ext uri="{FF2B5EF4-FFF2-40B4-BE49-F238E27FC236}">
                <a16:creationId xmlns:a16="http://schemas.microsoft.com/office/drawing/2014/main" id="{111ABABE-BE86-CB50-80F8-872A1DBC9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06" y="577266"/>
            <a:ext cx="5155658" cy="4837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88222" y="1117074"/>
            <a:ext cx="2208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EL PASO &amp; BORDER COMMUNITY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7360596" y="2094159"/>
            <a:ext cx="220817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UTEP</a:t>
            </a:r>
          </a:p>
          <a:p>
            <a:r>
              <a:rPr lang="en-US" sz="1200" dirty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Associations, Support Offices, Campus Services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24409" y="3300389"/>
            <a:ext cx="27237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UNIT/DEPT/MAJOR</a:t>
            </a:r>
          </a:p>
          <a:p>
            <a:r>
              <a:rPr lang="en-US" sz="1200" dirty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Expertise, Teaching Approaches, Advising, Research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6932580" y="4448253"/>
            <a:ext cx="27237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INDIVIDUAL</a:t>
            </a:r>
          </a:p>
          <a:p>
            <a:r>
              <a:rPr lang="en-US" sz="1200" dirty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Talents, Skills, Internal Strengths, Knowledge, Networks</a:t>
            </a:r>
          </a:p>
        </p:txBody>
      </p:sp>
    </p:spTree>
    <p:extLst>
      <p:ext uri="{BB962C8B-B14F-4D97-AF65-F5344CB8AC3E}">
        <p14:creationId xmlns:p14="http://schemas.microsoft.com/office/powerpoint/2010/main" val="1621776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and orange background with a person holding a white sign&#10;&#10;Description automatically generated with medium confidence">
            <a:extLst>
              <a:ext uri="{FF2B5EF4-FFF2-40B4-BE49-F238E27FC236}">
                <a16:creationId xmlns:a16="http://schemas.microsoft.com/office/drawing/2014/main" id="{9E674A6A-7A38-A614-E1B3-DB98F874B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hape 80">
            <a:extLst>
              <a:ext uri="{FF2B5EF4-FFF2-40B4-BE49-F238E27FC236}">
                <a16:creationId xmlns:a16="http://schemas.microsoft.com/office/drawing/2014/main" id="{7E4684EE-79D4-EE1E-9BB6-07B2378876D1}"/>
              </a:ext>
            </a:extLst>
          </p:cNvPr>
          <p:cNvSpPr txBox="1">
            <a:spLocks/>
          </p:cNvSpPr>
          <p:nvPr/>
        </p:nvSpPr>
        <p:spPr>
          <a:xfrm>
            <a:off x="1981200" y="381001"/>
            <a:ext cx="8229600" cy="783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ts val="3800"/>
            </a:pPr>
            <a:r>
              <a:rPr lang="en-US" sz="3800" b="1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IDENTIFYING KEY ASSETS</a:t>
            </a:r>
          </a:p>
        </p:txBody>
      </p:sp>
      <p:sp>
        <p:nvSpPr>
          <p:cNvPr id="6" name="Shape 81">
            <a:extLst>
              <a:ext uri="{FF2B5EF4-FFF2-40B4-BE49-F238E27FC236}">
                <a16:creationId xmlns:a16="http://schemas.microsoft.com/office/drawing/2014/main" id="{E5E5A12E-7758-C625-1774-9BE35DA234B8}"/>
              </a:ext>
            </a:extLst>
          </p:cNvPr>
          <p:cNvSpPr txBox="1">
            <a:spLocks/>
          </p:cNvSpPr>
          <p:nvPr/>
        </p:nvSpPr>
        <p:spPr>
          <a:xfrm>
            <a:off x="1909674" y="2114687"/>
            <a:ext cx="4587018" cy="36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17375E"/>
              </a:buClr>
              <a:buSzPts val="2200"/>
              <a:buFont typeface="Arial" panose="020B0604020202020204" pitchFamily="34" charset="0"/>
              <a:buNone/>
            </a:pPr>
            <a:r>
              <a:rPr lang="en-US" sz="2000" spc="100" dirty="0">
                <a:solidFill>
                  <a:srgbClr val="17375E"/>
                </a:solidFill>
                <a:latin typeface="Verdana" charset="0"/>
                <a:ea typeface="Verdana" charset="0"/>
                <a:cs typeface="Verdana" charset="0"/>
              </a:rPr>
              <a:t>Create a list</a:t>
            </a:r>
            <a:r>
              <a:rPr lang="en-US" sz="2000" b="1" spc="100" dirty="0">
                <a:solidFill>
                  <a:srgbClr val="17375E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000" spc="100" dirty="0">
                <a:solidFill>
                  <a:srgbClr val="17375E"/>
                </a:solidFill>
                <a:latin typeface="Verdana" charset="0"/>
                <a:ea typeface="Verdana" charset="0"/>
                <a:cs typeface="Verdana" charset="0"/>
              </a:rPr>
              <a:t>of</a:t>
            </a:r>
            <a:r>
              <a:rPr lang="en-US" sz="1850" spc="100" dirty="0">
                <a:solidFill>
                  <a:srgbClr val="17375E"/>
                </a:solidFill>
                <a:latin typeface="Verdana" charset="0"/>
                <a:ea typeface="Verdana" charset="0"/>
                <a:cs typeface="Verdana" charset="0"/>
              </a:rPr>
              <a:t>:</a:t>
            </a:r>
            <a:endParaRPr lang="en-US" sz="1850" spc="90" dirty="0">
              <a:solidFill>
                <a:srgbClr val="17375E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17375E"/>
              </a:buClr>
              <a:buSzPts val="2200"/>
            </a:pPr>
            <a:r>
              <a:rPr lang="en-US" sz="1850" b="1" spc="100" dirty="0">
                <a:solidFill>
                  <a:srgbClr val="17375E"/>
                </a:solidFill>
                <a:latin typeface="Verdana" charset="0"/>
                <a:ea typeface="Verdana" charset="0"/>
                <a:cs typeface="Verdana" charset="0"/>
              </a:rPr>
              <a:t>Your</a:t>
            </a:r>
            <a:r>
              <a:rPr lang="en-US" sz="1850" spc="100" dirty="0">
                <a:solidFill>
                  <a:srgbClr val="17375E"/>
                </a:solidFill>
                <a:latin typeface="Verdana" charset="0"/>
                <a:ea typeface="Verdana" charset="0"/>
                <a:cs typeface="Verdana" charset="0"/>
              </a:rPr>
              <a:t> unique assets, talents, and strengths. Identify your Top 5 assets.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17375E"/>
              </a:buClr>
              <a:buSzPts val="2200"/>
            </a:pPr>
            <a:r>
              <a:rPr lang="en-US" sz="1850" b="1" spc="100" dirty="0">
                <a:solidFill>
                  <a:srgbClr val="17375E"/>
                </a:solidFill>
                <a:latin typeface="Verdana" charset="0"/>
                <a:ea typeface="Verdana" charset="0"/>
                <a:cs typeface="Verdana" charset="0"/>
              </a:rPr>
              <a:t>Your son’s or daughter’s </a:t>
            </a:r>
            <a:r>
              <a:rPr lang="en-US" sz="1850" spc="100" dirty="0">
                <a:solidFill>
                  <a:srgbClr val="17375E"/>
                </a:solidFill>
                <a:latin typeface="Verdana" charset="0"/>
                <a:ea typeface="Verdana" charset="0"/>
                <a:cs typeface="Verdana" charset="0"/>
              </a:rPr>
              <a:t>assets, talents, and strengths. Identify their Top 5 assets.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17375E"/>
              </a:buClr>
              <a:buSzPts val="2200"/>
            </a:pPr>
            <a:r>
              <a:rPr lang="en-US" sz="1850" spc="100" dirty="0">
                <a:solidFill>
                  <a:srgbClr val="17375E"/>
                </a:solidFill>
                <a:latin typeface="Verdana" charset="0"/>
                <a:ea typeface="Verdana" charset="0"/>
                <a:cs typeface="Verdana" charset="0"/>
              </a:rPr>
              <a:t>Your </a:t>
            </a:r>
            <a:r>
              <a:rPr lang="en-US" sz="1850" b="1" spc="100" dirty="0">
                <a:solidFill>
                  <a:srgbClr val="17375E"/>
                </a:solidFill>
                <a:latin typeface="Verdana" charset="0"/>
                <a:ea typeface="Verdana" charset="0"/>
                <a:cs typeface="Verdana" charset="0"/>
              </a:rPr>
              <a:t>community’s </a:t>
            </a:r>
            <a:r>
              <a:rPr lang="en-US" sz="1850" spc="100" dirty="0">
                <a:solidFill>
                  <a:srgbClr val="17375E"/>
                </a:solidFill>
                <a:latin typeface="Verdana" charset="0"/>
                <a:ea typeface="Verdana" charset="0"/>
                <a:cs typeface="Verdana" charset="0"/>
              </a:rPr>
              <a:t>assets and strengths. </a:t>
            </a:r>
          </a:p>
          <a:p>
            <a:pPr marL="0" indent="0">
              <a:spcBef>
                <a:spcPts val="440"/>
              </a:spcBef>
              <a:buSzPts val="2200"/>
              <a:buFont typeface="Arial" panose="020B0604020202020204" pitchFamily="34" charset="0"/>
              <a:buNone/>
            </a:pPr>
            <a:endParaRPr lang="en-US" sz="1850" dirty="0">
              <a:solidFill>
                <a:srgbClr val="17375E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spcBef>
                <a:spcPts val="440"/>
              </a:spcBef>
              <a:buClr>
                <a:srgbClr val="17375E"/>
              </a:buClr>
              <a:buSzPts val="2200"/>
              <a:buFont typeface="Arial" panose="020B0604020202020204" pitchFamily="34" charset="0"/>
              <a:buNone/>
            </a:pPr>
            <a:endParaRPr lang="en-US" sz="1850" dirty="0">
              <a:solidFill>
                <a:srgbClr val="17375E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50" dirty="0">
              <a:solidFill>
                <a:srgbClr val="17375E"/>
              </a:solidFill>
              <a:latin typeface="Verdana" charset="0"/>
              <a:ea typeface="Verdana" charset="0"/>
              <a:cs typeface="Verdana" charset="0"/>
              <a:sym typeface="Verdana"/>
            </a:endParaRPr>
          </a:p>
        </p:txBody>
      </p:sp>
      <p:sp>
        <p:nvSpPr>
          <p:cNvPr id="7" name="Shape 82">
            <a:extLst>
              <a:ext uri="{FF2B5EF4-FFF2-40B4-BE49-F238E27FC236}">
                <a16:creationId xmlns:a16="http://schemas.microsoft.com/office/drawing/2014/main" id="{F972C28E-1220-D055-86AA-5BC0023C3FB4}"/>
              </a:ext>
            </a:extLst>
          </p:cNvPr>
          <p:cNvSpPr txBox="1"/>
          <p:nvPr/>
        </p:nvSpPr>
        <p:spPr>
          <a:xfrm>
            <a:off x="1981200" y="1089062"/>
            <a:ext cx="7848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sz="3200" i="1" kern="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rPr>
              <a:t>Who am I? What am I good at?</a:t>
            </a:r>
            <a:endParaRPr sz="3200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" name="Shape 83" descr="IMG_4485.jpg">
            <a:extLst>
              <a:ext uri="{FF2B5EF4-FFF2-40B4-BE49-F238E27FC236}">
                <a16:creationId xmlns:a16="http://schemas.microsoft.com/office/drawing/2014/main" id="{2BEFA28D-F9C8-100D-5F34-62629EA2776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2629"/>
          <a:stretch/>
        </p:blipFill>
        <p:spPr>
          <a:xfrm rot="-5400000">
            <a:off x="6715342" y="2009056"/>
            <a:ext cx="3364970" cy="3576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71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and orange banner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14651E6B-F95B-DE85-79A8-4A56456D2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52650" y="2301877"/>
            <a:ext cx="424815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rgbClr val="041E52"/>
                </a:solidFill>
                <a:latin typeface="Verdana" charset="0"/>
              </a:rPr>
              <a:t>Students will build on these talents and skills through a variety of high-impact experiences tailored</a:t>
            </a:r>
            <a:br>
              <a:rPr lang="en-US" altLang="en-US" sz="1800" dirty="0">
                <a:solidFill>
                  <a:srgbClr val="041E52"/>
                </a:solidFill>
                <a:latin typeface="Verdana" charset="0"/>
              </a:rPr>
            </a:br>
            <a:r>
              <a:rPr lang="en-US" altLang="en-US" sz="1800" dirty="0">
                <a:solidFill>
                  <a:srgbClr val="041E52"/>
                </a:solidFill>
                <a:latin typeface="Verdana" charset="0"/>
              </a:rPr>
              <a:t>to individual needs and aspirations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84556" y="374855"/>
            <a:ext cx="5032848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5200" b="1" dirty="0">
                <a:solidFill>
                  <a:srgbClr val="041E52"/>
                </a:solidFill>
                <a:latin typeface="Verdana" charset="0"/>
              </a:rPr>
              <a:t>ENRICHING</a:t>
            </a:r>
          </a:p>
          <a:p>
            <a:pPr>
              <a:lnSpc>
                <a:spcPct val="90000"/>
              </a:lnSpc>
            </a:pPr>
            <a:r>
              <a:rPr lang="en-US" altLang="en-US" sz="5200" dirty="0">
                <a:solidFill>
                  <a:srgbClr val="041E52"/>
                </a:solidFill>
                <a:latin typeface="Verdana" charset="0"/>
              </a:rPr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193098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nner with icons and text&#10;&#10;Description automatically generated">
            <a:extLst>
              <a:ext uri="{FF2B5EF4-FFF2-40B4-BE49-F238E27FC236}">
                <a16:creationId xmlns:a16="http://schemas.microsoft.com/office/drawing/2014/main" id="{49A855E8-E4E7-E745-8B8C-4C9E6E036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03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8E19A271C1D24497B690B3122C0003" ma:contentTypeVersion="20" ma:contentTypeDescription="Create a new document." ma:contentTypeScope="" ma:versionID="7fa0dd93cec2d5e8782e456d924e5344">
  <xsd:schema xmlns:xsd="http://www.w3.org/2001/XMLSchema" xmlns:xs="http://www.w3.org/2001/XMLSchema" xmlns:p="http://schemas.microsoft.com/office/2006/metadata/properties" xmlns:ns2="c6eb7ba6-d18c-4ff8-aa9d-f6f0f55e4cfa" xmlns:ns3="a76296af-eda4-4966-a42e-7e7c4a79b43a" targetNamespace="http://schemas.microsoft.com/office/2006/metadata/properties" ma:root="true" ma:fieldsID="ca59a8a04cb92f75a3fbb42153410fbe" ns2:_="" ns3:_="">
    <xsd:import namespace="c6eb7ba6-d18c-4ff8-aa9d-f6f0f55e4cfa"/>
    <xsd:import namespace="a76296af-eda4-4966-a42e-7e7c4a79b43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Summary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b7ba6-d18c-4ff8-aa9d-f6f0f55e4c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b0351b9-62f7-4c71-8f9d-194c448fa840}" ma:internalName="TaxCatchAll" ma:showField="CatchAllData" ma:web="c6eb7ba6-d18c-4ff8-aa9d-f6f0f55e4c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296af-eda4-4966-a42e-7e7c4a79b4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Summary" ma:index="12" nillable="true" ma:displayName="Summary" ma:description="Summary of contents inside folder." ma:internalName="Summary">
      <xsd:simpleType>
        <xsd:restriction base="dms:Note">
          <xsd:maxLength value="255"/>
        </xsd:restriction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33a83bf-3dc4-4ddf-aecd-47f0779e4f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eb7ba6-d18c-4ff8-aa9d-f6f0f55e4cfa" xsi:nil="true"/>
    <lcf76f155ced4ddcb4097134ff3c332f xmlns="a76296af-eda4-4966-a42e-7e7c4a79b43a">
      <Terms xmlns="http://schemas.microsoft.com/office/infopath/2007/PartnerControls"/>
    </lcf76f155ced4ddcb4097134ff3c332f>
    <Summary xmlns="a76296af-eda4-4966-a42e-7e7c4a79b43a" xsi:nil="true"/>
  </documentManagement>
</p:properties>
</file>

<file path=customXml/itemProps1.xml><?xml version="1.0" encoding="utf-8"?>
<ds:datastoreItem xmlns:ds="http://schemas.openxmlformats.org/officeDocument/2006/customXml" ds:itemID="{B0490462-3BE0-45BD-B890-3AFE1D92034B}"/>
</file>

<file path=customXml/itemProps2.xml><?xml version="1.0" encoding="utf-8"?>
<ds:datastoreItem xmlns:ds="http://schemas.openxmlformats.org/officeDocument/2006/customXml" ds:itemID="{D575FBE3-67FA-4626-A75F-78AADE6F5C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917EF8-4E31-4CEC-B595-C6AF0C4E7B4C}">
  <ds:schemaRefs>
    <ds:schemaRef ds:uri="c6eb7ba6-d18c-4ff8-aa9d-f6f0f55e4cfa"/>
    <ds:schemaRef ds:uri="a76296af-eda4-4966-a42e-7e7c4a79b43a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1351</TotalTime>
  <Words>1137</Words>
  <Application>Microsoft Office PowerPoint</Application>
  <PresentationFormat>Widescreen</PresentationFormat>
  <Paragraphs>145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Salinas, Sandra</cp:lastModifiedBy>
  <cp:revision>61</cp:revision>
  <dcterms:created xsi:type="dcterms:W3CDTF">2017-12-13T22:18:15Z</dcterms:created>
  <dcterms:modified xsi:type="dcterms:W3CDTF">2025-04-09T15:12:53Z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0x010100768E19A271C1D24497B690B3122C0003</vt:lpwstr>
  </property>
  <property fmtid="{D5CDD505-2E9C-101B-9397-08002B2CF9AE}" pid="3" name="MSIP_Label_b73649dc-6fee-4eb8-a128-734c3c842ea8_Enabled">
    <vt:lpwstr>true</vt:lpwstr>
  </property>
  <property fmtid="{D5CDD505-2E9C-101B-9397-08002B2CF9AE}" pid="4" name="MSIP_Label_b73649dc-6fee-4eb8-a128-734c3c842ea8_SetDate">
    <vt:lpwstr>2024-06-25T16:19:29Z</vt:lpwstr>
  </property>
  <property fmtid="{D5CDD505-2E9C-101B-9397-08002B2CF9AE}" pid="5" name="MSIP_Label_b73649dc-6fee-4eb8-a128-734c3c842ea8_Method">
    <vt:lpwstr>Standard</vt:lpwstr>
  </property>
  <property fmtid="{D5CDD505-2E9C-101B-9397-08002B2CF9AE}" pid="6" name="MSIP_Label_b73649dc-6fee-4eb8-a128-734c3c842ea8_Name">
    <vt:lpwstr>defa4170-0d19-0005-0004-bc88714345d2</vt:lpwstr>
  </property>
  <property fmtid="{D5CDD505-2E9C-101B-9397-08002B2CF9AE}" pid="7" name="MSIP_Label_b73649dc-6fee-4eb8-a128-734c3c842ea8_SiteId">
    <vt:lpwstr>857c21d2-1a16-43a4-90cf-d57f3fab9d2f</vt:lpwstr>
  </property>
  <property fmtid="{D5CDD505-2E9C-101B-9397-08002B2CF9AE}" pid="8" name="MSIP_Label_b73649dc-6fee-4eb8-a128-734c3c842ea8_ActionId">
    <vt:lpwstr>fd711d25-bd67-4d03-8393-9ecee920b11d</vt:lpwstr>
  </property>
  <property fmtid="{D5CDD505-2E9C-101B-9397-08002B2CF9AE}" pid="9" name="MSIP_Label_b73649dc-6fee-4eb8-a128-734c3c842ea8_ContentBits">
    <vt:lpwstr>0</vt:lpwstr>
  </property>
  <property fmtid="{D5CDD505-2E9C-101B-9397-08002B2CF9AE}" pid="10" name="MediaServiceImageTags">
    <vt:lpwstr/>
  </property>
</Properties>
</file>