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2"/>
  </p:notesMasterIdLst>
  <p:sldIdLst>
    <p:sldId id="281" r:id="rId5"/>
    <p:sldId id="291" r:id="rId6"/>
    <p:sldId id="285" r:id="rId7"/>
    <p:sldId id="257" r:id="rId8"/>
    <p:sldId id="262" r:id="rId9"/>
    <p:sldId id="263" r:id="rId10"/>
    <p:sldId id="265" r:id="rId11"/>
    <p:sldId id="258" r:id="rId12"/>
    <p:sldId id="286" r:id="rId13"/>
    <p:sldId id="275" r:id="rId14"/>
    <p:sldId id="289" r:id="rId15"/>
    <p:sldId id="259" r:id="rId16"/>
    <p:sldId id="260" r:id="rId17"/>
    <p:sldId id="288" r:id="rId18"/>
    <p:sldId id="287" r:id="rId19"/>
    <p:sldId id="290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8B14C-2CDF-40E5-8CB6-5475348EC8C4}" v="1" dt="2025-04-09T14:44:23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/>
    <p:restoredTop sz="60423" autoAdjust="0"/>
  </p:normalViewPr>
  <p:slideViewPr>
    <p:cSldViewPr snapToGrid="0" snapToObjects="1">
      <p:cViewPr varScale="1">
        <p:scale>
          <a:sx n="57" d="100"/>
          <a:sy n="57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tiveros, Nataly" userId="2f15e8b8-5efe-4fbc-acae-68b09c74ae80" providerId="ADAL" clId="{41D41180-8CF4-F046-9997-DDFD3EAAD836}"/>
    <pc:docChg chg="modSld">
      <pc:chgData name="Ontiveros, Nataly" userId="2f15e8b8-5efe-4fbc-acae-68b09c74ae80" providerId="ADAL" clId="{41D41180-8CF4-F046-9997-DDFD3EAAD836}" dt="2024-06-25T16:19:51.816" v="4" actId="1076"/>
      <pc:docMkLst>
        <pc:docMk/>
      </pc:docMkLst>
      <pc:sldChg chg="modSp mod">
        <pc:chgData name="Ontiveros, Nataly" userId="2f15e8b8-5efe-4fbc-acae-68b09c74ae80" providerId="ADAL" clId="{41D41180-8CF4-F046-9997-DDFD3EAAD836}" dt="2024-06-25T16:19:51.816" v="4" actId="1076"/>
        <pc:sldMkLst>
          <pc:docMk/>
          <pc:sldMk cId="769542318" sldId="257"/>
        </pc:sldMkLst>
      </pc:sldChg>
      <pc:sldChg chg="addSp delSp modSp mod">
        <pc:chgData name="Ontiveros, Nataly" userId="2f15e8b8-5efe-4fbc-acae-68b09c74ae80" providerId="ADAL" clId="{41D41180-8CF4-F046-9997-DDFD3EAAD836}" dt="2024-06-25T16:19:42.446" v="3"/>
        <pc:sldMkLst>
          <pc:docMk/>
          <pc:sldMk cId="2111835229" sldId="261"/>
        </pc:sldMkLst>
      </pc:sldChg>
    </pc:docChg>
  </pc:docChgLst>
  <pc:docChgLst>
    <pc:chgData name="Salinas, Sandra" userId="06c06872-556d-4860-9653-eb58426e5b9f" providerId="ADAL" clId="{3918B14C-2CDF-40E5-8CB6-5475348EC8C4}"/>
    <pc:docChg chg="modSld">
      <pc:chgData name="Salinas, Sandra" userId="06c06872-556d-4860-9653-eb58426e5b9f" providerId="ADAL" clId="{3918B14C-2CDF-40E5-8CB6-5475348EC8C4}" dt="2025-04-09T14:47:21.669" v="15"/>
      <pc:docMkLst>
        <pc:docMk/>
      </pc:docMkLst>
      <pc:sldChg chg="modNotesTx">
        <pc:chgData name="Salinas, Sandra" userId="06c06872-556d-4860-9653-eb58426e5b9f" providerId="ADAL" clId="{3918B14C-2CDF-40E5-8CB6-5475348EC8C4}" dt="2025-04-09T14:44:16.220" v="3"/>
        <pc:sldMkLst>
          <pc:docMk/>
          <pc:sldMk cId="769542318" sldId="257"/>
        </pc:sldMkLst>
      </pc:sldChg>
      <pc:sldChg chg="modNotesTx">
        <pc:chgData name="Salinas, Sandra" userId="06c06872-556d-4860-9653-eb58426e5b9f" providerId="ADAL" clId="{3918B14C-2CDF-40E5-8CB6-5475348EC8C4}" dt="2025-04-09T14:45:03.751" v="6"/>
        <pc:sldMkLst>
          <pc:docMk/>
          <pc:sldMk cId="1930984091" sldId="258"/>
        </pc:sldMkLst>
      </pc:sldChg>
      <pc:sldChg chg="modNotesTx">
        <pc:chgData name="Salinas, Sandra" userId="06c06872-556d-4860-9653-eb58426e5b9f" providerId="ADAL" clId="{3918B14C-2CDF-40E5-8CB6-5475348EC8C4}" dt="2025-04-09T14:46:27.685" v="10"/>
        <pc:sldMkLst>
          <pc:docMk/>
          <pc:sldMk cId="1597679849" sldId="259"/>
        </pc:sldMkLst>
      </pc:sldChg>
      <pc:sldChg chg="modNotesTx">
        <pc:chgData name="Salinas, Sandra" userId="06c06872-556d-4860-9653-eb58426e5b9f" providerId="ADAL" clId="{3918B14C-2CDF-40E5-8CB6-5475348EC8C4}" dt="2025-04-09T14:46:51.318" v="13"/>
        <pc:sldMkLst>
          <pc:docMk/>
          <pc:sldMk cId="221794814" sldId="260"/>
        </pc:sldMkLst>
      </pc:sldChg>
      <pc:sldChg chg="modNotesTx">
        <pc:chgData name="Salinas, Sandra" userId="06c06872-556d-4860-9653-eb58426e5b9f" providerId="ADAL" clId="{3918B14C-2CDF-40E5-8CB6-5475348EC8C4}" dt="2025-04-09T14:44:40.452" v="4"/>
        <pc:sldMkLst>
          <pc:docMk/>
          <pc:sldMk cId="1621776745" sldId="263"/>
        </pc:sldMkLst>
      </pc:sldChg>
      <pc:sldChg chg="modNotesTx">
        <pc:chgData name="Salinas, Sandra" userId="06c06872-556d-4860-9653-eb58426e5b9f" providerId="ADAL" clId="{3918B14C-2CDF-40E5-8CB6-5475348EC8C4}" dt="2025-04-09T14:44:53.349" v="5"/>
        <pc:sldMkLst>
          <pc:docMk/>
          <pc:sldMk cId="1707714259" sldId="265"/>
        </pc:sldMkLst>
      </pc:sldChg>
      <pc:sldChg chg="modNotesTx">
        <pc:chgData name="Salinas, Sandra" userId="06c06872-556d-4860-9653-eb58426e5b9f" providerId="ADAL" clId="{3918B14C-2CDF-40E5-8CB6-5475348EC8C4}" dt="2025-04-09T14:45:37.302" v="8"/>
        <pc:sldMkLst>
          <pc:docMk/>
          <pc:sldMk cId="283281515" sldId="275"/>
        </pc:sldMkLst>
      </pc:sldChg>
      <pc:sldChg chg="modNotesTx">
        <pc:chgData name="Salinas, Sandra" userId="06c06872-556d-4860-9653-eb58426e5b9f" providerId="ADAL" clId="{3918B14C-2CDF-40E5-8CB6-5475348EC8C4}" dt="2025-04-09T14:43:23.075" v="0"/>
        <pc:sldMkLst>
          <pc:docMk/>
          <pc:sldMk cId="132576167" sldId="281"/>
        </pc:sldMkLst>
      </pc:sldChg>
      <pc:sldChg chg="modNotesTx">
        <pc:chgData name="Salinas, Sandra" userId="06c06872-556d-4860-9653-eb58426e5b9f" providerId="ADAL" clId="{3918B14C-2CDF-40E5-8CB6-5475348EC8C4}" dt="2025-04-09T14:43:49.413" v="2"/>
        <pc:sldMkLst>
          <pc:docMk/>
          <pc:sldMk cId="3682586263" sldId="285"/>
        </pc:sldMkLst>
      </pc:sldChg>
      <pc:sldChg chg="modNotesTx">
        <pc:chgData name="Salinas, Sandra" userId="06c06872-556d-4860-9653-eb58426e5b9f" providerId="ADAL" clId="{3918B14C-2CDF-40E5-8CB6-5475348EC8C4}" dt="2025-04-09T14:45:16.207" v="7"/>
        <pc:sldMkLst>
          <pc:docMk/>
          <pc:sldMk cId="1074603699" sldId="286"/>
        </pc:sldMkLst>
      </pc:sldChg>
      <pc:sldChg chg="modNotesTx">
        <pc:chgData name="Salinas, Sandra" userId="06c06872-556d-4860-9653-eb58426e5b9f" providerId="ADAL" clId="{3918B14C-2CDF-40E5-8CB6-5475348EC8C4}" dt="2025-04-09T14:47:21.669" v="15"/>
        <pc:sldMkLst>
          <pc:docMk/>
          <pc:sldMk cId="1025751880" sldId="287"/>
        </pc:sldMkLst>
      </pc:sldChg>
      <pc:sldChg chg="modNotesTx">
        <pc:chgData name="Salinas, Sandra" userId="06c06872-556d-4860-9653-eb58426e5b9f" providerId="ADAL" clId="{3918B14C-2CDF-40E5-8CB6-5475348EC8C4}" dt="2025-04-09T14:47:05.519" v="14"/>
        <pc:sldMkLst>
          <pc:docMk/>
          <pc:sldMk cId="1230259389" sldId="288"/>
        </pc:sldMkLst>
      </pc:sldChg>
      <pc:sldChg chg="modNotesTx">
        <pc:chgData name="Salinas, Sandra" userId="06c06872-556d-4860-9653-eb58426e5b9f" providerId="ADAL" clId="{3918B14C-2CDF-40E5-8CB6-5475348EC8C4}" dt="2025-04-09T14:45:55.711" v="9"/>
        <pc:sldMkLst>
          <pc:docMk/>
          <pc:sldMk cId="672633903" sldId="289"/>
        </pc:sldMkLst>
      </pc:sldChg>
      <pc:sldChg chg="modNotesTx">
        <pc:chgData name="Salinas, Sandra" userId="06c06872-556d-4860-9653-eb58426e5b9f" providerId="ADAL" clId="{3918B14C-2CDF-40E5-8CB6-5475348EC8C4}" dt="2025-04-09T14:43:35.192" v="1"/>
        <pc:sldMkLst>
          <pc:docMk/>
          <pc:sldMk cId="4124605215" sldId="291"/>
        </pc:sldMkLst>
      </pc:sldChg>
    </pc:docChg>
  </pc:docChgLst>
  <pc:docChgLst>
    <pc:chgData name="Zarate, Lucina" userId="S::lucinaz@utep.edu::da3e90c4-3208-4095-9b87-3d1c3e01fc73" providerId="AD" clId="Web-{2840676E-36BA-48B0-B7B0-015C5EEF4CD8}"/>
    <pc:docChg chg="modSld">
      <pc:chgData name="Zarate, Lucina" userId="S::lucinaz@utep.edu::da3e90c4-3208-4095-9b87-3d1c3e01fc73" providerId="AD" clId="Web-{2840676E-36BA-48B0-B7B0-015C5EEF4CD8}" dt="2024-06-25T21:29:10.528" v="1" actId="20577"/>
      <pc:docMkLst>
        <pc:docMk/>
      </pc:docMkLst>
      <pc:sldChg chg="modSp">
        <pc:chgData name="Zarate, Lucina" userId="S::lucinaz@utep.edu::da3e90c4-3208-4095-9b87-3d1c3e01fc73" providerId="AD" clId="Web-{2840676E-36BA-48B0-B7B0-015C5EEF4CD8}" dt="2024-06-25T21:29:10.528" v="1" actId="20577"/>
        <pc:sldMkLst>
          <pc:docMk/>
          <pc:sldMk cId="132576167" sldId="28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5T17:10:51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8169 7036 16383 0 0,'0'1'0'0'0,"-1"0"0"0"0,-4 4 0 0 0,-5 6 0 0 0,-7 10 0 0 0,-7 10 0 0 0,-6 11 0 0 0,-6 11 0 0 0,-4 10 0 0 0,-2 10 0 0 0,-1 9 0 0 0,-1 9 0 0 0,3 6 0 0 0,1 7 0 0 0,2 6 0 0 0,3 6 0 0 0,2 9 0 0 0,1 17 0 0 0,4 17 0 0 0,5 10 0 0 0,5 5 0 0 0,6 6 0 0 0,6 3 0 0 0,7 2 0 0 0,4-3 0 0 0,5-5 0 0 0,4-8 0 0 0,5-14 0 0 0,5-18 0 0 0,4-17 0 0 0,3-14 0 0 0,5-10 0 0 0,2-7 0 0 0,5-3 0 0 0,7 0 0 0 0,7 2 0 0 0,10 3 0 0 0,7-2 0 0 0,3-3 0 0 0,0-5 0 0 0,0-5 0 0 0,0-3 0 0 0,-2-6 0 0 0,1-4 0 0 0,-2-8 0 0 0,-1-6 0 0 0,-1-5 0 0 0,-2-5 0 0 0,-2-5 0 0 0,-3-4 0 0 0,-3-5 0 0 0,-2-3 0 0 0,0-1 0 0 0,-2-1 0 0 0,-2-3 0 0 0,-4-1 0 0 0,-2-1 0 0 0,-2-3 0 0 0,-4-1 0 0 0,-2-2 0 0 0,-2-2 0 0 0,-2-1 0 0 0,-2-1 0 0 0,-1-1 0 0 0,-2 0 0 0 0,-1-1 0 0 0,-3 0 0 0 0,-2 0 0 0 0,-3 0 0 0 0,-5-1 0 0 0,-6-1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5T17:10:51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10246 11848 16383 0 0,'0'0'0'0'0,"1"1"0"0"0,2 3 0 0 0,6 4 0 0 0,7 8 0 0 0,14 11 0 0 0,16 11 0 0 0,14 9 0 0 0,10 5 0 0 0,6 0 0 0 0,0-2 0 0 0,-2-4 0 0 0,-6-6 0 0 0,-4-4 0 0 0,-2-2 0 0 0,-3-4 0 0 0,-4-2 0 0 0,-2-2 0 0 0,-4-2 0 0 0,-1-1 0 0 0,-3-3 0 0 0,-7-3 0 0 0,-8-5 0 0 0,-10-4 0 0 0,-9-4 0 0 0,-6-2 0 0 0,-3-2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5T17:10:51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11319 12613 16383 0 0,'0'0'0'0'0,"0"0"0"0"0,-2 1 0 0 0,-2 1 0 0 0,-5 1 0 0 0,-4 0 0 0 0,-6 1 0 0 0,-5 0 0 0 0,-4 2 0 0 0,-3 2 0 0 0,-3 1 0 0 0,0 1 0 0 0,0 1 0 0 0,3 2 0 0 0,2 1 0 0 0,3 0 0 0 0,1 0 0 0 0,-1 1 0 0 0,-3 2 0 0 0,-3 3 0 0 0,-1 3 0 0 0,-2 4 0 0 0,1 2 0 0 0,-1 2 0 0 0,2 3 0 0 0,0 1 0 0 0,2 2 0 0 0,3 0 0 0 0,4-1 0 0 0,2-3 0 0 0,3-3 0 0 0,2-2 0 0 0,1-2 0 0 0,2-1 0 0 0,1-1 0 0 0,1-2 0 0 0,2-1 0 0 0,2-2 0 0 0,1-1 0 0 0,1-2 0 0 0,2-3 0 0 0,0-2 0 0 0,2-3 0 0 0,1-3 0 0 0,0-1 0 0 0,0-3-16383 0 0,1 0 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CD770-A24C-5B4D-AECE-FE6910FDC93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7698C-0933-EC48-805F-C43735C0B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Introduce yourself</a:t>
            </a:r>
            <a:r>
              <a:rPr lang="en-US" baseline="0" dirty="0"/>
              <a:t> (name, position/role at UTEP, how long at UTEP, etc.).</a:t>
            </a:r>
            <a:r>
              <a:rPr lang="en-US" dirty="0"/>
              <a:t> 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6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</a:t>
            </a:r>
            <a:r>
              <a:rPr lang="en-US" baseline="0" dirty="0"/>
              <a:t> the importance of having their son or daughter engaged while in college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3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Developing the competitive advantage, by recognizing talents and participating in enriching experiences, will lead to lifelong success- career or graduate work. We work on expanding a student’s toolkit through EDGE Advantages (go to next slide to show advantages).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5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skills that employers often look for.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68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3</a:t>
            </a:r>
            <a:r>
              <a:rPr lang="en-US" baseline="0" dirty="0"/>
              <a:t> </a:t>
            </a:r>
            <a:r>
              <a:rPr lang="en-US" dirty="0"/>
              <a:t>– Again, explain that this is homework or an opportunity to reflect with their student. </a:t>
            </a:r>
          </a:p>
          <a:p>
            <a:endParaRPr lang="en-US" dirty="0"/>
          </a:p>
          <a:p>
            <a:r>
              <a:rPr lang="en-US" dirty="0"/>
              <a:t>“What do you</a:t>
            </a:r>
            <a:r>
              <a:rPr lang="en-US" baseline="0" dirty="0"/>
              <a:t> </a:t>
            </a:r>
            <a:r>
              <a:rPr lang="en-US" dirty="0"/>
              <a:t>want your son</a:t>
            </a:r>
            <a:r>
              <a:rPr lang="en-US" baseline="0" dirty="0"/>
              <a:t> or </a:t>
            </a:r>
            <a:r>
              <a:rPr lang="en-US" dirty="0"/>
              <a:t>daughter to get out of their experience at UTEP? Does</a:t>
            </a:r>
            <a:r>
              <a:rPr lang="en-US" baseline="0" dirty="0"/>
              <a:t> this align with what they want to get out of UTEP</a:t>
            </a:r>
            <a:r>
              <a:rPr lang="en-US" dirty="0"/>
              <a:t>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14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Encourage parents to take a picture of this slide and contact these offices if they have more information.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an overview of UTEP Edge: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UTEP EDGE is a our University's framework. It is our approach to help students develop their competitive Edge. Using this framework our goal is to achieve a greater number of graduates ready to succeed in career and life,</a:t>
            </a:r>
            <a:r>
              <a:rPr lang="en-US" baseline="0" dirty="0"/>
              <a:t> i</a:t>
            </a:r>
            <a:r>
              <a:rPr lang="en-US" dirty="0"/>
              <a:t>mprove educational outcomes, increase prosperity in the region and economic opportunity for students. 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it? Student success philosophy based on 3 pillars  </a:t>
            </a:r>
          </a:p>
          <a:p>
            <a:r>
              <a:rPr lang="en-US" dirty="0"/>
              <a:t>Talented students </a:t>
            </a:r>
          </a:p>
          <a:p>
            <a:r>
              <a:rPr lang="en-US" dirty="0"/>
              <a:t>Enriching experiences </a:t>
            </a:r>
          </a:p>
          <a:p>
            <a:r>
              <a:rPr lang="en-US" dirty="0"/>
              <a:t>Lifelong success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Why is it important for parents to know? We want parents to:  </a:t>
            </a:r>
          </a:p>
          <a:p>
            <a:r>
              <a:rPr lang="en-US" dirty="0"/>
              <a:t>Feel more connected to the University and become active partners </a:t>
            </a:r>
          </a:p>
          <a:p>
            <a:r>
              <a:rPr lang="en-US" dirty="0"/>
              <a:t>Realize that the University is invested in student success and wants to support parents’ investment, too= equal partnership </a:t>
            </a:r>
          </a:p>
          <a:p>
            <a:r>
              <a:rPr lang="en-US" dirty="0"/>
              <a:t>Understand the resources available at UTEP </a:t>
            </a:r>
          </a:p>
          <a:p>
            <a:pPr marL="0" indent="0"/>
            <a:r>
              <a:rPr lang="en-US" dirty="0"/>
              <a:t> </a:t>
            </a:r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Briefly go over objectives/goals</a:t>
            </a:r>
            <a:r>
              <a:rPr lang="en-US" baseline="0" dirty="0">
                <a:sym typeface="Calibri"/>
              </a:rPr>
              <a:t> for today’s session.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2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Give</a:t>
            </a:r>
            <a:r>
              <a:rPr lang="en-US" baseline="0" dirty="0"/>
              <a:t> some e</a:t>
            </a:r>
            <a:r>
              <a:rPr lang="en-US" dirty="0"/>
              <a:t>xample of talents/assets/strengths students</a:t>
            </a:r>
            <a:r>
              <a:rPr lang="en-US" baseline="0" dirty="0"/>
              <a:t> bring to UTEP</a:t>
            </a:r>
            <a:r>
              <a:rPr lang="en-US" dirty="0"/>
              <a:t>:</a:t>
            </a:r>
          </a:p>
          <a:p>
            <a:pPr marL="453390" indent="-314960">
              <a:buChar char="●"/>
            </a:pPr>
            <a:r>
              <a:rPr lang="en-US" dirty="0"/>
              <a:t>Bilingualism</a:t>
            </a:r>
          </a:p>
          <a:p>
            <a:pPr marL="453390" indent="-314960">
              <a:buChar char="●"/>
            </a:pPr>
            <a:r>
              <a:rPr lang="en-US" dirty="0"/>
              <a:t>Biculturalism</a:t>
            </a:r>
          </a:p>
          <a:p>
            <a:pPr marL="453390" indent="-314960">
              <a:buChar char="●"/>
            </a:pPr>
            <a:r>
              <a:rPr lang="en-US" dirty="0"/>
              <a:t>Hard work</a:t>
            </a:r>
          </a:p>
          <a:p>
            <a:pPr marL="453390" indent="-314960">
              <a:buChar char="●"/>
            </a:pPr>
            <a:r>
              <a:rPr lang="en-US" dirty="0"/>
              <a:t>Time management</a:t>
            </a:r>
          </a:p>
          <a:p>
            <a:pPr marL="453390" indent="-314960">
              <a:buChar char="●"/>
            </a:pPr>
            <a:r>
              <a:rPr lang="en-US" dirty="0"/>
              <a:t>Discipline</a:t>
            </a:r>
          </a:p>
          <a:p>
            <a:pPr marL="453390" indent="-314960">
              <a:buChar char="●"/>
            </a:pPr>
            <a:r>
              <a:rPr lang="en-US" dirty="0"/>
              <a:t>Organization</a:t>
            </a:r>
          </a:p>
          <a:p>
            <a:pPr marL="453390" indent="-314960">
              <a:buChar char="●"/>
            </a:pPr>
            <a:r>
              <a:rPr lang="en-US" dirty="0"/>
              <a:t>Musicality/Athleticism/Art</a:t>
            </a:r>
          </a:p>
          <a:p>
            <a:pPr marL="453390" indent="-314960">
              <a:buChar char="●"/>
            </a:pPr>
            <a:r>
              <a:rPr lang="en-US" dirty="0"/>
              <a:t>Ease reasoning/mathematics/writers/readers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Individual Assets vs Collective Assets</a:t>
            </a:r>
            <a:r>
              <a:rPr lang="en-US" baseline="0" dirty="0"/>
              <a:t>. </a:t>
            </a:r>
            <a:r>
              <a:rPr lang="en-US" dirty="0"/>
              <a:t>Think about yourself and your assets. Think about the assets of your son or daughter.  Now think about the assets the</a:t>
            </a:r>
            <a:r>
              <a:rPr lang="en-US" baseline="0" dirty="0"/>
              <a:t> community (UTEP, respective neighborhood, etc.) has to support your son or daughter while in college.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1- Ask parents to pull out their handout and explain that this is homework for them to do with their student. Explain to them that this is a way for them to think about their assets and strengths. 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"Sit down with your</a:t>
            </a:r>
            <a:r>
              <a:rPr lang="en-US" baseline="0" dirty="0"/>
              <a:t> </a:t>
            </a:r>
            <a:r>
              <a:rPr lang="en-US" dirty="0"/>
              <a:t>student and list their </a:t>
            </a:r>
            <a:r>
              <a:rPr lang="en-US" baseline="0" dirty="0"/>
              <a:t>assets</a:t>
            </a:r>
            <a:r>
              <a:rPr lang="en-US" dirty="0"/>
              <a:t>. Can anyone give an example of their son or daughter's strengths?" 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"Then, you can list your assets as a family. Can anyone give some examples of strengths you bring as</a:t>
            </a:r>
            <a:r>
              <a:rPr lang="en-US" baseline="0" dirty="0"/>
              <a:t> a </a:t>
            </a:r>
            <a:r>
              <a:rPr lang="en-US" dirty="0"/>
              <a:t>family?"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"What about UTEP? Can anyone give an example </a:t>
            </a:r>
            <a:r>
              <a:rPr lang="en-US" baseline="0" dirty="0"/>
              <a:t>of </a:t>
            </a:r>
            <a:r>
              <a:rPr lang="en-US" dirty="0"/>
              <a:t>some </a:t>
            </a:r>
            <a:r>
              <a:rPr lang="en-US" baseline="0" dirty="0"/>
              <a:t>community assets</a:t>
            </a:r>
            <a:r>
              <a:rPr lang="en-US" dirty="0"/>
              <a:t> at UTEP?" "Right, some </a:t>
            </a:r>
            <a:r>
              <a:rPr lang="en-US" baseline="0" dirty="0"/>
              <a:t>examples include caring faculty and staff members, library, Career Center, CASS, Counseling, Advising, student organizations, etc</a:t>
            </a:r>
            <a:r>
              <a:rPr lang="en-US" dirty="0"/>
              <a:t>." 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"We encourage you to think of neighborhood assets (rec center, family/friends living close-by, city library, etc.) and communicate these assets with your son or daughter."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Your son’s or daughter’s talents are</a:t>
            </a:r>
            <a:r>
              <a:rPr lang="en-US" baseline="0" dirty="0"/>
              <a:t> enhanced </a:t>
            </a:r>
            <a:r>
              <a:rPr lang="en-US" dirty="0"/>
              <a:t>by seeking out enriching experiences like the following:</a:t>
            </a:r>
          </a:p>
          <a:p>
            <a:pPr marL="453390" indent="-314960">
              <a:buChar char="●"/>
            </a:pPr>
            <a:r>
              <a:rPr lang="en-US" dirty="0"/>
              <a:t>Study abroad/away</a:t>
            </a:r>
          </a:p>
          <a:p>
            <a:pPr marL="453390" indent="-314960">
              <a:buChar char="●"/>
            </a:pPr>
            <a:r>
              <a:rPr lang="en-US" dirty="0"/>
              <a:t>Faculty led research</a:t>
            </a:r>
          </a:p>
          <a:p>
            <a:pPr marL="453390" indent="-314960">
              <a:buChar char="●"/>
            </a:pPr>
            <a:r>
              <a:rPr lang="en-US" dirty="0"/>
              <a:t>Senior projects</a:t>
            </a:r>
          </a:p>
          <a:p>
            <a:pPr marL="453390" indent="-314960">
              <a:buChar char="●"/>
            </a:pPr>
            <a:r>
              <a:rPr lang="en-US" dirty="0"/>
              <a:t>Student organizations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go over each of the EDGE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2</a:t>
            </a:r>
            <a:r>
              <a:rPr lang="en-US" baseline="0" dirty="0"/>
              <a:t> </a:t>
            </a:r>
            <a:r>
              <a:rPr lang="en-US" dirty="0"/>
              <a:t>– This is the back page of the handout. Here you will tell parents again that this is part of their homework. 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"The second part of your homework is on the back side of the handout" 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"List 3 experiences you think your</a:t>
            </a:r>
            <a:r>
              <a:rPr lang="en-US" baseline="0" dirty="0"/>
              <a:t> daughter or son </a:t>
            </a:r>
            <a:r>
              <a:rPr lang="en-US" dirty="0"/>
              <a:t>would most benefit from participating in."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"Then, think of the resources </a:t>
            </a:r>
            <a:r>
              <a:rPr lang="en-US" baseline="0" dirty="0"/>
              <a:t>you think </a:t>
            </a:r>
            <a:r>
              <a:rPr lang="en-US" dirty="0"/>
              <a:t>they will need to make that happen. </a:t>
            </a:r>
            <a:r>
              <a:rPr lang="en-US" baseline="0" dirty="0"/>
              <a:t>How will you help provide that support</a:t>
            </a:r>
            <a:r>
              <a:rPr lang="en-US" dirty="0"/>
              <a:t>?"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7698C-0933-EC48-805F-C43735C0B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8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1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4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9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0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864C-6CE6-D945-AB6D-4512A3A76E25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AE9F-9DE7-3243-8FD6-ED0D54776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triangles&#10;&#10;Description automatically generated">
            <a:extLst>
              <a:ext uri="{FF2B5EF4-FFF2-40B4-BE49-F238E27FC236}">
                <a16:creationId xmlns:a16="http://schemas.microsoft.com/office/drawing/2014/main" id="{738A1F16-1589-1FA2-BD39-C69A57997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52308-391E-D46E-2A10-F0BFBB72F540}"/>
              </a:ext>
            </a:extLst>
          </p:cNvPr>
          <p:cNvSpPr txBox="1"/>
          <p:nvPr/>
        </p:nvSpPr>
        <p:spPr>
          <a:xfrm>
            <a:off x="1658549" y="4685317"/>
            <a:ext cx="86340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Verdana"/>
                <a:cs typeface="Verdana"/>
              </a:rPr>
              <a:t>FELICIDADES</a:t>
            </a:r>
            <a:r>
              <a:rPr lang="es-MX" sz="54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Verdana"/>
                <a:cs typeface="Verdana"/>
              </a:rPr>
              <a:t>Bienvenidos Padres y Familiares</a:t>
            </a:r>
            <a:endParaRPr lang="es-MX" sz="3600" b="1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A51D2-F742-9DFE-942D-1EABCF6A9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22" y="865414"/>
            <a:ext cx="72009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orange background with a white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CEA4FA81-9D22-5D58-F25F-301BCA97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38C468-CCEA-81EC-F888-0C8514F4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640" y="1730292"/>
            <a:ext cx="8113712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buClr>
                <a:srgbClr val="000000"/>
              </a:buClr>
            </a:pPr>
            <a:r>
              <a:rPr lang="es-MX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Seleccione las tres experiencias principales que a </a:t>
            </a:r>
            <a:r>
              <a:rPr lang="es-MX" b="1" u="sng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usted</a:t>
            </a:r>
            <a:r>
              <a:rPr lang="es-MX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le gustaría que su hija o hijo aproveche mientras está en UTEP. </a:t>
            </a:r>
          </a:p>
          <a:p>
            <a:pPr>
              <a:buClr>
                <a:srgbClr val="000000"/>
              </a:buClr>
            </a:pPr>
            <a:r>
              <a:rPr lang="es-MX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 </a:t>
            </a:r>
          </a:p>
          <a:p>
            <a:pPr>
              <a:buClr>
                <a:srgbClr val="000000"/>
              </a:buClr>
            </a:pPr>
            <a:r>
              <a:rPr lang="es-MX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Seleccione tres experiencias que usted considera que su </a:t>
            </a:r>
            <a:r>
              <a:rPr lang="es-MX" b="1" u="sng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hija o hijo escogería</a:t>
            </a:r>
            <a:r>
              <a:rPr lang="es-MX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como aquellas que le gustaría realizar en UTEP.</a:t>
            </a:r>
          </a:p>
          <a:p>
            <a:pPr>
              <a:buClr>
                <a:srgbClr val="000000"/>
              </a:buClr>
            </a:pPr>
            <a:r>
              <a:rPr lang="es-MX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 </a:t>
            </a:r>
          </a:p>
          <a:p>
            <a:pPr>
              <a:buClr>
                <a:srgbClr val="000000"/>
              </a:buClr>
            </a:pPr>
            <a:r>
              <a:rPr lang="es-MX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¿Son los mismos o diferentes? ¿Cómo puede apoyar a su hija o hijo?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en-US" altLang="en-US" sz="1800" kern="0" dirty="0">
              <a:solidFill>
                <a:srgbClr val="1F497D">
                  <a:lumMod val="75000"/>
                </a:srgbClr>
              </a:solidFill>
              <a:latin typeface="Verdana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FDB33-8BAD-547F-6486-E5E0CEFB1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640" y="709761"/>
            <a:ext cx="8113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buClr>
                <a:srgbClr val="000000"/>
              </a:buClr>
            </a:pPr>
            <a:r>
              <a:rPr lang="es-MX" sz="3200" b="1" kern="0">
                <a:solidFill>
                  <a:srgbClr val="002060"/>
                </a:solidFill>
                <a:latin typeface="Verdana"/>
                <a:ea typeface="Verdana"/>
                <a:cs typeface="Verdana"/>
                <a:sym typeface="Arial"/>
              </a:rPr>
              <a:t>EXPERIENCIAS ENRIQUECEDORAS</a:t>
            </a:r>
            <a:endParaRPr lang="en-US" altLang="en-US" sz="3200" b="1" kern="0">
              <a:solidFill>
                <a:srgbClr val="002060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8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orange background with a white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4C7AB353-7049-2D54-37B5-AC74CCC1F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25FCB-E7F3-B34F-39BC-D0039B93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166" y="1684572"/>
            <a:ext cx="8472971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buClr>
                <a:srgbClr val="000000"/>
              </a:buClr>
            </a:pPr>
            <a:r>
              <a:rPr lang="es-MX" sz="25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Hay investigaciones que indican que los estudiantes que se involucran y participan en actividades extracurriculares (</a:t>
            </a:r>
            <a:r>
              <a:rPr lang="es-MX" sz="2500" b="1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experiencias enriquecedoras</a:t>
            </a:r>
            <a:r>
              <a:rPr lang="es-MX" sz="25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): </a:t>
            </a:r>
          </a:p>
          <a:p>
            <a:pPr>
              <a:buClr>
                <a:srgbClr val="000000"/>
              </a:buClr>
            </a:pPr>
            <a:endParaRPr lang="es-MX" sz="25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  <a:p>
            <a:pPr marL="3429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25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Tienen más probabilidades de continuar en la escuela.</a:t>
            </a:r>
          </a:p>
          <a:p>
            <a:pPr marL="0" lvl="1" indent="0">
              <a:buClr>
                <a:srgbClr val="000000"/>
              </a:buClr>
            </a:pPr>
            <a:endParaRPr lang="es-MX" sz="25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  <a:p>
            <a:pPr marL="3429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25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Disfrutan más su tiempo en la universidad que aquellos estudiantes que no se involucran.</a:t>
            </a:r>
          </a:p>
          <a:p>
            <a:pPr marL="0" lvl="1" indent="0">
              <a:buClr>
                <a:srgbClr val="000000"/>
              </a:buClr>
            </a:pPr>
            <a:endParaRPr lang="es-MX" sz="25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  <a:p>
            <a:pPr marL="3429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25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Tienden a graduarse más pronto de la Universidad.</a:t>
            </a:r>
            <a:r>
              <a:rPr lang="es-MX" sz="2500" kern="0" dirty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 </a:t>
            </a:r>
            <a:endParaRPr lang="es-MX" altLang="en-US" sz="25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D869B-D478-D440-159C-6D6F8A52D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165" y="560291"/>
            <a:ext cx="8086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buClr>
                <a:srgbClr val="000000"/>
              </a:buClr>
            </a:pPr>
            <a:r>
              <a:rPr lang="es-MX" sz="3200" b="1" kern="0">
                <a:solidFill>
                  <a:srgbClr val="002060"/>
                </a:solidFill>
                <a:latin typeface="Verdana"/>
                <a:ea typeface="Verdana"/>
                <a:cs typeface="Verdana"/>
                <a:sym typeface="Arial"/>
              </a:rPr>
              <a:t>EXPERIENCIAS ENRIQUECEDORAS</a:t>
            </a:r>
            <a:endParaRPr lang="en-US" altLang="en-US" sz="3200" b="1" kern="0">
              <a:solidFill>
                <a:srgbClr val="002060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63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rson and person&#10;&#10;Description automatically generated">
            <a:extLst>
              <a:ext uri="{FF2B5EF4-FFF2-40B4-BE49-F238E27FC236}">
                <a16:creationId xmlns:a16="http://schemas.microsoft.com/office/drawing/2014/main" id="{04B5FE09-0C9F-C9E8-1C4C-DFE841263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E2EE2-440A-375F-8529-560E78D7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9" y="2579689"/>
            <a:ext cx="4044949" cy="25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s-MX" sz="1800" kern="0" dirty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La combinación de estos talentos y experiencias de alto impacto, prepara a los estudiantes con una ventaja competitiva para lograr el éxito en su vida académica, profesional y cívica</a:t>
            </a:r>
            <a:endParaRPr lang="en-US" sz="1800" kern="0" dirty="0">
              <a:solidFill>
                <a:srgbClr val="041E52"/>
              </a:solidFill>
              <a:latin typeface="Verdana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372D4-49B6-287F-15C9-73186F731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642939"/>
            <a:ext cx="404495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5200" b="1" kern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ÉXITO DE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5200" kern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POR VIDA</a:t>
            </a:r>
          </a:p>
        </p:txBody>
      </p:sp>
    </p:spTree>
    <p:extLst>
      <p:ext uri="{BB962C8B-B14F-4D97-AF65-F5344CB8AC3E}">
        <p14:creationId xmlns:p14="http://schemas.microsoft.com/office/powerpoint/2010/main" val="159767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rectangular sign with text&#10;&#10;Description automatically generated with medium confidence">
            <a:extLst>
              <a:ext uri="{FF2B5EF4-FFF2-40B4-BE49-F238E27FC236}">
                <a16:creationId xmlns:a16="http://schemas.microsoft.com/office/drawing/2014/main" id="{5BA9586F-E2C3-DF5F-17CA-4759BB21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orange background with a white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4BE3FE96-D22A-85BE-A897-16C9D3135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730EE-2767-2793-7234-71F556E0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42" y="1730292"/>
            <a:ext cx="8166114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buClr>
                <a:srgbClr val="000000"/>
              </a:buClr>
            </a:pPr>
            <a:r>
              <a:rPr lang="es-MX" sz="3000" i="1" kern="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 Usted, ¿qué le gustaría que su hija o hijo obtenga de su experiencia en UTEP?</a:t>
            </a:r>
          </a:p>
          <a:p>
            <a:pPr>
              <a:buClr>
                <a:srgbClr val="000000"/>
              </a:buClr>
            </a:pPr>
            <a:endParaRPr lang="es-MX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s-MX" sz="2800" kern="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Reflexione sobre las fortalezas y valores de su hija o hijo, </a:t>
            </a:r>
            <a:r>
              <a:rPr lang="es-MX" sz="2800" b="1" kern="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escriba</a:t>
            </a:r>
            <a:r>
              <a:rPr lang="es-MX" sz="2800" kern="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sobre lo que a Usted le gustaría que ella o él obtenga de su experiencia en UTEP.</a:t>
            </a:r>
          </a:p>
          <a:p>
            <a:pPr>
              <a:buClr>
                <a:srgbClr val="000000"/>
              </a:buClr>
            </a:pPr>
            <a:r>
              <a:rPr lang="es-MX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 </a:t>
            </a:r>
          </a:p>
          <a:p>
            <a:pPr>
              <a:buClr>
                <a:srgbClr val="000000"/>
              </a:buClr>
            </a:pPr>
            <a:r>
              <a:rPr lang="es-MX" sz="2800" b="1" kern="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Por favor compártalo con su hija o hijo.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CE172-887E-BC74-D978-AE1FC7268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26" y="238493"/>
            <a:ext cx="8286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buClr>
                <a:srgbClr val="002060"/>
              </a:buClr>
              <a:buSzPts val="3600"/>
            </a:pPr>
            <a:r>
              <a:rPr lang="es-MX" sz="3600" b="1" kern="0">
                <a:solidFill>
                  <a:srgbClr val="002060"/>
                </a:solidFill>
                <a:latin typeface="Verdana"/>
                <a:ea typeface="Verdana"/>
                <a:cs typeface="Verdana"/>
                <a:sym typeface="Arial"/>
              </a:rPr>
              <a:t>CONSIDERANDO TODOS ESTOS ELEMENTOS </a:t>
            </a:r>
            <a:endParaRPr lang="en-US" altLang="en-US" sz="3600" b="1" kern="0">
              <a:solidFill>
                <a:srgbClr val="002060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25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orange background with a white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F53FEDD9-B451-792A-361C-2F01F87B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D27D6-416A-F7BF-A59F-C121E564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81" y="417111"/>
            <a:ext cx="77768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>
              <a:buClr>
                <a:srgbClr val="002060"/>
              </a:buClr>
              <a:buSzPts val="3600"/>
            </a:pPr>
            <a:r>
              <a:rPr lang="es-MX" sz="3600" b="1" kern="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Arial"/>
              </a:rPr>
              <a:t>RECURSOS ADICIONALES </a:t>
            </a:r>
            <a:endParaRPr lang="en-US" altLang="en-US" sz="3600" b="1" kern="0" dirty="0">
              <a:solidFill>
                <a:srgbClr val="002060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E9C31-8F31-2FF0-7049-89A16AAF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815" y="1104514"/>
            <a:ext cx="820236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/>
            <a:endParaRPr lang="es-MX" sz="2000" b="1" dirty="0">
              <a:solidFill>
                <a:srgbClr val="17375E"/>
              </a:solidFill>
              <a:latin typeface="Arial"/>
              <a:ea typeface="Arial"/>
            </a:endParaRPr>
          </a:p>
          <a:p>
            <a:pPr algn="ctr"/>
            <a:r>
              <a:rPr lang="es-MX" b="1" dirty="0">
                <a:solidFill>
                  <a:srgbClr val="17375E"/>
                </a:solidFill>
                <a:latin typeface="Arial"/>
                <a:ea typeface="Arial"/>
              </a:rPr>
              <a:t>Estudios en el Extranjero</a:t>
            </a:r>
          </a:p>
          <a:p>
            <a:pPr algn="ctr"/>
            <a:r>
              <a:rPr lang="es-MX" dirty="0">
                <a:solidFill>
                  <a:srgbClr val="17375E"/>
                </a:solidFill>
                <a:latin typeface="Arial"/>
                <a:ea typeface="Arial"/>
              </a:rPr>
              <a:t>(</a:t>
            </a:r>
            <a:r>
              <a:rPr lang="es-MX" dirty="0">
                <a:solidFill>
                  <a:srgbClr val="17375E"/>
                </a:solidFill>
                <a:latin typeface="Arial"/>
                <a:ea typeface="MS PGothic"/>
              </a:rPr>
              <a:t>915</a:t>
            </a:r>
            <a:r>
              <a:rPr lang="es-MX" dirty="0">
                <a:solidFill>
                  <a:srgbClr val="17375E"/>
                </a:solidFill>
                <a:latin typeface="Arial"/>
                <a:ea typeface="Arial"/>
              </a:rPr>
              <a:t>)</a:t>
            </a:r>
            <a:r>
              <a:rPr lang="en-US" dirty="0">
                <a:solidFill>
                  <a:srgbClr val="17375E"/>
                </a:solidFill>
                <a:latin typeface="Arial"/>
                <a:ea typeface="Arial"/>
              </a:rPr>
              <a:t>747-5190</a:t>
            </a:r>
          </a:p>
          <a:p>
            <a:pPr algn="ctr"/>
            <a:endParaRPr lang="en-US" dirty="0">
              <a:solidFill>
                <a:srgbClr val="17375E"/>
              </a:solidFill>
              <a:latin typeface="Arial"/>
              <a:ea typeface="Arial"/>
            </a:endParaRPr>
          </a:p>
          <a:p>
            <a:pPr algn="ctr"/>
            <a:r>
              <a:rPr lang="es-MX" b="1" dirty="0">
                <a:solidFill>
                  <a:srgbClr val="17375E"/>
                </a:solidFill>
                <a:latin typeface="Arial"/>
                <a:ea typeface="Arial"/>
              </a:rPr>
              <a:t>Centro de Desarrollo Profesional </a:t>
            </a:r>
          </a:p>
          <a:p>
            <a:pPr algn="ctr"/>
            <a:r>
              <a:rPr lang="en-US" dirty="0" err="1">
                <a:solidFill>
                  <a:srgbClr val="17375E"/>
                </a:solidFill>
                <a:latin typeface="Arial"/>
                <a:ea typeface="Arial"/>
              </a:rPr>
              <a:t>Empleo</a:t>
            </a:r>
            <a:r>
              <a:rPr lang="en-US" dirty="0">
                <a:solidFill>
                  <a:srgbClr val="17375E"/>
                </a:solidFill>
                <a:latin typeface="Arial"/>
                <a:ea typeface="Arial"/>
              </a:rPr>
              <a:t> </a:t>
            </a:r>
            <a:r>
              <a:rPr lang="en-US" dirty="0" err="1">
                <a:solidFill>
                  <a:srgbClr val="17375E"/>
                </a:solidFill>
                <a:latin typeface="Arial"/>
                <a:ea typeface="MS PGothic"/>
              </a:rPr>
              <a:t>Estudiantil</a:t>
            </a:r>
            <a:r>
              <a:rPr lang="en-US" dirty="0">
                <a:solidFill>
                  <a:srgbClr val="17375E"/>
                </a:solidFill>
                <a:latin typeface="Arial"/>
                <a:ea typeface="Arial"/>
              </a:rPr>
              <a:t> </a:t>
            </a:r>
          </a:p>
          <a:p>
            <a:pPr algn="ctr"/>
            <a:r>
              <a:rPr lang="en-US" dirty="0" err="1">
                <a:solidFill>
                  <a:srgbClr val="17375E"/>
                </a:solidFill>
                <a:latin typeface="Arial"/>
                <a:ea typeface="MS PGothic"/>
              </a:rPr>
              <a:t>Prácticas</a:t>
            </a:r>
            <a:r>
              <a:rPr lang="en-US" dirty="0">
                <a:solidFill>
                  <a:srgbClr val="17375E"/>
                </a:solidFill>
                <a:latin typeface="Arial"/>
                <a:ea typeface="Arial"/>
              </a:rPr>
              <a:t> </a:t>
            </a:r>
            <a:r>
              <a:rPr lang="en-US" dirty="0" err="1">
                <a:solidFill>
                  <a:srgbClr val="17375E"/>
                </a:solidFill>
                <a:latin typeface="Arial"/>
                <a:ea typeface="Arial"/>
              </a:rPr>
              <a:t>Profesionales</a:t>
            </a:r>
            <a:endParaRPr lang="en-US" dirty="0">
              <a:solidFill>
                <a:srgbClr val="17375E"/>
              </a:solidFill>
              <a:latin typeface="Arial"/>
              <a:ea typeface="Arial"/>
            </a:endParaRPr>
          </a:p>
          <a:p>
            <a:pPr algn="ctr"/>
            <a:r>
              <a:rPr lang="es-MX" dirty="0">
                <a:solidFill>
                  <a:srgbClr val="17375E"/>
                </a:solidFill>
                <a:latin typeface="Arial"/>
                <a:ea typeface="Arial"/>
              </a:rPr>
              <a:t>(</a:t>
            </a:r>
            <a:r>
              <a:rPr lang="es-MX" dirty="0">
                <a:solidFill>
                  <a:srgbClr val="17375E"/>
                </a:solidFill>
                <a:latin typeface="Arial"/>
                <a:ea typeface="MS PGothic"/>
              </a:rPr>
              <a:t>915</a:t>
            </a:r>
            <a:r>
              <a:rPr lang="es-MX" dirty="0">
                <a:solidFill>
                  <a:srgbClr val="17375E"/>
                </a:solidFill>
                <a:latin typeface="Arial"/>
                <a:ea typeface="Arial"/>
              </a:rPr>
              <a:t>)</a:t>
            </a:r>
            <a:r>
              <a:rPr lang="en-US" dirty="0">
                <a:solidFill>
                  <a:srgbClr val="17375E"/>
                </a:solidFill>
                <a:latin typeface="Arial"/>
                <a:ea typeface="Arial"/>
              </a:rPr>
              <a:t>747-5640  </a:t>
            </a:r>
          </a:p>
          <a:p>
            <a:pPr algn="ctr"/>
            <a:endParaRPr lang="en-US" dirty="0">
              <a:solidFill>
                <a:srgbClr val="17375E"/>
              </a:solidFill>
              <a:latin typeface="Arial"/>
              <a:ea typeface="Arial"/>
            </a:endParaRPr>
          </a:p>
          <a:p>
            <a:pPr algn="ctr"/>
            <a:r>
              <a:rPr lang="es-MX" b="1" dirty="0">
                <a:solidFill>
                  <a:srgbClr val="17375E"/>
                </a:solidFill>
                <a:latin typeface="Arial"/>
                <a:ea typeface="Arial"/>
              </a:rPr>
              <a:t>Investigaciones</a:t>
            </a:r>
            <a:r>
              <a:rPr lang="en-US" b="1" dirty="0">
                <a:solidFill>
                  <a:srgbClr val="17375E"/>
                </a:solidFill>
                <a:latin typeface="Arial"/>
                <a:ea typeface="Arial"/>
              </a:rPr>
              <a:t> y </a:t>
            </a:r>
            <a:r>
              <a:rPr lang="es-MX" b="1" dirty="0">
                <a:solidFill>
                  <a:srgbClr val="17375E"/>
                </a:solidFill>
                <a:latin typeface="Arial"/>
                <a:ea typeface="Arial"/>
              </a:rPr>
              <a:t>Actividades</a:t>
            </a:r>
            <a:r>
              <a:rPr lang="en-US" b="1" dirty="0">
                <a:solidFill>
                  <a:srgbClr val="17375E"/>
                </a:solidFill>
                <a:latin typeface="Arial"/>
                <a:ea typeface="Arial"/>
              </a:rPr>
              <a:t> A</a:t>
            </a:r>
            <a:r>
              <a:rPr lang="es-MX" b="1" dirty="0" err="1">
                <a:solidFill>
                  <a:srgbClr val="17375E"/>
                </a:solidFill>
                <a:latin typeface="Arial"/>
                <a:ea typeface="Arial"/>
              </a:rPr>
              <a:t>cadémicas</a:t>
            </a:r>
            <a:endParaRPr lang="es-MX" b="1" dirty="0">
              <a:solidFill>
                <a:srgbClr val="17375E"/>
              </a:solidFill>
              <a:latin typeface="Arial"/>
              <a:ea typeface="Arial"/>
            </a:endParaRPr>
          </a:p>
          <a:p>
            <a:pPr algn="ctr"/>
            <a:r>
              <a:rPr lang="en-US" dirty="0">
                <a:solidFill>
                  <a:srgbClr val="17375E"/>
                </a:solidFill>
                <a:latin typeface="Arial"/>
                <a:ea typeface="MS PGothic"/>
              </a:rPr>
              <a:t>(915)747-8282</a:t>
            </a:r>
            <a:endParaRPr lang="en-US" dirty="0">
              <a:solidFill>
                <a:srgbClr val="17375E"/>
              </a:solidFill>
              <a:latin typeface="Arial"/>
            </a:endParaRPr>
          </a:p>
          <a:p>
            <a:endParaRPr lang="en-US" dirty="0">
              <a:solidFill>
                <a:srgbClr val="17375E"/>
              </a:solidFill>
              <a:latin typeface="Arial"/>
              <a:ea typeface="Arial"/>
            </a:endParaRPr>
          </a:p>
          <a:p>
            <a:endParaRPr lang="en-US" dirty="0">
              <a:solidFill>
                <a:srgbClr val="17375E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75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E51447D5-70ED-EB8C-C545-9FF756B5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7C11A3-4CA9-9E4B-1CAA-A8A4B6056CD5}"/>
              </a:ext>
            </a:extLst>
          </p:cNvPr>
          <p:cNvGrpSpPr/>
          <p:nvPr/>
        </p:nvGrpSpPr>
        <p:grpSpPr>
          <a:xfrm>
            <a:off x="2542873" y="1786620"/>
            <a:ext cx="1210465" cy="1995172"/>
            <a:chOff x="1413726" y="1656900"/>
            <a:chExt cx="1210465" cy="19951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0E2ABB-5F1D-26F5-0790-50715F11C47D}"/>
                    </a:ext>
                  </a:extLst>
                </p14:cNvPr>
                <p14:cNvContentPartPr/>
                <p14:nvPr/>
              </p14:nvContentPartPr>
              <p14:xfrm>
                <a:off x="1413726" y="1656900"/>
                <a:ext cx="804693" cy="1726085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0E2ABB-5F1D-26F5-0790-50715F11C4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77754" y="1620910"/>
                  <a:ext cx="876277" cy="1797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96243C-A45F-90E8-2FD1-481A1912DC69}"/>
                    </a:ext>
                  </a:extLst>
                </p14:cNvPr>
                <p14:cNvContentPartPr/>
                <p14:nvPr/>
              </p14:nvContentPartPr>
              <p14:xfrm>
                <a:off x="2238979" y="3141692"/>
                <a:ext cx="385212" cy="232074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96243C-A45F-90E8-2FD1-481A1912DC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03011" y="3105767"/>
                  <a:ext cx="456787" cy="30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94D0F7-228A-4353-1EA0-55BF38B8511F}"/>
                    </a:ext>
                  </a:extLst>
                </p14:cNvPr>
                <p14:cNvContentPartPr/>
                <p14:nvPr/>
              </p14:nvContentPartPr>
              <p14:xfrm>
                <a:off x="2300765" y="3377631"/>
                <a:ext cx="314431" cy="274441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94D0F7-228A-4353-1EA0-55BF38B851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64789" y="3341662"/>
                  <a:ext cx="386023" cy="34601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2A48BF6-D52E-BD6C-C0D1-0E2B75AB03E1}"/>
              </a:ext>
            </a:extLst>
          </p:cNvPr>
          <p:cNvSpPr txBox="1">
            <a:spLocks/>
          </p:cNvSpPr>
          <p:nvPr/>
        </p:nvSpPr>
        <p:spPr>
          <a:xfrm>
            <a:off x="1985620" y="410536"/>
            <a:ext cx="8852097" cy="2488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800" b="1" spc="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Escanéame</a:t>
            </a:r>
            <a:r>
              <a:rPr lang="en-US" sz="4800" b="1" spc="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saber </a:t>
            </a:r>
            <a:r>
              <a:rPr lang="en-US" sz="4800" b="1" spc="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4800" b="1" spc="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4800" b="1" spc="7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b="1" spc="7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endParaRPr lang="en-US" sz="4800" b="1" spc="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3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A5E245A-9226-EFA5-2355-3AC23DAA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D775F5A5-FF4F-5985-329E-8DC35D78D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orange background with a white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0E61FFA4-C4E6-6135-EFEF-8CEF69085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4088CF-4447-8432-0690-6BB2E029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641" y="1548466"/>
            <a:ext cx="826915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marL="342900" indent="-342900"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Identificaremos fortalezas </a:t>
            </a:r>
          </a:p>
          <a:p>
            <a:pPr>
              <a:buClr>
                <a:srgbClr val="FFFFFF">
                  <a:lumMod val="50000"/>
                </a:srgbClr>
              </a:buClr>
            </a:pPr>
            <a:endParaRPr lang="en-US" sz="2000" kern="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Identificaremos las Experiencias Edge (que representan ventajas competitivas)</a:t>
            </a:r>
          </a:p>
          <a:p>
            <a:pPr>
              <a:buClr>
                <a:srgbClr val="FFFFFF">
                  <a:lumMod val="50000"/>
                </a:srgbClr>
              </a:buClr>
            </a:pPr>
            <a:endParaRPr lang="en-US" sz="2000" kern="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Vincularemos las fortalezas y cualidades de su hija o hijo  con la preparación de su carrera</a:t>
            </a:r>
          </a:p>
          <a:p>
            <a:pPr>
              <a:buClr>
                <a:srgbClr val="FFFFFF">
                  <a:lumMod val="50000"/>
                </a:srgbClr>
              </a:buClr>
            </a:pPr>
            <a:endParaRPr lang="en-US" sz="2000" kern="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MX" sz="2000" kern="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Identificaremos recursos adicionales que se ofrecen en UTEP</a:t>
            </a:r>
            <a:endParaRPr lang="en-US" altLang="en-US" sz="2000" kern="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44EDD-71FB-369C-2C34-B607F446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641" y="642938"/>
            <a:ext cx="762569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800" b="1" kern="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Arial"/>
              </a:rPr>
              <a:t>EN ESTA SESIÓN </a:t>
            </a:r>
            <a:endParaRPr lang="en-US" altLang="en-US" sz="3800" b="1" kern="0" dirty="0">
              <a:solidFill>
                <a:srgbClr val="002060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58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looking at another person&#10;&#10;Description automatically generated">
            <a:extLst>
              <a:ext uri="{FF2B5EF4-FFF2-40B4-BE49-F238E27FC236}">
                <a16:creationId xmlns:a16="http://schemas.microsoft.com/office/drawing/2014/main" id="{C39B47A3-01D5-AD29-81A1-52CD192FC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2967474C-F995-A858-448C-07AA92D7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2579689"/>
            <a:ext cx="406749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s-MX" sz="1800" kern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Los estudiantes de UTEP tienen talento, motivación y experiencias de vida que les permitirán tener éxito en nuestro campus, en el mundo laboral y en la comunidad global </a:t>
            </a:r>
            <a:endParaRPr lang="en-US" sz="1800" kern="0">
              <a:solidFill>
                <a:srgbClr val="041E52"/>
              </a:solidFill>
              <a:latin typeface="Verdana" charset="0"/>
              <a:cs typeface="Arial"/>
              <a:sym typeface="Arial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43600EC-AEBC-25C3-FC99-2ADF726A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642938"/>
            <a:ext cx="525621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4500" b="1" kern="0" dirty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ESTUDIANTES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4500" kern="0" dirty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TALENTOSOS</a:t>
            </a:r>
          </a:p>
        </p:txBody>
      </p:sp>
    </p:spTree>
    <p:extLst>
      <p:ext uri="{BB962C8B-B14F-4D97-AF65-F5344CB8AC3E}">
        <p14:creationId xmlns:p14="http://schemas.microsoft.com/office/powerpoint/2010/main" val="76954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a doctor looking at a baby&#10;&#10;Description automatically generated">
            <a:extLst>
              <a:ext uri="{FF2B5EF4-FFF2-40B4-BE49-F238E27FC236}">
                <a16:creationId xmlns:a16="http://schemas.microsoft.com/office/drawing/2014/main" id="{C59C6E6E-0DC4-9420-1039-149F517D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D02F2E-B269-A418-E0B9-0E06769F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124" y="2698560"/>
            <a:ext cx="427323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1800" dirty="0">
                <a:solidFill>
                  <a:srgbClr val="041E52"/>
                </a:solidFill>
                <a:latin typeface="Verdana"/>
                <a:ea typeface="MS PGothic"/>
              </a:rPr>
              <a:t>El talento, las habilidades, capacidades y experiencias de las personas, las asociaciones y comunidades que pueden utilizarse para la acción y el cambio</a:t>
            </a:r>
            <a:r>
              <a:rPr lang="en-US" sz="1800" dirty="0">
                <a:solidFill>
                  <a:srgbClr val="041E52"/>
                </a:solidFill>
                <a:latin typeface="Verdana"/>
                <a:ea typeface="MS PGothic"/>
              </a:rPr>
              <a:t> </a:t>
            </a:r>
            <a:endParaRPr lang="en-US" altLang="en-US" sz="1800" dirty="0">
              <a:solidFill>
                <a:srgbClr val="041E52"/>
              </a:solidFill>
              <a:latin typeface="Verdan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0841E-D739-573A-AD50-9CCB69E65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124" y="642938"/>
            <a:ext cx="463899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s-MX" altLang="en-US" sz="4500" b="1" dirty="0">
                <a:solidFill>
                  <a:srgbClr val="041E52"/>
                </a:solidFill>
                <a:latin typeface="Verdana"/>
                <a:ea typeface="MS PGothic"/>
              </a:rPr>
              <a:t>DEFINIR </a:t>
            </a:r>
            <a:endParaRPr lang="es-MX" altLang="en-US" sz="4500" b="1" dirty="0">
              <a:solidFill>
                <a:srgbClr val="041E52"/>
              </a:solidFill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s-MX" altLang="en-US" sz="4500" dirty="0">
                <a:solidFill>
                  <a:srgbClr val="041E52"/>
                </a:solidFill>
                <a:latin typeface="Verdana"/>
                <a:ea typeface="MS PGothic"/>
              </a:rPr>
              <a:t>FORTALEZAS</a:t>
            </a:r>
          </a:p>
        </p:txBody>
      </p:sp>
    </p:spTree>
    <p:extLst>
      <p:ext uri="{BB962C8B-B14F-4D97-AF65-F5344CB8AC3E}">
        <p14:creationId xmlns:p14="http://schemas.microsoft.com/office/powerpoint/2010/main" val="139720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person's life&#10;&#10;Description automatically generated">
            <a:extLst>
              <a:ext uri="{FF2B5EF4-FFF2-40B4-BE49-F238E27FC236}">
                <a16:creationId xmlns:a16="http://schemas.microsoft.com/office/drawing/2014/main" id="{108EE983-B375-B467-7A43-7408081B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7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orange background with a white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6B8966F6-F9ED-3BAF-089A-A4AC9E6D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DF42CE-8418-4B2F-16F4-A53317588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673" y="1365012"/>
            <a:ext cx="762569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s-MX" sz="3200" i="1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¿Quién soy yo? ¿En qué soy bueno?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es-MX" altLang="en-US" sz="1600" i="1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s-MX" sz="22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Crear una lista de:</a:t>
            </a:r>
          </a:p>
          <a:p>
            <a:pPr>
              <a:buClr>
                <a:srgbClr val="000000"/>
              </a:buClr>
            </a:pPr>
            <a:endParaRPr lang="es-MX" sz="22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2200" b="1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Sus </a:t>
            </a:r>
            <a:r>
              <a:rPr lang="es-MX" sz="22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fortalezas, talentos y habilidades únicas. Identifique sus 5 fortalezas principales.</a:t>
            </a:r>
          </a:p>
          <a:p>
            <a:pPr marL="457200" lvl="1" indent="0">
              <a:buClr>
                <a:srgbClr val="000000"/>
              </a:buClr>
            </a:pPr>
            <a:endParaRPr lang="es-MX" sz="22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22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Fortalezas, talentos y habilidades </a:t>
            </a:r>
            <a:r>
              <a:rPr lang="es-MX" sz="2200" b="1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de su hija o hijo</a:t>
            </a:r>
            <a:r>
              <a:rPr lang="es-MX" sz="22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. Identifique sus 5 fortalezas principales.</a:t>
            </a:r>
          </a:p>
          <a:p>
            <a:pPr marL="457200" lvl="1" indent="0">
              <a:buClr>
                <a:srgbClr val="000000"/>
              </a:buClr>
            </a:pPr>
            <a:endParaRPr lang="es-MX" sz="22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22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Fortalezas y ventajas de su </a:t>
            </a:r>
            <a:r>
              <a:rPr lang="es-MX" sz="2200" b="1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comunidad.</a:t>
            </a:r>
            <a:r>
              <a:rPr lang="es-MX" sz="2200" kern="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457200" lvl="1" indent="0">
              <a:buClr>
                <a:srgbClr val="000000"/>
              </a:buClr>
            </a:pPr>
            <a:endParaRPr lang="es-MX" sz="22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es-MX" altLang="en-US" sz="1800" kern="0" dirty="0">
              <a:solidFill>
                <a:srgbClr val="1F497D">
                  <a:lumMod val="75000"/>
                </a:srgbClr>
              </a:solidFill>
              <a:latin typeface="Verdana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DF76A-7ED0-F8F8-9CDC-5CDEF75A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978" y="497465"/>
            <a:ext cx="847578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buClr>
                <a:srgbClr val="000000"/>
              </a:buClr>
            </a:pPr>
            <a:r>
              <a:rPr lang="es-MX" sz="3800" b="1" kern="0">
                <a:solidFill>
                  <a:srgbClr val="002060"/>
                </a:solidFill>
                <a:latin typeface="Verdana"/>
                <a:ea typeface="Verdana"/>
                <a:cs typeface="Verdana"/>
                <a:sym typeface="Arial"/>
              </a:rPr>
              <a:t>  </a:t>
            </a:r>
            <a:r>
              <a:rPr lang="es-MX" sz="3600" b="1" kern="0">
                <a:solidFill>
                  <a:srgbClr val="002060"/>
                </a:solidFill>
                <a:latin typeface="Verdana"/>
                <a:ea typeface="Verdana"/>
                <a:cs typeface="Verdana"/>
                <a:sym typeface="Arial"/>
              </a:rPr>
              <a:t>IDENTIFICANDO FORTALEZAS</a:t>
            </a:r>
          </a:p>
        </p:txBody>
      </p:sp>
    </p:spTree>
    <p:extLst>
      <p:ext uri="{BB962C8B-B14F-4D97-AF65-F5344CB8AC3E}">
        <p14:creationId xmlns:p14="http://schemas.microsoft.com/office/powerpoint/2010/main" val="170771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orange advertisement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646415D-ADC9-EDA5-3D0D-EC195BC37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0E8D4-72A4-7E80-124B-CEBB390F0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9" y="2328229"/>
            <a:ext cx="366972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s-MX" sz="1800" kern="0" dirty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Los estudiantes fortalecerán estos talentos y habilidades a través de una serie de experiencias de alto impacto adaptadas a las necesidades y aspiraciones individuales</a:t>
            </a:r>
            <a:endParaRPr lang="en-US" sz="1800" kern="0" dirty="0">
              <a:solidFill>
                <a:srgbClr val="041E52"/>
              </a:solidFill>
              <a:latin typeface="Verdana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6A523-CC24-8069-8420-8362FDFB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13" y="638367"/>
            <a:ext cx="5736272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3800" b="1" kern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    EXPERIENCIAS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3800" kern="0">
                <a:solidFill>
                  <a:srgbClr val="041E52"/>
                </a:solidFill>
                <a:latin typeface="Verdana" charset="0"/>
                <a:cs typeface="Arial"/>
                <a:sym typeface="Arial"/>
              </a:rPr>
              <a:t>    ENRIQUECEDORAS</a:t>
            </a:r>
          </a:p>
        </p:txBody>
      </p:sp>
    </p:spTree>
    <p:extLst>
      <p:ext uri="{BB962C8B-B14F-4D97-AF65-F5344CB8AC3E}">
        <p14:creationId xmlns:p14="http://schemas.microsoft.com/office/powerpoint/2010/main" val="19309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company's work&#10;&#10;Description automatically generated with medium confidence">
            <a:extLst>
              <a:ext uri="{FF2B5EF4-FFF2-40B4-BE49-F238E27FC236}">
                <a16:creationId xmlns:a16="http://schemas.microsoft.com/office/drawing/2014/main" id="{BDC4EE00-23F5-205A-9368-6EE3EEE9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0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E19A271C1D24497B690B3122C0003" ma:contentTypeVersion="20" ma:contentTypeDescription="Create a new document." ma:contentTypeScope="" ma:versionID="7fa0dd93cec2d5e8782e456d924e5344">
  <xsd:schema xmlns:xsd="http://www.w3.org/2001/XMLSchema" xmlns:xs="http://www.w3.org/2001/XMLSchema" xmlns:p="http://schemas.microsoft.com/office/2006/metadata/properties" xmlns:ns2="c6eb7ba6-d18c-4ff8-aa9d-f6f0f55e4cfa" xmlns:ns3="a76296af-eda4-4966-a42e-7e7c4a79b43a" targetNamespace="http://schemas.microsoft.com/office/2006/metadata/properties" ma:root="true" ma:fieldsID="ca59a8a04cb92f75a3fbb42153410fbe" ns2:_="" ns3:_="">
    <xsd:import namespace="c6eb7ba6-d18c-4ff8-aa9d-f6f0f55e4cfa"/>
    <xsd:import namespace="a76296af-eda4-4966-a42e-7e7c4a79b4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Summary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b7ba6-d18c-4ff8-aa9d-f6f0f55e4c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b0351b9-62f7-4c71-8f9d-194c448fa840}" ma:internalName="TaxCatchAll" ma:showField="CatchAllData" ma:web="c6eb7ba6-d18c-4ff8-aa9d-f6f0f55e4c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296af-eda4-4966-a42e-7e7c4a79b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Summary" ma:index="12" nillable="true" ma:displayName="Summary" ma:description="Summary of contents inside folder." ma:internalName="Summary">
      <xsd:simpleType>
        <xsd:restriction base="dms:Note">
          <xsd:maxLength value="255"/>
        </xsd:restriction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33a83bf-3dc4-4ddf-aecd-47f0779e4f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b7ba6-d18c-4ff8-aa9d-f6f0f55e4cfa" xsi:nil="true"/>
    <lcf76f155ced4ddcb4097134ff3c332f xmlns="a76296af-eda4-4966-a42e-7e7c4a79b43a">
      <Terms xmlns="http://schemas.microsoft.com/office/infopath/2007/PartnerControls"/>
    </lcf76f155ced4ddcb4097134ff3c332f>
    <Summary xmlns="a76296af-eda4-4966-a42e-7e7c4a79b43a" xsi:nil="true"/>
  </documentManagement>
</p:properties>
</file>

<file path=customXml/itemProps1.xml><?xml version="1.0" encoding="utf-8"?>
<ds:datastoreItem xmlns:ds="http://schemas.openxmlformats.org/officeDocument/2006/customXml" ds:itemID="{EF35CCED-A9CA-4F9D-AD40-60699FCDD23C}"/>
</file>

<file path=customXml/itemProps2.xml><?xml version="1.0" encoding="utf-8"?>
<ds:datastoreItem xmlns:ds="http://schemas.openxmlformats.org/officeDocument/2006/customXml" ds:itemID="{D575FBE3-67FA-4626-A75F-78AADE6F5C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17EF8-4E31-4CEC-B595-C6AF0C4E7B4C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4674fb9b-e1aa-4ad8-9312-e313c675164c"/>
    <ds:schemaRef ds:uri="d38b1f24-3952-469d-9b87-0ad2a81b3554"/>
    <ds:schemaRef ds:uri="http://purl.org/dc/dcmitype/"/>
    <ds:schemaRef ds:uri="c6eb7ba6-d18c-4ff8-aa9d-f6f0f55e4cfa"/>
    <ds:schemaRef ds:uri="a76296af-eda4-4966-a42e-7e7c4a79b4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1391</TotalTime>
  <Words>1131</Words>
  <Application>Microsoft Office PowerPoint</Application>
  <PresentationFormat>Widescreen</PresentationFormat>
  <Paragraphs>134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Salinas, Sandra</cp:lastModifiedBy>
  <cp:revision>70</cp:revision>
  <dcterms:created xsi:type="dcterms:W3CDTF">2017-12-13T22:18:15Z</dcterms:created>
  <dcterms:modified xsi:type="dcterms:W3CDTF">2025-04-09T14:47:33Z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0x010100768E19A271C1D24497B690B3122C0003</vt:lpwstr>
  </property>
  <property fmtid="{D5CDD505-2E9C-101B-9397-08002B2CF9AE}" pid="3" name="MSIP_Label_b73649dc-6fee-4eb8-a128-734c3c842ea8_Enabled">
    <vt:lpwstr>true</vt:lpwstr>
  </property>
  <property fmtid="{D5CDD505-2E9C-101B-9397-08002B2CF9AE}" pid="4" name="MSIP_Label_b73649dc-6fee-4eb8-a128-734c3c842ea8_SetDate">
    <vt:lpwstr>2024-06-25T16:19:29Z</vt:lpwstr>
  </property>
  <property fmtid="{D5CDD505-2E9C-101B-9397-08002B2CF9AE}" pid="5" name="MSIP_Label_b73649dc-6fee-4eb8-a128-734c3c842ea8_Method">
    <vt:lpwstr>Standard</vt:lpwstr>
  </property>
  <property fmtid="{D5CDD505-2E9C-101B-9397-08002B2CF9AE}" pid="6" name="MSIP_Label_b73649dc-6fee-4eb8-a128-734c3c842ea8_Name">
    <vt:lpwstr>defa4170-0d19-0005-0004-bc88714345d2</vt:lpwstr>
  </property>
  <property fmtid="{D5CDD505-2E9C-101B-9397-08002B2CF9AE}" pid="7" name="MSIP_Label_b73649dc-6fee-4eb8-a128-734c3c842ea8_SiteId">
    <vt:lpwstr>857c21d2-1a16-43a4-90cf-d57f3fab9d2f</vt:lpwstr>
  </property>
  <property fmtid="{D5CDD505-2E9C-101B-9397-08002B2CF9AE}" pid="8" name="MSIP_Label_b73649dc-6fee-4eb8-a128-734c3c842ea8_ActionId">
    <vt:lpwstr>fd711d25-bd67-4d03-8393-9ecee920b11d</vt:lpwstr>
  </property>
  <property fmtid="{D5CDD505-2E9C-101B-9397-08002B2CF9AE}" pid="9" name="MSIP_Label_b73649dc-6fee-4eb8-a128-734c3c842ea8_ContentBits">
    <vt:lpwstr>0</vt:lpwstr>
  </property>
  <property fmtid="{D5CDD505-2E9C-101B-9397-08002B2CF9AE}" pid="10" name="MediaServiceImageTags">
    <vt:lpwstr/>
  </property>
</Properties>
</file>