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changesInfos/changesInfo1.xml" ContentType="application/vnd.ms-powerpoint.changesinfo+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 id="2147483660" r:id="rId5"/>
  </p:sldMasterIdLst>
  <p:notesMasterIdLst>
    <p:notesMasterId r:id="rId11"/>
  </p:notesMasterIdLst>
  <p:handoutMasterIdLst>
    <p:handoutMasterId r:id="rId12"/>
  </p:handoutMasterIdLst>
  <p:sldIdLst>
    <p:sldId id="324" r:id="rId6"/>
    <p:sldId id="319" r:id="rId7"/>
    <p:sldId id="320" r:id="rId8"/>
    <p:sldId id="321" r:id="rId9"/>
    <p:sldId id="322" r:id="rId10"/>
  </p:sldIdLst>
  <p:sldSz cx="9144000" cy="6858000" type="screen4x3"/>
  <p:notesSz cx="6954838" cy="93091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Zarate, Lucina" initials="ZL" lastIdx="2" clrIdx="0">
    <p:extLst>
      <p:ext uri="{19B8F6BF-5375-455C-9EA6-DF929625EA0E}">
        <p15:presenceInfo xmlns:p15="http://schemas.microsoft.com/office/powerpoint/2012/main" userId="S-1-5-21-24445035-1449287043-316617838-33801"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22A61"/>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000600C-3F40-46EF-9921-95937D10010E}" v="6" dt="2022-05-04T18:05:23.314"/>
    <p1510:client id="{376A1A9D-431D-7F18-7F62-A6058E01E0A3}" v="67" dt="2022-05-04T17:49:07.288"/>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757" autoAdjust="0"/>
    <p:restoredTop sz="74548" autoAdjust="0"/>
  </p:normalViewPr>
  <p:slideViewPr>
    <p:cSldViewPr snapToGrid="0" snapToObjects="1">
      <p:cViewPr varScale="1">
        <p:scale>
          <a:sx n="58" d="100"/>
          <a:sy n="58" d="100"/>
        </p:scale>
        <p:origin x="1398" y="66"/>
      </p:cViewPr>
      <p:guideLst>
        <p:guide orient="horz" pos="2160"/>
        <p:guide pos="2880"/>
      </p:guideLst>
    </p:cSldViewPr>
  </p:slideViewPr>
  <p:outlineViewPr>
    <p:cViewPr>
      <p:scale>
        <a:sx n="33" d="100"/>
        <a:sy n="33" d="100"/>
      </p:scale>
      <p:origin x="0" y="0"/>
    </p:cViewPr>
  </p:outlineViewPr>
  <p:notesTextViewPr>
    <p:cViewPr>
      <p:scale>
        <a:sx n="3" d="2"/>
        <a:sy n="3" d="2"/>
      </p:scale>
      <p:origin x="0" y="0"/>
    </p:cViewPr>
  </p:notesTextViewPr>
  <p:sorterViewPr>
    <p:cViewPr>
      <p:scale>
        <a:sx n="66" d="100"/>
        <a:sy n="66" d="100"/>
      </p:scale>
      <p:origin x="0" y="0"/>
    </p:cViewPr>
  </p:sorterViewPr>
  <p:notesViewPr>
    <p:cSldViewPr snapToGrid="0" snapToObjects="1">
      <p:cViewPr varScale="1">
        <p:scale>
          <a:sx n="86" d="100"/>
          <a:sy n="86" d="100"/>
        </p:scale>
        <p:origin x="3840" y="96"/>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commentAuthors" Target="commentAuthors.xml"/><Relationship Id="rId18" Type="http://schemas.microsoft.com/office/2016/11/relationships/changesInfo" Target="changesInfos/changesInfo1.xml"/><Relationship Id="rId3" Type="http://schemas.openxmlformats.org/officeDocument/2006/relationships/customXml" Target="../customXml/item3.xml"/><Relationship Id="rId7" Type="http://schemas.openxmlformats.org/officeDocument/2006/relationships/slide" Target="slides/slide2.xml"/><Relationship Id="rId12" Type="http://schemas.openxmlformats.org/officeDocument/2006/relationships/handoutMaster" Target="handoutMasters/handoutMaster1.xml"/><Relationship Id="rId17"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notesMaster" Target="notesMasters/notesMaster1.xml"/><Relationship Id="rId5" Type="http://schemas.openxmlformats.org/officeDocument/2006/relationships/slideMaster" Target="slideMasters/slideMaster2.xml"/><Relationship Id="rId15" Type="http://schemas.openxmlformats.org/officeDocument/2006/relationships/viewProps" Target="viewProps.xml"/><Relationship Id="rId10" Type="http://schemas.openxmlformats.org/officeDocument/2006/relationships/slide" Target="slides/slide5.xml"/><Relationship Id="rId19"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Rodriguez Zazueta, Kiara E" userId="S::kerodriguez4@miners.utep.edu::4445f2a2-5a00-445a-8414-ecb3fde5874f" providerId="AD" clId="Web-{376A1A9D-431D-7F18-7F62-A6058E01E0A3}"/>
    <pc:docChg chg="modSld">
      <pc:chgData name="Rodriguez Zazueta, Kiara E" userId="S::kerodriguez4@miners.utep.edu::4445f2a2-5a00-445a-8414-ecb3fde5874f" providerId="AD" clId="Web-{376A1A9D-431D-7F18-7F62-A6058E01E0A3}" dt="2022-05-04T17:49:07.288" v="49" actId="20577"/>
      <pc:docMkLst>
        <pc:docMk/>
      </pc:docMkLst>
      <pc:sldChg chg="addSp delSp modSp">
        <pc:chgData name="Rodriguez Zazueta, Kiara E" userId="S::kerodriguez4@miners.utep.edu::4445f2a2-5a00-445a-8414-ecb3fde5874f" providerId="AD" clId="Web-{376A1A9D-431D-7F18-7F62-A6058E01E0A3}" dt="2022-05-04T17:48:49.896" v="39" actId="20577"/>
        <pc:sldMkLst>
          <pc:docMk/>
          <pc:sldMk cId="1579504582" sldId="319"/>
        </pc:sldMkLst>
        <pc:spChg chg="mod">
          <ac:chgData name="Rodriguez Zazueta, Kiara E" userId="S::kerodriguez4@miners.utep.edu::4445f2a2-5a00-445a-8414-ecb3fde5874f" providerId="AD" clId="Web-{376A1A9D-431D-7F18-7F62-A6058E01E0A3}" dt="2022-05-04T17:38:42.964" v="5" actId="20577"/>
          <ac:spMkLst>
            <pc:docMk/>
            <pc:sldMk cId="1579504582" sldId="319"/>
            <ac:spMk id="2" creationId="{00000000-0000-0000-0000-000000000000}"/>
          </ac:spMkLst>
        </pc:spChg>
        <pc:spChg chg="mod">
          <ac:chgData name="Rodriguez Zazueta, Kiara E" userId="S::kerodriguez4@miners.utep.edu::4445f2a2-5a00-445a-8414-ecb3fde5874f" providerId="AD" clId="Web-{376A1A9D-431D-7F18-7F62-A6058E01E0A3}" dt="2022-05-04T17:48:49.896" v="39" actId="20577"/>
          <ac:spMkLst>
            <pc:docMk/>
            <pc:sldMk cId="1579504582" sldId="319"/>
            <ac:spMk id="5" creationId="{00000000-0000-0000-0000-000000000000}"/>
          </ac:spMkLst>
        </pc:spChg>
        <pc:picChg chg="add">
          <ac:chgData name="Rodriguez Zazueta, Kiara E" userId="S::kerodriguez4@miners.utep.edu::4445f2a2-5a00-445a-8414-ecb3fde5874f" providerId="AD" clId="Web-{376A1A9D-431D-7F18-7F62-A6058E01E0A3}" dt="2022-05-04T17:41:16.646" v="30"/>
          <ac:picMkLst>
            <pc:docMk/>
            <pc:sldMk cId="1579504582" sldId="319"/>
            <ac:picMk id="3" creationId="{09ADEC72-BFFB-9470-B2FB-BA838071F8DC}"/>
          </ac:picMkLst>
        </pc:picChg>
        <pc:picChg chg="del">
          <ac:chgData name="Rodriguez Zazueta, Kiara E" userId="S::kerodriguez4@miners.utep.edu::4445f2a2-5a00-445a-8414-ecb3fde5874f" providerId="AD" clId="Web-{376A1A9D-431D-7F18-7F62-A6058E01E0A3}" dt="2022-05-04T17:41:16.177" v="29"/>
          <ac:picMkLst>
            <pc:docMk/>
            <pc:sldMk cId="1579504582" sldId="319"/>
            <ac:picMk id="1026" creationId="{00000000-0000-0000-0000-000000000000}"/>
          </ac:picMkLst>
        </pc:picChg>
      </pc:sldChg>
      <pc:sldChg chg="addSp delSp modSp">
        <pc:chgData name="Rodriguez Zazueta, Kiara E" userId="S::kerodriguez4@miners.utep.edu::4445f2a2-5a00-445a-8414-ecb3fde5874f" providerId="AD" clId="Web-{376A1A9D-431D-7F18-7F62-A6058E01E0A3}" dt="2022-05-04T17:48:59.146" v="48" actId="20577"/>
        <pc:sldMkLst>
          <pc:docMk/>
          <pc:sldMk cId="1423430815" sldId="320"/>
        </pc:sldMkLst>
        <pc:spChg chg="mod">
          <ac:chgData name="Rodriguez Zazueta, Kiara E" userId="S::kerodriguez4@miners.utep.edu::4445f2a2-5a00-445a-8414-ecb3fde5874f" providerId="AD" clId="Web-{376A1A9D-431D-7F18-7F62-A6058E01E0A3}" dt="2022-05-04T17:38:46.432" v="7" actId="20577"/>
          <ac:spMkLst>
            <pc:docMk/>
            <pc:sldMk cId="1423430815" sldId="320"/>
            <ac:spMk id="2" creationId="{00000000-0000-0000-0000-000000000000}"/>
          </ac:spMkLst>
        </pc:spChg>
        <pc:spChg chg="mod">
          <ac:chgData name="Rodriguez Zazueta, Kiara E" userId="S::kerodriguez4@miners.utep.edu::4445f2a2-5a00-445a-8414-ecb3fde5874f" providerId="AD" clId="Web-{376A1A9D-431D-7F18-7F62-A6058E01E0A3}" dt="2022-05-04T17:48:59.146" v="48" actId="20577"/>
          <ac:spMkLst>
            <pc:docMk/>
            <pc:sldMk cId="1423430815" sldId="320"/>
            <ac:spMk id="10" creationId="{00000000-0000-0000-0000-000000000000}"/>
          </ac:spMkLst>
        </pc:spChg>
        <pc:picChg chg="add">
          <ac:chgData name="Rodriguez Zazueta, Kiara E" userId="S::kerodriguez4@miners.utep.edu::4445f2a2-5a00-445a-8414-ecb3fde5874f" providerId="AD" clId="Web-{376A1A9D-431D-7F18-7F62-A6058E01E0A3}" dt="2022-05-04T17:41:13.568" v="28"/>
          <ac:picMkLst>
            <pc:docMk/>
            <pc:sldMk cId="1423430815" sldId="320"/>
            <ac:picMk id="3" creationId="{817EBBD9-4BF5-F781-A86E-BEBADC1B554E}"/>
          </ac:picMkLst>
        </pc:picChg>
        <pc:picChg chg="del">
          <ac:chgData name="Rodriguez Zazueta, Kiara E" userId="S::kerodriguez4@miners.utep.edu::4445f2a2-5a00-445a-8414-ecb3fde5874f" providerId="AD" clId="Web-{376A1A9D-431D-7F18-7F62-A6058E01E0A3}" dt="2022-05-04T17:41:12.974" v="27"/>
          <ac:picMkLst>
            <pc:docMk/>
            <pc:sldMk cId="1423430815" sldId="320"/>
            <ac:picMk id="9" creationId="{00000000-0000-0000-0000-000000000000}"/>
          </ac:picMkLst>
        </pc:picChg>
      </pc:sldChg>
      <pc:sldChg chg="modSp">
        <pc:chgData name="Rodriguez Zazueta, Kiara E" userId="S::kerodriguez4@miners.utep.edu::4445f2a2-5a00-445a-8414-ecb3fde5874f" providerId="AD" clId="Web-{376A1A9D-431D-7F18-7F62-A6058E01E0A3}" dt="2022-05-04T17:49:07.288" v="49" actId="20577"/>
        <pc:sldMkLst>
          <pc:docMk/>
          <pc:sldMk cId="1296209349" sldId="321"/>
        </pc:sldMkLst>
        <pc:spChg chg="mod">
          <ac:chgData name="Rodriguez Zazueta, Kiara E" userId="S::kerodriguez4@miners.utep.edu::4445f2a2-5a00-445a-8414-ecb3fde5874f" providerId="AD" clId="Web-{376A1A9D-431D-7F18-7F62-A6058E01E0A3}" dt="2022-05-04T17:40:25.267" v="10" actId="20577"/>
          <ac:spMkLst>
            <pc:docMk/>
            <pc:sldMk cId="1296209349" sldId="321"/>
            <ac:spMk id="2" creationId="{00000000-0000-0000-0000-000000000000}"/>
          </ac:spMkLst>
        </pc:spChg>
        <pc:spChg chg="mod">
          <ac:chgData name="Rodriguez Zazueta, Kiara E" userId="S::kerodriguez4@miners.utep.edu::4445f2a2-5a00-445a-8414-ecb3fde5874f" providerId="AD" clId="Web-{376A1A9D-431D-7F18-7F62-A6058E01E0A3}" dt="2022-05-04T17:40:59.957" v="25" actId="14100"/>
          <ac:spMkLst>
            <pc:docMk/>
            <pc:sldMk cId="1296209349" sldId="321"/>
            <ac:spMk id="3" creationId="{00000000-0000-0000-0000-000000000000}"/>
          </ac:spMkLst>
        </pc:spChg>
        <pc:spChg chg="mod">
          <ac:chgData name="Rodriguez Zazueta, Kiara E" userId="S::kerodriguez4@miners.utep.edu::4445f2a2-5a00-445a-8414-ecb3fde5874f" providerId="AD" clId="Web-{376A1A9D-431D-7F18-7F62-A6058E01E0A3}" dt="2022-05-04T17:49:07.288" v="49" actId="20577"/>
          <ac:spMkLst>
            <pc:docMk/>
            <pc:sldMk cId="1296209349" sldId="321"/>
            <ac:spMk id="5" creationId="{00000000-0000-0000-0000-000000000000}"/>
          </ac:spMkLst>
        </pc:spChg>
        <pc:picChg chg="mod">
          <ac:chgData name="Rodriguez Zazueta, Kiara E" userId="S::kerodriguez4@miners.utep.edu::4445f2a2-5a00-445a-8414-ecb3fde5874f" providerId="AD" clId="Web-{376A1A9D-431D-7F18-7F62-A6058E01E0A3}" dt="2022-05-04T17:41:09.083" v="26" actId="14100"/>
          <ac:picMkLst>
            <pc:docMk/>
            <pc:sldMk cId="1296209349" sldId="321"/>
            <ac:picMk id="8" creationId="{00000000-0000-0000-0000-000000000000}"/>
          </ac:picMkLst>
        </pc:picChg>
      </pc:sldChg>
      <pc:sldChg chg="addSp delSp modSp">
        <pc:chgData name="Rodriguez Zazueta, Kiara E" userId="S::kerodriguez4@miners.utep.edu::4445f2a2-5a00-445a-8414-ecb3fde5874f" providerId="AD" clId="Web-{376A1A9D-431D-7F18-7F62-A6058E01E0A3}" dt="2022-05-04T17:41:40.663" v="36" actId="20577"/>
        <pc:sldMkLst>
          <pc:docMk/>
          <pc:sldMk cId="56013420" sldId="322"/>
        </pc:sldMkLst>
        <pc:spChg chg="mod">
          <ac:chgData name="Rodriguez Zazueta, Kiara E" userId="S::kerodriguez4@miners.utep.edu::4445f2a2-5a00-445a-8414-ecb3fde5874f" providerId="AD" clId="Web-{376A1A9D-431D-7F18-7F62-A6058E01E0A3}" dt="2022-05-04T17:41:40.663" v="36" actId="20577"/>
          <ac:spMkLst>
            <pc:docMk/>
            <pc:sldMk cId="56013420" sldId="322"/>
            <ac:spMk id="2" creationId="{00000000-0000-0000-0000-000000000000}"/>
          </ac:spMkLst>
        </pc:spChg>
        <pc:picChg chg="add">
          <ac:chgData name="Rodriguez Zazueta, Kiara E" userId="S::kerodriguez4@miners.utep.edu::4445f2a2-5a00-445a-8414-ecb3fde5874f" providerId="AD" clId="Web-{376A1A9D-431D-7F18-7F62-A6058E01E0A3}" dt="2022-05-04T17:41:24.693" v="32"/>
          <ac:picMkLst>
            <pc:docMk/>
            <pc:sldMk cId="56013420" sldId="322"/>
            <ac:picMk id="4" creationId="{1213DEFB-09B1-830D-9003-AC58B52571CE}"/>
          </ac:picMkLst>
        </pc:picChg>
        <pc:picChg chg="del">
          <ac:chgData name="Rodriguez Zazueta, Kiara E" userId="S::kerodriguez4@miners.utep.edu::4445f2a2-5a00-445a-8414-ecb3fde5874f" providerId="AD" clId="Web-{376A1A9D-431D-7F18-7F62-A6058E01E0A3}" dt="2022-05-04T17:41:24.146" v="31"/>
          <ac:picMkLst>
            <pc:docMk/>
            <pc:sldMk cId="56013420" sldId="322"/>
            <ac:picMk id="8" creationId="{00000000-0000-0000-0000-000000000000}"/>
          </ac:picMkLst>
        </pc:picChg>
      </pc:sldChg>
    </pc:docChg>
  </pc:docChgLst>
  <pc:docChgLst>
    <pc:chgData name="Guest User" userId="S::urn:spo:anon#02e9e7d0e58be34a064c46d4ef14b3f749dd17c2faff6e192cf752e7fc74e26e::" providerId="AD" clId="Web-{0000600C-3F40-46EF-9921-95937D10010E}"/>
    <pc:docChg chg="modSld">
      <pc:chgData name="Guest User" userId="S::urn:spo:anon#02e9e7d0e58be34a064c46d4ef14b3f749dd17c2faff6e192cf752e7fc74e26e::" providerId="AD" clId="Web-{0000600C-3F40-46EF-9921-95937D10010E}" dt="2022-05-04T18:05:23.314" v="5"/>
      <pc:docMkLst>
        <pc:docMk/>
      </pc:docMkLst>
      <pc:sldChg chg="addSp delSp modSp">
        <pc:chgData name="Guest User" userId="S::urn:spo:anon#02e9e7d0e58be34a064c46d4ef14b3f749dd17c2faff6e192cf752e7fc74e26e::" providerId="AD" clId="Web-{0000600C-3F40-46EF-9921-95937D10010E}" dt="2022-05-04T18:05:23.314" v="5"/>
        <pc:sldMkLst>
          <pc:docMk/>
          <pc:sldMk cId="1579504582" sldId="319"/>
        </pc:sldMkLst>
        <pc:spChg chg="del">
          <ac:chgData name="Guest User" userId="S::urn:spo:anon#02e9e7d0e58be34a064c46d4ef14b3f749dd17c2faff6e192cf752e7fc74e26e::" providerId="AD" clId="Web-{0000600C-3F40-46EF-9921-95937D10010E}" dt="2022-05-04T18:05:20.282" v="3"/>
          <ac:spMkLst>
            <pc:docMk/>
            <pc:sldMk cId="1579504582" sldId="319"/>
            <ac:spMk id="2" creationId="{00000000-0000-0000-0000-000000000000}"/>
          </ac:spMkLst>
        </pc:spChg>
        <pc:spChg chg="add del mod">
          <ac:chgData name="Guest User" userId="S::urn:spo:anon#02e9e7d0e58be34a064c46d4ef14b3f749dd17c2faff6e192cf752e7fc74e26e::" providerId="AD" clId="Web-{0000600C-3F40-46EF-9921-95937D10010E}" dt="2022-05-04T18:05:23.314" v="5"/>
          <ac:spMkLst>
            <pc:docMk/>
            <pc:sldMk cId="1579504582" sldId="319"/>
            <ac:spMk id="6" creationId="{E32C3CC1-F287-00AA-62A7-70525B13254C}"/>
          </ac:spMkLst>
        </pc:spChg>
        <pc:spChg chg="add">
          <ac:chgData name="Guest User" userId="S::urn:spo:anon#02e9e7d0e58be34a064c46d4ef14b3f749dd17c2faff6e192cf752e7fc74e26e::" providerId="AD" clId="Web-{0000600C-3F40-46EF-9921-95937D10010E}" dt="2022-05-04T18:05:20.532" v="4"/>
          <ac:spMkLst>
            <pc:docMk/>
            <pc:sldMk cId="1579504582" sldId="319"/>
            <ac:spMk id="8" creationId="{A444AB04-8A48-C24B-DECB-2AE9D239875A}"/>
          </ac:spMkLst>
        </pc:spChg>
      </pc:sldChg>
      <pc:sldChg chg="addSp delSp modSp">
        <pc:chgData name="Guest User" userId="S::urn:spo:anon#02e9e7d0e58be34a064c46d4ef14b3f749dd17c2faff6e192cf752e7fc74e26e::" providerId="AD" clId="Web-{0000600C-3F40-46EF-9921-95937D10010E}" dt="2022-05-04T18:05:11.657" v="2"/>
        <pc:sldMkLst>
          <pc:docMk/>
          <pc:sldMk cId="1296209349" sldId="321"/>
        </pc:sldMkLst>
        <pc:spChg chg="del">
          <ac:chgData name="Guest User" userId="S::urn:spo:anon#02e9e7d0e58be34a064c46d4ef14b3f749dd17c2faff6e192cf752e7fc74e26e::" providerId="AD" clId="Web-{0000600C-3F40-46EF-9921-95937D10010E}" dt="2022-05-04T18:05:08.500" v="0"/>
          <ac:spMkLst>
            <pc:docMk/>
            <pc:sldMk cId="1296209349" sldId="321"/>
            <ac:spMk id="2" creationId="{00000000-0000-0000-0000-000000000000}"/>
          </ac:spMkLst>
        </pc:spChg>
        <pc:spChg chg="add del mod">
          <ac:chgData name="Guest User" userId="S::urn:spo:anon#02e9e7d0e58be34a064c46d4ef14b3f749dd17c2faff6e192cf752e7fc74e26e::" providerId="AD" clId="Web-{0000600C-3F40-46EF-9921-95937D10010E}" dt="2022-05-04T18:05:11.657" v="2"/>
          <ac:spMkLst>
            <pc:docMk/>
            <pc:sldMk cId="1296209349" sldId="321"/>
            <ac:spMk id="7" creationId="{2A6899DF-6E85-C3BA-C133-6CC0C775D8C9}"/>
          </ac:spMkLst>
        </pc:spChg>
        <pc:spChg chg="add">
          <ac:chgData name="Guest User" userId="S::urn:spo:anon#02e9e7d0e58be34a064c46d4ef14b3f749dd17c2faff6e192cf752e7fc74e26e::" providerId="AD" clId="Web-{0000600C-3F40-46EF-9921-95937D10010E}" dt="2022-05-04T18:05:08.719" v="1"/>
          <ac:spMkLst>
            <pc:docMk/>
            <pc:sldMk cId="1296209349" sldId="321"/>
            <ac:spMk id="10" creationId="{E72AE795-29E7-7B3D-C34A-EDC79CF6ECDA}"/>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3" y="2"/>
            <a:ext cx="3014393" cy="467363"/>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38873" y="2"/>
            <a:ext cx="3014393" cy="467363"/>
          </a:xfrm>
          <a:prstGeom prst="rect">
            <a:avLst/>
          </a:prstGeom>
        </p:spPr>
        <p:txBody>
          <a:bodyPr vert="horz" lIns="91440" tIns="45720" rIns="91440" bIns="45720" rtlCol="0"/>
          <a:lstStyle>
            <a:lvl1pPr algn="r">
              <a:defRPr sz="1200"/>
            </a:lvl1pPr>
          </a:lstStyle>
          <a:p>
            <a:fld id="{462F77C8-994B-42F4-B41E-A1DE8ED5A423}" type="datetimeFigureOut">
              <a:rPr lang="en-US" smtClean="0"/>
              <a:t>5/4/2022</a:t>
            </a:fld>
            <a:endParaRPr lang="en-US"/>
          </a:p>
        </p:txBody>
      </p:sp>
      <p:sp>
        <p:nvSpPr>
          <p:cNvPr id="4" name="Footer Placeholder 3"/>
          <p:cNvSpPr>
            <a:spLocks noGrp="1"/>
          </p:cNvSpPr>
          <p:nvPr>
            <p:ph type="ftr" sz="quarter" idx="2"/>
          </p:nvPr>
        </p:nvSpPr>
        <p:spPr>
          <a:xfrm>
            <a:off x="3" y="8841740"/>
            <a:ext cx="3014393" cy="467363"/>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38873" y="8841740"/>
            <a:ext cx="3014393" cy="467363"/>
          </a:xfrm>
          <a:prstGeom prst="rect">
            <a:avLst/>
          </a:prstGeom>
        </p:spPr>
        <p:txBody>
          <a:bodyPr vert="horz" lIns="91440" tIns="45720" rIns="91440" bIns="45720" rtlCol="0" anchor="b"/>
          <a:lstStyle>
            <a:lvl1pPr algn="r">
              <a:defRPr sz="1200"/>
            </a:lvl1pPr>
          </a:lstStyle>
          <a:p>
            <a:fld id="{4F20FB3F-9A2B-4BB8-867B-805577D95E54}" type="slidenum">
              <a:rPr lang="en-US" smtClean="0"/>
              <a:t>‹#›</a:t>
            </a:fld>
            <a:endParaRPr lang="en-US"/>
          </a:p>
        </p:txBody>
      </p:sp>
    </p:spTree>
    <p:extLst>
      <p:ext uri="{BB962C8B-B14F-4D97-AF65-F5344CB8AC3E}">
        <p14:creationId xmlns:p14="http://schemas.microsoft.com/office/powerpoint/2010/main" val="3383130802"/>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3763" cy="465455"/>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39468" y="0"/>
            <a:ext cx="3013763" cy="465455"/>
          </a:xfrm>
          <a:prstGeom prst="rect">
            <a:avLst/>
          </a:prstGeom>
        </p:spPr>
        <p:txBody>
          <a:bodyPr vert="horz" lIns="93177" tIns="46589" rIns="93177" bIns="46589" rtlCol="0"/>
          <a:lstStyle>
            <a:lvl1pPr algn="r">
              <a:defRPr sz="1200"/>
            </a:lvl1pPr>
          </a:lstStyle>
          <a:p>
            <a:fld id="{7E82797C-D557-E445-AA9C-DCC45865E2F1}" type="datetimeFigureOut">
              <a:rPr lang="en-US" smtClean="0"/>
              <a:t>5/4/2022</a:t>
            </a:fld>
            <a:endParaRPr lang="en-US"/>
          </a:p>
        </p:txBody>
      </p:sp>
      <p:sp>
        <p:nvSpPr>
          <p:cNvPr id="4" name="Slide Image Placeholder 3"/>
          <p:cNvSpPr>
            <a:spLocks noGrp="1" noRot="1" noChangeAspect="1"/>
          </p:cNvSpPr>
          <p:nvPr>
            <p:ph type="sldImg" idx="2"/>
          </p:nvPr>
        </p:nvSpPr>
        <p:spPr>
          <a:xfrm>
            <a:off x="1150938" y="698500"/>
            <a:ext cx="4652962" cy="3490913"/>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695484" y="4421825"/>
            <a:ext cx="5563870" cy="4189095"/>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42032"/>
            <a:ext cx="3013763" cy="465455"/>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39468" y="8842032"/>
            <a:ext cx="3013763" cy="465455"/>
          </a:xfrm>
          <a:prstGeom prst="rect">
            <a:avLst/>
          </a:prstGeom>
        </p:spPr>
        <p:txBody>
          <a:bodyPr vert="horz" lIns="93177" tIns="46589" rIns="93177" bIns="46589" rtlCol="0" anchor="b"/>
          <a:lstStyle>
            <a:lvl1pPr algn="r">
              <a:defRPr sz="1200"/>
            </a:lvl1pPr>
          </a:lstStyle>
          <a:p>
            <a:fld id="{BA94C92B-5F87-9441-97FD-B34872FB1089}" type="slidenum">
              <a:rPr lang="en-US" smtClean="0"/>
              <a:t>‹#›</a:t>
            </a:fld>
            <a:endParaRPr lang="en-US"/>
          </a:p>
        </p:txBody>
      </p:sp>
    </p:spTree>
    <p:extLst>
      <p:ext uri="{BB962C8B-B14F-4D97-AF65-F5344CB8AC3E}">
        <p14:creationId xmlns:p14="http://schemas.microsoft.com/office/powerpoint/2010/main" val="1806912537"/>
      </p:ext>
    </p:extLst>
  </p:cSld>
  <p:clrMap bg1="lt1" tx1="dk1" bg2="lt2" tx2="dk2" accent1="accent1" accent2="accent2" accent3="accent3" accent4="accent4" accent5="accent5" accent6="accent6" hlink="hlink" folHlink="folHlink"/>
  <p:hf sldNum="0"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i="1" kern="1200" dirty="0">
                <a:solidFill>
                  <a:schemeClr val="tx1"/>
                </a:solidFill>
                <a:effectLst/>
                <a:latin typeface="+mn-lt"/>
                <a:ea typeface="+mn-ea"/>
                <a:cs typeface="+mn-cs"/>
              </a:rPr>
              <a:t>Welcome to today’s Enriching Experiences icebreaker.  We’re going to take a few minutes to learn a little more about each other and a little more about one of the Enriching Experiences that you may have heard about as part of the UTEP Edge.  </a:t>
            </a:r>
            <a:endParaRPr lang="en-US" sz="1200" kern="1200" dirty="0">
              <a:solidFill>
                <a:schemeClr val="tx1"/>
              </a:solidFill>
              <a:effectLst/>
              <a:latin typeface="+mn-lt"/>
              <a:ea typeface="+mn-ea"/>
              <a:cs typeface="+mn-cs"/>
            </a:endParaRPr>
          </a:p>
        </p:txBody>
      </p:sp>
    </p:spTree>
    <p:extLst>
      <p:ext uri="{BB962C8B-B14F-4D97-AF65-F5344CB8AC3E}">
        <p14:creationId xmlns:p14="http://schemas.microsoft.com/office/powerpoint/2010/main" val="7153796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Pct val="25000"/>
              <a:buFontTx/>
              <a:buNone/>
              <a:tabLst/>
              <a:defRPr/>
            </a:pPr>
            <a:r>
              <a:rPr lang="en-US" i="1" baseline="0" dirty="0"/>
              <a:t>Today we’re going to talk about Internships.  When I say “Internships” as an Enriching or High Impact Experience – what do you think of?</a:t>
            </a:r>
          </a:p>
          <a:p>
            <a:pPr marL="0" marR="0" lvl="0" indent="0" algn="l" defTabSz="457200" rtl="0" eaLnBrk="1" fontAlgn="auto" latinLnBrk="0" hangingPunct="1">
              <a:lnSpc>
                <a:spcPct val="100000"/>
              </a:lnSpc>
              <a:spcBef>
                <a:spcPts val="0"/>
              </a:spcBef>
              <a:spcAft>
                <a:spcPts val="0"/>
              </a:spcAft>
              <a:buClrTx/>
              <a:buSzPct val="25000"/>
              <a:buFontTx/>
              <a:buNone/>
              <a:tabLst/>
              <a:defRPr/>
            </a:pPr>
            <a:endParaRPr lang="en-US" baseline="0" dirty="0"/>
          </a:p>
          <a:p>
            <a:pPr marL="0" marR="0" lvl="0" indent="0" algn="l" defTabSz="457200" rtl="0" eaLnBrk="1" fontAlgn="auto" latinLnBrk="0" hangingPunct="1">
              <a:lnSpc>
                <a:spcPct val="100000"/>
              </a:lnSpc>
              <a:spcBef>
                <a:spcPts val="0"/>
              </a:spcBef>
              <a:spcAft>
                <a:spcPts val="0"/>
              </a:spcAft>
              <a:buClrTx/>
              <a:buSzTx/>
              <a:buFontTx/>
              <a:buNone/>
              <a:tabLst/>
              <a:defRPr/>
            </a:pPr>
            <a:r>
              <a:rPr lang="en-US" baseline="0" dirty="0"/>
              <a:t>[Get a couple of answers then go to next slide.  If you are not getting response, ask follow up questions such as “What kind of off campus opportunities related to your major can you think of that would be helpful to your career?” or “What kind of work or professional experience could you do now that would contribute to your career after you graduate?”   then “How could those be turned into internships?”</a:t>
            </a:r>
          </a:p>
          <a:p>
            <a:endParaRPr lang="en-US" baseline="0" dirty="0"/>
          </a:p>
          <a:p>
            <a:pPr marL="0" marR="0" lvl="0" indent="0" algn="l" defTabSz="457200" rtl="0" eaLnBrk="1" fontAlgn="auto" latinLnBrk="0" hangingPunct="1">
              <a:lnSpc>
                <a:spcPct val="100000"/>
              </a:lnSpc>
              <a:spcBef>
                <a:spcPts val="0"/>
              </a:spcBef>
              <a:spcAft>
                <a:spcPts val="0"/>
              </a:spcAft>
              <a:buClrTx/>
              <a:buSzPct val="25000"/>
              <a:buFontTx/>
              <a:buNone/>
              <a:tabLst/>
              <a:defRPr/>
            </a:pPr>
            <a:r>
              <a:rPr lang="en-US" baseline="0" dirty="0"/>
              <a:t>[When you click again, the definition will appear.]</a:t>
            </a:r>
          </a:p>
          <a:p>
            <a:pPr marL="0" marR="0" lvl="0" indent="0" algn="l" defTabSz="457200" rtl="0" eaLnBrk="1" fontAlgn="auto" latinLnBrk="0" hangingPunct="1">
              <a:lnSpc>
                <a:spcPct val="100000"/>
              </a:lnSpc>
              <a:spcBef>
                <a:spcPts val="0"/>
              </a:spcBef>
              <a:spcAft>
                <a:spcPts val="0"/>
              </a:spcAft>
              <a:buClrTx/>
              <a:buSzPct val="25000"/>
              <a:buFontTx/>
              <a:buNone/>
              <a:tabLst/>
              <a:defRPr/>
            </a:pPr>
            <a:endParaRPr lang="en-US" baseline="0" dirty="0"/>
          </a:p>
          <a:p>
            <a:pPr marL="0" marR="0" lvl="0" indent="0" algn="l" defTabSz="457200" rtl="0" eaLnBrk="1" fontAlgn="auto" latinLnBrk="0" hangingPunct="1">
              <a:lnSpc>
                <a:spcPct val="100000"/>
              </a:lnSpc>
              <a:spcBef>
                <a:spcPts val="0"/>
              </a:spcBef>
              <a:spcAft>
                <a:spcPts val="0"/>
              </a:spcAft>
              <a:buClrTx/>
              <a:buSzPct val="25000"/>
              <a:buFontTx/>
              <a:buNone/>
              <a:tabLst/>
              <a:defRPr/>
            </a:pPr>
            <a:r>
              <a:rPr lang="en-US" i="1" baseline="0" dirty="0"/>
              <a:t>Would you </a:t>
            </a:r>
            <a:r>
              <a:rPr lang="en-US" i="0" baseline="0" dirty="0"/>
              <a:t>[select someone in class] </a:t>
            </a:r>
            <a:r>
              <a:rPr lang="en-US" i="1" baseline="0" dirty="0"/>
              <a:t>read this out load for us?  Thanks.  Anyone here experienced an internship?  Know anyone who has?  What are they doing?  </a:t>
            </a:r>
          </a:p>
          <a:p>
            <a:pPr marL="0" marR="0" lvl="0" indent="0" algn="l" defTabSz="457200" rtl="0" eaLnBrk="1" fontAlgn="auto" latinLnBrk="0" hangingPunct="1">
              <a:lnSpc>
                <a:spcPct val="100000"/>
              </a:lnSpc>
              <a:spcBef>
                <a:spcPts val="0"/>
              </a:spcBef>
              <a:spcAft>
                <a:spcPts val="0"/>
              </a:spcAft>
              <a:buClrTx/>
              <a:buSzPct val="25000"/>
              <a:buFontTx/>
              <a:buNone/>
              <a:tabLst/>
              <a:defRPr/>
            </a:pPr>
            <a:endParaRPr lang="en-US" baseline="0" dirty="0"/>
          </a:p>
          <a:p>
            <a:pPr marL="0" marR="0" lvl="0" indent="0" algn="l" defTabSz="457200" rtl="0" eaLnBrk="1" fontAlgn="auto" latinLnBrk="0" hangingPunct="1">
              <a:lnSpc>
                <a:spcPct val="100000"/>
              </a:lnSpc>
              <a:spcBef>
                <a:spcPts val="0"/>
              </a:spcBef>
              <a:spcAft>
                <a:spcPts val="0"/>
              </a:spcAft>
              <a:buClrTx/>
              <a:buSzPct val="25000"/>
              <a:buFontTx/>
              <a:buNone/>
              <a:tabLst/>
              <a:defRPr/>
            </a:pPr>
            <a:endParaRPr lang="en-US" dirty="0"/>
          </a:p>
          <a:p>
            <a:pPr marL="0" marR="0" lvl="0" indent="0" algn="l" defTabSz="457200" rtl="0" eaLnBrk="1" fontAlgn="auto" latinLnBrk="0" hangingPunct="1">
              <a:lnSpc>
                <a:spcPct val="100000"/>
              </a:lnSpc>
              <a:spcBef>
                <a:spcPts val="0"/>
              </a:spcBef>
              <a:spcAft>
                <a:spcPts val="0"/>
              </a:spcAft>
              <a:buClrTx/>
              <a:buSzPct val="25000"/>
              <a:buFontTx/>
              <a:buNone/>
              <a:tabLst/>
              <a:defRPr/>
            </a:pPr>
            <a:endParaRPr lang="en-US" baseline="0" dirty="0"/>
          </a:p>
          <a:p>
            <a:pPr marL="0" marR="0" lvl="0" indent="0" algn="l" rtl="0">
              <a:spcBef>
                <a:spcPts val="0"/>
              </a:spcBef>
              <a:buSzPct val="25000"/>
              <a:buFontTx/>
              <a:buNone/>
            </a:pPr>
            <a:endParaRPr lang="en-US" sz="1200" b="0" i="0" u="none" strike="noStrike" cap="none" baseline="0" dirty="0">
              <a:solidFill>
                <a:schemeClr val="dk1"/>
              </a:solidFill>
              <a:latin typeface="+mn-lt"/>
              <a:ea typeface="Calibri"/>
              <a:cs typeface="Calibri"/>
              <a:sym typeface="Calibri"/>
            </a:endParaRPr>
          </a:p>
          <a:p>
            <a:pPr marL="0" marR="0" lvl="0" indent="0" algn="l" rtl="0">
              <a:spcBef>
                <a:spcPts val="0"/>
              </a:spcBef>
              <a:buSzPct val="25000"/>
              <a:buFontTx/>
              <a:buNone/>
            </a:pPr>
            <a:endParaRPr lang="en-US" sz="1200" b="0" i="0" u="none" strike="noStrike" cap="none" baseline="0" dirty="0">
              <a:solidFill>
                <a:schemeClr val="dk1"/>
              </a:solidFill>
              <a:latin typeface="+mn-lt"/>
              <a:ea typeface="Calibri"/>
              <a:cs typeface="Calibri"/>
              <a:sym typeface="Calibri"/>
            </a:endParaRPr>
          </a:p>
        </p:txBody>
      </p:sp>
    </p:spTree>
    <p:extLst>
      <p:ext uri="{BB962C8B-B14F-4D97-AF65-F5344CB8AC3E}">
        <p14:creationId xmlns:p14="http://schemas.microsoft.com/office/powerpoint/2010/main" val="418446837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rtl="0">
              <a:spcBef>
                <a:spcPts val="0"/>
              </a:spcBef>
              <a:buSzPct val="25000"/>
              <a:buFontTx/>
              <a:buNone/>
            </a:pPr>
            <a:r>
              <a:rPr lang="en-US" sz="1200" b="0" i="1" u="none" strike="noStrike" cap="none" baseline="0" dirty="0">
                <a:solidFill>
                  <a:schemeClr val="dk1"/>
                </a:solidFill>
                <a:latin typeface="+mn-lt"/>
                <a:ea typeface="Calibri"/>
                <a:cs typeface="Calibri"/>
                <a:sym typeface="Calibri"/>
              </a:rPr>
              <a:t>Here’s what we want to accomplish in the next few minutes.  Will you read the first one?  Thanks.  We’ve done that – defined internships.</a:t>
            </a:r>
          </a:p>
          <a:p>
            <a:pPr marL="0" marR="0" lvl="0" indent="0" algn="l" rtl="0">
              <a:spcBef>
                <a:spcPts val="0"/>
              </a:spcBef>
              <a:buSzPct val="25000"/>
              <a:buFontTx/>
              <a:buNone/>
            </a:pPr>
            <a:endParaRPr lang="en-US" sz="1200" b="0" i="1" u="none" strike="noStrike" cap="none" baseline="0" dirty="0">
              <a:solidFill>
                <a:schemeClr val="dk1"/>
              </a:solidFill>
              <a:latin typeface="+mn-lt"/>
              <a:ea typeface="Calibri"/>
              <a:cs typeface="Calibri"/>
              <a:sym typeface="Calibri"/>
            </a:endParaRPr>
          </a:p>
          <a:p>
            <a:pPr marL="0" marR="0" lvl="0" indent="0" algn="l" rtl="0">
              <a:spcBef>
                <a:spcPts val="0"/>
              </a:spcBef>
              <a:buSzPct val="25000"/>
              <a:buFontTx/>
              <a:buNone/>
            </a:pPr>
            <a:r>
              <a:rPr lang="en-US" sz="1200" b="0" i="1" u="none" strike="noStrike" cap="none" baseline="0" dirty="0">
                <a:solidFill>
                  <a:schemeClr val="dk1"/>
                </a:solidFill>
                <a:latin typeface="+mn-lt"/>
                <a:ea typeface="Calibri"/>
                <a:cs typeface="Calibri"/>
                <a:sym typeface="Calibri"/>
              </a:rPr>
              <a:t>Will you read the second one? Thanks.</a:t>
            </a:r>
          </a:p>
          <a:p>
            <a:pPr marL="0" marR="0" lvl="0" indent="0" algn="l" rtl="0">
              <a:spcBef>
                <a:spcPts val="0"/>
              </a:spcBef>
              <a:buSzPct val="25000"/>
              <a:buFontTx/>
              <a:buNone/>
            </a:pPr>
            <a:r>
              <a:rPr lang="en-US" sz="1200" b="0" i="1" u="none" strike="noStrike" cap="none" baseline="0" dirty="0">
                <a:solidFill>
                  <a:schemeClr val="dk1"/>
                </a:solidFill>
                <a:latin typeface="+mn-lt"/>
                <a:ea typeface="Calibri"/>
                <a:cs typeface="Calibri"/>
                <a:sym typeface="Calibri"/>
              </a:rPr>
              <a:t>So, start thinking about your talents, your strengths, your skills and how they contribute to you landing an internships that will connect to your major and career goals.  Who thinks they have good communication skills?  Do you work well in a team?  Are you confident?  A good problem solver and critical thinker?  All qualities that someone in business or industry would look for in a student intern, right?  </a:t>
            </a:r>
          </a:p>
          <a:p>
            <a:pPr marL="0" marR="0" lvl="0" indent="0" algn="l" rtl="0">
              <a:spcBef>
                <a:spcPts val="0"/>
              </a:spcBef>
              <a:buSzPct val="25000"/>
              <a:buFontTx/>
              <a:buNone/>
            </a:pPr>
            <a:endParaRPr lang="en-US" sz="1200" b="0" i="0" u="none" strike="noStrike" cap="none" baseline="0" dirty="0">
              <a:solidFill>
                <a:schemeClr val="dk1"/>
              </a:solidFill>
              <a:latin typeface="+mn-lt"/>
              <a:ea typeface="Calibri"/>
              <a:cs typeface="Calibri"/>
              <a:sym typeface="Calibri"/>
            </a:endParaRPr>
          </a:p>
          <a:p>
            <a:pPr marL="0" marR="0" lvl="0" indent="0" algn="l" rtl="0">
              <a:spcBef>
                <a:spcPts val="0"/>
              </a:spcBef>
              <a:buSzPct val="25000"/>
              <a:buFontTx/>
              <a:buNone/>
            </a:pPr>
            <a:r>
              <a:rPr lang="en-US" sz="1200" b="0" i="1" u="none" strike="noStrike" cap="none" baseline="0" dirty="0">
                <a:solidFill>
                  <a:schemeClr val="dk1"/>
                </a:solidFill>
                <a:latin typeface="+mn-lt"/>
                <a:ea typeface="Calibri"/>
                <a:cs typeface="Calibri"/>
                <a:sym typeface="Calibri"/>
              </a:rPr>
              <a:t>And, will you read number 3 for us?  Thanks.  So, what kind of internship would you like to experience?  How does that connect to your major and career path?</a:t>
            </a:r>
          </a:p>
          <a:p>
            <a:pPr marL="0" marR="0" lvl="0" indent="0" algn="l" rtl="0">
              <a:spcBef>
                <a:spcPts val="0"/>
              </a:spcBef>
              <a:buSzPct val="25000"/>
              <a:buFontTx/>
              <a:buNone/>
            </a:pPr>
            <a:endParaRPr lang="en-US" sz="1200" b="0" i="0" u="none" strike="noStrike" cap="none" baseline="0" dirty="0">
              <a:solidFill>
                <a:schemeClr val="dk1"/>
              </a:solidFill>
              <a:latin typeface="+mn-lt"/>
              <a:ea typeface="Calibri"/>
              <a:cs typeface="Calibri"/>
              <a:sym typeface="Calibri"/>
            </a:endParaRPr>
          </a:p>
        </p:txBody>
      </p:sp>
    </p:spTree>
    <p:extLst>
      <p:ext uri="{BB962C8B-B14F-4D97-AF65-F5344CB8AC3E}">
        <p14:creationId xmlns:p14="http://schemas.microsoft.com/office/powerpoint/2010/main" val="39734178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rtl="0">
              <a:spcBef>
                <a:spcPts val="0"/>
              </a:spcBef>
              <a:buSzPct val="25000"/>
              <a:buFontTx/>
              <a:buNone/>
            </a:pPr>
            <a:r>
              <a:rPr lang="en-US" sz="1200" b="0" i="0" u="none" strike="noStrike" cap="none" baseline="0" dirty="0">
                <a:solidFill>
                  <a:schemeClr val="dk1"/>
                </a:solidFill>
                <a:latin typeface="+mn-lt"/>
                <a:ea typeface="Calibri"/>
                <a:cs typeface="Calibri"/>
                <a:sym typeface="Calibri"/>
              </a:rPr>
              <a:t> </a:t>
            </a:r>
          </a:p>
          <a:p>
            <a:pPr marL="0" marR="0" lvl="0" indent="0" algn="l" rtl="0">
              <a:spcBef>
                <a:spcPts val="0"/>
              </a:spcBef>
              <a:buSzPct val="25000"/>
              <a:buFontTx/>
              <a:buNone/>
            </a:pPr>
            <a:r>
              <a:rPr lang="en-US" sz="1200" b="0" i="1" u="none" strike="noStrike" cap="none" baseline="0" dirty="0">
                <a:solidFill>
                  <a:schemeClr val="dk1"/>
                </a:solidFill>
                <a:latin typeface="+mn-lt"/>
                <a:ea typeface="Calibri"/>
                <a:cs typeface="Calibri"/>
                <a:sym typeface="Calibri"/>
              </a:rPr>
              <a:t>OK, now for today’s activity.  </a:t>
            </a:r>
            <a:r>
              <a:rPr lang="en-US" sz="1200" b="0" i="0" u="none" strike="noStrike" cap="none" baseline="0" dirty="0">
                <a:solidFill>
                  <a:schemeClr val="dk1"/>
                </a:solidFill>
                <a:latin typeface="+mn-lt"/>
                <a:ea typeface="Calibri"/>
                <a:cs typeface="Calibri"/>
                <a:sym typeface="Calibri"/>
              </a:rPr>
              <a:t>[Paraphrase the slide.]</a:t>
            </a:r>
          </a:p>
          <a:p>
            <a:pPr marL="0" marR="0" lvl="0" indent="0" algn="l" rtl="0">
              <a:spcBef>
                <a:spcPts val="0"/>
              </a:spcBef>
              <a:buSzPct val="25000"/>
              <a:buFontTx/>
              <a:buNone/>
            </a:pPr>
            <a:endParaRPr lang="en-US" sz="1200" b="0" i="0" u="none" strike="noStrike" cap="none" baseline="0" dirty="0">
              <a:solidFill>
                <a:schemeClr val="dk1"/>
              </a:solidFill>
              <a:latin typeface="+mn-lt"/>
              <a:ea typeface="Calibri"/>
              <a:cs typeface="Calibri"/>
              <a:sym typeface="Calibri"/>
            </a:endParaRPr>
          </a:p>
          <a:p>
            <a:pPr marL="0" marR="0" lvl="0" indent="0" algn="l" rtl="0">
              <a:spcBef>
                <a:spcPts val="0"/>
              </a:spcBef>
              <a:buSzPct val="25000"/>
              <a:buFontTx/>
              <a:buNone/>
            </a:pPr>
            <a:r>
              <a:rPr lang="en-US" sz="1200" b="0" i="0" u="none" strike="noStrike" cap="none" baseline="0" dirty="0">
                <a:solidFill>
                  <a:schemeClr val="dk1"/>
                </a:solidFill>
                <a:latin typeface="+mn-lt"/>
                <a:ea typeface="Calibri"/>
                <a:cs typeface="Calibri"/>
                <a:sym typeface="Calibri"/>
              </a:rPr>
              <a:t>[Give everyone a minute to think of their dream job then get into pairs and stare their internship conversations.  Let it go on for 5 – 6 minutes or as long as there is good buzz in the room.  When it starts to quiet down, call out “1 more minute”. ]</a:t>
            </a:r>
          </a:p>
          <a:p>
            <a:pPr marL="0" marR="0" lvl="0" indent="0" algn="l" rtl="0">
              <a:spcBef>
                <a:spcPts val="0"/>
              </a:spcBef>
              <a:buSzPct val="25000"/>
              <a:buFontTx/>
              <a:buNone/>
            </a:pPr>
            <a:endParaRPr lang="en-US" sz="1200" b="0" i="0" u="none" strike="noStrike" cap="none" baseline="0" dirty="0">
              <a:solidFill>
                <a:schemeClr val="dk1"/>
              </a:solidFill>
              <a:latin typeface="+mn-lt"/>
              <a:ea typeface="Calibri"/>
              <a:cs typeface="Calibri"/>
              <a:sym typeface="Calibri"/>
            </a:endParaRPr>
          </a:p>
          <a:p>
            <a:pPr marL="0" marR="0" lvl="0" indent="0" algn="l" rtl="0">
              <a:spcBef>
                <a:spcPts val="0"/>
              </a:spcBef>
              <a:buSzPct val="25000"/>
              <a:buFontTx/>
              <a:buNone/>
            </a:pPr>
            <a:r>
              <a:rPr lang="en-US" sz="1200" b="0" i="1" u="none" strike="noStrike" cap="none" baseline="0" dirty="0">
                <a:solidFill>
                  <a:schemeClr val="dk1"/>
                </a:solidFill>
                <a:latin typeface="+mn-lt"/>
                <a:ea typeface="Calibri"/>
                <a:cs typeface="Calibri"/>
                <a:sym typeface="Calibri"/>
              </a:rPr>
              <a:t>How was that?  Did anyone have a particularly good example they want to share?  </a:t>
            </a:r>
          </a:p>
          <a:p>
            <a:pPr marL="0" marR="0" lvl="0" indent="0" algn="l" rtl="0">
              <a:spcBef>
                <a:spcPts val="0"/>
              </a:spcBef>
              <a:buSzPct val="25000"/>
              <a:buFontTx/>
              <a:buNone/>
            </a:pPr>
            <a:endParaRPr lang="en-US" sz="1200" b="0" i="0" u="none" strike="noStrike" cap="none" baseline="0" dirty="0">
              <a:solidFill>
                <a:schemeClr val="dk1"/>
              </a:solidFill>
              <a:latin typeface="+mn-lt"/>
              <a:ea typeface="Calibri"/>
              <a:cs typeface="Calibri"/>
              <a:sym typeface="Calibri"/>
            </a:endParaRPr>
          </a:p>
          <a:p>
            <a:pPr marL="0" marR="0" lvl="0" indent="0" algn="l" rtl="0">
              <a:spcBef>
                <a:spcPts val="0"/>
              </a:spcBef>
              <a:buSzPct val="25000"/>
              <a:buFontTx/>
              <a:buNone/>
            </a:pPr>
            <a:endParaRPr lang="en-US" sz="1200" b="0" i="0" u="none" strike="noStrike" cap="none" baseline="0" dirty="0">
              <a:solidFill>
                <a:schemeClr val="dk1"/>
              </a:solidFill>
              <a:latin typeface="+mn-lt"/>
              <a:ea typeface="Calibri"/>
              <a:cs typeface="Calibri"/>
              <a:sym typeface="Calibri"/>
            </a:endParaRPr>
          </a:p>
        </p:txBody>
      </p:sp>
    </p:spTree>
    <p:extLst>
      <p:ext uri="{BB962C8B-B14F-4D97-AF65-F5344CB8AC3E}">
        <p14:creationId xmlns:p14="http://schemas.microsoft.com/office/powerpoint/2010/main" val="380611100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rtl="0">
              <a:spcBef>
                <a:spcPts val="0"/>
              </a:spcBef>
              <a:buSzPct val="25000"/>
              <a:buFontTx/>
              <a:buNone/>
            </a:pPr>
            <a:r>
              <a:rPr lang="en-US" sz="1200" b="0" i="0" u="none" strike="noStrike" cap="none" baseline="0" dirty="0">
                <a:solidFill>
                  <a:schemeClr val="dk1"/>
                </a:solidFill>
                <a:latin typeface="+mn-lt"/>
                <a:ea typeface="Calibri"/>
                <a:cs typeface="Calibri"/>
                <a:sym typeface="Calibri"/>
              </a:rPr>
              <a:t> </a:t>
            </a:r>
          </a:p>
          <a:p>
            <a:pPr marL="0" marR="0" lvl="0" indent="0" algn="l" rtl="0">
              <a:spcBef>
                <a:spcPts val="0"/>
              </a:spcBef>
              <a:buSzPct val="25000"/>
              <a:buFontTx/>
              <a:buNone/>
            </a:pPr>
            <a:r>
              <a:rPr lang="en-US" sz="1200" b="0" i="1" u="none" strike="noStrike" cap="none" baseline="0" dirty="0">
                <a:solidFill>
                  <a:schemeClr val="dk1"/>
                </a:solidFill>
                <a:latin typeface="+mn-lt"/>
                <a:ea typeface="Calibri"/>
                <a:cs typeface="Calibri"/>
                <a:sym typeface="Calibri"/>
              </a:rPr>
              <a:t>So, that’s an introduction to Internships at UTEP.  There are many ways to finding an internship that will contribute to your future success.  Building on your past experiences, taking advantage of your talents and skills today and making good decisions will lead internship opportunities tomorrow. </a:t>
            </a:r>
          </a:p>
          <a:p>
            <a:pPr marL="0" marR="0" lvl="0" indent="0" algn="l" rtl="0">
              <a:spcBef>
                <a:spcPts val="0"/>
              </a:spcBef>
              <a:buSzPct val="25000"/>
              <a:buFontTx/>
              <a:buNone/>
            </a:pPr>
            <a:endParaRPr lang="en-US" sz="1200" b="0" i="1" u="none" strike="noStrike" cap="none" baseline="0" dirty="0">
              <a:solidFill>
                <a:schemeClr val="dk1"/>
              </a:solidFill>
              <a:latin typeface="+mn-lt"/>
              <a:ea typeface="Calibri"/>
              <a:cs typeface="Calibri"/>
              <a:sym typeface="Calibri"/>
            </a:endParaRPr>
          </a:p>
          <a:p>
            <a:pPr marL="0" marR="0" lvl="0" indent="0" algn="l" rtl="0">
              <a:spcBef>
                <a:spcPts val="0"/>
              </a:spcBef>
              <a:buSzPct val="25000"/>
              <a:buFontTx/>
              <a:buNone/>
            </a:pPr>
            <a:r>
              <a:rPr lang="en-US" sz="1200" b="0" i="1" u="none" strike="noStrike" cap="none" baseline="0" dirty="0">
                <a:solidFill>
                  <a:schemeClr val="dk1"/>
                </a:solidFill>
                <a:latin typeface="+mn-lt"/>
                <a:ea typeface="Calibri"/>
                <a:cs typeface="Calibri"/>
                <a:sym typeface="Calibri"/>
              </a:rPr>
              <a:t>Thanks.</a:t>
            </a:r>
          </a:p>
        </p:txBody>
      </p:sp>
    </p:spTree>
    <p:extLst>
      <p:ext uri="{BB962C8B-B14F-4D97-AF65-F5344CB8AC3E}">
        <p14:creationId xmlns:p14="http://schemas.microsoft.com/office/powerpoint/2010/main" val="321303365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ext Layout">
    <p:spTree>
      <p:nvGrpSpPr>
        <p:cNvPr id="1" name=""/>
        <p:cNvGrpSpPr/>
        <p:nvPr/>
      </p:nvGrpSpPr>
      <p:grpSpPr>
        <a:xfrm>
          <a:off x="0" y="0"/>
          <a:ext cx="0" cy="0"/>
          <a:chOff x="0" y="0"/>
          <a:chExt cx="0" cy="0"/>
        </a:xfrm>
      </p:grpSpPr>
      <p:pic>
        <p:nvPicPr>
          <p:cNvPr id="11" name="Picture 10" descr="UTEP EDGE template-03-03.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25883" y="-138793"/>
            <a:ext cx="9416731" cy="7119967"/>
          </a:xfrm>
          <a:prstGeom prst="rect">
            <a:avLst/>
          </a:prstGeom>
        </p:spPr>
      </p:pic>
      <p:sp>
        <p:nvSpPr>
          <p:cNvPr id="2" name="Title 1"/>
          <p:cNvSpPr>
            <a:spLocks noGrp="1"/>
          </p:cNvSpPr>
          <p:nvPr>
            <p:ph type="title" hasCustomPrompt="1"/>
          </p:nvPr>
        </p:nvSpPr>
        <p:spPr>
          <a:xfrm>
            <a:off x="457200" y="573048"/>
            <a:ext cx="8229600" cy="835688"/>
          </a:xfrm>
          <a:prstGeom prst="rect">
            <a:avLst/>
          </a:prstGeom>
        </p:spPr>
        <p:txBody>
          <a:bodyPr/>
          <a:lstStyle>
            <a:lvl1pPr algn="l">
              <a:spcBef>
                <a:spcPts val="0"/>
              </a:spcBef>
              <a:defRPr cap="all"/>
            </a:lvl1pPr>
          </a:lstStyle>
          <a:p>
            <a:r>
              <a:rPr lang="en-US" dirty="0"/>
              <a:t>THE UTEP EDGE</a:t>
            </a:r>
          </a:p>
        </p:txBody>
      </p:sp>
      <p:sp>
        <p:nvSpPr>
          <p:cNvPr id="7" name="Text Placeholder 6"/>
          <p:cNvSpPr>
            <a:spLocks noGrp="1"/>
          </p:cNvSpPr>
          <p:nvPr>
            <p:ph type="body" sz="quarter" idx="10"/>
          </p:nvPr>
        </p:nvSpPr>
        <p:spPr>
          <a:xfrm>
            <a:off x="457200" y="1589086"/>
            <a:ext cx="8229600" cy="3505200"/>
          </a:xfrm>
          <a:prstGeom prst="rect">
            <a:avLst/>
          </a:prstGeom>
        </p:spPr>
        <p:txBody>
          <a:bodyPr>
            <a:normAutofit/>
          </a:bodyPr>
          <a:lstStyle>
            <a:lvl1pPr marL="0" indent="0">
              <a:lnSpc>
                <a:spcPct val="150000"/>
              </a:lnSpc>
              <a:buClr>
                <a:schemeClr val="bg1">
                  <a:lumMod val="50000"/>
                </a:schemeClr>
              </a:buClr>
              <a:buFont typeface="Arial"/>
              <a:buNone/>
              <a:defRPr sz="2400"/>
            </a:lvl1pPr>
            <a:lvl2pPr marL="742950" indent="-285750">
              <a:lnSpc>
                <a:spcPct val="150000"/>
              </a:lnSpc>
              <a:buClr>
                <a:schemeClr val="bg1">
                  <a:lumMod val="50000"/>
                </a:schemeClr>
              </a:buClr>
              <a:buFont typeface="Arial"/>
              <a:buChar char="•"/>
              <a:defRPr sz="2400"/>
            </a:lvl2pPr>
            <a:lvl3pPr marL="1143000" indent="-228600">
              <a:lnSpc>
                <a:spcPct val="150000"/>
              </a:lnSpc>
              <a:buClr>
                <a:schemeClr val="bg1">
                  <a:lumMod val="50000"/>
                </a:schemeClr>
              </a:buClr>
              <a:buFont typeface="Arial"/>
              <a:buChar char="•"/>
              <a:defRPr sz="2400"/>
            </a:lvl3pPr>
            <a:lvl4pPr marL="1600200" indent="-228600">
              <a:lnSpc>
                <a:spcPct val="150000"/>
              </a:lnSpc>
              <a:buClr>
                <a:schemeClr val="bg1">
                  <a:lumMod val="50000"/>
                </a:schemeClr>
              </a:buClr>
              <a:buFont typeface="Arial"/>
              <a:buChar char="•"/>
              <a:defRPr sz="2400"/>
            </a:lvl4pPr>
            <a:lvl5pPr marL="2057400" indent="-228600">
              <a:lnSpc>
                <a:spcPct val="150000"/>
              </a:lnSpc>
              <a:buClr>
                <a:schemeClr val="bg1">
                  <a:lumMod val="50000"/>
                </a:schemeClr>
              </a:buClr>
              <a:buFont typeface="Arial"/>
              <a:buChar char="•"/>
              <a:defRPr sz="2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6326735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UTEP Edge Logo">
    <p:spTree>
      <p:nvGrpSpPr>
        <p:cNvPr id="1" name=""/>
        <p:cNvGrpSpPr/>
        <p:nvPr/>
      </p:nvGrpSpPr>
      <p:grpSpPr>
        <a:xfrm>
          <a:off x="0" y="0"/>
          <a:ext cx="0" cy="0"/>
          <a:chOff x="0" y="0"/>
          <a:chExt cx="0" cy="0"/>
        </a:xfrm>
      </p:grpSpPr>
      <p:pic>
        <p:nvPicPr>
          <p:cNvPr id="7" name="Picture 6" descr="UTEP EDGE template-01.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44611" y="-159613"/>
            <a:ext cx="9462621" cy="7154665"/>
          </a:xfrm>
          <a:prstGeom prst="rect">
            <a:avLst/>
          </a:prstGeom>
        </p:spPr>
      </p:pic>
      <p:sp>
        <p:nvSpPr>
          <p:cNvPr id="9" name="Text Placeholder 8"/>
          <p:cNvSpPr>
            <a:spLocks noGrp="1"/>
          </p:cNvSpPr>
          <p:nvPr>
            <p:ph type="body" sz="quarter" idx="10" hasCustomPrompt="1"/>
          </p:nvPr>
        </p:nvSpPr>
        <p:spPr>
          <a:xfrm>
            <a:off x="2089150" y="4143248"/>
            <a:ext cx="4927600" cy="831850"/>
          </a:xfrm>
          <a:prstGeom prst="rect">
            <a:avLst/>
          </a:prstGeom>
        </p:spPr>
        <p:txBody>
          <a:bodyPr vert="horz"/>
          <a:lstStyle>
            <a:lvl1pPr marL="0" indent="0" algn="ctr">
              <a:buNone/>
              <a:defRPr sz="3600" b="1" i="1" cap="all" baseline="0">
                <a:solidFill>
                  <a:schemeClr val="bg1"/>
                </a:solidFill>
              </a:defRPr>
            </a:lvl1pPr>
          </a:lstStyle>
          <a:p>
            <a:pPr lvl="0"/>
            <a:r>
              <a:rPr lang="en-US" dirty="0"/>
              <a:t>Status UPDATE</a:t>
            </a:r>
          </a:p>
        </p:txBody>
      </p:sp>
    </p:spTree>
    <p:extLst>
      <p:ext uri="{BB962C8B-B14F-4D97-AF65-F5344CB8AC3E}">
        <p14:creationId xmlns:p14="http://schemas.microsoft.com/office/powerpoint/2010/main" val="158745704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reserve="1">
  <p:cSld name="Logo &amp; tagline">
    <p:spTree>
      <p:nvGrpSpPr>
        <p:cNvPr id="1" name=""/>
        <p:cNvGrpSpPr/>
        <p:nvPr/>
      </p:nvGrpSpPr>
      <p:grpSpPr>
        <a:xfrm>
          <a:off x="0" y="0"/>
          <a:ext cx="0" cy="0"/>
          <a:chOff x="0" y="0"/>
          <a:chExt cx="0" cy="0"/>
        </a:xfrm>
      </p:grpSpPr>
      <p:pic>
        <p:nvPicPr>
          <p:cNvPr id="5" name="Picture 4" descr="UTEP EDGE template-02.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59621" y="-187369"/>
            <a:ext cx="9480977" cy="7168544"/>
          </a:xfrm>
          <a:prstGeom prst="rect">
            <a:avLst/>
          </a:prstGeom>
        </p:spPr>
      </p:pic>
    </p:spTree>
    <p:extLst>
      <p:ext uri="{BB962C8B-B14F-4D97-AF65-F5344CB8AC3E}">
        <p14:creationId xmlns:p14="http://schemas.microsoft.com/office/powerpoint/2010/main" val="77302617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ext Layout">
    <p:spTree>
      <p:nvGrpSpPr>
        <p:cNvPr id="1" name=""/>
        <p:cNvGrpSpPr/>
        <p:nvPr/>
      </p:nvGrpSpPr>
      <p:grpSpPr>
        <a:xfrm>
          <a:off x="0" y="0"/>
          <a:ext cx="0" cy="0"/>
          <a:chOff x="0" y="0"/>
          <a:chExt cx="0" cy="0"/>
        </a:xfrm>
      </p:grpSpPr>
      <p:pic>
        <p:nvPicPr>
          <p:cNvPr id="11" name="Picture 10" descr="UTEP EDGE template-03-03.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25883" y="-138793"/>
            <a:ext cx="9416731" cy="7119967"/>
          </a:xfrm>
          <a:prstGeom prst="rect">
            <a:avLst/>
          </a:prstGeom>
        </p:spPr>
      </p:pic>
      <p:sp>
        <p:nvSpPr>
          <p:cNvPr id="2" name="Title 1"/>
          <p:cNvSpPr>
            <a:spLocks noGrp="1"/>
          </p:cNvSpPr>
          <p:nvPr>
            <p:ph type="title" hasCustomPrompt="1"/>
          </p:nvPr>
        </p:nvSpPr>
        <p:spPr>
          <a:xfrm>
            <a:off x="457200" y="573048"/>
            <a:ext cx="8229600" cy="835688"/>
          </a:xfrm>
          <a:prstGeom prst="rect">
            <a:avLst/>
          </a:prstGeom>
        </p:spPr>
        <p:txBody>
          <a:bodyPr/>
          <a:lstStyle>
            <a:lvl1pPr algn="l">
              <a:spcBef>
                <a:spcPts val="0"/>
              </a:spcBef>
              <a:defRPr cap="all"/>
            </a:lvl1pPr>
          </a:lstStyle>
          <a:p>
            <a:r>
              <a:rPr lang="en-US" dirty="0"/>
              <a:t>THE UTEP EDGE</a:t>
            </a:r>
          </a:p>
        </p:txBody>
      </p:sp>
      <p:sp>
        <p:nvSpPr>
          <p:cNvPr id="7" name="Text Placeholder 6"/>
          <p:cNvSpPr>
            <a:spLocks noGrp="1"/>
          </p:cNvSpPr>
          <p:nvPr>
            <p:ph type="body" sz="quarter" idx="10"/>
          </p:nvPr>
        </p:nvSpPr>
        <p:spPr>
          <a:xfrm>
            <a:off x="457200" y="1589086"/>
            <a:ext cx="8229600" cy="3505200"/>
          </a:xfrm>
          <a:prstGeom prst="rect">
            <a:avLst/>
          </a:prstGeom>
        </p:spPr>
        <p:txBody>
          <a:bodyPr>
            <a:normAutofit/>
          </a:bodyPr>
          <a:lstStyle>
            <a:lvl1pPr marL="0" indent="0">
              <a:lnSpc>
                <a:spcPct val="150000"/>
              </a:lnSpc>
              <a:buClr>
                <a:schemeClr val="bg1">
                  <a:lumMod val="50000"/>
                </a:schemeClr>
              </a:buClr>
              <a:buFont typeface="Arial"/>
              <a:buNone/>
              <a:defRPr sz="2400"/>
            </a:lvl1pPr>
            <a:lvl2pPr marL="742950" indent="-285750">
              <a:lnSpc>
                <a:spcPct val="150000"/>
              </a:lnSpc>
              <a:buClr>
                <a:schemeClr val="bg1">
                  <a:lumMod val="50000"/>
                </a:schemeClr>
              </a:buClr>
              <a:buFont typeface="Arial"/>
              <a:buChar char="•"/>
              <a:defRPr sz="2400"/>
            </a:lvl2pPr>
            <a:lvl3pPr marL="1143000" indent="-228600">
              <a:lnSpc>
                <a:spcPct val="150000"/>
              </a:lnSpc>
              <a:buClr>
                <a:schemeClr val="bg1">
                  <a:lumMod val="50000"/>
                </a:schemeClr>
              </a:buClr>
              <a:buFont typeface="Arial"/>
              <a:buChar char="•"/>
              <a:defRPr sz="2400"/>
            </a:lvl3pPr>
            <a:lvl4pPr marL="1600200" indent="-228600">
              <a:lnSpc>
                <a:spcPct val="150000"/>
              </a:lnSpc>
              <a:buClr>
                <a:schemeClr val="bg1">
                  <a:lumMod val="50000"/>
                </a:schemeClr>
              </a:buClr>
              <a:buFont typeface="Arial"/>
              <a:buChar char="•"/>
              <a:defRPr sz="2400"/>
            </a:lvl4pPr>
            <a:lvl5pPr marL="2057400" indent="-228600">
              <a:lnSpc>
                <a:spcPct val="150000"/>
              </a:lnSpc>
              <a:buClr>
                <a:schemeClr val="bg1">
                  <a:lumMod val="50000"/>
                </a:schemeClr>
              </a:buClr>
              <a:buFont typeface="Arial"/>
              <a:buChar char="•"/>
              <a:defRPr sz="2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22092056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UTEP Edge Logo">
    <p:spTree>
      <p:nvGrpSpPr>
        <p:cNvPr id="1" name=""/>
        <p:cNvGrpSpPr/>
        <p:nvPr/>
      </p:nvGrpSpPr>
      <p:grpSpPr>
        <a:xfrm>
          <a:off x="0" y="0"/>
          <a:ext cx="0" cy="0"/>
          <a:chOff x="0" y="0"/>
          <a:chExt cx="0" cy="0"/>
        </a:xfrm>
      </p:grpSpPr>
      <p:pic>
        <p:nvPicPr>
          <p:cNvPr id="7" name="Picture 6" descr="UTEP EDGE template-01.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44611" y="-159613"/>
            <a:ext cx="9462621" cy="7154665"/>
          </a:xfrm>
          <a:prstGeom prst="rect">
            <a:avLst/>
          </a:prstGeom>
        </p:spPr>
      </p:pic>
      <p:sp>
        <p:nvSpPr>
          <p:cNvPr id="9" name="Text Placeholder 8"/>
          <p:cNvSpPr>
            <a:spLocks noGrp="1"/>
          </p:cNvSpPr>
          <p:nvPr>
            <p:ph type="body" sz="quarter" idx="10" hasCustomPrompt="1"/>
          </p:nvPr>
        </p:nvSpPr>
        <p:spPr>
          <a:xfrm>
            <a:off x="2089150" y="4143248"/>
            <a:ext cx="4927600" cy="831850"/>
          </a:xfrm>
          <a:prstGeom prst="rect">
            <a:avLst/>
          </a:prstGeom>
        </p:spPr>
        <p:txBody>
          <a:bodyPr vert="horz"/>
          <a:lstStyle>
            <a:lvl1pPr marL="0" indent="0" algn="ctr">
              <a:buNone/>
              <a:defRPr sz="3600" b="1" i="1" cap="all" baseline="0">
                <a:solidFill>
                  <a:schemeClr val="bg1"/>
                </a:solidFill>
              </a:defRPr>
            </a:lvl1pPr>
          </a:lstStyle>
          <a:p>
            <a:pPr lvl="0"/>
            <a:r>
              <a:rPr lang="en-US" dirty="0"/>
              <a:t>Status UPDATE</a:t>
            </a:r>
          </a:p>
        </p:txBody>
      </p:sp>
    </p:spTree>
    <p:extLst>
      <p:ext uri="{BB962C8B-B14F-4D97-AF65-F5344CB8AC3E}">
        <p14:creationId xmlns:p14="http://schemas.microsoft.com/office/powerpoint/2010/main" val="12613983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Logo &amp; tagline">
    <p:spTree>
      <p:nvGrpSpPr>
        <p:cNvPr id="1" name=""/>
        <p:cNvGrpSpPr/>
        <p:nvPr/>
      </p:nvGrpSpPr>
      <p:grpSpPr>
        <a:xfrm>
          <a:off x="0" y="0"/>
          <a:ext cx="0" cy="0"/>
          <a:chOff x="0" y="0"/>
          <a:chExt cx="0" cy="0"/>
        </a:xfrm>
      </p:grpSpPr>
      <p:pic>
        <p:nvPicPr>
          <p:cNvPr id="5" name="Picture 4" descr="UTEP EDGE template-02.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59621" y="-187369"/>
            <a:ext cx="9480977" cy="7168544"/>
          </a:xfrm>
          <a:prstGeom prst="rect">
            <a:avLst/>
          </a:prstGeom>
        </p:spPr>
      </p:pic>
    </p:spTree>
    <p:extLst>
      <p:ext uri="{BB962C8B-B14F-4D97-AF65-F5344CB8AC3E}">
        <p14:creationId xmlns:p14="http://schemas.microsoft.com/office/powerpoint/2010/main" val="12466887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cSld name="1_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5/4/2022</a:t>
            </a:fld>
            <a:endParaRPr lang="en-US" dirty="0"/>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dirty="0"/>
          </a:p>
        </p:txBody>
      </p:sp>
    </p:spTree>
    <p:extLst>
      <p:ext uri="{BB962C8B-B14F-4D97-AF65-F5344CB8AC3E}">
        <p14:creationId xmlns:p14="http://schemas.microsoft.com/office/powerpoint/2010/main" val="38525272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slideLayout" Target="../slideLayouts/slideLayout5.xml"/><Relationship Id="rId1" Type="http://schemas.openxmlformats.org/officeDocument/2006/relationships/slideLayout" Target="../slideLayouts/slideLayout4.xml"/><Relationship Id="rId5" Type="http://schemas.openxmlformats.org/officeDocument/2006/relationships/theme" Target="../theme/theme2.xml"/><Relationship Id="rId4" Type="http://schemas.openxmlformats.org/officeDocument/2006/relationships/slideLayout" Target="../slideLayouts/slideLayout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5503161"/>
      </p:ext>
    </p:extLst>
  </p:cSld>
  <p:clrMap bg1="lt1" tx1="dk1" bg2="lt2" tx2="dk2" accent1="accent1" accent2="accent2" accent3="accent3" accent4="accent4" accent5="accent5" accent6="accent6" hlink="hlink" folHlink="folHlink"/>
  <p:sldLayoutIdLst>
    <p:sldLayoutId id="2147483656" r:id="rId1"/>
    <p:sldLayoutId id="2147483650" r:id="rId2"/>
    <p:sldLayoutId id="2147483655" r:id="rId3"/>
  </p:sldLayoutIdLst>
  <p:txStyles>
    <p:titleStyle>
      <a:lvl1pPr algn="ctr" defTabSz="457200" rtl="0" eaLnBrk="1" latinLnBrk="0" hangingPunct="1">
        <a:spcBef>
          <a:spcPct val="0"/>
        </a:spcBef>
        <a:buNone/>
        <a:defRPr sz="4400" b="1" i="0" kern="1200">
          <a:solidFill>
            <a:schemeClr val="accent1">
              <a:lumMod val="50000"/>
            </a:schemeClr>
          </a:solidFill>
          <a:latin typeface="Arial"/>
          <a:ea typeface="+mj-ea"/>
          <a:cs typeface="Arial"/>
        </a:defRPr>
      </a:lvl1pPr>
    </p:titleStyle>
    <p:bodyStyle>
      <a:lvl1pPr marL="342900" indent="-342900" algn="l" defTabSz="457200" rtl="0" eaLnBrk="1" latinLnBrk="0" hangingPunct="1">
        <a:spcBef>
          <a:spcPct val="20000"/>
        </a:spcBef>
        <a:buFont typeface="Arial"/>
        <a:buChar char="•"/>
        <a:defRPr sz="3200" kern="1200">
          <a:solidFill>
            <a:schemeClr val="accent1">
              <a:lumMod val="50000"/>
            </a:schemeClr>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accent1">
              <a:lumMod val="50000"/>
            </a:schemeClr>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accent1">
              <a:lumMod val="50000"/>
            </a:schemeClr>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accent1">
              <a:lumMod val="50000"/>
            </a:schemeClr>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accent1">
              <a:lumMod val="50000"/>
            </a:schemeClr>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06821032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Lst>
  <p:txStyles>
    <p:titleStyle>
      <a:lvl1pPr algn="ctr" defTabSz="457200" rtl="0" eaLnBrk="1" latinLnBrk="0" hangingPunct="1">
        <a:spcBef>
          <a:spcPct val="0"/>
        </a:spcBef>
        <a:buNone/>
        <a:defRPr sz="4400" b="1" i="0" kern="1200">
          <a:solidFill>
            <a:schemeClr val="accent1">
              <a:lumMod val="50000"/>
            </a:schemeClr>
          </a:solidFill>
          <a:latin typeface="Arial"/>
          <a:ea typeface="+mj-ea"/>
          <a:cs typeface="Arial"/>
        </a:defRPr>
      </a:lvl1pPr>
    </p:titleStyle>
    <p:bodyStyle>
      <a:lvl1pPr marL="342900" indent="-342900" algn="l" defTabSz="457200" rtl="0" eaLnBrk="1" latinLnBrk="0" hangingPunct="1">
        <a:spcBef>
          <a:spcPct val="20000"/>
        </a:spcBef>
        <a:buFont typeface="Arial"/>
        <a:buChar char="•"/>
        <a:defRPr sz="3200" kern="1200">
          <a:solidFill>
            <a:schemeClr val="accent1">
              <a:lumMod val="50000"/>
            </a:schemeClr>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accent1">
              <a:lumMod val="50000"/>
            </a:schemeClr>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accent1">
              <a:lumMod val="50000"/>
            </a:schemeClr>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accent1">
              <a:lumMod val="50000"/>
            </a:schemeClr>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accent1">
              <a:lumMod val="50000"/>
            </a:schemeClr>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7.xml"/><Relationship Id="rId5" Type="http://schemas.openxmlformats.org/officeDocument/2006/relationships/image" Target="../media/image6.png"/><Relationship Id="rId4" Type="http://schemas.openxmlformats.org/officeDocument/2006/relationships/image" Target="../media/image5.png"/></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3">
            <a:extLst>
              <a:ext uri="{28A0092B-C50C-407E-A947-70E740481C1C}">
                <a14:useLocalDpi xmlns:a14="http://schemas.microsoft.com/office/drawing/2010/main" val="0"/>
              </a:ext>
            </a:extLst>
          </a:blip>
          <a:srcRect l="-32689"/>
          <a:stretch/>
        </p:blipFill>
        <p:spPr>
          <a:xfrm>
            <a:off x="-3034076" y="1"/>
            <a:ext cx="12191999" cy="6857999"/>
          </a:xfrm>
          <a:prstGeom prst="rect">
            <a:avLst/>
          </a:prstGeom>
        </p:spPr>
      </p:pic>
      <p:pic>
        <p:nvPicPr>
          <p:cNvPr id="4" name="Picture 3"/>
          <p:cNvPicPr>
            <a:picLocks noChangeAspect="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2168600" y="991960"/>
            <a:ext cx="4820722" cy="1480222"/>
          </a:xfrm>
          <a:prstGeom prst="rect">
            <a:avLst/>
          </a:prstGeom>
        </p:spPr>
      </p:pic>
      <p:sp>
        <p:nvSpPr>
          <p:cNvPr id="6" name="TextBox 5"/>
          <p:cNvSpPr txBox="1"/>
          <p:nvPr/>
        </p:nvSpPr>
        <p:spPr>
          <a:xfrm>
            <a:off x="0" y="2405356"/>
            <a:ext cx="9157923" cy="2308324"/>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Talented students.</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Enriching experiences.</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Lifelong success.</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white"/>
              </a:solidFill>
              <a:effectLst/>
              <a:uLnTx/>
              <a:uFillTx/>
              <a:latin typeface="Tungsten Book" pitchFamily="50" charset="0"/>
              <a:ea typeface="+mn-ea"/>
              <a:cs typeface="+mn-cs"/>
            </a:endParaRPr>
          </a:p>
        </p:txBody>
      </p:sp>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891525" y="5715356"/>
            <a:ext cx="1131601" cy="824183"/>
          </a:xfrm>
          <a:prstGeom prst="rect">
            <a:avLst/>
          </a:prstGeom>
        </p:spPr>
      </p:pic>
      <p:sp>
        <p:nvSpPr>
          <p:cNvPr id="5" name="TextBox 4"/>
          <p:cNvSpPr txBox="1"/>
          <p:nvPr/>
        </p:nvSpPr>
        <p:spPr>
          <a:xfrm>
            <a:off x="1168400" y="5852160"/>
            <a:ext cx="2658485" cy="461665"/>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white"/>
                </a:solidFill>
                <a:effectLst/>
                <a:uLnTx/>
                <a:uFillTx/>
                <a:latin typeface="Arial"/>
                <a:ea typeface="+mn-ea"/>
                <a:cs typeface="+mn-cs"/>
              </a:rPr>
              <a:t>UTEP.EDU/EDGE</a:t>
            </a:r>
          </a:p>
        </p:txBody>
      </p:sp>
    </p:spTree>
    <p:extLst>
      <p:ext uri="{BB962C8B-B14F-4D97-AF65-F5344CB8AC3E}">
        <p14:creationId xmlns:p14="http://schemas.microsoft.com/office/powerpoint/2010/main" val="27084476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0"/>
          </p:nvPr>
        </p:nvSpPr>
        <p:spPr>
          <a:xfrm>
            <a:off x="415727" y="2346960"/>
            <a:ext cx="8271071" cy="3328283"/>
          </a:xfrm>
        </p:spPr>
        <p:txBody>
          <a:bodyPr lIns="91440" tIns="45720" rIns="91440" bIns="45720" anchor="t">
            <a:normAutofit/>
          </a:bodyPr>
          <a:lstStyle/>
          <a:p>
            <a:pPr>
              <a:lnSpc>
                <a:spcPct val="100000"/>
              </a:lnSpc>
              <a:spcBef>
                <a:spcPts val="0"/>
              </a:spcBef>
            </a:pPr>
            <a:r>
              <a:rPr lang="en-US" sz="3200" b="1" dirty="0">
                <a:solidFill>
                  <a:srgbClr val="222A61"/>
                </a:solidFill>
                <a:latin typeface="Calibri" panose="020F0502020204030204" pitchFamily="34" charset="0"/>
                <a:cs typeface="Calibri" panose="020F0502020204030204" pitchFamily="34" charset="0"/>
              </a:rPr>
              <a:t>DEFINITION:</a:t>
            </a:r>
          </a:p>
          <a:p>
            <a:pPr>
              <a:lnSpc>
                <a:spcPct val="100000"/>
              </a:lnSpc>
              <a:spcBef>
                <a:spcPts val="0"/>
              </a:spcBef>
            </a:pPr>
            <a:endParaRPr lang="en-US" sz="3200" dirty="0">
              <a:solidFill>
                <a:srgbClr val="222A61"/>
              </a:solidFill>
              <a:latin typeface="Calibri" panose="020F0502020204030204" pitchFamily="34" charset="0"/>
              <a:cs typeface="Calibri" panose="020F0502020204030204" pitchFamily="34" charset="0"/>
            </a:endParaRPr>
          </a:p>
          <a:p>
            <a:pPr>
              <a:lnSpc>
                <a:spcPct val="100000"/>
              </a:lnSpc>
              <a:spcBef>
                <a:spcPts val="0"/>
              </a:spcBef>
            </a:pPr>
            <a:r>
              <a:rPr lang="en-US" dirty="0">
                <a:solidFill>
                  <a:srgbClr val="222A61"/>
                </a:solidFill>
                <a:latin typeface="Calibri"/>
                <a:ea typeface="Calibri"/>
                <a:cs typeface="Calibri"/>
              </a:rPr>
              <a:t>Professional, practical work experience gained while a student through off-campus opportunities related to your major.</a:t>
            </a:r>
          </a:p>
          <a:p>
            <a:pPr>
              <a:lnSpc>
                <a:spcPct val="100000"/>
              </a:lnSpc>
              <a:spcBef>
                <a:spcPts val="0"/>
              </a:spcBef>
            </a:pPr>
            <a:r>
              <a:rPr lang="en-US" sz="3600" dirty="0"/>
              <a:t> </a:t>
            </a:r>
          </a:p>
        </p:txBody>
      </p:sp>
      <p:pic>
        <p:nvPicPr>
          <p:cNvPr id="3" name="Picture 2" descr="https://www.utep.edu/edge/icons1/internships.png">
            <a:extLst>
              <a:ext uri="{FF2B5EF4-FFF2-40B4-BE49-F238E27FC236}">
                <a16:creationId xmlns:a16="http://schemas.microsoft.com/office/drawing/2014/main" id="{09ADEC72-BFFB-9470-B2FB-BA838071F8D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640" y="581515"/>
            <a:ext cx="1549352" cy="1462615"/>
          </a:xfrm>
          <a:prstGeom prst="rect">
            <a:avLst/>
          </a:prstGeom>
          <a:noFill/>
          <a:extLst>
            <a:ext uri="{909E8E84-426E-40DD-AFC4-6F175D3DCCD1}">
              <a14:hiddenFill xmlns:a14="http://schemas.microsoft.com/office/drawing/2010/main">
                <a:solidFill>
                  <a:srgbClr val="FFFFFF"/>
                </a:solidFill>
              </a14:hiddenFill>
            </a:ext>
          </a:extLst>
        </p:spPr>
      </p:pic>
      <p:sp>
        <p:nvSpPr>
          <p:cNvPr id="8" name="Title 1">
            <a:extLst>
              <a:ext uri="{FF2B5EF4-FFF2-40B4-BE49-F238E27FC236}">
                <a16:creationId xmlns:a16="http://schemas.microsoft.com/office/drawing/2014/main" id="{A444AB04-8A48-C24B-DECB-2AE9D239875A}"/>
              </a:ext>
            </a:extLst>
          </p:cNvPr>
          <p:cNvSpPr txBox="1">
            <a:spLocks/>
          </p:cNvSpPr>
          <p:nvPr/>
        </p:nvSpPr>
        <p:spPr>
          <a:xfrm>
            <a:off x="415727" y="620146"/>
            <a:ext cx="5874025" cy="1215995"/>
          </a:xfrm>
          <a:prstGeom prst="rect">
            <a:avLst/>
          </a:prstGeom>
          <a:noFill/>
          <a:ln w="38100">
            <a:noFill/>
          </a:ln>
        </p:spPr>
        <p:txBody>
          <a:bodyPr lIns="91440" tIns="45720" rIns="91440" bIns="45720" anchor="ctr"/>
          <a:lstStyle>
            <a:lvl1pPr algn="l" defTabSz="457200" rtl="0" eaLnBrk="1" latinLnBrk="0" hangingPunct="1">
              <a:spcBef>
                <a:spcPts val="0"/>
              </a:spcBef>
              <a:buNone/>
              <a:defRPr sz="4400" b="1" i="0" kern="1200" cap="all">
                <a:solidFill>
                  <a:schemeClr val="accent1">
                    <a:lumMod val="50000"/>
                  </a:schemeClr>
                </a:solidFill>
                <a:latin typeface="Arial"/>
                <a:ea typeface="+mj-ea"/>
                <a:cs typeface="Arial"/>
              </a:defRPr>
            </a:lvl1pPr>
          </a:lstStyle>
          <a:p>
            <a:pPr algn="ctr"/>
            <a:r>
              <a:rPr lang="en-US" sz="2000" cap="none" dirty="0"/>
              <a:t>   </a:t>
            </a:r>
            <a:r>
              <a:rPr lang="en-US" sz="3200" cap="none" dirty="0"/>
              <a:t/>
            </a:r>
            <a:br>
              <a:rPr lang="en-US" sz="3200" cap="none" dirty="0"/>
            </a:br>
            <a:r>
              <a:rPr lang="en-US" sz="3600" cap="none" dirty="0">
                <a:solidFill>
                  <a:srgbClr val="222A61"/>
                </a:solidFill>
                <a:latin typeface="Calibri"/>
                <a:ea typeface="Calibri"/>
                <a:cs typeface="Calibri"/>
              </a:rPr>
              <a:t>INTERNSHIPS</a:t>
            </a:r>
            <a:r>
              <a:rPr lang="en-US" sz="2800" cap="none" dirty="0"/>
              <a:t/>
            </a:r>
            <a:br>
              <a:rPr lang="en-US" sz="2800" cap="none" dirty="0"/>
            </a:br>
            <a:r>
              <a:rPr lang="en-US" sz="2800" cap="none" dirty="0"/>
              <a:t> </a:t>
            </a:r>
            <a:endParaRPr lang="en-US" sz="2800" dirty="0"/>
          </a:p>
        </p:txBody>
      </p:sp>
    </p:spTree>
    <p:extLst>
      <p:ext uri="{BB962C8B-B14F-4D97-AF65-F5344CB8AC3E}">
        <p14:creationId xmlns:p14="http://schemas.microsoft.com/office/powerpoint/2010/main" val="15795045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7626" y="585304"/>
            <a:ext cx="5874025" cy="1215995"/>
          </a:xfrm>
          <a:noFill/>
          <a:ln w="38100">
            <a:noFill/>
          </a:ln>
        </p:spPr>
        <p:txBody>
          <a:bodyPr lIns="91440" tIns="45720" rIns="91440" bIns="45720" anchor="ctr"/>
          <a:lstStyle/>
          <a:p>
            <a:pPr algn="ctr"/>
            <a:r>
              <a:rPr lang="en-US" sz="2000" cap="none" dirty="0"/>
              <a:t>   </a:t>
            </a:r>
            <a:r>
              <a:rPr lang="en-US" sz="3200" cap="none" dirty="0"/>
              <a:t/>
            </a:r>
            <a:br>
              <a:rPr lang="en-US" sz="3200" cap="none" dirty="0"/>
            </a:br>
            <a:r>
              <a:rPr lang="en-US" sz="3600" cap="none" dirty="0">
                <a:solidFill>
                  <a:srgbClr val="222A61"/>
                </a:solidFill>
                <a:latin typeface="Calibri"/>
                <a:ea typeface="Calibri"/>
                <a:cs typeface="Calibri"/>
              </a:rPr>
              <a:t>INTERNSHIPS</a:t>
            </a:r>
            <a:r>
              <a:rPr lang="en-US" sz="2800" cap="none" dirty="0"/>
              <a:t/>
            </a:r>
            <a:br>
              <a:rPr lang="en-US" sz="2800" cap="none" dirty="0"/>
            </a:br>
            <a:r>
              <a:rPr lang="en-US" sz="2800" cap="none" dirty="0"/>
              <a:t> </a:t>
            </a:r>
            <a:endParaRPr lang="en-US" sz="2800" dirty="0"/>
          </a:p>
        </p:txBody>
      </p:sp>
      <p:sp>
        <p:nvSpPr>
          <p:cNvPr id="5" name="Text Placeholder 4"/>
          <p:cNvSpPr>
            <a:spLocks noGrp="1"/>
          </p:cNvSpPr>
          <p:nvPr>
            <p:ph type="body" sz="quarter" idx="10"/>
          </p:nvPr>
        </p:nvSpPr>
        <p:spPr>
          <a:xfrm>
            <a:off x="387626" y="3173934"/>
            <a:ext cx="8271071" cy="2438589"/>
          </a:xfrm>
        </p:spPr>
        <p:txBody>
          <a:bodyPr/>
          <a:lstStyle/>
          <a:p>
            <a:pPr>
              <a:lnSpc>
                <a:spcPct val="100000"/>
              </a:lnSpc>
              <a:spcBef>
                <a:spcPts val="0"/>
              </a:spcBef>
            </a:pPr>
            <a:endParaRPr lang="en-US" sz="3200" b="1" dirty="0">
              <a:solidFill>
                <a:srgbClr val="222A61"/>
              </a:solidFill>
              <a:latin typeface="Calibri" panose="020F0502020204030204" pitchFamily="34" charset="0"/>
              <a:cs typeface="Calibri" panose="020F0502020204030204" pitchFamily="34" charset="0"/>
            </a:endParaRPr>
          </a:p>
          <a:p>
            <a:pPr>
              <a:lnSpc>
                <a:spcPct val="100000"/>
              </a:lnSpc>
              <a:spcBef>
                <a:spcPts val="0"/>
              </a:spcBef>
            </a:pPr>
            <a:endParaRPr lang="en-US" sz="3200" b="1" dirty="0">
              <a:solidFill>
                <a:srgbClr val="222A61"/>
              </a:solidFill>
              <a:latin typeface="Calibri" panose="020F0502020204030204" pitchFamily="34" charset="0"/>
              <a:cs typeface="Calibri" panose="020F0502020204030204" pitchFamily="34" charset="0"/>
            </a:endParaRPr>
          </a:p>
          <a:p>
            <a:pPr>
              <a:lnSpc>
                <a:spcPct val="100000"/>
              </a:lnSpc>
              <a:spcBef>
                <a:spcPts val="0"/>
              </a:spcBef>
            </a:pPr>
            <a:endParaRPr lang="en-US" sz="3200" b="1" dirty="0">
              <a:solidFill>
                <a:srgbClr val="222A61"/>
              </a:solidFill>
              <a:latin typeface="Calibri" panose="020F0502020204030204" pitchFamily="34" charset="0"/>
              <a:cs typeface="Calibri" panose="020F0502020204030204" pitchFamily="34" charset="0"/>
            </a:endParaRPr>
          </a:p>
          <a:p>
            <a:pPr>
              <a:lnSpc>
                <a:spcPct val="100000"/>
              </a:lnSpc>
              <a:spcBef>
                <a:spcPts val="0"/>
              </a:spcBef>
            </a:pPr>
            <a:endParaRPr lang="en-US" sz="3200" b="1" dirty="0">
              <a:solidFill>
                <a:srgbClr val="222A61"/>
              </a:solidFill>
              <a:latin typeface="Calibri" panose="020F0502020204030204" pitchFamily="34" charset="0"/>
              <a:cs typeface="Calibri" panose="020F0502020204030204" pitchFamily="34" charset="0"/>
            </a:endParaRPr>
          </a:p>
          <a:p>
            <a:pPr>
              <a:lnSpc>
                <a:spcPct val="100000"/>
              </a:lnSpc>
              <a:spcBef>
                <a:spcPts val="0"/>
              </a:spcBef>
            </a:pPr>
            <a:endParaRPr lang="en-US" dirty="0"/>
          </a:p>
        </p:txBody>
      </p:sp>
      <p:sp>
        <p:nvSpPr>
          <p:cNvPr id="6" name="Rectangle 1"/>
          <p:cNvSpPr>
            <a:spLocks noChangeArrowheads="1"/>
          </p:cNvSpPr>
          <p:nvPr/>
        </p:nvSpPr>
        <p:spPr bwMode="auto">
          <a:xfrm>
            <a:off x="628650" y="3409122"/>
            <a:ext cx="196298" cy="3204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0" name="TextBox 9"/>
          <p:cNvSpPr txBox="1"/>
          <p:nvPr/>
        </p:nvSpPr>
        <p:spPr>
          <a:xfrm>
            <a:off x="533640" y="3173935"/>
            <a:ext cx="8232672" cy="1354217"/>
          </a:xfrm>
          <a:prstGeom prst="rect">
            <a:avLst/>
          </a:prstGeom>
          <a:noFill/>
        </p:spPr>
        <p:txBody>
          <a:bodyPr wrap="square" lIns="91440" tIns="45720" rIns="91440" bIns="45720" rtlCol="0" anchor="t">
            <a:spAutoFit/>
          </a:bodyPr>
          <a:lstStyle/>
          <a:p>
            <a:pPr marL="342900" lvl="0" indent="-342900">
              <a:spcAft>
                <a:spcPts val="600"/>
              </a:spcAft>
              <a:buFont typeface="+mj-lt"/>
              <a:buAutoNum type="arabicPeriod"/>
            </a:pPr>
            <a:r>
              <a:rPr lang="en-US" sz="2400" dirty="0">
                <a:solidFill>
                  <a:srgbClr val="222A61"/>
                </a:solidFill>
                <a:latin typeface="Calibri"/>
                <a:ea typeface="Calibri"/>
                <a:cs typeface="Calibri"/>
              </a:rPr>
              <a:t>Define Internships</a:t>
            </a:r>
          </a:p>
          <a:p>
            <a:pPr marL="342900" lvl="0" indent="-342900">
              <a:spcAft>
                <a:spcPts val="600"/>
              </a:spcAft>
              <a:buFont typeface="+mj-lt"/>
              <a:buAutoNum type="arabicPeriod"/>
            </a:pPr>
            <a:r>
              <a:rPr lang="en-US" sz="2400" dirty="0">
                <a:solidFill>
                  <a:srgbClr val="222A61"/>
                </a:solidFill>
                <a:latin typeface="Calibri"/>
                <a:ea typeface="Calibri"/>
                <a:cs typeface="Calibri"/>
              </a:rPr>
              <a:t>Connect your talents to Internships for lifelong success</a:t>
            </a:r>
          </a:p>
          <a:p>
            <a:pPr marL="342900" lvl="0" indent="-342900">
              <a:spcAft>
                <a:spcPts val="600"/>
              </a:spcAft>
              <a:buFont typeface="+mj-lt"/>
              <a:buAutoNum type="arabicPeriod"/>
            </a:pPr>
            <a:r>
              <a:rPr lang="en-US" sz="2400" dirty="0">
                <a:solidFill>
                  <a:srgbClr val="222A61"/>
                </a:solidFill>
                <a:latin typeface="Calibri"/>
                <a:ea typeface="Calibri"/>
                <a:cs typeface="Calibri"/>
              </a:rPr>
              <a:t>Find Internship experiences for you at UTEP</a:t>
            </a:r>
          </a:p>
        </p:txBody>
      </p:sp>
      <p:sp>
        <p:nvSpPr>
          <p:cNvPr id="11" name="TextBox 10"/>
          <p:cNvSpPr txBox="1"/>
          <p:nvPr/>
        </p:nvSpPr>
        <p:spPr>
          <a:xfrm>
            <a:off x="533640" y="2429755"/>
            <a:ext cx="4952343" cy="861774"/>
          </a:xfrm>
          <a:prstGeom prst="rect">
            <a:avLst/>
          </a:prstGeom>
          <a:noFill/>
        </p:spPr>
        <p:txBody>
          <a:bodyPr wrap="square" rtlCol="0">
            <a:spAutoFit/>
          </a:bodyPr>
          <a:lstStyle/>
          <a:p>
            <a:r>
              <a:rPr lang="en-US" sz="3200" b="1" dirty="0">
                <a:solidFill>
                  <a:srgbClr val="222A61"/>
                </a:solidFill>
                <a:latin typeface="Calibri" panose="020F0502020204030204" pitchFamily="34" charset="0"/>
                <a:cs typeface="Calibri" panose="020F0502020204030204" pitchFamily="34" charset="0"/>
              </a:rPr>
              <a:t>TODAY’S OBJECTIVES:</a:t>
            </a:r>
          </a:p>
          <a:p>
            <a:endParaRPr lang="en-US" dirty="0"/>
          </a:p>
        </p:txBody>
      </p:sp>
      <p:pic>
        <p:nvPicPr>
          <p:cNvPr id="3" name="Picture 2" descr="https://www.utep.edu/edge/icons1/internships.png">
            <a:extLst>
              <a:ext uri="{FF2B5EF4-FFF2-40B4-BE49-F238E27FC236}">
                <a16:creationId xmlns:a16="http://schemas.microsoft.com/office/drawing/2014/main" id="{817EBBD9-4BF5-F781-A86E-BEBADC1B554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640" y="581515"/>
            <a:ext cx="1549352" cy="146261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2343081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0"/>
          </p:nvPr>
        </p:nvSpPr>
        <p:spPr>
          <a:xfrm>
            <a:off x="533640" y="2837793"/>
            <a:ext cx="8610359" cy="3669686"/>
          </a:xfrm>
        </p:spPr>
        <p:txBody>
          <a:bodyPr lIns="91440" tIns="45720" rIns="91440" bIns="45720" anchor="t">
            <a:normAutofit/>
          </a:bodyPr>
          <a:lstStyle/>
          <a:p>
            <a:pPr marL="457200" indent="-457200">
              <a:lnSpc>
                <a:spcPct val="100000"/>
              </a:lnSpc>
              <a:spcBef>
                <a:spcPts val="0"/>
              </a:spcBef>
              <a:buFont typeface="Arial" panose="020B0604020202020204" pitchFamily="34" charset="0"/>
              <a:buChar char="•"/>
            </a:pPr>
            <a:r>
              <a:rPr lang="en-US" dirty="0">
                <a:solidFill>
                  <a:srgbClr val="222A61"/>
                </a:solidFill>
                <a:latin typeface="Calibri"/>
                <a:ea typeface="Calibri"/>
                <a:cs typeface="Calibri"/>
              </a:rPr>
              <a:t>What’s your dream job? </a:t>
            </a:r>
            <a:r>
              <a:rPr lang="en-US" dirty="0" smtClean="0">
                <a:solidFill>
                  <a:srgbClr val="222A61"/>
                </a:solidFill>
                <a:latin typeface="Calibri"/>
                <a:ea typeface="Calibri"/>
                <a:cs typeface="Calibri"/>
              </a:rPr>
              <a:t>Think </a:t>
            </a:r>
            <a:r>
              <a:rPr lang="en-US" dirty="0">
                <a:solidFill>
                  <a:srgbClr val="222A61"/>
                </a:solidFill>
                <a:latin typeface="Calibri"/>
                <a:ea typeface="Calibri"/>
                <a:cs typeface="Calibri"/>
              </a:rPr>
              <a:t>big!</a:t>
            </a:r>
          </a:p>
          <a:p>
            <a:pPr marL="457200" indent="-457200">
              <a:lnSpc>
                <a:spcPct val="100000"/>
              </a:lnSpc>
              <a:spcBef>
                <a:spcPts val="0"/>
              </a:spcBef>
              <a:buFont typeface="Arial" panose="020B0604020202020204" pitchFamily="34" charset="0"/>
              <a:buChar char="•"/>
            </a:pPr>
            <a:r>
              <a:rPr lang="en-US" dirty="0">
                <a:solidFill>
                  <a:srgbClr val="222A61"/>
                </a:solidFill>
                <a:latin typeface="Calibri"/>
                <a:ea typeface="Calibri"/>
                <a:cs typeface="Calibri"/>
              </a:rPr>
              <a:t>What kind of internship would you design for the summer between your junior and senior year to get you that dream job?</a:t>
            </a:r>
          </a:p>
          <a:p>
            <a:pPr marL="457200" indent="-457200">
              <a:lnSpc>
                <a:spcPct val="100000"/>
              </a:lnSpc>
              <a:spcBef>
                <a:spcPts val="0"/>
              </a:spcBef>
              <a:buFont typeface="Arial" panose="020B0604020202020204" pitchFamily="34" charset="0"/>
              <a:buChar char="•"/>
            </a:pPr>
            <a:r>
              <a:rPr lang="en-US" dirty="0">
                <a:solidFill>
                  <a:srgbClr val="222A61"/>
                </a:solidFill>
                <a:latin typeface="Calibri"/>
                <a:ea typeface="Calibri"/>
                <a:cs typeface="Calibri"/>
              </a:rPr>
              <a:t>Who? </a:t>
            </a:r>
            <a:r>
              <a:rPr lang="en-US" dirty="0" smtClean="0">
                <a:solidFill>
                  <a:srgbClr val="222A61"/>
                </a:solidFill>
                <a:latin typeface="Calibri"/>
                <a:ea typeface="Calibri"/>
                <a:cs typeface="Calibri"/>
              </a:rPr>
              <a:t>What? </a:t>
            </a:r>
            <a:r>
              <a:rPr lang="en-US" dirty="0">
                <a:solidFill>
                  <a:srgbClr val="222A61"/>
                </a:solidFill>
                <a:latin typeface="Calibri"/>
                <a:ea typeface="Calibri"/>
                <a:cs typeface="Calibri"/>
              </a:rPr>
              <a:t>When</a:t>
            </a:r>
            <a:r>
              <a:rPr lang="en-US" dirty="0" smtClean="0">
                <a:solidFill>
                  <a:srgbClr val="222A61"/>
                </a:solidFill>
                <a:latin typeface="Calibri"/>
                <a:ea typeface="Calibri"/>
                <a:cs typeface="Calibri"/>
              </a:rPr>
              <a:t>? </a:t>
            </a:r>
            <a:r>
              <a:rPr lang="en-US" dirty="0">
                <a:solidFill>
                  <a:srgbClr val="222A61"/>
                </a:solidFill>
                <a:latin typeface="Calibri"/>
                <a:ea typeface="Calibri"/>
                <a:cs typeface="Calibri"/>
              </a:rPr>
              <a:t>Where? </a:t>
            </a:r>
            <a:r>
              <a:rPr lang="en-US" dirty="0" smtClean="0">
                <a:solidFill>
                  <a:srgbClr val="222A61"/>
                </a:solidFill>
                <a:latin typeface="Calibri"/>
                <a:ea typeface="Calibri"/>
                <a:cs typeface="Calibri"/>
              </a:rPr>
              <a:t>Why</a:t>
            </a:r>
            <a:r>
              <a:rPr lang="en-US" dirty="0">
                <a:solidFill>
                  <a:srgbClr val="222A61"/>
                </a:solidFill>
                <a:latin typeface="Calibri"/>
                <a:ea typeface="Calibri"/>
                <a:cs typeface="Calibri"/>
              </a:rPr>
              <a:t>? </a:t>
            </a:r>
            <a:r>
              <a:rPr lang="en-US" dirty="0" smtClean="0">
                <a:solidFill>
                  <a:srgbClr val="222A61"/>
                </a:solidFill>
                <a:latin typeface="Calibri"/>
                <a:ea typeface="Calibri"/>
                <a:cs typeface="Calibri"/>
              </a:rPr>
              <a:t>How</a:t>
            </a:r>
            <a:r>
              <a:rPr lang="en-US" dirty="0">
                <a:solidFill>
                  <a:srgbClr val="222A61"/>
                </a:solidFill>
                <a:latin typeface="Calibri"/>
                <a:ea typeface="Calibri"/>
                <a:cs typeface="Calibri"/>
              </a:rPr>
              <a:t>?</a:t>
            </a:r>
          </a:p>
          <a:p>
            <a:pPr marL="457200" indent="-457200">
              <a:lnSpc>
                <a:spcPct val="100000"/>
              </a:lnSpc>
              <a:spcBef>
                <a:spcPts val="0"/>
              </a:spcBef>
              <a:buFont typeface="Arial" panose="020B0604020202020204" pitchFamily="34" charset="0"/>
              <a:buChar char="•"/>
            </a:pPr>
            <a:r>
              <a:rPr lang="en-US" dirty="0">
                <a:solidFill>
                  <a:srgbClr val="222A61"/>
                </a:solidFill>
                <a:latin typeface="Calibri"/>
                <a:ea typeface="Calibri"/>
                <a:cs typeface="Calibri"/>
              </a:rPr>
              <a:t>Pair up and exchange dream jobs and internship ideas.</a:t>
            </a:r>
          </a:p>
          <a:p>
            <a:pPr marL="457200" indent="-457200">
              <a:lnSpc>
                <a:spcPct val="100000"/>
              </a:lnSpc>
              <a:spcBef>
                <a:spcPts val="0"/>
              </a:spcBef>
              <a:buFont typeface="Arial" panose="020B0604020202020204" pitchFamily="34" charset="0"/>
              <a:buChar char="•"/>
            </a:pPr>
            <a:r>
              <a:rPr lang="en-US" dirty="0">
                <a:solidFill>
                  <a:srgbClr val="222A61"/>
                </a:solidFill>
                <a:latin typeface="Calibri"/>
                <a:ea typeface="Calibri"/>
                <a:cs typeface="Calibri"/>
              </a:rPr>
              <a:t>Repeat with another partner if time allows.</a:t>
            </a:r>
          </a:p>
          <a:p>
            <a:pPr>
              <a:lnSpc>
                <a:spcPct val="100000"/>
              </a:lnSpc>
              <a:spcBef>
                <a:spcPts val="0"/>
              </a:spcBef>
            </a:pPr>
            <a:endParaRPr lang="en-US" dirty="0"/>
          </a:p>
          <a:p>
            <a:pPr>
              <a:lnSpc>
                <a:spcPct val="100000"/>
              </a:lnSpc>
              <a:spcBef>
                <a:spcPts val="0"/>
              </a:spcBef>
            </a:pPr>
            <a:endParaRPr lang="en-US" dirty="0"/>
          </a:p>
        </p:txBody>
      </p:sp>
      <p:sp>
        <p:nvSpPr>
          <p:cNvPr id="6" name="Rectangle 1"/>
          <p:cNvSpPr>
            <a:spLocks noChangeArrowheads="1"/>
          </p:cNvSpPr>
          <p:nvPr/>
        </p:nvSpPr>
        <p:spPr bwMode="auto">
          <a:xfrm>
            <a:off x="628650" y="3409122"/>
            <a:ext cx="196298" cy="3204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pic>
        <p:nvPicPr>
          <p:cNvPr id="8" name="Picture 2" descr="https://www.utep.edu/edge/icons1/internships.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640" y="581515"/>
            <a:ext cx="1549352" cy="1462615"/>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628650" y="2160684"/>
            <a:ext cx="6899830" cy="861774"/>
          </a:xfrm>
          <a:prstGeom prst="rect">
            <a:avLst/>
          </a:prstGeom>
          <a:noFill/>
        </p:spPr>
        <p:txBody>
          <a:bodyPr wrap="square" lIns="91440" tIns="45720" rIns="91440" bIns="45720" rtlCol="0" anchor="t">
            <a:spAutoFit/>
          </a:bodyPr>
          <a:lstStyle/>
          <a:p>
            <a:r>
              <a:rPr lang="en-US" sz="3200" b="1" dirty="0">
                <a:solidFill>
                  <a:srgbClr val="222A61"/>
                </a:solidFill>
                <a:latin typeface="Calibri"/>
                <a:ea typeface="+mn-lt"/>
                <a:cs typeface="+mn-lt"/>
              </a:rPr>
              <a:t>ACTIVITY:</a:t>
            </a:r>
            <a:r>
              <a:rPr lang="en-US" sz="3200" b="1" dirty="0">
                <a:solidFill>
                  <a:srgbClr val="222A61"/>
                </a:solidFill>
                <a:latin typeface="Arial"/>
                <a:ea typeface="Calibri"/>
                <a:cs typeface="Arial"/>
              </a:rPr>
              <a:t> </a:t>
            </a:r>
            <a:r>
              <a:rPr lang="en-US" sz="3200" b="1" dirty="0">
                <a:solidFill>
                  <a:srgbClr val="222A61"/>
                </a:solidFill>
                <a:latin typeface="Calibri"/>
                <a:ea typeface="Calibri"/>
                <a:cs typeface="Calibri"/>
              </a:rPr>
              <a:t>GETTING MY DREAM JOB</a:t>
            </a:r>
            <a:endParaRPr lang="en-US" dirty="0"/>
          </a:p>
          <a:p>
            <a:endParaRPr lang="en-US" dirty="0"/>
          </a:p>
        </p:txBody>
      </p:sp>
      <p:sp>
        <p:nvSpPr>
          <p:cNvPr id="10" name="Title 1">
            <a:extLst>
              <a:ext uri="{FF2B5EF4-FFF2-40B4-BE49-F238E27FC236}">
                <a16:creationId xmlns:a16="http://schemas.microsoft.com/office/drawing/2014/main" id="{E72AE795-29E7-7B3D-C34A-EDC79CF6ECDA}"/>
              </a:ext>
            </a:extLst>
          </p:cNvPr>
          <p:cNvSpPr txBox="1">
            <a:spLocks/>
          </p:cNvSpPr>
          <p:nvPr/>
        </p:nvSpPr>
        <p:spPr>
          <a:xfrm>
            <a:off x="398468" y="620146"/>
            <a:ext cx="5874025" cy="1215995"/>
          </a:xfrm>
          <a:prstGeom prst="rect">
            <a:avLst/>
          </a:prstGeom>
          <a:noFill/>
          <a:ln w="38100">
            <a:noFill/>
          </a:ln>
        </p:spPr>
        <p:txBody>
          <a:bodyPr lIns="91440" tIns="45720" rIns="91440" bIns="45720" anchor="ctr"/>
          <a:lstStyle>
            <a:lvl1pPr algn="l" defTabSz="457200" rtl="0" eaLnBrk="1" latinLnBrk="0" hangingPunct="1">
              <a:spcBef>
                <a:spcPts val="0"/>
              </a:spcBef>
              <a:buNone/>
              <a:defRPr sz="4400" b="1" i="0" kern="1200" cap="all">
                <a:solidFill>
                  <a:schemeClr val="accent1">
                    <a:lumMod val="50000"/>
                  </a:schemeClr>
                </a:solidFill>
                <a:latin typeface="Arial"/>
                <a:ea typeface="+mj-ea"/>
                <a:cs typeface="Arial"/>
              </a:defRPr>
            </a:lvl1pPr>
          </a:lstStyle>
          <a:p>
            <a:pPr algn="ctr"/>
            <a:r>
              <a:rPr lang="en-US" sz="2000" cap="none" dirty="0"/>
              <a:t>   </a:t>
            </a:r>
            <a:r>
              <a:rPr lang="en-US" sz="3200" cap="none" dirty="0"/>
              <a:t/>
            </a:r>
            <a:br>
              <a:rPr lang="en-US" sz="3200" cap="none" dirty="0"/>
            </a:br>
            <a:r>
              <a:rPr lang="en-US" sz="3600" cap="none" dirty="0">
                <a:solidFill>
                  <a:srgbClr val="222A61"/>
                </a:solidFill>
                <a:latin typeface="Calibri"/>
                <a:ea typeface="Calibri"/>
                <a:cs typeface="Calibri"/>
              </a:rPr>
              <a:t>INTERNSHIPS</a:t>
            </a:r>
            <a:r>
              <a:rPr lang="en-US" sz="2800" cap="none" dirty="0"/>
              <a:t/>
            </a:r>
            <a:br>
              <a:rPr lang="en-US" sz="2800" cap="none" dirty="0"/>
            </a:br>
            <a:r>
              <a:rPr lang="en-US" sz="2800" cap="none" dirty="0"/>
              <a:t> </a:t>
            </a:r>
            <a:endParaRPr lang="en-US" sz="2800" dirty="0"/>
          </a:p>
        </p:txBody>
      </p:sp>
    </p:spTree>
    <p:extLst>
      <p:ext uri="{BB962C8B-B14F-4D97-AF65-F5344CB8AC3E}">
        <p14:creationId xmlns:p14="http://schemas.microsoft.com/office/powerpoint/2010/main" val="129620934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7626" y="704824"/>
            <a:ext cx="5874025" cy="1215995"/>
          </a:xfrm>
          <a:noFill/>
          <a:ln w="38100">
            <a:noFill/>
          </a:ln>
        </p:spPr>
        <p:txBody>
          <a:bodyPr lIns="91440" tIns="45720" rIns="91440" bIns="45720" anchor="ctr"/>
          <a:lstStyle/>
          <a:p>
            <a:pPr algn="ctr"/>
            <a:r>
              <a:rPr lang="en-US" sz="2000" cap="none" dirty="0"/>
              <a:t>   </a:t>
            </a:r>
            <a:r>
              <a:rPr lang="en-US" sz="3200" cap="none" dirty="0"/>
              <a:t/>
            </a:r>
            <a:br>
              <a:rPr lang="en-US" sz="3200" cap="none" dirty="0"/>
            </a:br>
            <a:r>
              <a:rPr lang="en-US" sz="3600" cap="none" dirty="0">
                <a:solidFill>
                  <a:srgbClr val="222A61"/>
                </a:solidFill>
                <a:latin typeface="Calibri"/>
                <a:ea typeface="Calibri"/>
                <a:cs typeface="Calibri"/>
              </a:rPr>
              <a:t>INTERNSHIPS</a:t>
            </a:r>
            <a:r>
              <a:rPr lang="en-US" sz="2800" dirty="0"/>
              <a:t/>
            </a:r>
            <a:br>
              <a:rPr lang="en-US" sz="2800" dirty="0"/>
            </a:br>
            <a:r>
              <a:rPr lang="en-US" sz="2800" dirty="0"/>
              <a:t> </a:t>
            </a:r>
          </a:p>
        </p:txBody>
      </p:sp>
      <p:sp>
        <p:nvSpPr>
          <p:cNvPr id="5" name="Text Placeholder 4"/>
          <p:cNvSpPr>
            <a:spLocks noGrp="1"/>
          </p:cNvSpPr>
          <p:nvPr>
            <p:ph type="body" sz="quarter" idx="10"/>
          </p:nvPr>
        </p:nvSpPr>
        <p:spPr>
          <a:xfrm>
            <a:off x="387626" y="2790497"/>
            <a:ext cx="8378686" cy="3269624"/>
          </a:xfrm>
        </p:spPr>
        <p:txBody>
          <a:bodyPr>
            <a:noAutofit/>
          </a:bodyPr>
          <a:lstStyle/>
          <a:p>
            <a:pPr marL="342900" indent="-342900">
              <a:lnSpc>
                <a:spcPct val="100000"/>
              </a:lnSpc>
              <a:spcBef>
                <a:spcPts val="0"/>
              </a:spcBef>
              <a:buFont typeface="Arial" panose="020B0604020202020204" pitchFamily="34" charset="0"/>
              <a:buChar char="•"/>
            </a:pPr>
            <a:r>
              <a:rPr lang="en-US" dirty="0">
                <a:solidFill>
                  <a:srgbClr val="222A61"/>
                </a:solidFill>
                <a:latin typeface="Calibri" panose="020F0502020204030204" pitchFamily="34" charset="0"/>
                <a:cs typeface="Calibri" panose="020F0502020204030204" pitchFamily="34" charset="0"/>
              </a:rPr>
              <a:t>Talk with your instructor, academic advisor, or campus employer for more ideas about internships.</a:t>
            </a:r>
          </a:p>
          <a:p>
            <a:pPr marL="342900" indent="-342900">
              <a:lnSpc>
                <a:spcPct val="100000"/>
              </a:lnSpc>
              <a:spcBef>
                <a:spcPts val="0"/>
              </a:spcBef>
              <a:buFont typeface="Arial" panose="020B0604020202020204" pitchFamily="34" charset="0"/>
              <a:buChar char="•"/>
            </a:pPr>
            <a:r>
              <a:rPr lang="en-US" dirty="0">
                <a:solidFill>
                  <a:srgbClr val="222A61"/>
                </a:solidFill>
                <a:latin typeface="Calibri" panose="020F0502020204030204" pitchFamily="34" charset="0"/>
                <a:cs typeface="Calibri" panose="020F0502020204030204" pitchFamily="34" charset="0"/>
              </a:rPr>
              <a:t>Join a professional student club or organization.</a:t>
            </a:r>
          </a:p>
          <a:p>
            <a:pPr marL="342900" indent="-342900">
              <a:lnSpc>
                <a:spcPct val="100000"/>
              </a:lnSpc>
              <a:spcBef>
                <a:spcPts val="0"/>
              </a:spcBef>
              <a:buFont typeface="Arial" panose="020B0604020202020204" pitchFamily="34" charset="0"/>
              <a:buChar char="•"/>
            </a:pPr>
            <a:r>
              <a:rPr lang="en-US" dirty="0">
                <a:solidFill>
                  <a:srgbClr val="222A61"/>
                </a:solidFill>
                <a:latin typeface="Calibri" panose="020F0502020204030204" pitchFamily="34" charset="0"/>
                <a:cs typeface="Calibri" panose="020F0502020204030204" pitchFamily="34" charset="0"/>
              </a:rPr>
              <a:t>Check with the University Career Center or Center for Civic Engagement for opportunities.</a:t>
            </a:r>
          </a:p>
          <a:p>
            <a:pPr>
              <a:lnSpc>
                <a:spcPct val="100000"/>
              </a:lnSpc>
              <a:spcBef>
                <a:spcPts val="0"/>
              </a:spcBef>
            </a:pPr>
            <a:endParaRPr lang="en-US" b="1" dirty="0">
              <a:solidFill>
                <a:srgbClr val="222A61"/>
              </a:solidFill>
              <a:latin typeface="Calibri" panose="020F0502020204030204" pitchFamily="34" charset="0"/>
              <a:cs typeface="Calibri" panose="020F0502020204030204" pitchFamily="34" charset="0"/>
            </a:endParaRPr>
          </a:p>
          <a:p>
            <a:pPr>
              <a:lnSpc>
                <a:spcPct val="100000"/>
              </a:lnSpc>
              <a:spcBef>
                <a:spcPts val="0"/>
              </a:spcBef>
            </a:pPr>
            <a:r>
              <a:rPr lang="en-US" b="1" i="1" dirty="0">
                <a:solidFill>
                  <a:srgbClr val="222A61"/>
                </a:solidFill>
                <a:latin typeface="Calibri" panose="020F0502020204030204" pitchFamily="34" charset="0"/>
                <a:cs typeface="Calibri" panose="020F0502020204030204" pitchFamily="34" charset="0"/>
              </a:rPr>
              <a:t>A mind that is stretched by a new experience can never go back to its old </a:t>
            </a:r>
            <a:r>
              <a:rPr lang="en-US" b="1" i="1" dirty="0" smtClean="0">
                <a:solidFill>
                  <a:srgbClr val="222A61"/>
                </a:solidFill>
                <a:latin typeface="Calibri" panose="020F0502020204030204" pitchFamily="34" charset="0"/>
                <a:cs typeface="Calibri" panose="020F0502020204030204" pitchFamily="34" charset="0"/>
              </a:rPr>
              <a:t>dimensions. -Oliver </a:t>
            </a:r>
            <a:r>
              <a:rPr lang="en-US" b="1" i="1" dirty="0">
                <a:solidFill>
                  <a:srgbClr val="222A61"/>
                </a:solidFill>
                <a:latin typeface="Calibri" panose="020F0502020204030204" pitchFamily="34" charset="0"/>
                <a:cs typeface="Calibri" panose="020F0502020204030204" pitchFamily="34" charset="0"/>
              </a:rPr>
              <a:t>Wendell Holmes, Jr.</a:t>
            </a:r>
            <a:endParaRPr lang="en-US" i="1" dirty="0">
              <a:solidFill>
                <a:srgbClr val="222A61"/>
              </a:solidFill>
              <a:latin typeface="Calibri" panose="020F0502020204030204" pitchFamily="34" charset="0"/>
              <a:cs typeface="Calibri" panose="020F0502020204030204" pitchFamily="34" charset="0"/>
            </a:endParaRPr>
          </a:p>
        </p:txBody>
      </p:sp>
      <p:sp>
        <p:nvSpPr>
          <p:cNvPr id="6" name="Rectangle 1"/>
          <p:cNvSpPr>
            <a:spLocks noChangeArrowheads="1"/>
          </p:cNvSpPr>
          <p:nvPr/>
        </p:nvSpPr>
        <p:spPr bwMode="auto">
          <a:xfrm>
            <a:off x="628650" y="3409122"/>
            <a:ext cx="196298" cy="3204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3" name="TextBox 2"/>
          <p:cNvSpPr txBox="1"/>
          <p:nvPr/>
        </p:nvSpPr>
        <p:spPr>
          <a:xfrm>
            <a:off x="533640" y="2104246"/>
            <a:ext cx="3246111" cy="584775"/>
          </a:xfrm>
          <a:prstGeom prst="rect">
            <a:avLst/>
          </a:prstGeom>
          <a:noFill/>
        </p:spPr>
        <p:txBody>
          <a:bodyPr wrap="square" rtlCol="0">
            <a:spAutoFit/>
          </a:bodyPr>
          <a:lstStyle/>
          <a:p>
            <a:r>
              <a:rPr lang="en-US" sz="3200" b="1" dirty="0">
                <a:solidFill>
                  <a:srgbClr val="222A61"/>
                </a:solidFill>
                <a:latin typeface="Calibri" panose="020F0502020204030204" pitchFamily="34" charset="0"/>
                <a:cs typeface="Calibri" panose="020F0502020204030204" pitchFamily="34" charset="0"/>
              </a:rPr>
              <a:t>WRAP UP</a:t>
            </a:r>
            <a:endParaRPr lang="en-US" sz="3200" b="1" dirty="0">
              <a:solidFill>
                <a:srgbClr val="222A61"/>
              </a:solidFill>
            </a:endParaRPr>
          </a:p>
        </p:txBody>
      </p:sp>
      <p:pic>
        <p:nvPicPr>
          <p:cNvPr id="4" name="Picture 2" descr="https://www.utep.edu/edge/icons1/internships.png">
            <a:extLst>
              <a:ext uri="{FF2B5EF4-FFF2-40B4-BE49-F238E27FC236}">
                <a16:creationId xmlns:a16="http://schemas.microsoft.com/office/drawing/2014/main" id="{1213DEFB-09B1-830D-9003-AC58B52571C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640" y="581515"/>
            <a:ext cx="1549352" cy="146261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6013420"/>
      </p:ext>
    </p:extLst>
  </p:cSld>
  <p:clrMapOvr>
    <a:masterClrMapping/>
  </p:clrMapOvr>
</p:sld>
</file>

<file path=ppt/theme/theme1.xml><?xml version="1.0" encoding="utf-8"?>
<a:theme xmlns:a="http://schemas.openxmlformats.org/drawingml/2006/main" name="background">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1_background">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68E19A271C1D24497B690B3122C0003" ma:contentTypeVersion="14" ma:contentTypeDescription="Create a new document." ma:contentTypeScope="" ma:versionID="bbd9b82db954f37e7d62e4d703c70581">
  <xsd:schema xmlns:xsd="http://www.w3.org/2001/XMLSchema" xmlns:xs="http://www.w3.org/2001/XMLSchema" xmlns:p="http://schemas.microsoft.com/office/2006/metadata/properties" xmlns:ns2="c6eb7ba6-d18c-4ff8-aa9d-f6f0f55e4cfa" xmlns:ns3="a76296af-eda4-4966-a42e-7e7c4a79b43a" targetNamespace="http://schemas.microsoft.com/office/2006/metadata/properties" ma:root="true" ma:fieldsID="0c3cbcd8d5d8df34925fccccc0993336" ns2:_="" ns3:_="">
    <xsd:import namespace="c6eb7ba6-d18c-4ff8-aa9d-f6f0f55e4cfa"/>
    <xsd:import namespace="a76296af-eda4-4966-a42e-7e7c4a79b43a"/>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Summary" minOccurs="0"/>
                <xsd:element ref="ns3:MediaServiceAutoTags" minOccurs="0"/>
                <xsd:element ref="ns3:MediaServiceOCR" minOccurs="0"/>
                <xsd:element ref="ns3:MediaServiceDateTaken" minOccurs="0"/>
                <xsd:element ref="ns3:MediaServiceEventHashCode" minOccurs="0"/>
                <xsd:element ref="ns3:MediaServiceGenerationTime" minOccurs="0"/>
                <xsd:element ref="ns3:MediaServiceLocation" minOccurs="0"/>
                <xsd:element ref="ns3:MediaServiceAutoKeyPoints" minOccurs="0"/>
                <xsd:element ref="ns3:MediaServiceKeyPoints" minOccurs="0"/>
                <xsd:element ref="ns3: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6eb7ba6-d18c-4ff8-aa9d-f6f0f55e4cfa"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a76296af-eda4-4966-a42e-7e7c4a79b43a"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Summary" ma:index="12" nillable="true" ma:displayName="Summary" ma:description="Summary of contents inside folder." ma:internalName="Summary">
      <xsd:simpleType>
        <xsd:restriction base="dms:Note">
          <xsd:maxLength value="255"/>
        </xsd:restriction>
      </xsd:simpleType>
    </xsd:element>
    <xsd:element name="MediaServiceAutoTags" ma:index="13" nillable="true" ma:displayName="MediaServiceAutoTags" ma:internalName="MediaServiceAutoTags" ma:readOnly="true">
      <xsd:simpleType>
        <xsd:restriction base="dms:Text"/>
      </xsd:simpleType>
    </xsd:element>
    <xsd:element name="MediaServiceOCR" ma:index="14" nillable="true" ma:displayName="MediaServiceOCR" ma:internalName="MediaServiceOCR" ma:readOnly="true">
      <xsd:simpleType>
        <xsd:restriction base="dms:Note">
          <xsd:maxLength value="255"/>
        </xsd:restriction>
      </xsd:simpleType>
    </xsd:element>
    <xsd:element name="MediaServiceDateTaken" ma:index="15" nillable="true" ma:displayName="MediaServiceDateTaken" ma:hidden="true" ma:internalName="MediaServiceDateTaken"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Location" ma:index="18" nillable="true" ma:displayName="MediaServiceLocation" ma:internalName="MediaServiceLocation" ma:readOnly="true">
      <xsd:simpleType>
        <xsd:restriction base="dms:Text"/>
      </xsd:simpleType>
    </xsd:element>
    <xsd:element name="MediaServiceAutoKeyPoints" ma:index="19" nillable="true" ma:displayName="MediaServiceAutoKeyPoints" ma:hidden="true" ma:internalName="MediaServiceAutoKeyPoints" ma:readOnly="true">
      <xsd:simpleType>
        <xsd:restriction base="dms:Note"/>
      </xsd:simpleType>
    </xsd:element>
    <xsd:element name="MediaServiceKeyPoints" ma:index="20" nillable="true" ma:displayName="KeyPoints" ma:internalName="MediaServiceKeyPoints" ma:readOnly="true">
      <xsd:simpleType>
        <xsd:restriction base="dms:Note">
          <xsd:maxLength value="255"/>
        </xsd:restriction>
      </xsd:simpleType>
    </xsd:element>
    <xsd:element name="MediaLengthInSeconds" ma:index="21" nillable="true" ma:displayName="Length (seconds)" ma:internalName="MediaLengthInSeconds" ma:readOnly="tru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Summary xmlns="a76296af-eda4-4966-a42e-7e7c4a79b43a" xsi:nil="true"/>
  </documentManagement>
</p:properties>
</file>

<file path=customXml/itemProps1.xml><?xml version="1.0" encoding="utf-8"?>
<ds:datastoreItem xmlns:ds="http://schemas.openxmlformats.org/officeDocument/2006/customXml" ds:itemID="{B96F8390-8699-4B86-AA4D-5904A7ECCD2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6eb7ba6-d18c-4ff8-aa9d-f6f0f55e4cfa"/>
    <ds:schemaRef ds:uri="a76296af-eda4-4966-a42e-7e7c4a79b43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E55829C0-D1C8-4CA7-91E7-62860DC72A67}">
  <ds:schemaRefs>
    <ds:schemaRef ds:uri="http://schemas.microsoft.com/sharepoint/v3/contenttype/forms"/>
  </ds:schemaRefs>
</ds:datastoreItem>
</file>

<file path=customXml/itemProps3.xml><?xml version="1.0" encoding="utf-8"?>
<ds:datastoreItem xmlns:ds="http://schemas.openxmlformats.org/officeDocument/2006/customXml" ds:itemID="{B063119A-6E0C-48CB-9EC7-7163E018908D}">
  <ds:schemaRefs>
    <ds:schemaRef ds:uri="http://schemas.microsoft.com/office/2006/documentManagement/types"/>
    <ds:schemaRef ds:uri="http://www.w3.org/XML/1998/namespace"/>
    <ds:schemaRef ds:uri="http://schemas.openxmlformats.org/package/2006/metadata/core-properties"/>
    <ds:schemaRef ds:uri="http://purl.org/dc/elements/1.1/"/>
    <ds:schemaRef ds:uri="a76296af-eda4-4966-a42e-7e7c4a79b43a"/>
    <ds:schemaRef ds:uri="http://purl.org/dc/terms/"/>
    <ds:schemaRef ds:uri="http://schemas.microsoft.com/office/infopath/2007/PartnerControls"/>
    <ds:schemaRef ds:uri="c6eb7ba6-d18c-4ff8-aa9d-f6f0f55e4cfa"/>
    <ds:schemaRef ds:uri="http://schemas.microsoft.com/office/2006/metadata/properties"/>
    <ds:schemaRef ds:uri="http://purl.org/dc/dcmitype/"/>
  </ds:schemaRefs>
</ds:datastoreItem>
</file>

<file path=docProps/app.xml><?xml version="1.0" encoding="utf-8"?>
<Properties xmlns="http://schemas.openxmlformats.org/officeDocument/2006/extended-properties" xmlns:vt="http://schemas.openxmlformats.org/officeDocument/2006/docPropsVTypes">
  <TotalTime>3764</TotalTime>
  <Words>703</Words>
  <Application>Microsoft Office PowerPoint</Application>
  <PresentationFormat>On-screen Show (4:3)</PresentationFormat>
  <Paragraphs>58</Paragraphs>
  <Slides>5</Slides>
  <Notes>5</Notes>
  <HiddenSlides>0</HiddenSlides>
  <MMClips>0</MMClips>
  <ScaleCrop>false</ScaleCrop>
  <HeadingPairs>
    <vt:vector size="6" baseType="variant">
      <vt:variant>
        <vt:lpstr>Fonts Used</vt:lpstr>
      </vt:variant>
      <vt:variant>
        <vt:i4>3</vt:i4>
      </vt:variant>
      <vt:variant>
        <vt:lpstr>Theme</vt:lpstr>
      </vt:variant>
      <vt:variant>
        <vt:i4>2</vt:i4>
      </vt:variant>
      <vt:variant>
        <vt:lpstr>Slide Titles</vt:lpstr>
      </vt:variant>
      <vt:variant>
        <vt:i4>5</vt:i4>
      </vt:variant>
    </vt:vector>
  </HeadingPairs>
  <TitlesOfParts>
    <vt:vector size="10" baseType="lpstr">
      <vt:lpstr>Arial</vt:lpstr>
      <vt:lpstr>Calibri</vt:lpstr>
      <vt:lpstr>Tungsten Book</vt:lpstr>
      <vt:lpstr>background</vt:lpstr>
      <vt:lpstr>1_background</vt:lpstr>
      <vt:lpstr>PowerPoint Presentation</vt:lpstr>
      <vt:lpstr>PowerPoint Presentation</vt:lpstr>
      <vt:lpstr>    INTERNSHIPS  </vt:lpstr>
      <vt:lpstr>PowerPoint Presentation</vt:lpstr>
      <vt:lpstr>    INTERNSHIPS  </vt:lpstr>
    </vt:vector>
  </TitlesOfParts>
  <Company>University of Texas at El Paso</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UTEP</dc:creator>
  <cp:lastModifiedBy>Zarate, Lucina</cp:lastModifiedBy>
  <cp:revision>214</cp:revision>
  <cp:lastPrinted>2017-09-14T18:55:41Z</cp:lastPrinted>
  <dcterms:created xsi:type="dcterms:W3CDTF">2016-12-16T18:42:21Z</dcterms:created>
  <dcterms:modified xsi:type="dcterms:W3CDTF">2022-05-04T22:51:01Z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0x010100768E19A271C1D24497B690B3122C0003</vt:lpwstr>
  </property>
</Properties>
</file>