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1"/>
  </p:notesMasterIdLst>
  <p:handoutMasterIdLst>
    <p:handoutMasterId r:id="rId12"/>
  </p:handoutMasterIdLst>
  <p:sldIdLst>
    <p:sldId id="323" r:id="rId6"/>
    <p:sldId id="319" r:id="rId7"/>
    <p:sldId id="320" r:id="rId8"/>
    <p:sldId id="321" r:id="rId9"/>
    <p:sldId id="322" r:id="rId10"/>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te, Lucina" initials="ZL" lastIdx="2" clrIdx="0">
    <p:extLst>
      <p:ext uri="{19B8F6BF-5375-455C-9EA6-DF929625EA0E}">
        <p15:presenceInfo xmlns:p15="http://schemas.microsoft.com/office/powerpoint/2012/main" userId="S-1-5-21-24445035-1449287043-316617838-33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9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02B10-6BBD-5873-1E93-B9DC7CEF2EFB}" v="28" dt="2022-05-04T17:51:01.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74548" autoAdjust="0"/>
  </p:normalViewPr>
  <p:slideViewPr>
    <p:cSldViewPr snapToGrid="0" snapToObjects="1">
      <p:cViewPr varScale="1">
        <p:scale>
          <a:sx n="94" d="100"/>
          <a:sy n="94" d="100"/>
        </p:scale>
        <p:origin x="124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6" d="100"/>
          <a:sy n="86"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Zazueta, Kiara E" userId="S::kerodriguez4@miners.utep.edu::4445f2a2-5a00-445a-8414-ecb3fde5874f" providerId="AD" clId="Web-{69B02B10-6BBD-5873-1E93-B9DC7CEF2EFB}"/>
    <pc:docChg chg="modSld">
      <pc:chgData name="Rodriguez Zazueta, Kiara E" userId="S::kerodriguez4@miners.utep.edu::4445f2a2-5a00-445a-8414-ecb3fde5874f" providerId="AD" clId="Web-{69B02B10-6BBD-5873-1E93-B9DC7CEF2EFB}" dt="2022-05-04T17:51:00.707" v="23" actId="20577"/>
      <pc:docMkLst>
        <pc:docMk/>
      </pc:docMkLst>
      <pc:sldChg chg="addSp delSp modSp">
        <pc:chgData name="Rodriguez Zazueta, Kiara E" userId="S::kerodriguez4@miners.utep.edu::4445f2a2-5a00-445a-8414-ecb3fde5874f" providerId="AD" clId="Web-{69B02B10-6BBD-5873-1E93-B9DC7CEF2EFB}" dt="2022-05-04T17:51:00.707" v="23" actId="20577"/>
        <pc:sldMkLst>
          <pc:docMk/>
          <pc:sldMk cId="1579504582" sldId="319"/>
        </pc:sldMkLst>
        <pc:spChg chg="mod">
          <ac:chgData name="Rodriguez Zazueta, Kiara E" userId="S::kerodriguez4@miners.utep.edu::4445f2a2-5a00-445a-8414-ecb3fde5874f" providerId="AD" clId="Web-{69B02B10-6BBD-5873-1E93-B9DC7CEF2EFB}" dt="2022-05-04T17:51:00.707" v="23" actId="20577"/>
          <ac:spMkLst>
            <pc:docMk/>
            <pc:sldMk cId="1579504582" sldId="319"/>
            <ac:spMk id="4" creationId="{00000000-0000-0000-0000-000000000000}"/>
          </ac:spMkLst>
        </pc:spChg>
        <pc:picChg chg="add">
          <ac:chgData name="Rodriguez Zazueta, Kiara E" userId="S::kerodriguez4@miners.utep.edu::4445f2a2-5a00-445a-8414-ecb3fde5874f" providerId="AD" clId="Web-{69B02B10-6BBD-5873-1E93-B9DC7CEF2EFB}" dt="2022-05-04T17:45:35.343" v="19"/>
          <ac:picMkLst>
            <pc:docMk/>
            <pc:sldMk cId="1579504582" sldId="319"/>
            <ac:picMk id="6" creationId="{D4CC6059-2838-4162-37CB-6D2869342033}"/>
          </ac:picMkLst>
        </pc:picChg>
        <pc:picChg chg="del">
          <ac:chgData name="Rodriguez Zazueta, Kiara E" userId="S::kerodriguez4@miners.utep.edu::4445f2a2-5a00-445a-8414-ecb3fde5874f" providerId="AD" clId="Web-{69B02B10-6BBD-5873-1E93-B9DC7CEF2EFB}" dt="2022-05-04T17:45:34.968" v="18"/>
          <ac:picMkLst>
            <pc:docMk/>
            <pc:sldMk cId="1579504582" sldId="319"/>
            <ac:picMk id="1026" creationId="{00000000-0000-0000-0000-000000000000}"/>
          </ac:picMkLst>
        </pc:picChg>
      </pc:sldChg>
      <pc:sldChg chg="addSp delSp modSp">
        <pc:chgData name="Rodriguez Zazueta, Kiara E" userId="S::kerodriguez4@miners.utep.edu::4445f2a2-5a00-445a-8414-ecb3fde5874f" providerId="AD" clId="Web-{69B02B10-6BBD-5873-1E93-B9DC7CEF2EFB}" dt="2022-05-04T17:45:32.562" v="17"/>
        <pc:sldMkLst>
          <pc:docMk/>
          <pc:sldMk cId="1423430815" sldId="320"/>
        </pc:sldMkLst>
        <pc:spChg chg="mod">
          <ac:chgData name="Rodriguez Zazueta, Kiara E" userId="S::kerodriguez4@miners.utep.edu::4445f2a2-5a00-445a-8414-ecb3fde5874f" providerId="AD" clId="Web-{69B02B10-6BBD-5873-1E93-B9DC7CEF2EFB}" dt="2022-05-04T17:45:06.310" v="8" actId="20577"/>
          <ac:spMkLst>
            <pc:docMk/>
            <pc:sldMk cId="1423430815" sldId="320"/>
            <ac:spMk id="5" creationId="{00000000-0000-0000-0000-000000000000}"/>
          </ac:spMkLst>
        </pc:spChg>
        <pc:picChg chg="add">
          <ac:chgData name="Rodriguez Zazueta, Kiara E" userId="S::kerodriguez4@miners.utep.edu::4445f2a2-5a00-445a-8414-ecb3fde5874f" providerId="AD" clId="Web-{69B02B10-6BBD-5873-1E93-B9DC7CEF2EFB}" dt="2022-05-04T17:45:32.562" v="17"/>
          <ac:picMkLst>
            <pc:docMk/>
            <pc:sldMk cId="1423430815" sldId="320"/>
            <ac:picMk id="3" creationId="{B31D4245-288F-ADF7-AD95-3BD3658E0F39}"/>
          </ac:picMkLst>
        </pc:picChg>
        <pc:picChg chg="del">
          <ac:chgData name="Rodriguez Zazueta, Kiara E" userId="S::kerodriguez4@miners.utep.edu::4445f2a2-5a00-445a-8414-ecb3fde5874f" providerId="AD" clId="Web-{69B02B10-6BBD-5873-1E93-B9DC7CEF2EFB}" dt="2022-05-04T17:45:32.234" v="16"/>
          <ac:picMkLst>
            <pc:docMk/>
            <pc:sldMk cId="1423430815" sldId="320"/>
            <ac:picMk id="8" creationId="{00000000-0000-0000-0000-000000000000}"/>
          </ac:picMkLst>
        </pc:picChg>
      </pc:sldChg>
      <pc:sldChg chg="modSp">
        <pc:chgData name="Rodriguez Zazueta, Kiara E" userId="S::kerodriguez4@miners.utep.edu::4445f2a2-5a00-445a-8414-ecb3fde5874f" providerId="AD" clId="Web-{69B02B10-6BBD-5873-1E93-B9DC7CEF2EFB}" dt="2022-05-04T17:45:57.204" v="21" actId="20577"/>
        <pc:sldMkLst>
          <pc:docMk/>
          <pc:sldMk cId="1296209349" sldId="321"/>
        </pc:sldMkLst>
        <pc:spChg chg="mod">
          <ac:chgData name="Rodriguez Zazueta, Kiara E" userId="S::kerodriguez4@miners.utep.edu::4445f2a2-5a00-445a-8414-ecb3fde5874f" providerId="AD" clId="Web-{69B02B10-6BBD-5873-1E93-B9DC7CEF2EFB}" dt="2022-05-04T17:45:57.204" v="21" actId="20577"/>
          <ac:spMkLst>
            <pc:docMk/>
            <pc:sldMk cId="1296209349" sldId="321"/>
            <ac:spMk id="3" creationId="{00000000-0000-0000-0000-000000000000}"/>
          </ac:spMkLst>
        </pc:spChg>
        <pc:picChg chg="mod">
          <ac:chgData name="Rodriguez Zazueta, Kiara E" userId="S::kerodriguez4@miners.utep.edu::4445f2a2-5a00-445a-8414-ecb3fde5874f" providerId="AD" clId="Web-{69B02B10-6BBD-5873-1E93-B9DC7CEF2EFB}" dt="2022-05-04T17:45:25.249" v="13" actId="14100"/>
          <ac:picMkLst>
            <pc:docMk/>
            <pc:sldMk cId="1296209349" sldId="321"/>
            <ac:picMk id="7" creationId="{00000000-0000-0000-0000-000000000000}"/>
          </ac:picMkLst>
        </pc:picChg>
      </pc:sldChg>
      <pc:sldChg chg="addSp delSp">
        <pc:chgData name="Rodriguez Zazueta, Kiara E" userId="S::kerodriguez4@miners.utep.edu::4445f2a2-5a00-445a-8414-ecb3fde5874f" providerId="AD" clId="Web-{69B02B10-6BBD-5873-1E93-B9DC7CEF2EFB}" dt="2022-05-04T17:45:29.968" v="15"/>
        <pc:sldMkLst>
          <pc:docMk/>
          <pc:sldMk cId="56013420" sldId="322"/>
        </pc:sldMkLst>
        <pc:picChg chg="add">
          <ac:chgData name="Rodriguez Zazueta, Kiara E" userId="S::kerodriguez4@miners.utep.edu::4445f2a2-5a00-445a-8414-ecb3fde5874f" providerId="AD" clId="Web-{69B02B10-6BBD-5873-1E93-B9DC7CEF2EFB}" dt="2022-05-04T17:45:29.968" v="15"/>
          <ac:picMkLst>
            <pc:docMk/>
            <pc:sldMk cId="56013420" sldId="322"/>
            <ac:picMk id="3" creationId="{BB9A0D54-7F4D-BD47-A6E8-418AF1CD29DD}"/>
          </ac:picMkLst>
        </pc:picChg>
        <pc:picChg chg="del">
          <ac:chgData name="Rodriguez Zazueta, Kiara E" userId="S::kerodriguez4@miners.utep.edu::4445f2a2-5a00-445a-8414-ecb3fde5874f" providerId="AD" clId="Web-{69B02B10-6BBD-5873-1E93-B9DC7CEF2EFB}" dt="2022-05-04T17:45:29.436" v="14"/>
          <ac:picMkLst>
            <pc:docMk/>
            <pc:sldMk cId="56013420" sldId="322"/>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14393" cy="46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873" y="2"/>
            <a:ext cx="3014393" cy="467363"/>
          </a:xfrm>
          <a:prstGeom prst="rect">
            <a:avLst/>
          </a:prstGeom>
        </p:spPr>
        <p:txBody>
          <a:bodyPr vert="horz" lIns="91440" tIns="45720" rIns="91440" bIns="45720" rtlCol="0"/>
          <a:lstStyle>
            <a:lvl1pPr algn="r">
              <a:defRPr sz="1200"/>
            </a:lvl1pPr>
          </a:lstStyle>
          <a:p>
            <a:fld id="{462F77C8-994B-42F4-B41E-A1DE8ED5A423}" type="datetimeFigureOut">
              <a:rPr lang="en-US" smtClean="0"/>
              <a:t>5/5/2022</a:t>
            </a:fld>
            <a:endParaRPr lang="en-US"/>
          </a:p>
        </p:txBody>
      </p:sp>
      <p:sp>
        <p:nvSpPr>
          <p:cNvPr id="4" name="Footer Placeholder 3"/>
          <p:cNvSpPr>
            <a:spLocks noGrp="1"/>
          </p:cNvSpPr>
          <p:nvPr>
            <p:ph type="ftr" sz="quarter" idx="2"/>
          </p:nvPr>
        </p:nvSpPr>
        <p:spPr>
          <a:xfrm>
            <a:off x="3" y="8841740"/>
            <a:ext cx="3014393" cy="4673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873" y="8841740"/>
            <a:ext cx="3014393" cy="467363"/>
          </a:xfrm>
          <a:prstGeom prst="rect">
            <a:avLst/>
          </a:prstGeom>
        </p:spPr>
        <p:txBody>
          <a:bodyPr vert="horz" lIns="91440" tIns="45720" rIns="91440" bIns="45720" rtlCol="0" anchor="b"/>
          <a:lstStyle>
            <a:lvl1pPr algn="r">
              <a:defRPr sz="1200"/>
            </a:lvl1pPr>
          </a:lstStyle>
          <a:p>
            <a:fld id="{4F20FB3F-9A2B-4BB8-867B-805577D95E54}" type="slidenum">
              <a:rPr lang="en-US" smtClean="0"/>
              <a:t>‹#›</a:t>
            </a:fld>
            <a:endParaRPr lang="en-US"/>
          </a:p>
        </p:txBody>
      </p:sp>
    </p:spTree>
    <p:extLst>
      <p:ext uri="{BB962C8B-B14F-4D97-AF65-F5344CB8AC3E}">
        <p14:creationId xmlns:p14="http://schemas.microsoft.com/office/powerpoint/2010/main" val="33831308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39468" y="0"/>
            <a:ext cx="3013763" cy="465455"/>
          </a:xfrm>
          <a:prstGeom prst="rect">
            <a:avLst/>
          </a:prstGeom>
        </p:spPr>
        <p:txBody>
          <a:bodyPr vert="horz" lIns="93177" tIns="46589" rIns="93177" bIns="46589" rtlCol="0"/>
          <a:lstStyle>
            <a:lvl1pPr algn="r">
              <a:defRPr sz="1200"/>
            </a:lvl1pPr>
          </a:lstStyle>
          <a:p>
            <a:fld id="{7E82797C-D557-E445-AA9C-DCC45865E2F1}" type="datetimeFigureOut">
              <a:rPr lang="en-US" smtClean="0"/>
              <a:t>5/5/2022</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484" y="4421825"/>
            <a:ext cx="5563870" cy="418909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13763" cy="46545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39468" y="8842032"/>
            <a:ext cx="3013763" cy="465455"/>
          </a:xfrm>
          <a:prstGeom prst="rect">
            <a:avLst/>
          </a:prstGeom>
        </p:spPr>
        <p:txBody>
          <a:bodyPr vert="horz" lIns="93177" tIns="46589" rIns="93177" bIns="46589" rtlCol="0" anchor="b"/>
          <a:lstStyle>
            <a:lvl1pPr algn="r">
              <a:defRPr sz="1200"/>
            </a:lvl1pPr>
          </a:lstStyle>
          <a:p>
            <a:fld id="{BA94C92B-5F87-9441-97FD-B34872FB1089}" type="slidenum">
              <a:rPr lang="en-US" smtClean="0"/>
              <a:t>‹#›</a:t>
            </a:fld>
            <a:endParaRPr lang="en-US"/>
          </a:p>
        </p:txBody>
      </p:sp>
    </p:spTree>
    <p:extLst>
      <p:ext uri="{BB962C8B-B14F-4D97-AF65-F5344CB8AC3E}">
        <p14:creationId xmlns:p14="http://schemas.microsoft.com/office/powerpoint/2010/main" val="180691253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Welcome to today’s Enriching Experiences icebreaker.  We’re going to take a few minutes to learn a little more about each other and a little more about one of the Enriching Experiences that you may have heard about as part of the UTEP Edge.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7814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i="1" baseline="0" dirty="0"/>
              <a:t>Today we’re going to do an icebreaker about Research and Scholarly Activities.  When I say “Research and Scholarly Activity” as an Enriching or High Impact Experience – what do you think of?</a:t>
            </a: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baseline="0" dirty="0"/>
              <a:t>That’s right, pretty straight forward – it’s doing Research or engaging in Scholarly Activity – usually with faculty involvement.  When you think of Research, the first thing that may come to your mind is lab research like in science or engineering, right?  But every college, every department, every major has a research component.  There is research in business, in education, in history, music, nursing – every field.  So, no matter what your major, there will be research opportunities available.  </a:t>
            </a:r>
            <a:endParaRPr lang="en-US" baseline="0" dirty="0"/>
          </a:p>
          <a:p>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a:t>[When you click again, the definition will appear.]</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a:t> </a:t>
            </a:r>
            <a:endParaRPr lang="en-US" i="1"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i="1" baseline="0" dirty="0"/>
              <a:t>What are some of the research opportunities you could do?  </a:t>
            </a:r>
            <a:r>
              <a:rPr lang="en-US" i="0" baseline="0" dirty="0"/>
              <a:t>[Likely responses will start with science and engineering – agree with those then ask about other areas – business, health sciences, psychology, history, English.]</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i="1" baseline="0" dirty="0"/>
              <a:t> </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i="1" baseline="0" dirty="0"/>
              <a:t>Why do you think UTEP would specifically focus on research and scholarly activities?  </a:t>
            </a:r>
            <a:r>
              <a:rPr lang="en-US" i="0" baseline="0" dirty="0"/>
              <a:t>[looking for responses such as create knowledge, it’s what universities do, provide opportunities to discover new drugs or cures, provide jobs, etc.]  </a:t>
            </a:r>
            <a:r>
              <a:rPr lang="en-US" i="1" baseline="0" dirty="0"/>
              <a:t>UTEP is especially supportive of including undergraduates in the research process and provides hundreds of jobs across campus to students in research labs.  No matter what your major, if you are interested in being involved in research and other scholarly activities, there are opportunities here.</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418446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Here’s what we want to accomplish in the next 10 minutes.  Will you read the first one?  Thanks.  We’ve done that – defined Research and Scholarly Activities.</a:t>
            </a:r>
          </a:p>
          <a:p>
            <a:pPr marL="0" marR="0" lvl="0" indent="0" algn="l" rtl="0">
              <a:spcBef>
                <a:spcPts val="0"/>
              </a:spcBef>
              <a:buSzPct val="25000"/>
              <a:buFontTx/>
              <a:buNone/>
            </a:pPr>
            <a:endParaRPr lang="en-US" sz="1200" b="0" i="1"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Will you read the second one? Thanks.</a:t>
            </a: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So, start thinking about your talents, your strengths, your skills and how they contribute to you finding and learning from Research and Scholarly Activities then how they will contribute to your lifelong success.</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And, will you read number 3 for us?  Thanks.  So, we’ll finish up with finding out about some Research and Scholarly Activities through UTEP that you can join.</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397341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FontTx/>
              <a:buNone/>
            </a:pPr>
            <a:r>
              <a:rPr lang="en-US" sz="1200" b="0" i="0" u="none" strike="noStrike" cap="none" baseline="0" dirty="0">
                <a:solidFill>
                  <a:schemeClr val="dk1"/>
                </a:solidFill>
                <a:latin typeface="+mn-lt"/>
                <a:ea typeface="Calibri"/>
                <a:cs typeface="Calibri"/>
                <a:sym typeface="Calibri"/>
              </a:rPr>
              <a:t> </a:t>
            </a: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OK, now for today’s activity.  </a:t>
            </a:r>
            <a:r>
              <a:rPr lang="en-US" sz="1200" b="0" i="0" u="none" strike="noStrike" cap="none" baseline="0" dirty="0">
                <a:solidFill>
                  <a:schemeClr val="dk1"/>
                </a:solidFill>
                <a:latin typeface="+mn-lt"/>
                <a:ea typeface="Calibri"/>
                <a:cs typeface="Calibri"/>
                <a:sym typeface="Calibri"/>
              </a:rPr>
              <a:t>[Paraphrase the slide instructions.]</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0" u="none" strike="noStrike" cap="none" baseline="0" dirty="0">
                <a:solidFill>
                  <a:schemeClr val="dk1"/>
                </a:solidFill>
                <a:latin typeface="+mn-lt"/>
                <a:ea typeface="Calibri"/>
                <a:cs typeface="Calibri"/>
                <a:sym typeface="Calibri"/>
              </a:rPr>
              <a:t>[Give everyone a minute to get in groups.]   </a:t>
            </a:r>
            <a:r>
              <a:rPr lang="en-US" sz="1200" b="0" i="1" u="none" strike="noStrike" cap="none" baseline="0" dirty="0">
                <a:solidFill>
                  <a:schemeClr val="dk1"/>
                </a:solidFill>
                <a:latin typeface="+mn-lt"/>
                <a:ea typeface="Calibri"/>
                <a:cs typeface="Calibri"/>
                <a:sym typeface="Calibri"/>
              </a:rPr>
              <a:t>OK, ready?   Think about how your major and career path connects to research or other scholarly activities.  What would you like to learn?  To study?  Then introduce yourself with the sentence on the slide.  The next person then has to repeat the first person’s sentence then say his or her own and so on around the circle.</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How was that?  Let’s hear something from each group?  Who has some great research or scholarly activity ideas?</a:t>
            </a: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endParaRPr lang="en-US" sz="1200" b="0" i="0" u="none" strike="noStrike" cap="none" baseline="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380611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FontTx/>
              <a:buNone/>
            </a:pPr>
            <a:r>
              <a:rPr lang="en-US" sz="1200" b="0" i="0" u="none" strike="noStrike" cap="none" baseline="0" dirty="0">
                <a:solidFill>
                  <a:schemeClr val="dk1"/>
                </a:solidFill>
                <a:latin typeface="+mn-lt"/>
                <a:ea typeface="Calibri"/>
                <a:cs typeface="Calibri"/>
                <a:sym typeface="Calibri"/>
              </a:rPr>
              <a:t> </a:t>
            </a: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So, that’s an introduction to Research and Scholarly Activities at UTEP.  There are many ways to get involved at UTEP that will add to your personal satisfaction, your professional development, and lifelong success.</a:t>
            </a:r>
          </a:p>
          <a:p>
            <a:pPr marL="0" marR="0" lvl="0" indent="0" algn="l" rtl="0">
              <a:spcBef>
                <a:spcPts val="0"/>
              </a:spcBef>
              <a:buSzPct val="25000"/>
              <a:buFontTx/>
              <a:buNone/>
            </a:pPr>
            <a:endParaRPr lang="en-US" sz="1200" b="0" i="1" u="none" strike="noStrike" cap="none" baseline="0" dirty="0">
              <a:solidFill>
                <a:schemeClr val="dk1"/>
              </a:solidFill>
              <a:latin typeface="+mn-lt"/>
              <a:ea typeface="Calibri"/>
              <a:cs typeface="Calibri"/>
              <a:sym typeface="Calibri"/>
            </a:endParaRPr>
          </a:p>
          <a:p>
            <a:pPr marL="0" marR="0" lvl="0" indent="0" algn="l" rtl="0">
              <a:spcBef>
                <a:spcPts val="0"/>
              </a:spcBef>
              <a:buSzPct val="25000"/>
              <a:buFontTx/>
              <a:buNone/>
            </a:pPr>
            <a:r>
              <a:rPr lang="en-US" sz="1200" b="0" i="1" u="none" strike="noStrike" cap="none" baseline="0" dirty="0">
                <a:solidFill>
                  <a:schemeClr val="dk1"/>
                </a:solidFill>
                <a:latin typeface="+mn-lt"/>
                <a:ea typeface="Calibri"/>
                <a:cs typeface="Calibri"/>
                <a:sym typeface="Calibri"/>
              </a:rPr>
              <a:t>Thanks.</a:t>
            </a:r>
          </a:p>
        </p:txBody>
      </p:sp>
    </p:spTree>
    <p:extLst>
      <p:ext uri="{BB962C8B-B14F-4D97-AF65-F5344CB8AC3E}">
        <p14:creationId xmlns:p14="http://schemas.microsoft.com/office/powerpoint/2010/main" val="3213033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pic>
        <p:nvPicPr>
          <p:cNvPr id="11" name="Picture 10" descr="UTEP EDGE template-03-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83" y="-138793"/>
            <a:ext cx="9416731" cy="7119967"/>
          </a:xfrm>
          <a:prstGeom prst="rect">
            <a:avLst/>
          </a:prstGeom>
        </p:spPr>
      </p:pic>
      <p:sp>
        <p:nvSpPr>
          <p:cNvPr id="2" name="Title 1"/>
          <p:cNvSpPr>
            <a:spLocks noGrp="1"/>
          </p:cNvSpPr>
          <p:nvPr>
            <p:ph type="title" hasCustomPrompt="1"/>
          </p:nvPr>
        </p:nvSpPr>
        <p:spPr>
          <a:xfrm>
            <a:off x="457200" y="573048"/>
            <a:ext cx="8229600" cy="835688"/>
          </a:xfrm>
          <a:prstGeom prst="rect">
            <a:avLst/>
          </a:prstGeom>
        </p:spPr>
        <p:txBody>
          <a:bodyPr/>
          <a:lstStyle>
            <a:lvl1pPr algn="l">
              <a:spcBef>
                <a:spcPts val="0"/>
              </a:spcBef>
              <a:defRPr cap="all"/>
            </a:lvl1pPr>
          </a:lstStyle>
          <a:p>
            <a:r>
              <a:rPr lang="en-US" dirty="0"/>
              <a:t>THE UTEP EDGE</a:t>
            </a:r>
          </a:p>
        </p:txBody>
      </p:sp>
      <p:sp>
        <p:nvSpPr>
          <p:cNvPr id="7" name="Text Placeholder 6"/>
          <p:cNvSpPr>
            <a:spLocks noGrp="1"/>
          </p:cNvSpPr>
          <p:nvPr>
            <p:ph type="body" sz="quarter" idx="10"/>
          </p:nvPr>
        </p:nvSpPr>
        <p:spPr>
          <a:xfrm>
            <a:off x="457200" y="1589086"/>
            <a:ext cx="8229600" cy="3505200"/>
          </a:xfrm>
          <a:prstGeom prst="rect">
            <a:avLst/>
          </a:prstGeom>
        </p:spPr>
        <p:txBody>
          <a:bodyPr>
            <a:normAutofit/>
          </a:bodyPr>
          <a:lstStyle>
            <a:lvl1pPr marL="0" indent="0">
              <a:lnSpc>
                <a:spcPct val="150000"/>
              </a:lnSpc>
              <a:buClr>
                <a:schemeClr val="bg1">
                  <a:lumMod val="50000"/>
                </a:schemeClr>
              </a:buClr>
              <a:buFont typeface="Arial"/>
              <a:buNone/>
              <a:defRPr sz="2400"/>
            </a:lvl1pPr>
            <a:lvl2pPr marL="742950" indent="-285750">
              <a:lnSpc>
                <a:spcPct val="150000"/>
              </a:lnSpc>
              <a:buClr>
                <a:schemeClr val="bg1">
                  <a:lumMod val="50000"/>
                </a:schemeClr>
              </a:buClr>
              <a:buFont typeface="Arial"/>
              <a:buChar char="•"/>
              <a:defRPr sz="2400"/>
            </a:lvl2pPr>
            <a:lvl3pPr marL="1143000" indent="-228600">
              <a:lnSpc>
                <a:spcPct val="150000"/>
              </a:lnSpc>
              <a:buClr>
                <a:schemeClr val="bg1">
                  <a:lumMod val="50000"/>
                </a:schemeClr>
              </a:buClr>
              <a:buFont typeface="Arial"/>
              <a:buChar char="•"/>
              <a:defRPr sz="2400"/>
            </a:lvl3pPr>
            <a:lvl4pPr marL="1600200" indent="-228600">
              <a:lnSpc>
                <a:spcPct val="150000"/>
              </a:lnSpc>
              <a:buClr>
                <a:schemeClr val="bg1">
                  <a:lumMod val="50000"/>
                </a:schemeClr>
              </a:buClr>
              <a:buFont typeface="Arial"/>
              <a:buChar char="•"/>
              <a:defRPr sz="2400"/>
            </a:lvl4pPr>
            <a:lvl5pPr marL="2057400" indent="-228600">
              <a:lnSpc>
                <a:spcPct val="150000"/>
              </a:lnSpc>
              <a:buClr>
                <a:schemeClr val="bg1">
                  <a:lumMod val="50000"/>
                </a:schemeClr>
              </a:buClr>
              <a:buFont typeface="Arial"/>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7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TEP Edge Logo">
    <p:spTree>
      <p:nvGrpSpPr>
        <p:cNvPr id="1" name=""/>
        <p:cNvGrpSpPr/>
        <p:nvPr/>
      </p:nvGrpSpPr>
      <p:grpSpPr>
        <a:xfrm>
          <a:off x="0" y="0"/>
          <a:ext cx="0" cy="0"/>
          <a:chOff x="0" y="0"/>
          <a:chExt cx="0" cy="0"/>
        </a:xfrm>
      </p:grpSpPr>
      <p:pic>
        <p:nvPicPr>
          <p:cNvPr id="7" name="Picture 6" descr="UTEP EDGE templa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11" y="-159613"/>
            <a:ext cx="9462621" cy="7154665"/>
          </a:xfrm>
          <a:prstGeom prst="rect">
            <a:avLst/>
          </a:prstGeom>
        </p:spPr>
      </p:pic>
      <p:sp>
        <p:nvSpPr>
          <p:cNvPr id="9" name="Text Placeholder 8"/>
          <p:cNvSpPr>
            <a:spLocks noGrp="1"/>
          </p:cNvSpPr>
          <p:nvPr>
            <p:ph type="body" sz="quarter" idx="10" hasCustomPrompt="1"/>
          </p:nvPr>
        </p:nvSpPr>
        <p:spPr>
          <a:xfrm>
            <a:off x="2089150" y="4143248"/>
            <a:ext cx="4927600" cy="831850"/>
          </a:xfrm>
          <a:prstGeom prst="rect">
            <a:avLst/>
          </a:prstGeom>
        </p:spPr>
        <p:txBody>
          <a:bodyPr vert="horz"/>
          <a:lstStyle>
            <a:lvl1pPr marL="0" indent="0" algn="ctr">
              <a:buNone/>
              <a:defRPr sz="3600" b="1" i="1" cap="all" baseline="0">
                <a:solidFill>
                  <a:schemeClr val="bg1"/>
                </a:solidFill>
              </a:defRPr>
            </a:lvl1pPr>
          </a:lstStyle>
          <a:p>
            <a:pPr lvl="0"/>
            <a:r>
              <a:rPr lang="en-US" dirty="0"/>
              <a:t>Status UPDATE</a:t>
            </a:r>
          </a:p>
        </p:txBody>
      </p:sp>
    </p:spTree>
    <p:extLst>
      <p:ext uri="{BB962C8B-B14F-4D97-AF65-F5344CB8AC3E}">
        <p14:creationId xmlns:p14="http://schemas.microsoft.com/office/powerpoint/2010/main" val="158745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ogo &amp; tagline">
    <p:spTree>
      <p:nvGrpSpPr>
        <p:cNvPr id="1" name=""/>
        <p:cNvGrpSpPr/>
        <p:nvPr/>
      </p:nvGrpSpPr>
      <p:grpSpPr>
        <a:xfrm>
          <a:off x="0" y="0"/>
          <a:ext cx="0" cy="0"/>
          <a:chOff x="0" y="0"/>
          <a:chExt cx="0" cy="0"/>
        </a:xfrm>
      </p:grpSpPr>
      <p:pic>
        <p:nvPicPr>
          <p:cNvPr id="5" name="Picture 4" descr="UTEP EDGE templat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21" y="-187369"/>
            <a:ext cx="9480977" cy="7168544"/>
          </a:xfrm>
          <a:prstGeom prst="rect">
            <a:avLst/>
          </a:prstGeom>
        </p:spPr>
      </p:pic>
    </p:spTree>
    <p:extLst>
      <p:ext uri="{BB962C8B-B14F-4D97-AF65-F5344CB8AC3E}">
        <p14:creationId xmlns:p14="http://schemas.microsoft.com/office/powerpoint/2010/main" val="7730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pic>
        <p:nvPicPr>
          <p:cNvPr id="11" name="Picture 10" descr="UTEP EDGE template-03-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83" y="-138793"/>
            <a:ext cx="9416731" cy="7119967"/>
          </a:xfrm>
          <a:prstGeom prst="rect">
            <a:avLst/>
          </a:prstGeom>
        </p:spPr>
      </p:pic>
      <p:sp>
        <p:nvSpPr>
          <p:cNvPr id="2" name="Title 1"/>
          <p:cNvSpPr>
            <a:spLocks noGrp="1"/>
          </p:cNvSpPr>
          <p:nvPr>
            <p:ph type="title" hasCustomPrompt="1"/>
          </p:nvPr>
        </p:nvSpPr>
        <p:spPr>
          <a:xfrm>
            <a:off x="457200" y="573048"/>
            <a:ext cx="8229600" cy="835688"/>
          </a:xfrm>
          <a:prstGeom prst="rect">
            <a:avLst/>
          </a:prstGeom>
        </p:spPr>
        <p:txBody>
          <a:bodyPr/>
          <a:lstStyle>
            <a:lvl1pPr algn="l">
              <a:spcBef>
                <a:spcPts val="0"/>
              </a:spcBef>
              <a:defRPr cap="all"/>
            </a:lvl1pPr>
          </a:lstStyle>
          <a:p>
            <a:r>
              <a:rPr lang="en-US" dirty="0"/>
              <a:t>THE UTEP EDGE</a:t>
            </a:r>
          </a:p>
        </p:txBody>
      </p:sp>
      <p:sp>
        <p:nvSpPr>
          <p:cNvPr id="7" name="Text Placeholder 6"/>
          <p:cNvSpPr>
            <a:spLocks noGrp="1"/>
          </p:cNvSpPr>
          <p:nvPr>
            <p:ph type="body" sz="quarter" idx="10"/>
          </p:nvPr>
        </p:nvSpPr>
        <p:spPr>
          <a:xfrm>
            <a:off x="457200" y="1589086"/>
            <a:ext cx="8229600" cy="3505200"/>
          </a:xfrm>
          <a:prstGeom prst="rect">
            <a:avLst/>
          </a:prstGeom>
        </p:spPr>
        <p:txBody>
          <a:bodyPr>
            <a:normAutofit/>
          </a:bodyPr>
          <a:lstStyle>
            <a:lvl1pPr marL="0" indent="0">
              <a:lnSpc>
                <a:spcPct val="150000"/>
              </a:lnSpc>
              <a:buClr>
                <a:schemeClr val="bg1">
                  <a:lumMod val="50000"/>
                </a:schemeClr>
              </a:buClr>
              <a:buFont typeface="Arial"/>
              <a:buNone/>
              <a:defRPr sz="2400"/>
            </a:lvl1pPr>
            <a:lvl2pPr marL="742950" indent="-285750">
              <a:lnSpc>
                <a:spcPct val="150000"/>
              </a:lnSpc>
              <a:buClr>
                <a:schemeClr val="bg1">
                  <a:lumMod val="50000"/>
                </a:schemeClr>
              </a:buClr>
              <a:buFont typeface="Arial"/>
              <a:buChar char="•"/>
              <a:defRPr sz="2400"/>
            </a:lvl2pPr>
            <a:lvl3pPr marL="1143000" indent="-228600">
              <a:lnSpc>
                <a:spcPct val="150000"/>
              </a:lnSpc>
              <a:buClr>
                <a:schemeClr val="bg1">
                  <a:lumMod val="50000"/>
                </a:schemeClr>
              </a:buClr>
              <a:buFont typeface="Arial"/>
              <a:buChar char="•"/>
              <a:defRPr sz="2400"/>
            </a:lvl3pPr>
            <a:lvl4pPr marL="1600200" indent="-228600">
              <a:lnSpc>
                <a:spcPct val="150000"/>
              </a:lnSpc>
              <a:buClr>
                <a:schemeClr val="bg1">
                  <a:lumMod val="50000"/>
                </a:schemeClr>
              </a:buClr>
              <a:buFont typeface="Arial"/>
              <a:buChar char="•"/>
              <a:defRPr sz="2400"/>
            </a:lvl4pPr>
            <a:lvl5pPr marL="2057400" indent="-228600">
              <a:lnSpc>
                <a:spcPct val="150000"/>
              </a:lnSpc>
              <a:buClr>
                <a:schemeClr val="bg1">
                  <a:lumMod val="50000"/>
                </a:schemeClr>
              </a:buClr>
              <a:buFont typeface="Arial"/>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482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TEP Edge Logo">
    <p:spTree>
      <p:nvGrpSpPr>
        <p:cNvPr id="1" name=""/>
        <p:cNvGrpSpPr/>
        <p:nvPr/>
      </p:nvGrpSpPr>
      <p:grpSpPr>
        <a:xfrm>
          <a:off x="0" y="0"/>
          <a:ext cx="0" cy="0"/>
          <a:chOff x="0" y="0"/>
          <a:chExt cx="0" cy="0"/>
        </a:xfrm>
      </p:grpSpPr>
      <p:pic>
        <p:nvPicPr>
          <p:cNvPr id="7" name="Picture 6" descr="UTEP EDGE templa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11" y="-159613"/>
            <a:ext cx="9462621" cy="7154665"/>
          </a:xfrm>
          <a:prstGeom prst="rect">
            <a:avLst/>
          </a:prstGeom>
        </p:spPr>
      </p:pic>
      <p:sp>
        <p:nvSpPr>
          <p:cNvPr id="9" name="Text Placeholder 8"/>
          <p:cNvSpPr>
            <a:spLocks noGrp="1"/>
          </p:cNvSpPr>
          <p:nvPr>
            <p:ph type="body" sz="quarter" idx="10" hasCustomPrompt="1"/>
          </p:nvPr>
        </p:nvSpPr>
        <p:spPr>
          <a:xfrm>
            <a:off x="2089150" y="4143248"/>
            <a:ext cx="4927600" cy="831850"/>
          </a:xfrm>
          <a:prstGeom prst="rect">
            <a:avLst/>
          </a:prstGeom>
        </p:spPr>
        <p:txBody>
          <a:bodyPr vert="horz"/>
          <a:lstStyle>
            <a:lvl1pPr marL="0" indent="0" algn="ctr">
              <a:buNone/>
              <a:defRPr sz="3600" b="1" i="1" cap="all" baseline="0">
                <a:solidFill>
                  <a:schemeClr val="bg1"/>
                </a:solidFill>
              </a:defRPr>
            </a:lvl1pPr>
          </a:lstStyle>
          <a:p>
            <a:pPr lvl="0"/>
            <a:r>
              <a:rPr lang="en-US" dirty="0"/>
              <a:t>Status UPDATE</a:t>
            </a:r>
          </a:p>
        </p:txBody>
      </p:sp>
    </p:spTree>
    <p:extLst>
      <p:ext uri="{BB962C8B-B14F-4D97-AF65-F5344CB8AC3E}">
        <p14:creationId xmlns:p14="http://schemas.microsoft.com/office/powerpoint/2010/main" val="55637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ogo &amp; tagline">
    <p:spTree>
      <p:nvGrpSpPr>
        <p:cNvPr id="1" name=""/>
        <p:cNvGrpSpPr/>
        <p:nvPr/>
      </p:nvGrpSpPr>
      <p:grpSpPr>
        <a:xfrm>
          <a:off x="0" y="0"/>
          <a:ext cx="0" cy="0"/>
          <a:chOff x="0" y="0"/>
          <a:chExt cx="0" cy="0"/>
        </a:xfrm>
      </p:grpSpPr>
      <p:pic>
        <p:nvPicPr>
          <p:cNvPr id="5" name="Picture 4" descr="UTEP EDGE templat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21" y="-187369"/>
            <a:ext cx="9480977" cy="7168544"/>
          </a:xfrm>
          <a:prstGeom prst="rect">
            <a:avLst/>
          </a:prstGeom>
        </p:spPr>
      </p:pic>
    </p:spTree>
    <p:extLst>
      <p:ext uri="{BB962C8B-B14F-4D97-AF65-F5344CB8AC3E}">
        <p14:creationId xmlns:p14="http://schemas.microsoft.com/office/powerpoint/2010/main" val="287060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9281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3161"/>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5" r:id="rId3"/>
  </p:sldLayoutIdLst>
  <p:txStyles>
    <p:titleStyle>
      <a:lvl1pPr algn="ctr" defTabSz="457200" rtl="0" eaLnBrk="1" latinLnBrk="0" hangingPunct="1">
        <a:spcBef>
          <a:spcPct val="0"/>
        </a:spcBef>
        <a:buNone/>
        <a:defRPr sz="4400" b="1" i="0" kern="1200">
          <a:solidFill>
            <a:schemeClr val="accent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891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400" b="1" i="0" kern="1200">
          <a:solidFill>
            <a:schemeClr val="accent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689"/>
          <a:stretch/>
        </p:blipFill>
        <p:spPr>
          <a:xfrm>
            <a:off x="-3034076" y="1"/>
            <a:ext cx="12191999" cy="6857999"/>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8600" y="991960"/>
            <a:ext cx="4820722" cy="1480222"/>
          </a:xfrm>
          <a:prstGeom prst="rect">
            <a:avLst/>
          </a:prstGeom>
        </p:spPr>
      </p:pic>
      <p:sp>
        <p:nvSpPr>
          <p:cNvPr id="6" name="TextBox 5"/>
          <p:cNvSpPr txBox="1"/>
          <p:nvPr/>
        </p:nvSpPr>
        <p:spPr>
          <a:xfrm>
            <a:off x="0" y="2405356"/>
            <a:ext cx="9157923"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Talented students.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Enriching experiences.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Lifelong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ungsten Book" pitchFamily="50" charset="0"/>
              <a:ea typeface="+mn-ea"/>
              <a:cs typeface="+mn-cs"/>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525" y="5715356"/>
            <a:ext cx="1131601" cy="824183"/>
          </a:xfrm>
          <a:prstGeom prst="rect">
            <a:avLst/>
          </a:prstGeom>
        </p:spPr>
      </p:pic>
      <p:sp>
        <p:nvSpPr>
          <p:cNvPr id="5" name="TextBox 4"/>
          <p:cNvSpPr txBox="1"/>
          <p:nvPr/>
        </p:nvSpPr>
        <p:spPr>
          <a:xfrm>
            <a:off x="1168400" y="5852160"/>
            <a:ext cx="26584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UTEP.EDU/EDGE</a:t>
            </a:r>
          </a:p>
        </p:txBody>
      </p:sp>
    </p:spTree>
    <p:extLst>
      <p:ext uri="{BB962C8B-B14F-4D97-AF65-F5344CB8AC3E}">
        <p14:creationId xmlns:p14="http://schemas.microsoft.com/office/powerpoint/2010/main" val="113117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81" y="786776"/>
            <a:ext cx="7110232" cy="1215995"/>
          </a:xfrm>
          <a:noFill/>
          <a:ln w="38100">
            <a:noFill/>
          </a:ln>
        </p:spPr>
        <p:txBody>
          <a:bodyPr anchor="ctr"/>
          <a:lstStyle/>
          <a:p>
            <a:pPr algn="ctr"/>
            <a:r>
              <a:rPr lang="en-US" sz="3200" cap="none" dirty="0">
                <a:solidFill>
                  <a:srgbClr val="21295F"/>
                </a:solidFill>
                <a:latin typeface="Calibri" panose="020F0502020204030204" pitchFamily="34" charset="0"/>
                <a:cs typeface="Calibri" panose="020F0502020204030204" pitchFamily="34" charset="0"/>
              </a:rPr>
              <a:t>RESEARCH AND SCHOLARLY ACTIVITIES</a:t>
            </a:r>
            <a:r>
              <a:rPr lang="en-US" sz="3200" dirty="0"/>
              <a:t> </a:t>
            </a:r>
          </a:p>
        </p:txBody>
      </p:sp>
      <p:sp>
        <p:nvSpPr>
          <p:cNvPr id="5" name="Text Placeholder 4"/>
          <p:cNvSpPr>
            <a:spLocks noGrp="1"/>
          </p:cNvSpPr>
          <p:nvPr>
            <p:ph type="body" sz="quarter" idx="10"/>
          </p:nvPr>
        </p:nvSpPr>
        <p:spPr>
          <a:xfrm>
            <a:off x="415727" y="2940807"/>
            <a:ext cx="8271071" cy="2734436"/>
          </a:xfrm>
        </p:spPr>
        <p:txBody>
          <a:bodyPr/>
          <a:lstStyle/>
          <a:p>
            <a:pPr>
              <a:lnSpc>
                <a:spcPct val="100000"/>
              </a:lnSpc>
              <a:spcBef>
                <a:spcPts val="0"/>
              </a:spcBef>
            </a:pPr>
            <a:endParaRPr lang="en-US" dirty="0"/>
          </a:p>
          <a:p>
            <a:pPr>
              <a:lnSpc>
                <a:spcPct val="100000"/>
              </a:lnSpc>
              <a:spcBef>
                <a:spcPts val="0"/>
              </a:spcBef>
            </a:pPr>
            <a:r>
              <a:rPr lang="en-US" sz="3600" dirty="0"/>
              <a:t> </a:t>
            </a:r>
          </a:p>
        </p:txBody>
      </p:sp>
      <p:sp>
        <p:nvSpPr>
          <p:cNvPr id="3" name="TextBox 2"/>
          <p:cNvSpPr txBox="1"/>
          <p:nvPr/>
        </p:nvSpPr>
        <p:spPr>
          <a:xfrm>
            <a:off x="949124" y="2604304"/>
            <a:ext cx="7280476" cy="2939969"/>
          </a:xfrm>
          <a:prstGeom prst="rect">
            <a:avLst/>
          </a:prstGeom>
          <a:noFill/>
        </p:spPr>
        <p:txBody>
          <a:bodyPr wrap="square" rtlCol="0">
            <a:spAutoFit/>
          </a:bodyPr>
          <a:lstStyle/>
          <a:p>
            <a:endParaRPr lang="en-US" dirty="0"/>
          </a:p>
        </p:txBody>
      </p:sp>
      <p:sp>
        <p:nvSpPr>
          <p:cNvPr id="4" name="TextBox 3"/>
          <p:cNvSpPr txBox="1"/>
          <p:nvPr/>
        </p:nvSpPr>
        <p:spPr>
          <a:xfrm>
            <a:off x="702274" y="2553698"/>
            <a:ext cx="7527326" cy="2462213"/>
          </a:xfrm>
          <a:prstGeom prst="rect">
            <a:avLst/>
          </a:prstGeom>
          <a:noFill/>
        </p:spPr>
        <p:txBody>
          <a:bodyPr wrap="square" lIns="91440" tIns="45720" rIns="91440" bIns="45720" rtlCol="0" anchor="t">
            <a:spAutoFit/>
          </a:bodyPr>
          <a:lstStyle/>
          <a:p>
            <a:r>
              <a:rPr lang="en-US" sz="3200" b="1" dirty="0">
                <a:solidFill>
                  <a:srgbClr val="21295F"/>
                </a:solidFill>
                <a:latin typeface="Calibri" panose="020F0502020204030204" pitchFamily="34" charset="0"/>
                <a:cs typeface="Calibri" panose="020F0502020204030204" pitchFamily="34" charset="0"/>
              </a:rPr>
              <a:t>DEFINITION</a:t>
            </a:r>
          </a:p>
          <a:p>
            <a:endParaRPr lang="en-US" sz="3200" dirty="0">
              <a:solidFill>
                <a:srgbClr val="21295F"/>
              </a:solidFill>
              <a:latin typeface="Calibri" panose="020F0502020204030204" pitchFamily="34" charset="0"/>
              <a:cs typeface="Calibri" panose="020F0502020204030204" pitchFamily="34" charset="0"/>
            </a:endParaRPr>
          </a:p>
          <a:p>
            <a:r>
              <a:rPr lang="en-US" sz="2400" dirty="0">
                <a:solidFill>
                  <a:srgbClr val="21295F"/>
                </a:solidFill>
                <a:latin typeface="Calibri"/>
                <a:cs typeface="Calibri"/>
              </a:rPr>
              <a:t>Team-up with faculty to gain experience and make intellectual and creative contributions to your field through new discoveries and new understanding.</a:t>
            </a:r>
          </a:p>
          <a:p>
            <a:endParaRPr lang="en-US" dirty="0"/>
          </a:p>
        </p:txBody>
      </p:sp>
      <p:pic>
        <p:nvPicPr>
          <p:cNvPr id="6" name="Picture 2" descr="https://www.utep.edu/edge/icons1/research.png">
            <a:extLst>
              <a:ext uri="{FF2B5EF4-FFF2-40B4-BE49-F238E27FC236}">
                <a16:creationId xmlns:a16="http://schemas.microsoft.com/office/drawing/2014/main" id="{D4CC6059-2838-4162-37CB-6D2869342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74" y="582992"/>
            <a:ext cx="1372667" cy="138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120" y="786776"/>
            <a:ext cx="7741919" cy="1215995"/>
          </a:xfrm>
          <a:noFill/>
          <a:ln w="38100">
            <a:noFill/>
          </a:ln>
        </p:spPr>
        <p:txBody>
          <a:bodyPr anchor="ctr"/>
          <a:lstStyle/>
          <a:p>
            <a:pPr algn="ctr"/>
            <a:r>
              <a:rPr lang="en-US" sz="3200" cap="none" dirty="0"/>
              <a:t>   </a:t>
            </a:r>
            <a:br>
              <a:rPr lang="en-US" sz="3200" cap="none" dirty="0"/>
            </a:br>
            <a:r>
              <a:rPr lang="en-US" sz="3200" cap="none" dirty="0">
                <a:solidFill>
                  <a:srgbClr val="21295F"/>
                </a:solidFill>
                <a:latin typeface="Calibri" panose="020F0502020204030204" pitchFamily="34" charset="0"/>
                <a:cs typeface="Calibri" panose="020F0502020204030204" pitchFamily="34" charset="0"/>
              </a:rPr>
              <a:t>RESEARCH AND SCHOLARLY ACTIVITIES</a:t>
            </a:r>
            <a:r>
              <a:rPr lang="en-US" sz="3200" dirty="0"/>
              <a:t/>
            </a:r>
            <a:br>
              <a:rPr lang="en-US" sz="3200" dirty="0"/>
            </a:br>
            <a:r>
              <a:rPr lang="en-US" sz="3200" dirty="0"/>
              <a:t> </a:t>
            </a:r>
          </a:p>
        </p:txBody>
      </p:sp>
      <p:sp>
        <p:nvSpPr>
          <p:cNvPr id="5" name="Text Placeholder 4"/>
          <p:cNvSpPr>
            <a:spLocks noGrp="1"/>
          </p:cNvSpPr>
          <p:nvPr>
            <p:ph type="body" sz="quarter" idx="10"/>
          </p:nvPr>
        </p:nvSpPr>
        <p:spPr>
          <a:xfrm>
            <a:off x="387626" y="2609230"/>
            <a:ext cx="8378686" cy="3547730"/>
          </a:xfrm>
        </p:spPr>
        <p:txBody>
          <a:bodyPr lIns="91440" tIns="45720" rIns="91440" bIns="45720" anchor="t">
            <a:normAutofit fontScale="77500" lnSpcReduction="20000"/>
          </a:bodyPr>
          <a:lstStyle/>
          <a:p>
            <a:pPr>
              <a:lnSpc>
                <a:spcPct val="100000"/>
              </a:lnSpc>
              <a:spcBef>
                <a:spcPts val="0"/>
              </a:spcBef>
            </a:pPr>
            <a:r>
              <a:rPr lang="en-US" sz="3600" b="1" dirty="0">
                <a:solidFill>
                  <a:srgbClr val="21295F"/>
                </a:solidFill>
                <a:latin typeface="Calibri"/>
                <a:cs typeface="Calibri"/>
              </a:rPr>
              <a:t>TODAY’S OBJECTIVES:</a:t>
            </a:r>
          </a:p>
          <a:p>
            <a:pPr>
              <a:lnSpc>
                <a:spcPct val="100000"/>
              </a:lnSpc>
              <a:spcBef>
                <a:spcPts val="0"/>
              </a:spcBef>
            </a:pPr>
            <a:endParaRPr lang="en-US" sz="3800" b="1" dirty="0">
              <a:solidFill>
                <a:srgbClr val="21295F"/>
              </a:solidFill>
              <a:latin typeface="Calibri"/>
              <a:cs typeface="Calibri"/>
            </a:endParaRPr>
          </a:p>
          <a:p>
            <a:pPr marL="342900" lvl="0" indent="-342900">
              <a:spcBef>
                <a:spcPts val="0"/>
              </a:spcBef>
              <a:spcAft>
                <a:spcPts val="600"/>
              </a:spcAft>
              <a:buClr>
                <a:srgbClr val="21295F"/>
              </a:buClr>
              <a:buFont typeface="+mj-lt"/>
              <a:buAutoNum type="arabicPeriod"/>
            </a:pPr>
            <a:r>
              <a:rPr lang="en-US" sz="3200" dirty="0">
                <a:solidFill>
                  <a:srgbClr val="21295F"/>
                </a:solidFill>
                <a:latin typeface="Calibri" panose="020F0502020204030204" pitchFamily="34" charset="0"/>
                <a:cs typeface="Calibri" panose="020F0502020204030204" pitchFamily="34" charset="0"/>
              </a:rPr>
              <a:t>Define Research and Scholarly Activities</a:t>
            </a:r>
          </a:p>
          <a:p>
            <a:pPr marL="342900" lvl="0" indent="-342900">
              <a:spcBef>
                <a:spcPts val="0"/>
              </a:spcBef>
              <a:spcAft>
                <a:spcPts val="600"/>
              </a:spcAft>
              <a:buClr>
                <a:srgbClr val="21295F"/>
              </a:buClr>
              <a:buFont typeface="+mj-lt"/>
              <a:buAutoNum type="arabicPeriod"/>
            </a:pPr>
            <a:r>
              <a:rPr lang="en-US" sz="3200" dirty="0">
                <a:solidFill>
                  <a:srgbClr val="21295F"/>
                </a:solidFill>
                <a:latin typeface="Calibri" panose="020F0502020204030204" pitchFamily="34" charset="0"/>
                <a:cs typeface="Calibri" panose="020F0502020204030204" pitchFamily="34" charset="0"/>
              </a:rPr>
              <a:t>Connect your talents to Research and Scholarly Activities for Lifelong Success</a:t>
            </a:r>
          </a:p>
          <a:p>
            <a:pPr marL="342900" lvl="0" indent="-342900">
              <a:spcBef>
                <a:spcPts val="0"/>
              </a:spcBef>
              <a:spcAft>
                <a:spcPts val="600"/>
              </a:spcAft>
              <a:buClr>
                <a:srgbClr val="21295F"/>
              </a:buClr>
              <a:buFont typeface="+mj-lt"/>
              <a:buAutoNum type="arabicPeriod"/>
            </a:pPr>
            <a:r>
              <a:rPr lang="en-US" sz="3200" dirty="0">
                <a:solidFill>
                  <a:srgbClr val="21295F"/>
                </a:solidFill>
                <a:latin typeface="Calibri" panose="020F0502020204030204" pitchFamily="34" charset="0"/>
                <a:cs typeface="Calibri" panose="020F0502020204030204" pitchFamily="34" charset="0"/>
              </a:rPr>
              <a:t>Find Research with Faculty opportunities for you at UTEP</a:t>
            </a:r>
            <a:endParaRPr lang="en-US" sz="3200" dirty="0">
              <a:solidFill>
                <a:srgbClr val="21295F"/>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endParaRPr lang="en-US" dirty="0"/>
          </a:p>
          <a:p>
            <a:pPr>
              <a:lnSpc>
                <a:spcPct val="100000"/>
              </a:lnSpc>
              <a:spcBef>
                <a:spcPts val="0"/>
              </a:spcBef>
            </a:pPr>
            <a:endParaRPr lang="en-US" dirty="0"/>
          </a:p>
        </p:txBody>
      </p:sp>
      <p:sp>
        <p:nvSpPr>
          <p:cNvPr id="6" name="Rectangle 1"/>
          <p:cNvSpPr>
            <a:spLocks noChangeArrowheads="1"/>
          </p:cNvSpPr>
          <p:nvPr/>
        </p:nvSpPr>
        <p:spPr bwMode="auto">
          <a:xfrm>
            <a:off x="628650" y="3409122"/>
            <a:ext cx="196298" cy="3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https://www.utep.edu/edge/icons1/research.png">
            <a:extLst>
              <a:ext uri="{FF2B5EF4-FFF2-40B4-BE49-F238E27FC236}">
                <a16:creationId xmlns:a16="http://schemas.microsoft.com/office/drawing/2014/main" id="{B31D4245-288F-ADF7-AD95-3BD3658E0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74" y="582992"/>
            <a:ext cx="1372667" cy="138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43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081" y="786776"/>
            <a:ext cx="6856232" cy="1215995"/>
          </a:xfrm>
          <a:noFill/>
          <a:ln w="38100">
            <a:noFill/>
          </a:ln>
        </p:spPr>
        <p:txBody>
          <a:bodyPr lIns="91440" tIns="45720" rIns="91440" bIns="45720" anchor="ctr"/>
          <a:lstStyle/>
          <a:p>
            <a:pPr algn="ctr"/>
            <a:r>
              <a:rPr lang="en-US" sz="2000" cap="none" dirty="0"/>
              <a:t>   </a:t>
            </a:r>
            <a:r>
              <a:rPr lang="en-US" sz="3200" cap="none" dirty="0"/>
              <a:t/>
            </a:r>
            <a:br>
              <a:rPr lang="en-US" sz="3200" cap="none" dirty="0"/>
            </a:br>
            <a:r>
              <a:rPr lang="en-US" sz="3200" cap="none" dirty="0">
                <a:solidFill>
                  <a:srgbClr val="21295F"/>
                </a:solidFill>
                <a:latin typeface="Calibri" panose="020F0502020204030204" pitchFamily="34" charset="0"/>
                <a:cs typeface="Calibri" panose="020F0502020204030204" pitchFamily="34" charset="0"/>
              </a:rPr>
              <a:t>RESEARCH AND SCHOLARLY ACTIVITIES</a:t>
            </a:r>
            <a:r>
              <a:rPr lang="en-US" sz="2800" dirty="0"/>
              <a:t/>
            </a:r>
            <a:br>
              <a:rPr lang="en-US" sz="2800" dirty="0"/>
            </a:br>
            <a:r>
              <a:rPr lang="en-US" sz="2800" dirty="0"/>
              <a:t> </a:t>
            </a:r>
          </a:p>
        </p:txBody>
      </p:sp>
      <p:sp>
        <p:nvSpPr>
          <p:cNvPr id="5" name="Text Placeholder 4"/>
          <p:cNvSpPr>
            <a:spLocks noGrp="1"/>
          </p:cNvSpPr>
          <p:nvPr>
            <p:ph type="body" sz="quarter" idx="10"/>
          </p:nvPr>
        </p:nvSpPr>
        <p:spPr>
          <a:xfrm>
            <a:off x="387626" y="2626481"/>
            <a:ext cx="8271071" cy="3322905"/>
          </a:xfrm>
        </p:spPr>
        <p:txBody>
          <a:bodyPr>
            <a:normAutofit/>
          </a:bodyPr>
          <a:lstStyle/>
          <a:p>
            <a:pPr>
              <a:lnSpc>
                <a:spcPct val="100000"/>
              </a:lnSpc>
              <a:spcBef>
                <a:spcPts val="0"/>
              </a:spcBef>
            </a:pPr>
            <a:r>
              <a:rPr lang="en-US" b="1" dirty="0"/>
              <a:t> </a:t>
            </a:r>
            <a:endParaRPr lang="en-US" dirty="0"/>
          </a:p>
        </p:txBody>
      </p:sp>
      <p:sp>
        <p:nvSpPr>
          <p:cNvPr id="6" name="Rectangle 1"/>
          <p:cNvSpPr>
            <a:spLocks noChangeArrowheads="1"/>
          </p:cNvSpPr>
          <p:nvPr/>
        </p:nvSpPr>
        <p:spPr bwMode="auto">
          <a:xfrm>
            <a:off x="628650" y="3409122"/>
            <a:ext cx="196298" cy="3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521035" y="2065045"/>
            <a:ext cx="8137662" cy="3970318"/>
          </a:xfrm>
          <a:prstGeom prst="rect">
            <a:avLst/>
          </a:prstGeom>
          <a:noFill/>
        </p:spPr>
        <p:txBody>
          <a:bodyPr wrap="square" lIns="91440" tIns="45720" rIns="91440" bIns="45720" rtlCol="0" anchor="t">
            <a:spAutoFit/>
          </a:bodyPr>
          <a:lstStyle/>
          <a:p>
            <a:r>
              <a:rPr lang="en-US" sz="3200" b="1" dirty="0">
                <a:solidFill>
                  <a:srgbClr val="21295F"/>
                </a:solidFill>
                <a:latin typeface="Calibri"/>
                <a:cs typeface="Calibri"/>
              </a:rPr>
              <a:t>ICEBREAKER </a:t>
            </a:r>
            <a:endParaRPr lang="en-US" sz="2800" b="1" dirty="0">
              <a:solidFill>
                <a:srgbClr val="21295F"/>
              </a:solidFill>
              <a:latin typeface="Calibri" panose="020F0502020204030204" pitchFamily="34" charset="0"/>
              <a:cs typeface="Calibri" panose="020F0502020204030204" pitchFamily="34" charset="0"/>
            </a:endParaRPr>
          </a:p>
          <a:p>
            <a:endParaRPr lang="en-US" sz="2800" b="1" dirty="0">
              <a:solidFill>
                <a:srgbClr val="21295F"/>
              </a:solidFill>
              <a:latin typeface="Calibri" panose="020F0502020204030204" pitchFamily="34" charset="0"/>
              <a:cs typeface="Calibri" panose="020F0502020204030204" pitchFamily="34" charset="0"/>
            </a:endParaRPr>
          </a:p>
          <a:p>
            <a:r>
              <a:rPr lang="en-US" sz="2400" dirty="0">
                <a:solidFill>
                  <a:srgbClr val="21295F"/>
                </a:solidFill>
                <a:latin typeface="Calibri" panose="020F0502020204030204" pitchFamily="34" charset="0"/>
                <a:cs typeface="Calibri" panose="020F0502020204030204" pitchFamily="34" charset="0"/>
              </a:rPr>
              <a:t>Get in groups of 3 - 5.  Introduce yourself with this sentence:  My name is ________ and my major is ________ because I want to __________ as my career where I want to learn more about _________ .</a:t>
            </a:r>
          </a:p>
          <a:p>
            <a:endParaRPr lang="en-US" sz="2400" dirty="0">
              <a:solidFill>
                <a:srgbClr val="21295F"/>
              </a:solidFill>
              <a:latin typeface="Calibri" panose="020F0502020204030204" pitchFamily="34" charset="0"/>
              <a:cs typeface="Calibri" panose="020F0502020204030204" pitchFamily="34" charset="0"/>
            </a:endParaRPr>
          </a:p>
          <a:p>
            <a:r>
              <a:rPr lang="en-US" sz="2400" dirty="0">
                <a:solidFill>
                  <a:srgbClr val="21295F"/>
                </a:solidFill>
                <a:latin typeface="Calibri"/>
                <a:cs typeface="Calibri"/>
              </a:rPr>
              <a:t>The next person has to repeat the first person’s sentence then say his/her own sentence.  The next has to repeat the first two and so on.  </a:t>
            </a:r>
            <a:endParaRPr lang="en-US" sz="2400" dirty="0">
              <a:solidFill>
                <a:srgbClr val="21295F"/>
              </a:solidFill>
              <a:latin typeface="Calibri" panose="020F0502020204030204" pitchFamily="34" charset="0"/>
              <a:cs typeface="Calibri" panose="020F0502020204030204" pitchFamily="34" charset="0"/>
            </a:endParaRPr>
          </a:p>
        </p:txBody>
      </p:sp>
      <p:pic>
        <p:nvPicPr>
          <p:cNvPr id="7" name="Picture 2" descr="https://www.utep.edu/edge/icons1/rese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74" y="582992"/>
            <a:ext cx="1372667" cy="138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0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1" y="786776"/>
            <a:ext cx="6886712" cy="1215995"/>
          </a:xfrm>
          <a:noFill/>
          <a:ln w="38100">
            <a:noFill/>
          </a:ln>
        </p:spPr>
        <p:txBody>
          <a:bodyPr anchor="ctr"/>
          <a:lstStyle/>
          <a:p>
            <a:pPr algn="ctr"/>
            <a:r>
              <a:rPr lang="en-US" sz="3200" cap="none" dirty="0">
                <a:solidFill>
                  <a:srgbClr val="21295F"/>
                </a:solidFill>
                <a:latin typeface="Calibri" panose="020F0502020204030204" pitchFamily="34" charset="0"/>
                <a:cs typeface="Calibri" panose="020F0502020204030204" pitchFamily="34" charset="0"/>
              </a:rPr>
              <a:t>RESEARCH AND SCHOLARLY ACTIVITIES</a:t>
            </a:r>
            <a:r>
              <a:rPr lang="en-US" sz="2800" dirty="0"/>
              <a:t> </a:t>
            </a:r>
          </a:p>
        </p:txBody>
      </p:sp>
      <p:sp>
        <p:nvSpPr>
          <p:cNvPr id="5" name="Text Placeholder 4"/>
          <p:cNvSpPr>
            <a:spLocks noGrp="1"/>
          </p:cNvSpPr>
          <p:nvPr>
            <p:ph type="body" sz="quarter" idx="10"/>
          </p:nvPr>
        </p:nvSpPr>
        <p:spPr>
          <a:xfrm>
            <a:off x="387626" y="2660233"/>
            <a:ext cx="8378686" cy="3345693"/>
          </a:xfrm>
        </p:spPr>
        <p:txBody>
          <a:bodyPr>
            <a:normAutofit/>
          </a:bodyPr>
          <a:lstStyle/>
          <a:p>
            <a:pPr marL="342900" lvl="0" indent="-342900">
              <a:lnSpc>
                <a:spcPct val="100000"/>
              </a:lnSpc>
              <a:buClr>
                <a:srgbClr val="21295F"/>
              </a:buClr>
              <a:buFont typeface="Arial" panose="020B0604020202020204" pitchFamily="34" charset="0"/>
              <a:buChar char="•"/>
            </a:pPr>
            <a:r>
              <a:rPr lang="en-US" dirty="0">
                <a:solidFill>
                  <a:srgbClr val="21295F"/>
                </a:solidFill>
              </a:rPr>
              <a:t>Talk with your instructor, academic advisor, or campus employer about ideas for this experience</a:t>
            </a:r>
            <a:r>
              <a:rPr lang="en-US" dirty="0" smtClean="0">
                <a:solidFill>
                  <a:srgbClr val="21295F"/>
                </a:solidFill>
              </a:rPr>
              <a:t>.</a:t>
            </a:r>
          </a:p>
          <a:p>
            <a:pPr lvl="0">
              <a:lnSpc>
                <a:spcPct val="100000"/>
              </a:lnSpc>
              <a:buClr>
                <a:srgbClr val="21295F"/>
              </a:buClr>
            </a:pPr>
            <a:endParaRPr lang="en-US" dirty="0">
              <a:solidFill>
                <a:srgbClr val="21295F"/>
              </a:solidFill>
            </a:endParaRPr>
          </a:p>
          <a:p>
            <a:pPr marL="342900" indent="-342900">
              <a:lnSpc>
                <a:spcPct val="100000"/>
              </a:lnSpc>
              <a:spcBef>
                <a:spcPts val="0"/>
              </a:spcBef>
              <a:buClr>
                <a:srgbClr val="21295F"/>
              </a:buClr>
              <a:buFont typeface="Arial" panose="020B0604020202020204" pitchFamily="34" charset="0"/>
              <a:buChar char="•"/>
            </a:pPr>
            <a:r>
              <a:rPr lang="en-US" dirty="0">
                <a:solidFill>
                  <a:srgbClr val="21295F"/>
                </a:solidFill>
              </a:rPr>
              <a:t>Make an appointment with the Chairperson of your academic department to get more information</a:t>
            </a:r>
            <a:r>
              <a:rPr lang="en-US" dirty="0" smtClean="0">
                <a:solidFill>
                  <a:srgbClr val="21295F"/>
                </a:solidFill>
              </a:rPr>
              <a:t>.</a:t>
            </a:r>
          </a:p>
          <a:p>
            <a:pPr>
              <a:lnSpc>
                <a:spcPct val="100000"/>
              </a:lnSpc>
              <a:spcBef>
                <a:spcPts val="0"/>
              </a:spcBef>
              <a:buClr>
                <a:srgbClr val="21295F"/>
              </a:buClr>
            </a:pPr>
            <a:endParaRPr lang="en-US" dirty="0">
              <a:solidFill>
                <a:srgbClr val="21295F"/>
              </a:solidFill>
            </a:endParaRPr>
          </a:p>
          <a:p>
            <a:pPr marL="342900" indent="-342900">
              <a:lnSpc>
                <a:spcPct val="100000"/>
              </a:lnSpc>
              <a:spcBef>
                <a:spcPts val="0"/>
              </a:spcBef>
              <a:buClr>
                <a:srgbClr val="21295F"/>
              </a:buClr>
              <a:buFont typeface="Arial" panose="020B0604020202020204" pitchFamily="34" charset="0"/>
              <a:buChar char="•"/>
            </a:pPr>
            <a:r>
              <a:rPr lang="en-US" dirty="0">
                <a:solidFill>
                  <a:srgbClr val="21295F"/>
                </a:solidFill>
              </a:rPr>
              <a:t>Look on </a:t>
            </a:r>
            <a:r>
              <a:rPr lang="en-US" dirty="0" err="1">
                <a:solidFill>
                  <a:srgbClr val="21295F"/>
                </a:solidFill>
              </a:rPr>
              <a:t>JobMine</a:t>
            </a:r>
            <a:r>
              <a:rPr lang="en-US" dirty="0">
                <a:solidFill>
                  <a:srgbClr val="21295F"/>
                </a:solidFill>
              </a:rPr>
              <a:t> for opportunities.</a:t>
            </a:r>
          </a:p>
        </p:txBody>
      </p:sp>
      <p:sp>
        <p:nvSpPr>
          <p:cNvPr id="6" name="Rectangle 1"/>
          <p:cNvSpPr>
            <a:spLocks noChangeArrowheads="1"/>
          </p:cNvSpPr>
          <p:nvPr/>
        </p:nvSpPr>
        <p:spPr bwMode="auto">
          <a:xfrm>
            <a:off x="628650" y="3409122"/>
            <a:ext cx="196298" cy="3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https://www.utep.edu/edge/icons1/research.png">
            <a:extLst>
              <a:ext uri="{FF2B5EF4-FFF2-40B4-BE49-F238E27FC236}">
                <a16:creationId xmlns:a16="http://schemas.microsoft.com/office/drawing/2014/main" id="{BB9A0D54-7F4D-BD47-A6E8-418AF1CD2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74" y="582992"/>
            <a:ext cx="1372667" cy="138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3420"/>
      </p:ext>
    </p:extLst>
  </p:cSld>
  <p:clrMapOvr>
    <a:masterClrMapping/>
  </p:clrMapOvr>
</p:sld>
</file>

<file path=ppt/theme/theme1.xml><?xml version="1.0" encoding="utf-8"?>
<a:theme xmlns:a="http://schemas.openxmlformats.org/drawingml/2006/main" nam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ABD096278C024BBFC409718F07AD2F" ma:contentTypeVersion="14" ma:contentTypeDescription="Create a new document." ma:contentTypeScope="" ma:versionID="97398e384acd17eae78955f8c6a071d5">
  <xsd:schema xmlns:xsd="http://www.w3.org/2001/XMLSchema" xmlns:xs="http://www.w3.org/2001/XMLSchema" xmlns:p="http://schemas.microsoft.com/office/2006/metadata/properties" xmlns:ns3="45140fd3-872d-416e-a44a-f9cd5d69ca83" xmlns:ns4="0dd71fd9-26c2-408b-8117-18bd1cfd81ba" targetNamespace="http://schemas.microsoft.com/office/2006/metadata/properties" ma:root="true" ma:fieldsID="8a9c6526269eeefdc0011ad04dddbaf5" ns3:_="" ns4:_="">
    <xsd:import namespace="45140fd3-872d-416e-a44a-f9cd5d69ca83"/>
    <xsd:import namespace="0dd71fd9-26c2-408b-8117-18bd1cfd81b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40fd3-872d-416e-a44a-f9cd5d69ca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d71fd9-26c2-408b-8117-18bd1cfd81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8A845-0F77-4386-B30C-FA14D9111FB5}">
  <ds:schemaRefs>
    <ds:schemaRef ds:uri="http://schemas.openxmlformats.org/package/2006/metadata/core-properties"/>
    <ds:schemaRef ds:uri="45140fd3-872d-416e-a44a-f9cd5d69ca83"/>
    <ds:schemaRef ds:uri="http://schemas.microsoft.com/office/2006/metadata/properties"/>
    <ds:schemaRef ds:uri="0dd71fd9-26c2-408b-8117-18bd1cfd81ba"/>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A943904D-354A-415C-9F4D-A520F87B90EB}">
  <ds:schemaRefs>
    <ds:schemaRef ds:uri="http://schemas.microsoft.com/sharepoint/v3/contenttype/forms"/>
  </ds:schemaRefs>
</ds:datastoreItem>
</file>

<file path=customXml/itemProps3.xml><?xml version="1.0" encoding="utf-8"?>
<ds:datastoreItem xmlns:ds="http://schemas.openxmlformats.org/officeDocument/2006/customXml" ds:itemID="{8A12187C-C882-4867-A724-7223041A6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40fd3-872d-416e-a44a-f9cd5d69ca83"/>
    <ds:schemaRef ds:uri="0dd71fd9-26c2-408b-8117-18bd1cfd8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3916</TotalTime>
  <Words>780</Words>
  <Application>Microsoft Office PowerPoint</Application>
  <PresentationFormat>On-screen Show (4:3)</PresentationFormat>
  <Paragraphs>55</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Tungsten Book</vt:lpstr>
      <vt:lpstr>background</vt:lpstr>
      <vt:lpstr>1_background</vt:lpstr>
      <vt:lpstr>PowerPoint Presentation</vt:lpstr>
      <vt:lpstr>RESEARCH AND SCHOLARLY ACTIVITIES </vt:lpstr>
      <vt:lpstr>    RESEARCH AND SCHOLARLY ACTIVITIES  </vt:lpstr>
      <vt:lpstr>    RESEARCH AND SCHOLARLY ACTIVITIES  </vt:lpstr>
      <vt:lpstr>RESEARCH AND SCHOLARLY ACTIVITIES </vt:lpstr>
    </vt:vector>
  </TitlesOfParts>
  <Company>University of Texas at El Paso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UTEP</dc:creator>
  <cp:lastModifiedBy>Zarate, Lucina</cp:lastModifiedBy>
  <cp:revision>218</cp:revision>
  <cp:lastPrinted>2017-09-14T18:34:18Z</cp:lastPrinted>
  <dcterms:created xsi:type="dcterms:W3CDTF">2016-12-16T18:42:21Z</dcterms:created>
  <dcterms:modified xsi:type="dcterms:W3CDTF">2022-05-05T15:01:52Z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0x0101003CABD096278C024BBFC409718F07AD2F</vt:lpwstr>
  </property>
</Properties>
</file>