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</p:sldMasterIdLst>
  <p:notesMasterIdLst>
    <p:notesMasterId r:id="rId27"/>
  </p:notesMasterIdLst>
  <p:handoutMasterIdLst>
    <p:handoutMasterId r:id="rId28"/>
  </p:handoutMasterIdLst>
  <p:sldIdLst>
    <p:sldId id="27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75" r:id="rId11"/>
    <p:sldId id="274" r:id="rId12"/>
    <p:sldId id="276" r:id="rId13"/>
    <p:sldId id="277" r:id="rId14"/>
    <p:sldId id="279" r:id="rId15"/>
    <p:sldId id="273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8" r:id="rId26"/>
  </p:sldIdLst>
  <p:sldSz cx="9144000" cy="5143500" type="screen16x9"/>
  <p:notesSz cx="6950075" cy="9236075"/>
  <p:embeddedFontLst>
    <p:embeddedFont>
      <p:font typeface="Noto Sans Symbols" panose="020B0604020202020204" charset="0"/>
      <p:regular r:id="rId29"/>
      <p:bold r:id="rId30"/>
    </p:embeddedFont>
    <p:embeddedFont>
      <p:font typeface="Quattrocento Sans" panose="020B0502050000020003" pitchFamily="34" charset="0"/>
      <p:regular r:id="rId31"/>
      <p:bold r:id="rId32"/>
      <p:italic r:id="rId33"/>
      <p:boldItalic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IC1lvUvLrN3d1W2e0RYHEmaOA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E7D51-20BB-4AD0-91D3-6B4BF8F950B4}" v="8" dt="2024-02-29T15:56:41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y, Marcus R" userId="1b8cbdfb-322b-4804-a68f-0d3ec792dc61" providerId="ADAL" clId="{0F5E7D51-20BB-4AD0-91D3-6B4BF8F950B4}"/>
    <pc:docChg chg="addSld delSld modSld sldOrd">
      <pc:chgData name="Gay, Marcus R" userId="1b8cbdfb-322b-4804-a68f-0d3ec792dc61" providerId="ADAL" clId="{0F5E7D51-20BB-4AD0-91D3-6B4BF8F950B4}" dt="2024-02-29T15:56:41.378" v="10"/>
      <pc:docMkLst>
        <pc:docMk/>
      </pc:docMkLst>
      <pc:sldChg chg="add">
        <pc:chgData name="Gay, Marcus R" userId="1b8cbdfb-322b-4804-a68f-0d3ec792dc61" providerId="ADAL" clId="{0F5E7D51-20BB-4AD0-91D3-6B4BF8F950B4}" dt="2024-02-27T19:43:10.853" v="0"/>
        <pc:sldMkLst>
          <pc:docMk/>
          <pc:sldMk cId="2015628663" sldId="274"/>
        </pc:sldMkLst>
      </pc:sldChg>
      <pc:sldChg chg="add">
        <pc:chgData name="Gay, Marcus R" userId="1b8cbdfb-322b-4804-a68f-0d3ec792dc61" providerId="ADAL" clId="{0F5E7D51-20BB-4AD0-91D3-6B4BF8F950B4}" dt="2024-02-27T19:43:26.525" v="1"/>
        <pc:sldMkLst>
          <pc:docMk/>
          <pc:sldMk cId="1803480744" sldId="275"/>
        </pc:sldMkLst>
      </pc:sldChg>
      <pc:sldChg chg="modSp add mod ord">
        <pc:chgData name="Gay, Marcus R" userId="1b8cbdfb-322b-4804-a68f-0d3ec792dc61" providerId="ADAL" clId="{0F5E7D51-20BB-4AD0-91D3-6B4BF8F950B4}" dt="2024-02-27T23:16:37.853" v="5" actId="1076"/>
        <pc:sldMkLst>
          <pc:docMk/>
          <pc:sldMk cId="529797316" sldId="276"/>
        </pc:sldMkLst>
        <pc:picChg chg="mod">
          <ac:chgData name="Gay, Marcus R" userId="1b8cbdfb-322b-4804-a68f-0d3ec792dc61" providerId="ADAL" clId="{0F5E7D51-20BB-4AD0-91D3-6B4BF8F950B4}" dt="2024-02-27T23:16:37.853" v="5" actId="1076"/>
          <ac:picMkLst>
            <pc:docMk/>
            <pc:sldMk cId="529797316" sldId="276"/>
            <ac:picMk id="3" creationId="{B7328DFD-8D68-6BD8-A2AC-48E95D42CFAB}"/>
          </ac:picMkLst>
        </pc:picChg>
      </pc:sldChg>
      <pc:sldChg chg="add">
        <pc:chgData name="Gay, Marcus R" userId="1b8cbdfb-322b-4804-a68f-0d3ec792dc61" providerId="ADAL" clId="{0F5E7D51-20BB-4AD0-91D3-6B4BF8F950B4}" dt="2024-02-29T15:55:46.004" v="6"/>
        <pc:sldMkLst>
          <pc:docMk/>
          <pc:sldMk cId="3174715306" sldId="277"/>
        </pc:sldMkLst>
      </pc:sldChg>
      <pc:sldChg chg="add">
        <pc:chgData name="Gay, Marcus R" userId="1b8cbdfb-322b-4804-a68f-0d3ec792dc61" providerId="ADAL" clId="{0F5E7D51-20BB-4AD0-91D3-6B4BF8F950B4}" dt="2024-02-29T15:56:12.801" v="9"/>
        <pc:sldMkLst>
          <pc:docMk/>
          <pc:sldMk cId="1199102067" sldId="278"/>
        </pc:sldMkLst>
      </pc:sldChg>
      <pc:sldChg chg="add del">
        <pc:chgData name="Gay, Marcus R" userId="1b8cbdfb-322b-4804-a68f-0d3ec792dc61" providerId="ADAL" clId="{0F5E7D51-20BB-4AD0-91D3-6B4BF8F950B4}" dt="2024-02-29T15:56:09.014" v="8"/>
        <pc:sldMkLst>
          <pc:docMk/>
          <pc:sldMk cId="3171370429" sldId="278"/>
        </pc:sldMkLst>
      </pc:sldChg>
      <pc:sldChg chg="add">
        <pc:chgData name="Gay, Marcus R" userId="1b8cbdfb-322b-4804-a68f-0d3ec792dc61" providerId="ADAL" clId="{0F5E7D51-20BB-4AD0-91D3-6B4BF8F950B4}" dt="2024-02-29T15:56:41.378" v="10"/>
        <pc:sldMkLst>
          <pc:docMk/>
          <pc:sldMk cId="3425680854" sldId="2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60ADC2-FCCF-0E78-60B9-69D7D094AF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EB95F-819A-A345-9D64-F058A8626F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23048-BB93-472D-84D5-A1CF4FEB574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BA5AC-E6F6-1FC8-590A-F02FD0508B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D1EE3-0090-4155-0042-C0ADA7D821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DE806-6D50-4E90-80B8-086E3C34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528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6a308ad12b_0_173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75" name="Google Shape;275;g26a308ad12b_0_1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6a308ad12b_0_28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82" name="Google Shape;382;g26a308ad12b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6a308ad12b_0_130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3" name="Google Shape;393;g26a308ad12b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6a308ad12b_0_144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5" name="Google Shape;405;g26a308ad12b_0_1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6a308ad12b_0_57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17" name="Google Shape;417;g26a308ad12b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6a308ad12b_0_188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8" name="Google Shape;428;g26a308ad12b_0_1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6a308ad12b_0_202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40" name="Google Shape;440;g26a308ad12b_0_2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6a308ad12b_0_217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51" name="Google Shape;451;g26a308ad12b_0_2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a308ad12b_0_115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6" name="Google Shape;286;g26a308ad12b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a308ad12b_0_14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98" name="Google Shape;298;g26a308ad12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6a308ad12b_0_43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09" name="Google Shape;309;g26a308ad12b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6a308ad12b_0_72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21" name="Google Shape;321;g26a308ad12b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6a308ad12b_0_86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4" name="Google Shape;334;g26a308ad12b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6a308ad12b_0_159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46" name="Google Shape;346;g26a308ad12b_0_1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6a308ad12b_0_10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8" name="Google Shape;358;g26a308ad12b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0" name="Google Shape;3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7913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501" cy="291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1024604" y="2724150"/>
            <a:ext cx="5418393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 sz="12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2"/>
          </p:nvPr>
        </p:nvSpPr>
        <p:spPr>
          <a:xfrm>
            <a:off x="508001" y="3352800"/>
            <a:ext cx="6447501" cy="117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B6BE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502" cy="38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514349" y="457200"/>
            <a:ext cx="6441152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502" cy="38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501" cy="113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 rot="5400000">
            <a:off x="2276461" y="-148019"/>
            <a:ext cx="2910580" cy="644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 rot="5400000">
            <a:off x="4495739" y="1937215"/>
            <a:ext cx="3938588" cy="978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 rot="5400000">
            <a:off x="1186264" y="-221062"/>
            <a:ext cx="3938588" cy="529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6a308ad12b_0_171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6a308ad12b_0_171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59" name="Google Shape;159;g26a308ad12b_0_171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26a308ad12b_0_171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6a308ad12b_0_17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g26a308ad12b_0_177"/>
          <p:cNvGrpSpPr/>
          <p:nvPr/>
        </p:nvGrpSpPr>
        <p:grpSpPr>
          <a:xfrm>
            <a:off x="-78" y="-6350"/>
            <a:ext cx="9144178" cy="5149935"/>
            <a:chOff x="-104" y="-8467"/>
            <a:chExt cx="12192237" cy="6866580"/>
          </a:xfrm>
        </p:grpSpPr>
        <p:cxnSp>
          <p:nvCxnSpPr>
            <p:cNvPr id="164" name="Google Shape;164;g26a308ad12b_0_17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g26a308ad12b_0_177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6" name="Google Shape;166;g26a308ad12b_0_177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</p:sp>
        <p:sp>
          <p:nvSpPr>
            <p:cNvPr id="167" name="Google Shape;167;g26a308ad12b_0_177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68" name="Google Shape;168;g26a308ad12b_0_177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g26a308ad12b_0_177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6100">
                <a:alpha val="69800"/>
              </a:srgbClr>
            </a:solidFill>
            <a:ln>
              <a:noFill/>
            </a:ln>
          </p:spPr>
        </p:sp>
        <p:sp>
          <p:nvSpPr>
            <p:cNvPr id="170" name="Google Shape;170;g26a308ad12b_0_177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B6BE9">
                <a:alpha val="69800"/>
              </a:srgbClr>
            </a:solidFill>
            <a:ln>
              <a:noFill/>
            </a:ln>
          </p:spPr>
        </p:sp>
        <p:sp>
          <p:nvSpPr>
            <p:cNvPr id="171" name="Google Shape;171;g26a308ad12b_0_177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</p:sp>
        <p:sp>
          <p:nvSpPr>
            <p:cNvPr id="172" name="Google Shape;172;g26a308ad12b_0_177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g26a308ad12b_0_177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g26a308ad12b_0_177"/>
          <p:cNvSpPr txBox="1">
            <a:spLocks noGrp="1"/>
          </p:cNvSpPr>
          <p:nvPr>
            <p:ph type="ctrTitle"/>
          </p:nvPr>
        </p:nvSpPr>
        <p:spPr>
          <a:xfrm>
            <a:off x="1130300" y="1803401"/>
            <a:ext cx="5825400" cy="1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  <a:defRPr sz="41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26a308ad12b_0_177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4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r" rtl="0"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rgbClr val="7F7F7F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g26a308ad12b_0_177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26a308ad12b_0_177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26a308ad12b_0_17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a308ad12b_0_194"/>
          <p:cNvSpPr txBox="1">
            <a:spLocks noGrp="1"/>
          </p:cNvSpPr>
          <p:nvPr>
            <p:ph type="title"/>
          </p:nvPr>
        </p:nvSpPr>
        <p:spPr>
          <a:xfrm>
            <a:off x="508001" y="2025650"/>
            <a:ext cx="6447600" cy="13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  <a:defRPr sz="30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26a308ad12b_0_194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6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g26a308ad12b_0_19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26a308ad12b_0_194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26a308ad12b_0_19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0" name="Google Shape;30;p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" name="Google Shape;31;p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32;p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33" name="Google Shape;33;p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4" name="Google Shape;34;p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6100">
                <a:alpha val="69411"/>
              </a:srgbClr>
            </a:solidFill>
            <a:ln>
              <a:noFill/>
            </a:ln>
          </p:spPr>
        </p:sp>
        <p:sp>
          <p:nvSpPr>
            <p:cNvPr id="36" name="Google Shape;36;p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B6BE9">
                <a:alpha val="69411"/>
              </a:srgbClr>
            </a:solidFill>
            <a:ln>
              <a:noFill/>
            </a:ln>
          </p:spPr>
        </p:sp>
        <p:sp>
          <p:nvSpPr>
            <p:cNvPr id="37" name="Google Shape;37;p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38" name="Google Shape;38;p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Trebuchet MS"/>
              <a:buNone/>
              <a:defRPr sz="41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6a308ad12b_0_200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26a308ad12b_0_200"/>
          <p:cNvSpPr txBox="1">
            <a:spLocks noGrp="1"/>
          </p:cNvSpPr>
          <p:nvPr>
            <p:ph type="body" idx="1"/>
          </p:nvPr>
        </p:nvSpPr>
        <p:spPr>
          <a:xfrm>
            <a:off x="508001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88" name="Google Shape;188;g26a308ad12b_0_200"/>
          <p:cNvSpPr txBox="1">
            <a:spLocks noGrp="1"/>
          </p:cNvSpPr>
          <p:nvPr>
            <p:ph type="body" idx="2"/>
          </p:nvPr>
        </p:nvSpPr>
        <p:spPr>
          <a:xfrm>
            <a:off x="3817478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89" name="Google Shape;189;g26a308ad12b_0_200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26a308ad12b_0_200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26a308ad12b_0_200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6a308ad12b_0_20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26a308ad12b_0_207"/>
          <p:cNvSpPr txBox="1">
            <a:spLocks noGrp="1"/>
          </p:cNvSpPr>
          <p:nvPr>
            <p:ph type="body" idx="1"/>
          </p:nvPr>
        </p:nvSpPr>
        <p:spPr>
          <a:xfrm>
            <a:off x="506809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95" name="Google Shape;195;g26a308ad12b_0_207"/>
          <p:cNvSpPr txBox="1">
            <a:spLocks noGrp="1"/>
          </p:cNvSpPr>
          <p:nvPr>
            <p:ph type="body" idx="2"/>
          </p:nvPr>
        </p:nvSpPr>
        <p:spPr>
          <a:xfrm>
            <a:off x="506809" y="2052934"/>
            <a:ext cx="3139200" cy="2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96" name="Google Shape;196;g26a308ad12b_0_207"/>
          <p:cNvSpPr txBox="1">
            <a:spLocks noGrp="1"/>
          </p:cNvSpPr>
          <p:nvPr>
            <p:ph type="body" idx="3"/>
          </p:nvPr>
        </p:nvSpPr>
        <p:spPr>
          <a:xfrm>
            <a:off x="3816287" y="1620737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97" name="Google Shape;197;g26a308ad12b_0_207"/>
          <p:cNvSpPr txBox="1">
            <a:spLocks noGrp="1"/>
          </p:cNvSpPr>
          <p:nvPr>
            <p:ph type="body" idx="4"/>
          </p:nvPr>
        </p:nvSpPr>
        <p:spPr>
          <a:xfrm>
            <a:off x="3816288" y="2052934"/>
            <a:ext cx="3139200" cy="2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98" name="Google Shape;198;g26a308ad12b_0_207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26a308ad12b_0_207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26a308ad12b_0_20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6a308ad12b_0_21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26a308ad12b_0_216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26a308ad12b_0_216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26a308ad12b_0_216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6a308ad12b_0_221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26a308ad12b_0_221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26a308ad12b_0_22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6a308ad12b_0_225"/>
          <p:cNvSpPr txBox="1">
            <a:spLocks noGrp="1"/>
          </p:cNvSpPr>
          <p:nvPr>
            <p:ph type="title"/>
          </p:nvPr>
        </p:nvSpPr>
        <p:spPr>
          <a:xfrm>
            <a:off x="508001" y="1123953"/>
            <a:ext cx="28908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rebuchet MS"/>
              <a:buNone/>
              <a:defRPr sz="15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26a308ad12b_0_225"/>
          <p:cNvSpPr txBox="1">
            <a:spLocks noGrp="1"/>
          </p:cNvSpPr>
          <p:nvPr>
            <p:ph type="body" idx="1"/>
          </p:nvPr>
        </p:nvSpPr>
        <p:spPr>
          <a:xfrm>
            <a:off x="3570346" y="386193"/>
            <a:ext cx="3385200" cy="4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13" name="Google Shape;213;g26a308ad12b_0_225"/>
          <p:cNvSpPr txBox="1">
            <a:spLocks noGrp="1"/>
          </p:cNvSpPr>
          <p:nvPr>
            <p:ph type="body" idx="2"/>
          </p:nvPr>
        </p:nvSpPr>
        <p:spPr>
          <a:xfrm>
            <a:off x="508001" y="2082802"/>
            <a:ext cx="2890800" cy="19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9pPr>
          </a:lstStyle>
          <a:p>
            <a:endParaRPr/>
          </a:p>
        </p:txBody>
      </p:sp>
      <p:sp>
        <p:nvSpPr>
          <p:cNvPr id="214" name="Google Shape;214;g26a308ad12b_0_22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26a308ad12b_0_225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26a308ad12b_0_225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a308ad12b_0_232"/>
          <p:cNvSpPr txBox="1">
            <a:spLocks noGrp="1"/>
          </p:cNvSpPr>
          <p:nvPr>
            <p:ph type="title"/>
          </p:nvPr>
        </p:nvSpPr>
        <p:spPr>
          <a:xfrm>
            <a:off x="508000" y="3600450"/>
            <a:ext cx="64476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26a308ad12b_0_232"/>
          <p:cNvSpPr>
            <a:spLocks noGrp="1"/>
          </p:cNvSpPr>
          <p:nvPr>
            <p:ph type="pic" idx="2"/>
          </p:nvPr>
        </p:nvSpPr>
        <p:spPr>
          <a:xfrm>
            <a:off x="508000" y="457200"/>
            <a:ext cx="6447600" cy="28842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g26a308ad12b_0_232"/>
          <p:cNvSpPr txBox="1">
            <a:spLocks noGrp="1"/>
          </p:cNvSpPr>
          <p:nvPr>
            <p:ph type="body" idx="1"/>
          </p:nvPr>
        </p:nvSpPr>
        <p:spPr>
          <a:xfrm>
            <a:off x="508000" y="4025504"/>
            <a:ext cx="64476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21" name="Google Shape;221;g26a308ad12b_0_23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g26a308ad12b_0_232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26a308ad12b_0_232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6a308ad12b_0_239"/>
          <p:cNvSpPr txBox="1">
            <a:spLocks noGrp="1"/>
          </p:cNvSpPr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26a308ad12b_0_239"/>
          <p:cNvSpPr txBox="1">
            <a:spLocks noGrp="1"/>
          </p:cNvSpPr>
          <p:nvPr>
            <p:ph type="body" idx="1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g26a308ad12b_0_23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g26a308ad12b_0_239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26a308ad12b_0_239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a308ad12b_0_245"/>
          <p:cNvSpPr txBox="1">
            <a:spLocks noGrp="1"/>
          </p:cNvSpPr>
          <p:nvPr>
            <p:ph type="title"/>
          </p:nvPr>
        </p:nvSpPr>
        <p:spPr>
          <a:xfrm>
            <a:off x="698501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26a308ad12b_0_245"/>
          <p:cNvSpPr txBox="1">
            <a:spLocks noGrp="1"/>
          </p:cNvSpPr>
          <p:nvPr>
            <p:ph type="body" idx="1"/>
          </p:nvPr>
        </p:nvSpPr>
        <p:spPr>
          <a:xfrm>
            <a:off x="1024604" y="2724150"/>
            <a:ext cx="5418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 sz="1200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33" name="Google Shape;233;g26a308ad12b_0_245"/>
          <p:cNvSpPr txBox="1">
            <a:spLocks noGrp="1"/>
          </p:cNvSpPr>
          <p:nvPr>
            <p:ph type="body" idx="2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g26a308ad12b_0_24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26a308ad12b_0_245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g26a308ad12b_0_245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g26a308ad12b_0_245"/>
          <p:cNvSpPr txBox="1"/>
          <p:nvPr/>
        </p:nvSpPr>
        <p:spPr>
          <a:xfrm>
            <a:off x="406402" y="59278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238" name="Google Shape;238;g26a308ad12b_0_245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B6BE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6a308ad12b_0_254"/>
          <p:cNvSpPr txBox="1">
            <a:spLocks noGrp="1"/>
          </p:cNvSpPr>
          <p:nvPr>
            <p:ph type="title"/>
          </p:nvPr>
        </p:nvSpPr>
        <p:spPr>
          <a:xfrm>
            <a:off x="508001" y="1448991"/>
            <a:ext cx="6447600" cy="1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26a308ad12b_0_254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g26a308ad12b_0_25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g26a308ad12b_0_254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26a308ad12b_0_25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a308ad12b_0_260"/>
          <p:cNvSpPr txBox="1">
            <a:spLocks noGrp="1"/>
          </p:cNvSpPr>
          <p:nvPr>
            <p:ph type="title"/>
          </p:nvPr>
        </p:nvSpPr>
        <p:spPr>
          <a:xfrm>
            <a:off x="698501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26a308ad12b_0_260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48" name="Google Shape;248;g26a308ad12b_0_260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g26a308ad12b_0_260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26a308ad12b_0_260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g26a308ad12b_0_260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g26a308ad12b_0_260"/>
          <p:cNvSpPr txBox="1"/>
          <p:nvPr/>
        </p:nvSpPr>
        <p:spPr>
          <a:xfrm>
            <a:off x="406402" y="59278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253" name="Google Shape;253;g26a308ad12b_0_260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 i="0" u="none" strike="noStrike" cap="none">
                <a:solidFill>
                  <a:srgbClr val="0B6BE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508001" y="2025650"/>
            <a:ext cx="6447501" cy="136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Trebuchet MS"/>
              <a:buNone/>
              <a:defRPr sz="3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a308ad12b_0_269"/>
          <p:cNvSpPr txBox="1">
            <a:spLocks noGrp="1"/>
          </p:cNvSpPr>
          <p:nvPr>
            <p:ph type="title"/>
          </p:nvPr>
        </p:nvSpPr>
        <p:spPr>
          <a:xfrm>
            <a:off x="514349" y="457200"/>
            <a:ext cx="6441000" cy="22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sz="33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g26a308ad12b_0_269"/>
          <p:cNvSpPr txBox="1">
            <a:spLocks noGrp="1"/>
          </p:cNvSpPr>
          <p:nvPr>
            <p:ph type="body" idx="1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/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800"/>
              <a:buFont typeface="Trebuchet MS"/>
              <a:buNone/>
              <a:defRPr/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700"/>
              <a:buFont typeface="Trebuchet MS"/>
              <a:buNone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57" name="Google Shape;257;g26a308ad12b_0_269"/>
          <p:cNvSpPr txBox="1">
            <a:spLocks noGrp="1"/>
          </p:cNvSpPr>
          <p:nvPr>
            <p:ph type="body" idx="2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g26a308ad12b_0_26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g26a308ad12b_0_269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g26a308ad12b_0_269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a308ad12b_0_27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g26a308ad12b_0_276"/>
          <p:cNvSpPr txBox="1">
            <a:spLocks noGrp="1"/>
          </p:cNvSpPr>
          <p:nvPr>
            <p:ph type="body" idx="1"/>
          </p:nvPr>
        </p:nvSpPr>
        <p:spPr>
          <a:xfrm rot="5400000">
            <a:off x="2276402" y="-148058"/>
            <a:ext cx="2910600" cy="6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64" name="Google Shape;264;g26a308ad12b_0_276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g26a308ad12b_0_276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g26a308ad12b_0_276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6a308ad12b_0_282"/>
          <p:cNvSpPr txBox="1">
            <a:spLocks noGrp="1"/>
          </p:cNvSpPr>
          <p:nvPr>
            <p:ph type="title"/>
          </p:nvPr>
        </p:nvSpPr>
        <p:spPr>
          <a:xfrm rot="5400000">
            <a:off x="4495662" y="1937249"/>
            <a:ext cx="39387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g26a308ad12b_0_282"/>
          <p:cNvSpPr txBox="1">
            <a:spLocks noGrp="1"/>
          </p:cNvSpPr>
          <p:nvPr>
            <p:ph type="body" idx="1"/>
          </p:nvPr>
        </p:nvSpPr>
        <p:spPr>
          <a:xfrm rot="5400000">
            <a:off x="1186264" y="-220950"/>
            <a:ext cx="3938700" cy="52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70" name="Google Shape;270;g26a308ad12b_0_28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g26a308ad12b_0_282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g26a308ad12b_0_282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508001" y="1620442"/>
            <a:ext cx="3138026" cy="2910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2"/>
          </p:nvPr>
        </p:nvSpPr>
        <p:spPr>
          <a:xfrm>
            <a:off x="3817477" y="1620442"/>
            <a:ext cx="3138026" cy="291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506809" y="2052934"/>
            <a:ext cx="3139217" cy="247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3816287" y="1620737"/>
            <a:ext cx="3139213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4"/>
          </p:nvPr>
        </p:nvSpPr>
        <p:spPr>
          <a:xfrm>
            <a:off x="3816288" y="2052934"/>
            <a:ext cx="3139213" cy="247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rebuchet MS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3570346" y="386193"/>
            <a:ext cx="3385156" cy="414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2"/>
          </p:nvPr>
        </p:nvSpPr>
        <p:spPr>
          <a:xfrm>
            <a:off x="508001" y="2082802"/>
            <a:ext cx="2890896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508000" y="3600450"/>
            <a:ext cx="64475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1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>
            <a:spLocks noGrp="1"/>
          </p:cNvSpPr>
          <p:nvPr>
            <p:ph type="pic" idx="2"/>
          </p:nvPr>
        </p:nvSpPr>
        <p:spPr>
          <a:xfrm>
            <a:off x="508000" y="457200"/>
            <a:ext cx="6447501" cy="288428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508000" y="4025503"/>
            <a:ext cx="6447500" cy="5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7" name="Google Shape;7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0" name="Google Shape;10;p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6100">
                <a:alpha val="69411"/>
              </a:srgbClr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B6BE9">
                <a:alpha val="69411"/>
              </a:srgbClr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501" cy="291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5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g26a308ad12b_0_154"/>
          <p:cNvGrpSpPr/>
          <p:nvPr/>
        </p:nvGrpSpPr>
        <p:grpSpPr>
          <a:xfrm>
            <a:off x="0" y="-6350"/>
            <a:ext cx="9144100" cy="5149935"/>
            <a:chOff x="0" y="-8467"/>
            <a:chExt cx="12192133" cy="6866580"/>
          </a:xfrm>
        </p:grpSpPr>
        <p:cxnSp>
          <p:nvCxnSpPr>
            <p:cNvPr id="141" name="Google Shape;141;g26a308ad12b_0_15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g26a308ad12b_0_154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3" name="Google Shape;143;g26a308ad12b_0_15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</p:sp>
        <p:sp>
          <p:nvSpPr>
            <p:cNvPr id="144" name="Google Shape;144;g26a308ad12b_0_154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5" name="Google Shape;145;g26a308ad12b_0_154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g26a308ad12b_0_154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6100">
                <a:alpha val="69800"/>
              </a:srgbClr>
            </a:solidFill>
            <a:ln>
              <a:noFill/>
            </a:ln>
          </p:spPr>
        </p:sp>
        <p:sp>
          <p:nvSpPr>
            <p:cNvPr id="147" name="Google Shape;147;g26a308ad12b_0_154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B6BE9">
                <a:alpha val="69800"/>
              </a:srgbClr>
            </a:solidFill>
            <a:ln>
              <a:noFill/>
            </a:ln>
          </p:spPr>
        </p:sp>
        <p:sp>
          <p:nvSpPr>
            <p:cNvPr id="148" name="Google Shape;148;g26a308ad12b_0_154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</p:sp>
        <p:sp>
          <p:nvSpPr>
            <p:cNvPr id="149" name="Google Shape;149;g26a308ad12b_0_154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g26a308ad12b_0_154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g26a308ad12b_0_154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g26a308ad12b_0_154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3" name="Google Shape;153;g26a308ad12b_0_15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4" name="Google Shape;154;g26a308ad12b_0_154"/>
          <p:cNvSpPr txBox="1">
            <a:spLocks noGrp="1"/>
          </p:cNvSpPr>
          <p:nvPr>
            <p:ph type="ftr" idx="11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5" name="Google Shape;155;g26a308ad12b_0_15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3CAC-B5AC-4638-EA07-EAD4A4565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38020"/>
            <a:ext cx="6920346" cy="1234800"/>
          </a:xfrm>
        </p:spPr>
        <p:txBody>
          <a:bodyPr/>
          <a:lstStyle/>
          <a:p>
            <a:pPr algn="l"/>
            <a:r>
              <a:rPr lang="en-US" sz="4400" dirty="0"/>
              <a:t>College of Education Faculty Research Interests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8F441-7C0E-D506-A52D-FCED5C4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171" y="83405"/>
            <a:ext cx="1560711" cy="155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5A4C2-489D-440A-C6EC-C47D3A91C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32" y="3538293"/>
            <a:ext cx="1987468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7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4624" y="114319"/>
            <a:ext cx="6599427" cy="9052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Rodolfo </a:t>
            </a:r>
            <a:r>
              <a:rPr lang="en-US" sz="1800" b="1" dirty="0" err="1">
                <a:solidFill>
                  <a:srgbClr val="000058"/>
                </a:solidFill>
                <a:latin typeface="Trebuchet MS" panose="020B0603020202020204"/>
              </a:rPr>
              <a:t>Rincones</a:t>
            </a: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, Associate Professor</a:t>
            </a:r>
            <a:b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</a:b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Educational Leadership &amp; Foundations</a:t>
            </a:r>
          </a:p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Educational Management &amp; Development, Ph.D.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898" y="2163101"/>
            <a:ext cx="2859769" cy="12891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Rodolfo </a:t>
            </a:r>
            <a:r>
              <a:rPr lang="en-US" sz="1200" dirty="0" err="1">
                <a:solidFill>
                  <a:srgbClr val="000058"/>
                </a:solidFill>
                <a:latin typeface="Trebuchet MS" panose="020B0603020202020204"/>
              </a:rPr>
              <a:t>Rincones</a:t>
            </a: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Email: </a:t>
            </a:r>
            <a:r>
              <a:rPr lang="en-US" sz="1200" dirty="0" err="1">
                <a:solidFill>
                  <a:srgbClr val="000058"/>
                </a:solidFill>
                <a:latin typeface="Trebuchet MS" panose="020B0603020202020204"/>
              </a:rPr>
              <a:t>rrincones@utep.edu</a:t>
            </a: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Office phone: 915-747-7614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81624" y="1014714"/>
            <a:ext cx="4406411" cy="123031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Educational Policy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R</a:t>
            </a:r>
            <a:r>
              <a:rPr lang="en-US" sz="1350" dirty="0" err="1">
                <a:solidFill>
                  <a:srgbClr val="000058"/>
                </a:solidFill>
                <a:latin typeface="Trebuchet MS" panose="020B0603020202020204"/>
              </a:rPr>
              <a:t>eform</a:t>
            </a: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 in educational organizations 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48478" y="3544057"/>
            <a:ext cx="4561845" cy="15582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Collaboration Opportunities</a:t>
            </a: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Educator well-being 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Organizational culture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4B3C0C-A4F4-E83E-6D66-D7F8F1507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007" y="169412"/>
            <a:ext cx="1901886" cy="19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6E6960CE-5C70-B15F-F782-94978E0F8A50}"/>
              </a:ext>
            </a:extLst>
          </p:cNvPr>
          <p:cNvSpPr txBox="1">
            <a:spLocks/>
          </p:cNvSpPr>
          <p:nvPr/>
        </p:nvSpPr>
        <p:spPr>
          <a:xfrm>
            <a:off x="2581624" y="2201918"/>
            <a:ext cx="4406411" cy="107040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Research Practice Partnerships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Education </a:t>
            </a:r>
            <a:r>
              <a:rPr lang="en-US" sz="1350">
                <a:solidFill>
                  <a:srgbClr val="000058"/>
                </a:solidFill>
                <a:latin typeface="Trebuchet MS" panose="020B0603020202020204"/>
              </a:rPr>
              <a:t>in México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28DFD-8D68-6BD8-A2AC-48E95D42C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767" y="70914"/>
            <a:ext cx="1558955" cy="1558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B37806-EA77-9110-61F7-FDBF6CB4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7" y="3272324"/>
            <a:ext cx="1985151" cy="14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1E4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628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4624" y="114320"/>
            <a:ext cx="6599427" cy="5907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Dr. Diane Elisa Golding</a:t>
            </a:r>
            <a:b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</a:b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Teacher Education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1771210"/>
            <a:ext cx="2859769" cy="6510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Email: </a:t>
            </a:r>
            <a:r>
              <a:rPr lang="en-US" sz="1200" dirty="0" err="1">
                <a:solidFill>
                  <a:srgbClr val="000058"/>
                </a:solidFill>
                <a:latin typeface="Trebuchet MS" panose="020B0603020202020204"/>
              </a:rPr>
              <a:t>degolding@utep.edu</a:t>
            </a: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Office phone: 915-747-8459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03907" y="705041"/>
            <a:ext cx="4406411" cy="123031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l" defTabSz="342900"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	    Women Thriving in STEM</a:t>
            </a:r>
          </a:p>
          <a:p>
            <a:pPr algn="l" defTabSz="342900"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       First Generation Student Success</a:t>
            </a:r>
          </a:p>
          <a:p>
            <a:pPr algn="l" defTabSz="342900"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      Borderland Educators Experiences</a:t>
            </a:r>
          </a:p>
          <a:p>
            <a:pPr algn="l" defTabSz="342900"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       EC-16+ Engineering Education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426190" y="3470961"/>
            <a:ext cx="4849253" cy="15582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Collaboration Opportunities</a:t>
            </a: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Center for Research in Engineering and Technology Education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			    (</a:t>
            </a:r>
            <a:r>
              <a:rPr lang="en-US" sz="1350" dirty="0" err="1">
                <a:solidFill>
                  <a:srgbClr val="000058"/>
                </a:solidFill>
                <a:latin typeface="Trebuchet MS" panose="020B0603020202020204"/>
              </a:rPr>
              <a:t>CREaTE</a:t>
            </a: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) 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		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	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			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6960CE-5C70-B15F-F782-94978E0F8A50}"/>
              </a:ext>
            </a:extLst>
          </p:cNvPr>
          <p:cNvSpPr txBox="1">
            <a:spLocks/>
          </p:cNvSpPr>
          <p:nvPr/>
        </p:nvSpPr>
        <p:spPr>
          <a:xfrm>
            <a:off x="2426190" y="2240650"/>
            <a:ext cx="4516774" cy="128915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Current Research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Women’s Sense of Belongingness and Success in STEM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  Latina Work-Integrated Learning Experiences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	   Educator Border Crossing as Everyday Ritual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28DFD-8D68-6BD8-A2AC-48E95D42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058" y="84360"/>
            <a:ext cx="1558955" cy="1558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B37806-EA77-9110-61F7-FDBF6CB4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7" y="3272324"/>
            <a:ext cx="1985151" cy="14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1E4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 descr="A person wearing a blue jacket&#10;&#10;Description automatically generated">
            <a:extLst>
              <a:ext uri="{FF2B5EF4-FFF2-40B4-BE49-F238E27FC236}">
                <a16:creationId xmlns:a16="http://schemas.microsoft.com/office/drawing/2014/main" id="{2C4F32FE-E15B-EA99-DB74-4A4B94A19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8" y="113610"/>
            <a:ext cx="1954906" cy="15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7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4624" y="114319"/>
            <a:ext cx="6599427" cy="9052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Maartje Van den Bogaard, Ph.D., F.SEFI</a:t>
            </a:r>
            <a:b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</a:b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Teacher Education</a:t>
            </a:r>
          </a:p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STEM Education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898" y="2163101"/>
            <a:ext cx="2859769" cy="12891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Maartje Van den Bogaard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Email: </a:t>
            </a:r>
            <a:r>
              <a:rPr lang="en-US" sz="1200" dirty="0" err="1">
                <a:solidFill>
                  <a:srgbClr val="000058"/>
                </a:solidFill>
                <a:latin typeface="Trebuchet MS" panose="020B0603020202020204"/>
              </a:rPr>
              <a:t>mvdbogaard@utep.edu</a:t>
            </a: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Office phone: 915-747-7670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Office</a:t>
            </a:r>
            <a:r>
              <a:rPr lang="en-US" sz="1200">
                <a:solidFill>
                  <a:srgbClr val="000058"/>
                </a:solidFill>
                <a:latin typeface="Trebuchet MS" panose="020B0603020202020204"/>
              </a:rPr>
              <a:t>: COED 310D</a:t>
            </a: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81624" y="1014714"/>
            <a:ext cx="4406411" cy="123031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Student Success 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Work Integrated Learning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Curriculum Studies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Education Change and Innovation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Comparative Education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03907" y="3855498"/>
            <a:ext cx="4561845" cy="15582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Collaboration Opportunities</a:t>
            </a: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Educational change/ innovation 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Discipline-Based Education Research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6960CE-5C70-B15F-F782-94978E0F8A50}"/>
              </a:ext>
            </a:extLst>
          </p:cNvPr>
          <p:cNvSpPr txBox="1">
            <a:spLocks/>
          </p:cNvSpPr>
          <p:nvPr/>
        </p:nvSpPr>
        <p:spPr>
          <a:xfrm>
            <a:off x="2503907" y="2980156"/>
            <a:ext cx="4406411" cy="81681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Methods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Multivariate statistics, Design-Based Research, Mixed Methods, Evaluation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28DFD-8D68-6BD8-A2AC-48E95D42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67" y="70914"/>
            <a:ext cx="1558955" cy="1558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B37806-EA77-9110-61F7-FDBF6CB4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7" y="3272324"/>
            <a:ext cx="1985151" cy="14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1E4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9" descr="Maartje Van den Bogaard">
            <a:extLst>
              <a:ext uri="{FF2B5EF4-FFF2-40B4-BE49-F238E27FC236}">
                <a16:creationId xmlns:a16="http://schemas.microsoft.com/office/drawing/2014/main" id="{157893B1-15E7-BA43-FC53-D16FD3FF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4" y="70913"/>
            <a:ext cx="1985151" cy="198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15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4624" y="114319"/>
            <a:ext cx="6599427" cy="9052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Johannes Strobel, Ph.D.,</a:t>
            </a:r>
            <a:b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</a:b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Teacher Education</a:t>
            </a:r>
          </a:p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STEM Education (Engineering &amp; CS Ed)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898" y="2163101"/>
            <a:ext cx="2859769" cy="12891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 err="1">
                <a:solidFill>
                  <a:srgbClr val="000058"/>
                </a:solidFill>
                <a:latin typeface="Trebuchet MS" panose="020B0603020202020204"/>
              </a:rPr>
              <a:t>Johanens</a:t>
            </a: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 Strobel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Email: </a:t>
            </a:r>
            <a:r>
              <a:rPr lang="en-US" sz="1200" dirty="0" err="1">
                <a:solidFill>
                  <a:srgbClr val="000058"/>
                </a:solidFill>
                <a:latin typeface="Trebuchet MS" panose="020B0603020202020204"/>
              </a:rPr>
              <a:t>jmstrobel@utep.edu</a:t>
            </a: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Office phone: 219-680-9771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Office: COED 412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81624" y="1014713"/>
            <a:ext cx="4484128" cy="18711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Epistemological, Ontological Beliefs and Worldviews 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Competencies/Emotions/Attitudes in technical fields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Design of Integrated STEM for diverse students 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Teachers in STEM (Engineering &amp; CS)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Learning Technologies/AI in Education Research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03907" y="3855498"/>
            <a:ext cx="4561845" cy="15582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Collaboration Opportunities</a:t>
            </a: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Any curiosity in any of my broad interest areas 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Supporting faculty and graduate students in the pursuit of their research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6960CE-5C70-B15F-F782-94978E0F8A50}"/>
              </a:ext>
            </a:extLst>
          </p:cNvPr>
          <p:cNvSpPr txBox="1">
            <a:spLocks/>
          </p:cNvSpPr>
          <p:nvPr/>
        </p:nvSpPr>
        <p:spPr>
          <a:xfrm>
            <a:off x="2503907" y="2980156"/>
            <a:ext cx="4406411" cy="81681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Methods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rgbClr val="000058"/>
                </a:solidFill>
                <a:latin typeface="Trebuchet MS" panose="020B0603020202020204"/>
              </a:rPr>
              <a:t>Qualitative </a:t>
            </a: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Methods, Instrument Development</a:t>
            </a:r>
            <a:r>
              <a:rPr lang="en-US" sz="1350">
                <a:solidFill>
                  <a:srgbClr val="000058"/>
                </a:solidFill>
                <a:latin typeface="Trebuchet MS" panose="020B0603020202020204"/>
              </a:rPr>
              <a:t>, Evaluation, Design-Based Research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28DFD-8D68-6BD8-A2AC-48E95D42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67" y="70914"/>
            <a:ext cx="1558955" cy="1558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B37806-EA77-9110-61F7-FDBF6CB4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7" y="3272324"/>
            <a:ext cx="1985151" cy="14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1E4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55DE5688-75D6-5CEB-6659-9C5DAC5AD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6" y="114319"/>
            <a:ext cx="1445909" cy="18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3CAC-B5AC-4638-EA07-EAD4A4565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4566" y="1795022"/>
            <a:ext cx="7516091" cy="1234800"/>
          </a:xfrm>
        </p:spPr>
        <p:txBody>
          <a:bodyPr/>
          <a:lstStyle/>
          <a:p>
            <a:pPr algn="l"/>
            <a:r>
              <a:rPr lang="en-US" sz="4400" dirty="0"/>
              <a:t>College of Education        Graduate Student         Research Interests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8F441-7C0E-D506-A52D-FCED5C47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171" y="83405"/>
            <a:ext cx="1560711" cy="155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5A4C2-489D-440A-C6EC-C47D3A91C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32" y="3538293"/>
            <a:ext cx="1987468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8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6a308ad12b_0_1012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Diana Taylor, Graduate Student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Counseling Special Education &amp; Educational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Psychology: Mental Health Counseling</a:t>
            </a:r>
            <a:endParaRPr sz="1100"/>
          </a:p>
        </p:txBody>
      </p:sp>
      <p:sp>
        <p:nvSpPr>
          <p:cNvPr id="361" name="Google Shape;361;g26a308ad12b_0_1012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diperegrino@utep.edu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Phone: 915-474-3236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2" name="Google Shape;362;g26a308ad12b_0_1012"/>
          <p:cNvSpPr txBox="1"/>
          <p:nvPr/>
        </p:nvSpPr>
        <p:spPr>
          <a:xfrm>
            <a:off x="2581624" y="1121246"/>
            <a:ext cx="4406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Research Project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Counselors-in-Training: The Stigma of the Wounded Healer in the Latino Community  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63" name="Google Shape;363;g26a308ad12b_0_1012"/>
          <p:cNvSpPr txBox="1"/>
          <p:nvPr/>
        </p:nvSpPr>
        <p:spPr>
          <a:xfrm>
            <a:off x="2581624" y="3452254"/>
            <a:ext cx="49425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Wounded healer phenomenon 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Relationship between psychopathology and inner dialogue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4" name="Google Shape;364;g26a308ad12b_0_1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77006" y="407151"/>
            <a:ext cx="1901890" cy="142641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26a308ad12b_0_1012"/>
          <p:cNvSpPr txBox="1"/>
          <p:nvPr/>
        </p:nvSpPr>
        <p:spPr>
          <a:xfrm>
            <a:off x="2581624" y="2201917"/>
            <a:ext cx="44064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The stigma of mental illness</a:t>
            </a:r>
            <a:endParaRPr sz="1100"/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PTSD in the veteran community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6" name="Google Shape;366;g26a308ad12b_0_10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6a308ad12b_0_10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"/>
          <p:cNvSpPr txBox="1"/>
          <p:nvPr/>
        </p:nvSpPr>
        <p:spPr>
          <a:xfrm>
            <a:off x="2262150" y="114325"/>
            <a:ext cx="65019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Name: Alex Acquah, Title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Department: College of Education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Major/Degree: TLC STEM Education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"/>
          <p:cNvSpPr txBox="1"/>
          <p:nvPr/>
        </p:nvSpPr>
        <p:spPr>
          <a:xfrm>
            <a:off x="18900" y="2163100"/>
            <a:ext cx="2710200" cy="1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aacquah@miners.utep.edu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240-467-8519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4" name="Google Shape;374;p1"/>
          <p:cNvSpPr txBox="1"/>
          <p:nvPr/>
        </p:nvSpPr>
        <p:spPr>
          <a:xfrm>
            <a:off x="2581625" y="1014713"/>
            <a:ext cx="4406411" cy="123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Item 1:</a:t>
            </a: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Data science Education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Item 2: </a:t>
            </a: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Culturally relevant pedagogy in STEM education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"/>
          <p:cNvSpPr txBox="1"/>
          <p:nvPr/>
        </p:nvSpPr>
        <p:spPr>
          <a:xfrm>
            <a:off x="2544000" y="3216825"/>
            <a:ext cx="4893600" cy="18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Item 1:</a:t>
            </a: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Collaborating with researchers from diverse backgrounds to explore issues of equity, diversity, and inclusion in STEM education.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Item 2: </a:t>
            </a: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Engaging in interdisciplinary collaborations that integrate insights from cognitive science, learning sciences, and educational technology into STEM education research.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"/>
          <p:cNvSpPr txBox="1"/>
          <p:nvPr/>
        </p:nvSpPr>
        <p:spPr>
          <a:xfrm>
            <a:off x="2581625" y="2125424"/>
            <a:ext cx="4406400" cy="1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Item 1:</a:t>
            </a: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Equity and access in STEM education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Item 2:</a:t>
            </a: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Language and Discourse analysis in STEM Education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7" y="3272323"/>
            <a:ext cx="1985151" cy="146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00" y="0"/>
            <a:ext cx="2243251" cy="155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6a308ad12b_0_288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Mayew Quijas, Post-Bachelor Lab Manager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Department of Psychology</a:t>
            </a:r>
            <a:endParaRPr sz="1800" b="1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College of Liberal Arts</a:t>
            </a:r>
            <a:endParaRPr sz="1800" b="1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5" name="Google Shape;385;g26a308ad12b_0_288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mquijas4@utep.edu</a:t>
            </a:r>
            <a:endParaRPr sz="12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915-747-8109</a:t>
            </a:r>
            <a:endParaRPr sz="12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6" name="Google Shape;386;g26a308ad12b_0_288"/>
          <p:cNvSpPr txBox="1"/>
          <p:nvPr/>
        </p:nvSpPr>
        <p:spPr>
          <a:xfrm>
            <a:off x="2581624" y="1014713"/>
            <a:ext cx="44064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</a:pPr>
            <a:endParaRPr sz="1400" b="1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Mental Health in Underrepresented Communities</a:t>
            </a:r>
            <a:endParaRPr sz="14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Teacher stress in Latinx communities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Parental mental health and outcomes in child development</a:t>
            </a:r>
            <a:endParaRPr sz="1100"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87" name="Google Shape;387;g26a308ad12b_0_288"/>
          <p:cNvSpPr txBox="1"/>
          <p:nvPr/>
        </p:nvSpPr>
        <p:spPr>
          <a:xfrm>
            <a:off x="2581624" y="2201917"/>
            <a:ext cx="4406400" cy="17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1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Research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Comparative analysis of psychological and physiological stress in early childhood education teacher populations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Examining parental stressors and their effects on parent-child interactions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8" name="Google Shape;388;g26a308ad12b_0_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6a308ad12b_0_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26a308ad12b_0_288" descr="A person wearing glasses smil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263" t="19833" r="-1503"/>
          <a:stretch/>
        </p:blipFill>
        <p:spPr>
          <a:xfrm>
            <a:off x="76980" y="113331"/>
            <a:ext cx="2095194" cy="19909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6a308ad12b_0_1302"/>
          <p:cNvSpPr txBox="1"/>
          <p:nvPr/>
        </p:nvSpPr>
        <p:spPr>
          <a:xfrm>
            <a:off x="2164624" y="114319"/>
            <a:ext cx="51918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Tristan Hernandez, Research Assistant, Center for Research in Engineering and Technology Education, Multi-Disciplinary Studies</a:t>
            </a:r>
            <a:endParaRPr sz="1800" b="1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6" name="Google Shape;396;g26a308ad12b_0_1302"/>
          <p:cNvSpPr txBox="1"/>
          <p:nvPr/>
        </p:nvSpPr>
        <p:spPr>
          <a:xfrm>
            <a:off x="0" y="2228411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tahernandez5@utep.edu</a:t>
            </a:r>
            <a:endParaRPr sz="1100"/>
          </a:p>
          <a:p>
            <a:pPr marL="254000" marR="0" lvl="0" indent="-260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Char char="►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create@utep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7" name="Google Shape;397;g26a308ad12b_0_1302"/>
          <p:cNvSpPr txBox="1"/>
          <p:nvPr/>
        </p:nvSpPr>
        <p:spPr>
          <a:xfrm>
            <a:off x="2581624" y="1014713"/>
            <a:ext cx="44064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Transition from K-12 education to University 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student experience 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98" name="Google Shape;398;g26a308ad12b_0_1302"/>
          <p:cNvSpPr txBox="1"/>
          <p:nvPr/>
        </p:nvSpPr>
        <p:spPr>
          <a:xfrm>
            <a:off x="2548478" y="3544057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Interdisciplinary initiatives 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Education and industry partnerships 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Open to any collaboration!! 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9" name="Google Shape;399;g26a308ad12b_0_1302"/>
          <p:cNvSpPr txBox="1"/>
          <p:nvPr/>
        </p:nvSpPr>
        <p:spPr>
          <a:xfrm>
            <a:off x="2581624" y="2201917"/>
            <a:ext cx="44064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Research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Freshman Engineering Experience: Peer-Mentorship and Professional Competency Workshops 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EmpowerED for Success: Latinas in Engineering</a:t>
            </a:r>
            <a:endParaRPr sz="1100"/>
          </a:p>
        </p:txBody>
      </p:sp>
      <p:pic>
        <p:nvPicPr>
          <p:cNvPr id="400" name="Google Shape;400;g26a308ad12b_0_1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6a308ad12b_0_13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6a308ad12b_0_1302" descr="A person in a suit smil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731" y="61193"/>
            <a:ext cx="1681526" cy="2101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6a308ad12b_0_1447"/>
          <p:cNvSpPr txBox="1"/>
          <p:nvPr/>
        </p:nvSpPr>
        <p:spPr>
          <a:xfrm>
            <a:off x="2246585" y="114319"/>
            <a:ext cx="5746500" cy="4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500"/>
              <a:buFont typeface="Trebuchet MS"/>
              <a:buNone/>
            </a:pPr>
            <a:r>
              <a:rPr lang="en" sz="15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Yolanda D. Castro, Ph.D. Candidate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500"/>
              <a:buFont typeface="Trebuchet MS"/>
              <a:buNone/>
            </a:pPr>
            <a:r>
              <a:rPr lang="en" sz="15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Teaching, Learning, and Culture Program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900" b="1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900"/>
              <a:buFont typeface="Trebuchet MS"/>
              <a:buNone/>
            </a:pPr>
            <a:r>
              <a:rPr lang="en" sz="9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   </a:t>
            </a:r>
            <a:r>
              <a:rPr lang="en" sz="15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Trebuchet MS"/>
              <a:buNone/>
            </a:pPr>
            <a:endParaRPr sz="1500" b="1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500"/>
              <a:buFont typeface="Trebuchet MS"/>
              <a:buNone/>
            </a:pPr>
            <a:r>
              <a:rPr lang="en" sz="15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				</a:t>
            </a:r>
            <a:r>
              <a:rPr lang="en" sz="1400" b="0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400"/>
              <a:buFont typeface="Trebuchet M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		* Dual Language Bilingual Education </a:t>
            </a:r>
            <a:endParaRPr sz="1100"/>
          </a:p>
          <a:p>
            <a:pPr marL="21590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400"/>
              <a:buFont typeface="Trebuchet M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* Teacher Education</a:t>
            </a:r>
            <a:endParaRPr sz="1100"/>
          </a:p>
          <a:p>
            <a:pPr marL="21590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400"/>
              <a:buFont typeface="Trebuchet MS"/>
              <a:buNone/>
            </a:pPr>
            <a:r>
              <a:rPr lang="en" sz="1400" b="0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Dissertation Research Question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400"/>
              <a:buFont typeface="Trebuchet M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How do teachers in elementary dual language classrooms create a language-rich learning environment with their available language resources and students’ funds of knowledge?</a:t>
            </a:r>
            <a:r>
              <a:rPr lang="en" sz="1400" b="0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400"/>
              <a:buFont typeface="Trebuchet M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</a:t>
            </a:r>
            <a:endParaRPr sz="1100"/>
          </a:p>
          <a:p>
            <a:pPr marL="21590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400"/>
              <a:buFont typeface="Trebuchet M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	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587500" marR="0" lvl="4" indent="-215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587500" marR="0" lvl="4" indent="-222250" algn="l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"/>
              <a:buFont typeface="Arial"/>
              <a:buChar char="•"/>
            </a:pPr>
            <a:r>
              <a:rPr lang="en" sz="1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 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200"/>
              <a:buFont typeface="Trebuchet MS"/>
              <a:buNone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200"/>
              <a:buFont typeface="Trebuchet MS"/>
              <a:buNone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  </a:t>
            </a:r>
            <a:endParaRPr sz="12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200"/>
              <a:buFont typeface="Trebuchet MS"/>
              <a:buNone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</a:t>
            </a:r>
            <a:endParaRPr sz="12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8" name="Google Shape;408;g26a308ad12b_0_1447"/>
          <p:cNvSpPr txBox="1"/>
          <p:nvPr/>
        </p:nvSpPr>
        <p:spPr>
          <a:xfrm>
            <a:off x="18899" y="2163100"/>
            <a:ext cx="25296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ydcastro@miners.utep.edu				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9" name="Google Shape;409;g26a308ad12b_0_1447"/>
          <p:cNvSpPr txBox="1"/>
          <p:nvPr/>
        </p:nvSpPr>
        <p:spPr>
          <a:xfrm>
            <a:off x="2548478" y="3544057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0" name="Google Shape;410;g26a308ad12b_0_14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007" y="169411"/>
            <a:ext cx="1901885" cy="190188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26a308ad12b_0_1447"/>
          <p:cNvSpPr txBox="1"/>
          <p:nvPr/>
        </p:nvSpPr>
        <p:spPr>
          <a:xfrm>
            <a:off x="2164624" y="889000"/>
            <a:ext cx="6599400" cy="3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02870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700"/>
              <a:buFont typeface="Noto Sans Symbols"/>
              <a:buNone/>
            </a:pPr>
            <a:r>
              <a:rPr lang="en" sz="9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			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  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2" name="Google Shape;412;g26a308ad12b_0_14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9671" y="236483"/>
            <a:ext cx="1230406" cy="139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6a308ad12b_0_14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837" y="3785347"/>
            <a:ext cx="1121816" cy="95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6a308ad12b_0_1447" descr="Young boy and girl drawing in clas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5933" y="3877016"/>
            <a:ext cx="993545" cy="77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6a308ad12b_0_1737"/>
          <p:cNvSpPr txBox="1"/>
          <p:nvPr/>
        </p:nvSpPr>
        <p:spPr>
          <a:xfrm>
            <a:off x="2187146" y="169241"/>
            <a:ext cx="47286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Pei-Ling Hsu, Associate Professor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Department of Teacher Education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Science Education, Ph.D.</a:t>
            </a:r>
            <a:endParaRPr sz="1100"/>
          </a:p>
        </p:txBody>
      </p:sp>
      <p:sp>
        <p:nvSpPr>
          <p:cNvPr id="278" name="Google Shape;278;g26a308ad12b_0_1737"/>
          <p:cNvSpPr txBox="1"/>
          <p:nvPr/>
        </p:nvSpPr>
        <p:spPr>
          <a:xfrm>
            <a:off x="18898" y="2391032"/>
            <a:ext cx="2320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44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ct val="83333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phsu3@utep.edu</a:t>
            </a:r>
            <a:endParaRPr sz="1100"/>
          </a:p>
          <a:p>
            <a:pPr marL="254000" marR="0" lvl="0" indent="-2444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ct val="83333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915-747-6446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ct val="78571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9" name="Google Shape;279;g26a308ad12b_0_1737"/>
          <p:cNvSpPr txBox="1"/>
          <p:nvPr/>
        </p:nvSpPr>
        <p:spPr>
          <a:xfrm>
            <a:off x="2777539" y="1397174"/>
            <a:ext cx="4103700" cy="18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Science Discourse and Communication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Dialogic Pedagogy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Internship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Science Identity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Student-Scientist Partnership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280" name="Google Shape;280;g26a308ad12b_0_1737"/>
          <p:cNvSpPr txBox="1"/>
          <p:nvPr/>
        </p:nvSpPr>
        <p:spPr>
          <a:xfrm>
            <a:off x="2777539" y="3541805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Formal/informal science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Grant/project proposal writing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Data analysis: discourse analysis, conversation analysis, sociocultural analysis</a:t>
            </a:r>
            <a:endParaRPr sz="1100"/>
          </a:p>
        </p:txBody>
      </p:sp>
      <p:pic>
        <p:nvPicPr>
          <p:cNvPr id="281" name="Google Shape;281;g26a308ad12b_0_17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6a308ad12b_0_17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6a308ad12b_0_1737" descr="A person in a red su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878" y="85592"/>
            <a:ext cx="1401065" cy="20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6a308ad12b_0_577"/>
          <p:cNvSpPr txBox="1"/>
          <p:nvPr/>
        </p:nvSpPr>
        <p:spPr>
          <a:xfrm>
            <a:off x="215309" y="114319"/>
            <a:ext cx="85485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Alejandra Sanmiguel-López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500"/>
              <a:buFont typeface="Trebuchet MS"/>
              <a:buNone/>
            </a:pPr>
            <a:r>
              <a:rPr lang="en" sz="15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Doctoral Candidate</a:t>
            </a:r>
            <a:br>
              <a:rPr lang="en" sz="15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5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Department of Teacher Education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500"/>
              <a:buFont typeface="Trebuchet MS"/>
              <a:buNone/>
            </a:pPr>
            <a:r>
              <a:rPr lang="en" sz="15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Teaching Learning and Culture</a:t>
            </a:r>
            <a:endParaRPr sz="1100"/>
          </a:p>
        </p:txBody>
      </p:sp>
      <p:sp>
        <p:nvSpPr>
          <p:cNvPr id="420" name="Google Shape;420;g26a308ad12b_0_577"/>
          <p:cNvSpPr txBox="1"/>
          <p:nvPr/>
        </p:nvSpPr>
        <p:spPr>
          <a:xfrm>
            <a:off x="18898" y="1499191"/>
            <a:ext cx="29877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acsanmiguel@miners.utep.edu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915-443-0730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1" name="Google Shape;421;g26a308ad12b_0_577"/>
          <p:cNvSpPr txBox="1"/>
          <p:nvPr/>
        </p:nvSpPr>
        <p:spPr>
          <a:xfrm>
            <a:off x="3387041" y="1392953"/>
            <a:ext cx="4406400" cy="9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422" name="Google Shape;422;g26a308ad12b_0_577"/>
          <p:cNvSpPr txBox="1"/>
          <p:nvPr/>
        </p:nvSpPr>
        <p:spPr>
          <a:xfrm>
            <a:off x="2548478" y="3544057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and Collaboration Interests 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Family Language Policies </a:t>
            </a: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(parent language use in their home).</a:t>
            </a:r>
            <a:endParaRPr sz="1100"/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Transfronterizo Families </a:t>
            </a: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(frequent border crossers).</a:t>
            </a:r>
            <a:endParaRPr sz="1100"/>
          </a:p>
          <a:p>
            <a:pPr marL="215900" marR="0" lvl="0" indent="-222250" algn="l" rtl="0"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Bilingual Education.</a:t>
            </a:r>
            <a:endParaRPr sz="1100"/>
          </a:p>
          <a:p>
            <a:pPr marL="215900" marR="0" lvl="0" indent="-152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3" name="Google Shape;423;g26a308ad12b_0_577"/>
          <p:cNvSpPr txBox="1"/>
          <p:nvPr/>
        </p:nvSpPr>
        <p:spPr>
          <a:xfrm>
            <a:off x="2581624" y="2200939"/>
            <a:ext cx="44064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Research</a:t>
            </a:r>
            <a:endParaRPr sz="14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lang="en" sz="1400" b="0" i="0" u="none" strike="noStrike" cap="non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Transfronterizo families' language policies at the U.S.-México border. </a:t>
            </a:r>
            <a:r>
              <a:rPr lang="en" sz="1200" b="0" i="0" u="none" strike="noStrike" cap="non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(A qualitative multiple case study about the decisions parents make about language in their homes.)</a:t>
            </a:r>
            <a:br>
              <a:rPr lang="en" sz="1400" b="0" i="0" u="none" strike="noStrike" cap="non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4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4" name="Google Shape;424;g26a308ad12b_0_5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26a308ad12b_0_5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686" y="3001193"/>
            <a:ext cx="1985149" cy="146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6a308ad12b_0_1881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Dina Thomason, Teacher – Biomedical Science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Department of Teacher Education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TLC-STEM</a:t>
            </a:r>
            <a:endParaRPr sz="1800" b="1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1" name="Google Shape;431;g26a308ad12b_0_1881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Dthomason@miners.utep.edu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915-217-6211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2" name="Google Shape;432;g26a308ad12b_0_1881"/>
          <p:cNvSpPr txBox="1"/>
          <p:nvPr/>
        </p:nvSpPr>
        <p:spPr>
          <a:xfrm>
            <a:off x="2581624" y="1014713"/>
            <a:ext cx="44064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STEM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Design Thinking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433" name="Google Shape;433;g26a308ad12b_0_1881"/>
          <p:cNvSpPr txBox="1"/>
          <p:nvPr/>
        </p:nvSpPr>
        <p:spPr>
          <a:xfrm>
            <a:off x="2548478" y="3544057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Design thinking workbook for K-12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design facilitation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4" name="Google Shape;434;g26a308ad12b_0_1881"/>
          <p:cNvSpPr txBox="1"/>
          <p:nvPr/>
        </p:nvSpPr>
        <p:spPr>
          <a:xfrm>
            <a:off x="2581624" y="2201917"/>
            <a:ext cx="44064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based learning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Career and Technical Education</a:t>
            </a:r>
            <a:endParaRPr sz="1100"/>
          </a:p>
          <a:p>
            <a:pPr marL="215900" marR="0" lvl="0" indent="-152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152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5" name="Google Shape;435;g26a308ad12b_0_18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26a308ad12b_0_18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6a308ad12b_0_1881" descr="A person wearing a black hat and a black rob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837" y="155715"/>
            <a:ext cx="1430529" cy="1915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6a308ad12b_0_2026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Laura Salazar, PhD Candidate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Teaching, Learning, and Culture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Literacy/Biliteracy</a:t>
            </a:r>
            <a:endParaRPr sz="1100"/>
          </a:p>
        </p:txBody>
      </p:sp>
      <p:sp>
        <p:nvSpPr>
          <p:cNvPr id="443" name="Google Shape;443;g26a308ad12b_0_2026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Laura Salazar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</a:t>
            </a:r>
            <a:r>
              <a:rPr lang="en" sz="11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ljsalazar@miners.utep.edu</a:t>
            </a:r>
            <a:endParaRPr sz="11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Phone: 915-490-7306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4" name="Google Shape;444;g26a308ad12b_0_2026"/>
          <p:cNvSpPr txBox="1"/>
          <p:nvPr/>
        </p:nvSpPr>
        <p:spPr>
          <a:xfrm>
            <a:off x="2548477" y="1172149"/>
            <a:ext cx="45618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Bilingual teacher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Becoming a bilingual teacher in borderland contexts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Developing </a:t>
            </a:r>
            <a:r>
              <a:rPr lang="en" sz="1400" b="0" i="1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ideological clarity </a:t>
            </a: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in teacher education: a critical view of our beliefs about languages in social contexts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445" name="Google Shape;445;g26a308ad12b_0_2026"/>
          <p:cNvSpPr txBox="1"/>
          <p:nvPr/>
        </p:nvSpPr>
        <p:spPr>
          <a:xfrm>
            <a:off x="2548476" y="2884985"/>
            <a:ext cx="4633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 am interested in continuing work in bilingual preservice teachers’ developing conceptualizations of language.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 would like to pursue trends from my current research relating bilingual preservice teachers’ ideas about success to standardized testing in both K-12 school and teacher education programs.</a:t>
            </a:r>
            <a:endParaRPr sz="1100"/>
          </a:p>
        </p:txBody>
      </p:sp>
      <p:pic>
        <p:nvPicPr>
          <p:cNvPr id="446" name="Google Shape;446;g26a308ad12b_0_2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6a308ad12b_0_20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26a308ad12b_0_2026" descr="A person wearing glasses and a black jacke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10666"/>
          <a:stretch/>
        </p:blipFill>
        <p:spPr>
          <a:xfrm>
            <a:off x="235958" y="114319"/>
            <a:ext cx="1642992" cy="195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6a308ad12b_0_2170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Name: Xuemei Wang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Major/Degree: TLC/Doctoral Student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Supervisor: Pei-Ling Hsu</a:t>
            </a:r>
            <a:endParaRPr sz="1100"/>
          </a:p>
        </p:txBody>
      </p:sp>
      <p:sp>
        <p:nvSpPr>
          <p:cNvPr id="454" name="Google Shape;454;g26a308ad12b_0_2170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Xuemei Wang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xwang4@miners.utep.edu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915-272-8612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5" name="Google Shape;455;g26a308ad12b_0_2170"/>
          <p:cNvSpPr txBox="1"/>
          <p:nvPr/>
        </p:nvSpPr>
        <p:spPr>
          <a:xfrm>
            <a:off x="2578785" y="1256022"/>
            <a:ext cx="4909200" cy="2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Teaching English to Speakers of Other Languages (TESOL)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Teaching Chinese to Speakers of Other Languages (TCSOL)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Bilingual/Biliteracy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Sociocultural Foundations of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Intercultural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CS majors’ career aspiration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456" name="Google Shape;456;g26a308ad12b_0_2170"/>
          <p:cNvSpPr txBox="1"/>
          <p:nvPr/>
        </p:nvSpPr>
        <p:spPr>
          <a:xfrm>
            <a:off x="2578785" y="3747163"/>
            <a:ext cx="49425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Welcome collaboration opportunities in 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TESOL and TCSOL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CS majors’ career aspiration</a:t>
            </a:r>
            <a:endParaRPr sz="1100"/>
          </a:p>
        </p:txBody>
      </p:sp>
      <p:pic>
        <p:nvPicPr>
          <p:cNvPr id="457" name="Google Shape;457;g26a308ad12b_0_2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213" y="169411"/>
            <a:ext cx="1477473" cy="190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26a308ad12b_0_2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6a308ad12b_0_21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4624" y="114319"/>
            <a:ext cx="5880731" cy="9052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Daniel A Medrano</a:t>
            </a:r>
            <a:b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</a:b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College of Education</a:t>
            </a:r>
          </a:p>
          <a:p>
            <a:pPr algn="ctr"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Teaching Learning and Culture/ Ph. D.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898" y="2163101"/>
            <a:ext cx="2859769" cy="12891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Contact Information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Email: damedrano2@miners.utep.edu</a:t>
            </a:r>
          </a:p>
          <a:p>
            <a:pPr marL="0" indent="0" defTabSz="342900">
              <a:spcBef>
                <a:spcPts val="750"/>
              </a:spcBef>
              <a:buClr>
                <a:srgbClr val="000058"/>
              </a:buClr>
              <a:buNone/>
              <a:defRPr/>
            </a:pP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81624" y="2163101"/>
            <a:ext cx="4829110" cy="16753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Item 1 Language in Education Policy Planning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Leveraging learners home language  as a pedagogical tool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Translanguaging and the Achievement Gap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4B3C0C-A4F4-E83E-6D66-D7F8F1507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007" y="315324"/>
            <a:ext cx="1901886" cy="16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328DFD-8D68-6BD8-A2AC-48E95D42C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767" y="70914"/>
            <a:ext cx="1558955" cy="1558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B37806-EA77-9110-61F7-FDBF6CB4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7" y="3272324"/>
            <a:ext cx="1985151" cy="14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1E4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10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6a308ad12b_0_1157"/>
          <p:cNvSpPr txBox="1"/>
          <p:nvPr/>
        </p:nvSpPr>
        <p:spPr>
          <a:xfrm>
            <a:off x="0" y="1993961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ehan@utep.edu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915-747-7585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9" name="Google Shape;289;g26a308ad12b_0_1157"/>
          <p:cNvSpPr txBox="1"/>
          <p:nvPr/>
        </p:nvSpPr>
        <p:spPr>
          <a:xfrm>
            <a:off x="2027782" y="1106711"/>
            <a:ext cx="62088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	 </a:t>
            </a: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Feminist approaches to counseling/supervision/counselor education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Trauma-informed care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competencies/mentoring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290" name="Google Shape;290;g26a308ad12b_0_1157"/>
          <p:cNvSpPr txBox="1"/>
          <p:nvPr/>
        </p:nvSpPr>
        <p:spPr>
          <a:xfrm>
            <a:off x="2027782" y="3829158"/>
            <a:ext cx="4561800" cy="1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Methodologist in advanced stat such as factor analysis 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Trauma-informed Care in Counseling and Education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1" name="Google Shape;291;g26a308ad12b_0_1157"/>
          <p:cNvSpPr txBox="1"/>
          <p:nvPr/>
        </p:nvSpPr>
        <p:spPr>
          <a:xfrm>
            <a:off x="2027782" y="2372792"/>
            <a:ext cx="60963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		 </a:t>
            </a: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Recently Published Projects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Empowering women in counseling by dismantling internalized sexism: The Feminist-Multicultural Orientation and Social Justice Competencies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Using the internalized misogyny scale across sexual orientations: Measurement invariance and item factor analysis</a:t>
            </a:r>
            <a:endParaRPr sz="1100"/>
          </a:p>
        </p:txBody>
      </p:sp>
      <p:pic>
        <p:nvPicPr>
          <p:cNvPr id="292" name="Google Shape;292;g26a308ad12b_0_1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6a308ad12b_0_1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6a308ad12b_0_1157"/>
          <p:cNvSpPr txBox="1"/>
          <p:nvPr/>
        </p:nvSpPr>
        <p:spPr>
          <a:xfrm>
            <a:off x="1971535" y="186610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Eunae Han, Assistant Professor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Counseling, Special Education, and Educational Psychology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Ph.D. in Counselor Education and Supervision</a:t>
            </a:r>
            <a:endParaRPr sz="1100"/>
          </a:p>
        </p:txBody>
      </p:sp>
      <p:pic>
        <p:nvPicPr>
          <p:cNvPr id="295" name="Google Shape;295;g26a308ad12b_0_1157" descr="A person with short hair wearing a beige su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837" y="146021"/>
            <a:ext cx="1434496" cy="183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6a308ad12b_0_144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Katherine Mortimer, Associate Professor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Teacher Education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Bilingual/Biliteracy Education</a:t>
            </a:r>
            <a:endParaRPr sz="1100"/>
          </a:p>
        </p:txBody>
      </p:sp>
      <p:sp>
        <p:nvSpPr>
          <p:cNvPr id="301" name="Google Shape;301;g26a308ad12b_0_144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ksmortimer@utep.edu</a:t>
            </a:r>
            <a:endParaRPr sz="12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2" name="Google Shape;302;g26a308ad12b_0_144"/>
          <p:cNvSpPr txBox="1"/>
          <p:nvPr/>
        </p:nvSpPr>
        <p:spPr>
          <a:xfrm>
            <a:off x="2581624" y="1014713"/>
            <a:ext cx="4406400" cy="21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133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Secondary-level dual language education</a:t>
            </a:r>
            <a:endParaRPr sz="1100"/>
          </a:p>
          <a:p>
            <a:pPr marL="215900" marR="0" lvl="0" indent="-133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Bilingual, culturally responsive computer science instruction</a:t>
            </a:r>
            <a:endParaRPr sz="1100"/>
          </a:p>
          <a:p>
            <a:pPr marL="215900" marR="0" lvl="0" indent="-133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Translanguaging pedagogy (fluid use of both languages) in secondary and higher education</a:t>
            </a:r>
            <a:endParaRPr sz="1100"/>
          </a:p>
          <a:p>
            <a:pPr marL="215900" marR="0" lvl="0" indent="-133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Language policy and implementation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03" name="Google Shape;303;g26a308ad12b_0_144"/>
          <p:cNvSpPr txBox="1"/>
          <p:nvPr/>
        </p:nvSpPr>
        <p:spPr>
          <a:xfrm>
            <a:off x="2503907" y="3243322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66700" marR="0" lvl="0" indent="-133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Bilingual approaches to broadening participation in STEM+C education</a:t>
            </a:r>
            <a:endParaRPr sz="1100"/>
          </a:p>
          <a:p>
            <a:pPr marL="266700" marR="0" lvl="0" indent="-133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Bilingual/translanguaging pedagogy in secondary and higher education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4" name="Google Shape;304;g26a308ad12b_0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6a308ad12b_0_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6a308ad12b_0_1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341" y="247057"/>
            <a:ext cx="1545012" cy="1545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6a308ad12b_0_432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Robyn K. Pinilla, Assistant Professor of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Early Childhood Education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Teacher Education</a:t>
            </a:r>
            <a:endParaRPr sz="1800" b="1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2" name="Google Shape;312;g26a308ad12b_0_432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rkpinilla@utep.edu</a:t>
            </a:r>
            <a:endParaRPr sz="12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3" name="Google Shape;313;g26a308ad12b_0_432"/>
          <p:cNvSpPr txBox="1"/>
          <p:nvPr/>
        </p:nvSpPr>
        <p:spPr>
          <a:xfrm>
            <a:off x="2581624" y="945399"/>
            <a:ext cx="44064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Expertise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Spatial reasoning skills in early grade mathematics teaching and learning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Qualitative research methods – case studies and content analysis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14" name="Google Shape;314;g26a308ad12b_0_432"/>
          <p:cNvSpPr txBox="1"/>
          <p:nvPr/>
        </p:nvSpPr>
        <p:spPr>
          <a:xfrm>
            <a:off x="2503907" y="3334673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Seeking volunteer student research assistants to support a design-based research study of spatial reasoning in early childhood mathematics. The work will be at a single campus beginning this summer.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Open to contributing to others’ work in early grades teacher preparation and STEM education research</a:t>
            </a:r>
            <a:endParaRPr sz="1100"/>
          </a:p>
        </p:txBody>
      </p:sp>
      <p:sp>
        <p:nvSpPr>
          <p:cNvPr id="315" name="Google Shape;315;g26a308ad12b_0_432"/>
          <p:cNvSpPr txBox="1"/>
          <p:nvPr/>
        </p:nvSpPr>
        <p:spPr>
          <a:xfrm>
            <a:off x="2581624" y="2159056"/>
            <a:ext cx="44064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Research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Developing relationships to support Teacher Learning of Early Childhood Mathematics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Teacher Noticing – Equity in Classroom Mathematics Discourse</a:t>
            </a:r>
            <a:endParaRPr sz="1100"/>
          </a:p>
        </p:txBody>
      </p:sp>
      <p:pic>
        <p:nvPicPr>
          <p:cNvPr id="316" name="Google Shape;316;g26a308ad12b_0_4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6a308ad12b_0_4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6a308ad12b_0_432" descr="A person smiling at camera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99" y="149044"/>
            <a:ext cx="2066924" cy="198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6a308ad12b_0_721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Sang Min Shin, Associate Professor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Counseling, Special Education and Ed. Psy.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Mental Health Counseling</a:t>
            </a:r>
            <a:endParaRPr sz="1100"/>
          </a:p>
        </p:txBody>
      </p:sp>
      <p:sp>
        <p:nvSpPr>
          <p:cNvPr id="324" name="Google Shape;324;g26a308ad12b_0_721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sshin2@utep.edu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915-747-7643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g26a308ad12b_0_721"/>
          <p:cNvSpPr txBox="1"/>
          <p:nvPr/>
        </p:nvSpPr>
        <p:spPr>
          <a:xfrm>
            <a:off x="2581624" y="1014713"/>
            <a:ext cx="44064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Child mental health counseling &amp; counselor education in child counseling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Play therapy, nature-based counseling, filial therapy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26" name="Google Shape;326;g26a308ad12b_0_721"/>
          <p:cNvSpPr txBox="1"/>
          <p:nvPr/>
        </p:nvSpPr>
        <p:spPr>
          <a:xfrm>
            <a:off x="2548477" y="3544057"/>
            <a:ext cx="48060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Child mental health, parent child relationship/parenting, teacher child relationship, play therapy, nature-based mental health intervention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Qualitative research projects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7" name="Google Shape;327;g26a308ad12b_0_7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007" y="169411"/>
            <a:ext cx="1901885" cy="190188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26a308ad12b_0_721"/>
          <p:cNvSpPr txBox="1"/>
          <p:nvPr/>
        </p:nvSpPr>
        <p:spPr>
          <a:xfrm>
            <a:off x="2581624" y="2201917"/>
            <a:ext cx="44064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Research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Nature-based play therapy 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Play therapy training, filial therapy</a:t>
            </a:r>
            <a:endParaRPr sz="1100"/>
          </a:p>
        </p:txBody>
      </p:sp>
      <p:pic>
        <p:nvPicPr>
          <p:cNvPr id="329" name="Google Shape;329;g26a308ad12b_0_7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6a308ad12b_0_7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6a308ad12b_0_721" descr="A person smiling for a pictu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5438" r="477" b="32969"/>
          <a:stretch/>
        </p:blipFill>
        <p:spPr>
          <a:xfrm>
            <a:off x="177007" y="169411"/>
            <a:ext cx="1901886" cy="190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6a308ad12b_0_867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María Teresa (Mayte) de la Piedra, Professor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Teacher Education Department</a:t>
            </a:r>
            <a:endParaRPr sz="1100"/>
          </a:p>
        </p:txBody>
      </p:sp>
      <p:sp>
        <p:nvSpPr>
          <p:cNvPr id="337" name="Google Shape;337;g26a308ad12b_0_867"/>
          <p:cNvSpPr txBox="1"/>
          <p:nvPr/>
        </p:nvSpPr>
        <p:spPr>
          <a:xfrm>
            <a:off x="163580" y="2327115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mdelapiedra@utep.edu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915-747-5527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8" name="Google Shape;338;g26a308ad12b_0_867"/>
          <p:cNvSpPr txBox="1"/>
          <p:nvPr/>
        </p:nvSpPr>
        <p:spPr>
          <a:xfrm>
            <a:off x="2914650" y="1014713"/>
            <a:ext cx="4073400" cy="2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Interests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Dual Language Bilingual Education</a:t>
            </a:r>
            <a:endParaRPr sz="1100"/>
          </a:p>
          <a:p>
            <a:pPr marL="0" marR="0" lvl="0" indent="-698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Translanguaging in Pk-20 classrooms</a:t>
            </a:r>
            <a:endParaRPr sz="1100"/>
          </a:p>
          <a:p>
            <a:pPr marL="0" marR="0" lvl="0" indent="-698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Transfronterizx (border crosser) students and teachers</a:t>
            </a:r>
            <a:endParaRPr sz="1100"/>
          </a:p>
          <a:p>
            <a:pPr marL="0" marR="0" lvl="0" indent="-698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Engineering education in pre-K-12 dual language settings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39" name="Google Shape;339;g26a308ad12b_0_867"/>
          <p:cNvSpPr txBox="1"/>
          <p:nvPr/>
        </p:nvSpPr>
        <p:spPr>
          <a:xfrm>
            <a:off x="2548478" y="3544057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Translanguanging in higher education (STEM fields)</a:t>
            </a:r>
            <a:endParaRPr sz="1100"/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Projects that need expertise in ethnographic methods</a:t>
            </a:r>
            <a:endParaRPr sz="1100"/>
          </a:p>
        </p:txBody>
      </p:sp>
      <p:pic>
        <p:nvPicPr>
          <p:cNvPr id="340" name="Google Shape;340;g26a308ad12b_0_8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007" y="169411"/>
            <a:ext cx="1901885" cy="190188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6a308ad12b_0_867"/>
          <p:cNvSpPr txBox="1"/>
          <p:nvPr/>
        </p:nvSpPr>
        <p:spPr>
          <a:xfrm>
            <a:off x="2581624" y="3272324"/>
            <a:ext cx="44064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2" name="Google Shape;342;g26a308ad12b_0_8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6a308ad12b_0_8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6a308ad12b_0_1592"/>
          <p:cNvSpPr txBox="1"/>
          <p:nvPr/>
        </p:nvSpPr>
        <p:spPr>
          <a:xfrm>
            <a:off x="2164624" y="114319"/>
            <a:ext cx="65994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Cynthia A. Wiltshire, Assistant Professor of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800"/>
              <a:buFont typeface="Trebuchet MS"/>
              <a:buNone/>
            </a:pP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	Early Childhood Education</a:t>
            </a:r>
            <a:b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 b="1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Teacher Education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</a:pPr>
            <a:endParaRPr sz="1800" b="1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9" name="Google Shape;349;g26a308ad12b_0_1592"/>
          <p:cNvSpPr txBox="1"/>
          <p:nvPr/>
        </p:nvSpPr>
        <p:spPr>
          <a:xfrm>
            <a:off x="18898" y="2163100"/>
            <a:ext cx="28599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1100"/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Email: cawiltshire@utep.edu</a:t>
            </a:r>
            <a:endParaRPr sz="12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40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000"/>
              <a:buFont typeface="Noto Sans Symbols"/>
              <a:buChar char="►"/>
            </a:pPr>
            <a:r>
              <a:rPr lang="en" sz="12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Office phone: 915-747-6655</a:t>
            </a:r>
            <a:endParaRPr sz="1100"/>
          </a:p>
          <a:p>
            <a:pPr marL="254000" marR="0" lvl="0" indent="-190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0" name="Google Shape;350;g26a308ad12b_0_1592"/>
          <p:cNvSpPr txBox="1"/>
          <p:nvPr/>
        </p:nvSpPr>
        <p:spPr>
          <a:xfrm>
            <a:off x="2581624" y="1014713"/>
            <a:ext cx="44064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Early Childhood Education Teacher Well-being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Comparative analysis of psychological and physiological (cortisol concentration) stress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ECE workforce retention; Caregiving responsibility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351" name="Google Shape;351;g26a308ad12b_0_1592"/>
          <p:cNvSpPr txBox="1"/>
          <p:nvPr/>
        </p:nvSpPr>
        <p:spPr>
          <a:xfrm>
            <a:off x="2548478" y="3544057"/>
            <a:ext cx="4561800" cy="15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Collaboration Opportunities</a:t>
            </a:r>
            <a:endParaRPr sz="1400" b="0" i="0" u="sng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Open to volunteer student Research Assistants looking for experiences in recruitment, data collection, data analysis, literature review, writing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Open to implementing phsyiological measure of stress in others’ ongoing research strands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2" name="Google Shape;352;g26a308ad12b_0_1592"/>
          <p:cNvSpPr txBox="1"/>
          <p:nvPr/>
        </p:nvSpPr>
        <p:spPr>
          <a:xfrm>
            <a:off x="2581624" y="2201917"/>
            <a:ext cx="44064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Noto Sans Symbols"/>
              <a:buNone/>
            </a:pPr>
            <a:r>
              <a:rPr lang="en" sz="1400" b="1" i="0" u="sng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Research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Characterizing ECE Teacher Well-being in 2 ISDs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58"/>
              </a:buClr>
              <a:buSzPts val="11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58"/>
                </a:solidFill>
                <a:latin typeface="Trebuchet MS"/>
                <a:ea typeface="Trebuchet MS"/>
                <a:cs typeface="Trebuchet MS"/>
                <a:sym typeface="Trebuchet MS"/>
              </a:rPr>
              <a:t>Characterizing ECE Teacher Well-being in community childcare centers (2 community partnerships; 12 early learning centers)</a:t>
            </a:r>
            <a:endParaRPr sz="1400" b="0" i="0" u="none" strike="noStrike" cap="none">
              <a:solidFill>
                <a:srgbClr val="00005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3" name="Google Shape;353;g26a308ad12b_0_15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767" y="70913"/>
            <a:ext cx="1558955" cy="155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6a308ad12b_0_15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36" y="3272324"/>
            <a:ext cx="1985149" cy="1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26a308ad12b_0_15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444" y="169411"/>
            <a:ext cx="1746886" cy="2008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4624" y="114319"/>
            <a:ext cx="6599427" cy="90524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Penelope Espinoza, Associate Professor</a:t>
            </a:r>
            <a:b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</a:b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Educational Leadership &amp; Foundations</a:t>
            </a:r>
          </a:p>
          <a:p>
            <a:pPr defTabSz="342900">
              <a:buClrTx/>
              <a:defRPr/>
            </a:pPr>
            <a:r>
              <a:rPr lang="en-US" sz="1800" b="1" dirty="0">
                <a:solidFill>
                  <a:srgbClr val="000058"/>
                </a:solidFill>
                <a:latin typeface="Trebuchet MS" panose="020B0603020202020204"/>
              </a:rPr>
              <a:t>Ph.D., Social Psychology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4176" y="1983992"/>
            <a:ext cx="2859769" cy="12891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Contact Information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Email: </a:t>
            </a:r>
            <a:r>
              <a:rPr lang="en-US" sz="1200" dirty="0" err="1">
                <a:solidFill>
                  <a:srgbClr val="000058"/>
                </a:solidFill>
                <a:latin typeface="Trebuchet MS" panose="020B0603020202020204"/>
              </a:rPr>
              <a:t>ppespinoza@utep.edu</a:t>
            </a:r>
            <a:endParaRPr lang="en-US" sz="1200" dirty="0">
              <a:solidFill>
                <a:srgbClr val="000058"/>
              </a:solidFill>
              <a:latin typeface="Trebuchet MS" panose="020B0603020202020204"/>
            </a:endParaRP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200" dirty="0">
                <a:solidFill>
                  <a:srgbClr val="000058"/>
                </a:solidFill>
                <a:latin typeface="Trebuchet MS" panose="020B0603020202020204"/>
              </a:rPr>
              <a:t>Office phone: 915-747-8784</a:t>
            </a:r>
          </a:p>
          <a:p>
            <a:pPr marL="257175" indent="-257175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81625" y="1014714"/>
            <a:ext cx="4528698" cy="123031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Interdisciplinary research on psychology &amp; education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Social-cognitive biases (especially stereotypes) in educational settings</a:t>
            </a:r>
          </a:p>
          <a:p>
            <a:pPr algn="l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48478" y="3544057"/>
            <a:ext cx="4561845" cy="15582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Collaboration Opportunities</a:t>
            </a:r>
            <a:endParaRPr lang="en-US" sz="1350" u="sng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Higher e</a:t>
            </a:r>
            <a:r>
              <a:rPr lang="en-US" sz="1350" dirty="0" err="1">
                <a:solidFill>
                  <a:srgbClr val="000058"/>
                </a:solidFill>
                <a:latin typeface="Trebuchet MS" panose="020B0603020202020204"/>
              </a:rPr>
              <a:t>ducatio</a:t>
            </a: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n/HSI leadership issues for equity and inclusion</a:t>
            </a:r>
          </a:p>
          <a:p>
            <a:pPr marL="214313" indent="-214313" algn="l"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Broadening participation in STEM; environmental justice issues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6960CE-5C70-B15F-F782-94978E0F8A50}"/>
              </a:ext>
            </a:extLst>
          </p:cNvPr>
          <p:cNvSpPr txBox="1">
            <a:spLocks/>
          </p:cNvSpPr>
          <p:nvPr/>
        </p:nvSpPr>
        <p:spPr>
          <a:xfrm>
            <a:off x="2581624" y="2201918"/>
            <a:ext cx="4406411" cy="128915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58"/>
              </a:buClr>
              <a:defRPr/>
            </a:pPr>
            <a:r>
              <a:rPr lang="en-US" sz="1350" b="1" u="sng" dirty="0">
                <a:solidFill>
                  <a:srgbClr val="000058"/>
                </a:solidFill>
                <a:latin typeface="Trebuchet MS" panose="020B0603020202020204"/>
              </a:rPr>
              <a:t>Research Interests</a:t>
            </a:r>
            <a:endParaRPr lang="en-US" sz="1350" dirty="0">
              <a:solidFill>
                <a:srgbClr val="000058"/>
              </a:solidFill>
              <a:latin typeface="Trebuchet MS" panose="020B0603020202020204"/>
            </a:endParaRP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Participation and success of underrepresented groups in STEM, including women and Latinx</a:t>
            </a:r>
          </a:p>
          <a:p>
            <a:pPr marL="214313" indent="-214313" algn="l" defTabSz="342900">
              <a:spcBef>
                <a:spcPts val="750"/>
              </a:spcBef>
              <a:buClr>
                <a:srgbClr val="000058"/>
              </a:buCl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00058"/>
                </a:solidFill>
                <a:latin typeface="Trebuchet MS" panose="020B0603020202020204"/>
              </a:rPr>
              <a:t>Equity in higher education, especially at HSIs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28DFD-8D68-6BD8-A2AC-48E95D42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67" y="70914"/>
            <a:ext cx="1558955" cy="1558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B37806-EA77-9110-61F7-FDBF6CB4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7" y="3272324"/>
            <a:ext cx="1985151" cy="14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1E4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6E6B15-924E-7AB6-2191-3E458C97A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4" y="145773"/>
            <a:ext cx="1235486" cy="16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807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8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041E42"/>
      </a:accent1>
      <a:accent2>
        <a:srgbClr val="FF8200"/>
      </a:accent2>
      <a:accent3>
        <a:srgbClr val="7F7F7F"/>
      </a:accent3>
      <a:accent4>
        <a:srgbClr val="262626"/>
      </a:accent4>
      <a:accent5>
        <a:srgbClr val="7F7F7F"/>
      </a:accent5>
      <a:accent6>
        <a:srgbClr val="0C0C0C"/>
      </a:accent6>
      <a:hlink>
        <a:srgbClr val="EA7666"/>
      </a:hlink>
      <a:folHlink>
        <a:srgbClr val="F1A4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Custom 8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041E42"/>
      </a:accent1>
      <a:accent2>
        <a:srgbClr val="FF8200"/>
      </a:accent2>
      <a:accent3>
        <a:srgbClr val="7F7F7F"/>
      </a:accent3>
      <a:accent4>
        <a:srgbClr val="262626"/>
      </a:accent4>
      <a:accent5>
        <a:srgbClr val="7F7F7F"/>
      </a:accent5>
      <a:accent6>
        <a:srgbClr val="0C0C0C"/>
      </a:accent6>
      <a:hlink>
        <a:srgbClr val="EA7666"/>
      </a:hlink>
      <a:folHlink>
        <a:srgbClr val="F1A4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2654</TotalTime>
  <Words>1896</Words>
  <Application>Microsoft Office PowerPoint</Application>
  <PresentationFormat>On-screen Show (16:9)</PresentationFormat>
  <Paragraphs>434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Trebuchet MS</vt:lpstr>
      <vt:lpstr>Quattrocento Sans</vt:lpstr>
      <vt:lpstr>Arial</vt:lpstr>
      <vt:lpstr>Noto Sans Symbols</vt:lpstr>
      <vt:lpstr>Facet</vt:lpstr>
      <vt:lpstr>Facet</vt:lpstr>
      <vt:lpstr>College of Education Faculty Research Interests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College of Education        Graduate Student         Research Interests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of Education Faculty Research Interests </dc:title>
  <cp:lastModifiedBy>Gay, Marcus R</cp:lastModifiedBy>
  <cp:revision>1</cp:revision>
  <cp:lastPrinted>2024-02-27T19:44:12Z</cp:lastPrinted>
  <dcterms:modified xsi:type="dcterms:W3CDTF">2024-02-29T15:56:50Z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3649dc-6fee-4eb8-a128-734c3c842ea8_Enabled">
    <vt:lpwstr>true</vt:lpwstr>
  </property>
  <property fmtid="{D5CDD505-2E9C-101B-9397-08002B2CF9AE}" pid="3" name="MSIP_Label_b73649dc-6fee-4eb8-a128-734c3c842ea8_SetDate">
    <vt:lpwstr>2024-02-27T17:08:48Z</vt:lpwstr>
  </property>
  <property fmtid="{D5CDD505-2E9C-101B-9397-08002B2CF9AE}" pid="4" name="MSIP_Label_b73649dc-6fee-4eb8-a128-734c3c842ea8_Method">
    <vt:lpwstr>Standard</vt:lpwstr>
  </property>
  <property fmtid="{D5CDD505-2E9C-101B-9397-08002B2CF9AE}" pid="5" name="MSIP_Label_b73649dc-6fee-4eb8-a128-734c3c842ea8_Name">
    <vt:lpwstr>defa4170-0d19-0005-0004-bc88714345d2</vt:lpwstr>
  </property>
  <property fmtid="{D5CDD505-2E9C-101B-9397-08002B2CF9AE}" pid="6" name="MSIP_Label_b73649dc-6fee-4eb8-a128-734c3c842ea8_SiteId">
    <vt:lpwstr>857c21d2-1a16-43a4-90cf-d57f3fab9d2f</vt:lpwstr>
  </property>
  <property fmtid="{D5CDD505-2E9C-101B-9397-08002B2CF9AE}" pid="7" name="MSIP_Label_b73649dc-6fee-4eb8-a128-734c3c842ea8_ActionId">
    <vt:lpwstr>c08cc163-220a-46a7-8d18-b2db0b155fac</vt:lpwstr>
  </property>
  <property fmtid="{D5CDD505-2E9C-101B-9397-08002B2CF9AE}" pid="8" name="MSIP_Label_b73649dc-6fee-4eb8-a128-734c3c842ea8_ContentBits">
    <vt:lpwstr>0</vt:lpwstr>
  </property>
</Properties>
</file>