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71" r:id="rId2"/>
  </p:sldMasterIdLst>
  <p:notesMasterIdLst>
    <p:notesMasterId r:id="rId38"/>
  </p:notesMasterIdLst>
  <p:sldIdLst>
    <p:sldId id="346" r:id="rId3"/>
    <p:sldId id="347" r:id="rId4"/>
    <p:sldId id="296" r:id="rId5"/>
    <p:sldId id="262" r:id="rId6"/>
    <p:sldId id="312" r:id="rId7"/>
    <p:sldId id="260" r:id="rId8"/>
    <p:sldId id="278" r:id="rId9"/>
    <p:sldId id="313" r:id="rId10"/>
    <p:sldId id="322" r:id="rId11"/>
    <p:sldId id="323" r:id="rId12"/>
    <p:sldId id="297" r:id="rId13"/>
    <p:sldId id="298" r:id="rId14"/>
    <p:sldId id="299" r:id="rId15"/>
    <p:sldId id="301" r:id="rId16"/>
    <p:sldId id="265" r:id="rId17"/>
    <p:sldId id="316" r:id="rId18"/>
    <p:sldId id="317" r:id="rId19"/>
    <p:sldId id="318" r:id="rId20"/>
    <p:sldId id="302" r:id="rId21"/>
    <p:sldId id="287" r:id="rId22"/>
    <p:sldId id="270" r:id="rId23"/>
    <p:sldId id="286" r:id="rId24"/>
    <p:sldId id="315" r:id="rId25"/>
    <p:sldId id="261" r:id="rId26"/>
    <p:sldId id="306" r:id="rId27"/>
    <p:sldId id="309" r:id="rId28"/>
    <p:sldId id="319" r:id="rId29"/>
    <p:sldId id="288" r:id="rId30"/>
    <p:sldId id="289" r:id="rId31"/>
    <p:sldId id="290" r:id="rId32"/>
    <p:sldId id="291" r:id="rId33"/>
    <p:sldId id="320" r:id="rId34"/>
    <p:sldId id="321" r:id="rId35"/>
    <p:sldId id="311" r:id="rId36"/>
    <p:sldId id="29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enny santiesteban" initials="js" lastIdx="5" clrIdx="0">
    <p:extLst/>
  </p:cmAuthor>
  <p:cmAuthor id="2" name="Norman Love" initials="NL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63C"/>
    <a:srgbClr val="33D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71982-5C87-42BA-B34C-7C6614C893CF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0E313-F01A-4570-BAE2-D82B6388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4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9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67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3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204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8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7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1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4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09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16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01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8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6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6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2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1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5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0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2BE421-3A42-4F4A-9691-5BEB3F494EC0}" type="datetimeFigureOut">
              <a:rPr lang="en-US" smtClean="0"/>
              <a:t>10/01/2017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58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8HmRLCgDAI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gif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q8HmRLCgDA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.jp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0elhIcPVtK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imV_ufIzxPY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niZ_cvu9Ft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808215" cy="28527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Middle School and High School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These slides are most suitable for grades 7-12</a:t>
            </a:r>
          </a:p>
        </p:txBody>
      </p:sp>
    </p:spTree>
    <p:extLst>
      <p:ext uri="{BB962C8B-B14F-4D97-AF65-F5344CB8AC3E}">
        <p14:creationId xmlns:p14="http://schemas.microsoft.com/office/powerpoint/2010/main" val="399385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Group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We will now be splitting up into groups of 5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Assign a role for each student: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	1. Voltmeter: Will be in charge of using the voltmeter to read voltage and 	current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	2. Assistant: Will be helping with the voltage and current readings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	3. Writer: Will be writing the voltage and current readings on worksheet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	4. </a:t>
            </a:r>
            <a:r>
              <a:rPr lang="en-US">
                <a:solidFill>
                  <a:schemeClr val="tx1"/>
                </a:solidFill>
                <a:latin typeface="Trebuchet MS" panose="020B0603020202020204" pitchFamily="34" charset="0"/>
              </a:rPr>
              <a:t>Accountant: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Will be in charge of verifying group calculations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	5. Speaker: Will be the representative of the group</a:t>
            </a:r>
          </a:p>
        </p:txBody>
      </p:sp>
    </p:spTree>
    <p:extLst>
      <p:ext uri="{BB962C8B-B14F-4D97-AF65-F5344CB8AC3E}">
        <p14:creationId xmlns:p14="http://schemas.microsoft.com/office/powerpoint/2010/main" val="177328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76" t="2930" r="5823" b="16776"/>
          <a:stretch/>
        </p:blipFill>
        <p:spPr>
          <a:xfrm>
            <a:off x="1196397" y="2096788"/>
            <a:ext cx="2560320" cy="3579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Wind Energy 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29" y="2096788"/>
            <a:ext cx="6910251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rebuchet MS" panose="020B0603020202020204" pitchFamily="34" charset="0"/>
              </a:rPr>
              <a:t>Winds blow at a speed of 16 m/s on a wind turbine. 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rebuchet MS" panose="020B0603020202020204" pitchFamily="34" charset="0"/>
              </a:rPr>
              <a:t>What’s the amount of power that could come out of the turbine?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rebuchet MS" panose="020B0603020202020204" pitchFamily="34" charset="0"/>
              </a:rPr>
              <a:t>We’ll say that 2170 kg/s of air passes through the big turbine. </a:t>
            </a:r>
          </a:p>
        </p:txBody>
      </p:sp>
      <p:sp>
        <p:nvSpPr>
          <p:cNvPr id="5" name="Right Arrow 4"/>
          <p:cNvSpPr/>
          <p:nvPr/>
        </p:nvSpPr>
        <p:spPr>
          <a:xfrm rot="1231618">
            <a:off x="1284653" y="2255540"/>
            <a:ext cx="1007936" cy="565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7360"/>
            <a:ext cx="8596668" cy="477236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 mass flow of air in the system is: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 wind speed is: 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Our Kinetic Energy formula is: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AutoNum type="alphaLcParenBoth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55351" y="2370368"/>
                <a:ext cx="5029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m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charset="0"/>
                        </a:rPr>
                        <m:t>2170 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kg</m:t>
                      </m:r>
                      <m:r>
                        <a:rPr lang="en-US" sz="2000" b="0" i="0" smtClean="0">
                          <a:latin typeface="Cambria Math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51" y="2370368"/>
                <a:ext cx="5029200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1212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55351" y="3900863"/>
                <a:ext cx="5029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V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charset="0"/>
                        </a:rPr>
                        <m:t>16 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51" y="3900863"/>
                <a:ext cx="502920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697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55351" y="5110707"/>
                <a:ext cx="5029200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KE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m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V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x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 2170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x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16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=277,760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51" y="5110707"/>
                <a:ext cx="5029200" cy="5761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55080" y="3311153"/>
                <a:ext cx="502920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Tha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enough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power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run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9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houses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, </m:t>
                      </m:r>
                    </m:oMath>
                  </m:oMathPara>
                </a14:m>
                <a:endParaRPr lang="en-US" sz="2000" b="0" dirty="0">
                  <a:latin typeface="Trebuchet MS" panose="020B0603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tha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pretty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good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considering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wind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free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080" y="3311153"/>
                <a:ext cx="5029200" cy="615553"/>
              </a:xfrm>
              <a:prstGeom prst="rect">
                <a:avLst/>
              </a:prstGeom>
              <a:blipFill rotWithShape="0">
                <a:blip r:embed="rId5"/>
                <a:stretch>
                  <a:fillRect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sp>
        <p:nvSpPr>
          <p:cNvPr id="1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73732" y="618170"/>
            <a:ext cx="3609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Real Wind Turbines convert about one-third of this potential to electric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18" y="1813246"/>
            <a:ext cx="5080562" cy="1828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514" y="3820747"/>
            <a:ext cx="4354584" cy="2277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77334" y="1737360"/>
            <a:ext cx="8596668" cy="477236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 mass flow of air in the system is: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 wind speed is: 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Our Kinetic Energy formula is: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AutoNum type="alphaLcParenBoth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55351" y="2370368"/>
                <a:ext cx="5029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m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charset="0"/>
                        </a:rPr>
                        <m:t>2170 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kg</m:t>
                      </m:r>
                      <m:r>
                        <a:rPr lang="en-US" sz="2000" b="0" i="0" smtClean="0">
                          <a:latin typeface="Cambria Math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51" y="2370368"/>
                <a:ext cx="5029200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12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55351" y="3900863"/>
                <a:ext cx="5029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V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charset="0"/>
                        </a:rPr>
                        <m:t>16 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51" y="3900863"/>
                <a:ext cx="5029200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697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55351" y="5110707"/>
                <a:ext cx="5029200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KE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m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V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x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 2170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x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16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=277,760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51" y="5110707"/>
                <a:ext cx="5029200" cy="5761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8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Wind Turbine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535" y="4455621"/>
            <a:ext cx="10362146" cy="11430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Please use your formula sheet and your instruction sheet to complete this module 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20 Minutes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2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Let’s talk more about Turbines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682" y="1824881"/>
            <a:ext cx="8457008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So we just finished talking about Wind Turbines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But what is a turbine?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Let’s just say that a turbine is a device that converts kinetic energy to mechanical motion (which eventually makes electricity)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As the fluid passes through the turbine, work is done against the blades, which are attached to the shaft.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As a result, the shaft rotates, and the turbine produces work and eventually electricity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44" y="4335871"/>
            <a:ext cx="2019730" cy="200177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982132" y="5130572"/>
            <a:ext cx="1416423" cy="412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/>
          <p:cNvSpPr/>
          <p:nvPr/>
        </p:nvSpPr>
        <p:spPr>
          <a:xfrm>
            <a:off x="8421561" y="4370545"/>
            <a:ext cx="1237129" cy="180567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6974182" y="4824483"/>
            <a:ext cx="1327579" cy="89679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834" y="567438"/>
            <a:ext cx="6296840" cy="116992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  <a:latin typeface="Trebuchet MS" panose="020B0603020202020204" pitchFamily="34" charset="0"/>
              </a:rPr>
              <a:t>What is Hydro Power?</a:t>
            </a:r>
          </a:p>
        </p:txBody>
      </p:sp>
      <p:pic>
        <p:nvPicPr>
          <p:cNvPr id="7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4" y="1875424"/>
            <a:ext cx="5812667" cy="4337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1146" r="3691" b="1433"/>
          <a:stretch/>
        </p:blipFill>
        <p:spPr>
          <a:xfrm>
            <a:off x="7778840" y="1524948"/>
            <a:ext cx="3483734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07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20" y="1865625"/>
            <a:ext cx="7520393" cy="437734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How does it work?</a:t>
            </a:r>
          </a:p>
        </p:txBody>
      </p:sp>
      <p:sp>
        <p:nvSpPr>
          <p:cNvPr id="2" name="Rectangle 1"/>
          <p:cNvSpPr/>
          <p:nvPr/>
        </p:nvSpPr>
        <p:spPr>
          <a:xfrm>
            <a:off x="2564786" y="6371232"/>
            <a:ext cx="5633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https://www.youtube.com/watch?v=q8HmRLCgDAI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7"/>
          <a:stretch/>
        </p:blipFill>
        <p:spPr>
          <a:xfrm>
            <a:off x="8783392" y="1375464"/>
            <a:ext cx="2379360" cy="2494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2"/>
          <a:stretch/>
        </p:blipFill>
        <p:spPr>
          <a:xfrm>
            <a:off x="8783392" y="3831616"/>
            <a:ext cx="2379360" cy="24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4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q8HmRLCgDAI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11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Trebuchet MS" panose="020B0603020202020204" pitchFamily="34" charset="0"/>
              </a:rPr>
              <a:t>Water Turbine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137" y="4429817"/>
            <a:ext cx="9769718" cy="11430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Please use your formula sheet and your instruction sheet to complete this module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dirty="0">
                <a:solidFill>
                  <a:schemeClr val="tx1"/>
                </a:solidFill>
              </a:rPr>
              <a:t>10 Minutes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6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6986" y="1237490"/>
            <a:ext cx="7302321" cy="1415558"/>
          </a:xfrm>
          <a:prstGeom prst="rect">
            <a:avLst/>
          </a:prstGeom>
          <a:solidFill>
            <a:srgbClr val="7EA63C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7442" y="1468192"/>
            <a:ext cx="6748530" cy="95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0698" y="1468192"/>
            <a:ext cx="6614896" cy="956763"/>
          </a:xfrm>
        </p:spPr>
        <p:txBody>
          <a:bodyPr/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Renewable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8583"/>
            <a:ext cx="12192000" cy="2869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532" y="1054180"/>
            <a:ext cx="8596668" cy="67777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Exercise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"/>
          <a:stretch/>
        </p:blipFill>
        <p:spPr>
          <a:xfrm>
            <a:off x="3285718" y="3828532"/>
            <a:ext cx="5000625" cy="250995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77334" y="1731959"/>
            <a:ext cx="473687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 </a:t>
            </a:r>
          </a:p>
          <a:p>
            <a:pPr marL="0" indent="0">
              <a:buFont typeface="Wingdings 3" charset="2"/>
              <a:buNone/>
            </a:pPr>
            <a:endParaRPr lang="en-US" sz="2000" dirty="0"/>
          </a:p>
          <a:p>
            <a:pPr marL="0" indent="0">
              <a:buFont typeface="Wingdings 3" charset="2"/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9154" y="1822111"/>
            <a:ext cx="103351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2800" dirty="0">
                <a:latin typeface="Trebuchet MS" panose="020B0603020202020204" pitchFamily="34" charset="0"/>
              </a:rPr>
              <a:t> Use the Voltmeter to find the power generated by the system (Voltage x Current)</a:t>
            </a:r>
          </a:p>
          <a:p>
            <a:pPr marL="342900" indent="-342900">
              <a:buAutoNum type="alphaLcParenBoth"/>
            </a:pPr>
            <a:endParaRPr lang="en-US" sz="2800" dirty="0">
              <a:latin typeface="Trebuchet MS" panose="020B0603020202020204" pitchFamily="34" charset="0"/>
            </a:endParaRPr>
          </a:p>
          <a:p>
            <a:pPr marL="342900" indent="-342900">
              <a:buAutoNum type="alphaLcParenBoth"/>
            </a:pPr>
            <a:r>
              <a:rPr lang="en-US" sz="2800" dirty="0">
                <a:latin typeface="Trebuchet MS" panose="020B0603020202020204" pitchFamily="34" charset="0"/>
              </a:rPr>
              <a:t>What’s the Kinetic Energy into the system?</a:t>
            </a:r>
          </a:p>
          <a:p>
            <a:endParaRPr lang="en-US" sz="2800" dirty="0"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Let’s talk about</a:t>
            </a:r>
            <a:r>
              <a:rPr lang="mr-IN" dirty="0">
                <a:solidFill>
                  <a:schemeClr val="tx1"/>
                </a:solidFill>
                <a:latin typeface="Trebuchet MS" panose="020B0603020202020204" pitchFamily="34" charset="0"/>
              </a:rPr>
              <a:t>…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..Efficiency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74310"/>
            <a:ext cx="8596668" cy="3531786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We calculated the Kinetic Energy for the Wind and Water Turbines</a:t>
            </a:r>
          </a:p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What did you notice?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Trebuchet MS" panose="020B0603020202020204" pitchFamily="34" charset="0"/>
              </a:rPr>
              <a:t>Was KE always smaller than the total power out of the systems?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Trebuchet MS" panose="020B0603020202020204" pitchFamily="34" charset="0"/>
              </a:rPr>
              <a:t>Why?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Energy Losses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Nothing can be 100% efficient </a:t>
            </a:r>
          </a:p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So we will use a fraction to characterize how well something works. The closer to 1 the better it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5680" y="5343046"/>
                <a:ext cx="5181600" cy="6858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Efficiency </a:t>
                </a:r>
                <a14:m>
                  <m:oMath xmlns:m="http://schemas.openxmlformats.org/officeDocument/2006/math">
                    <m:r>
                      <a:rPr lang="mr-IN" sz="280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Output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of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the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Device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Input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to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the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Device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80" y="5343046"/>
                <a:ext cx="5181600" cy="685893"/>
              </a:xfrm>
              <a:prstGeom prst="rect">
                <a:avLst/>
              </a:prstGeom>
              <a:blipFill rotWithShape="0">
                <a:blip r:embed="rId2"/>
                <a:stretch>
                  <a:fillRect l="-4118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3064"/>
            <a:ext cx="2253804" cy="75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44584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731" y="987392"/>
            <a:ext cx="8596668" cy="74996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731" y="1844052"/>
            <a:ext cx="8996056" cy="4128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rebuchet MS" panose="020B0603020202020204" pitchFamily="34" charset="0"/>
              </a:rPr>
              <a:t>A wind turbine produces 100W of power and the Kinetic Energy from the wind into the wind turbine is 300W.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514350" indent="-514350">
              <a:buAutoNum type="alphaLcParenBoth"/>
            </a:pPr>
            <a:r>
              <a:rPr lang="en-US" sz="3200" dirty="0">
                <a:solidFill>
                  <a:schemeClr val="tx1"/>
                </a:solidFill>
                <a:latin typeface="Trebuchet MS" panose="020B0603020202020204" pitchFamily="34" charset="0"/>
              </a:rPr>
              <a:t>Find the Efficiency of the Wind Turbine</a:t>
            </a:r>
          </a:p>
          <a:p>
            <a:pPr marL="514350" indent="-514350">
              <a:buAutoNum type="alphaLcParenBoth"/>
            </a:pP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9042" y="5041754"/>
                <a:ext cx="8996056" cy="702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Efficiency </a:t>
                </a:r>
                <a14:m>
                  <m:oMath xmlns:m="http://schemas.openxmlformats.org/officeDocument/2006/math">
                    <m:r>
                      <a:rPr lang="mr-IN" sz="280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Output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of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the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Device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Input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to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the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Device</m:t>
                        </m:r>
                      </m:den>
                    </m:f>
                    <m:r>
                      <a:rPr lang="en-US" sz="2800" b="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charset="0"/>
                          </a:rPr>
                          <m:t>100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W</m:t>
                        </m:r>
                      </m:num>
                      <m:den>
                        <m:r>
                          <a:rPr lang="en-US" sz="2800" b="0" i="0" smtClean="0">
                            <a:latin typeface="Cambria Math" charset="0"/>
                          </a:rPr>
                          <m:t>300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W</m:t>
                        </m:r>
                      </m:den>
                    </m:f>
                    <m:r>
                      <a:rPr lang="en-US" sz="2800" b="0" i="0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0.333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042" y="5041754"/>
                <a:ext cx="8996056" cy="702180"/>
              </a:xfrm>
              <a:prstGeom prst="rect">
                <a:avLst/>
              </a:prstGeom>
              <a:blipFill rotWithShape="0">
                <a:blip r:embed="rId3"/>
                <a:stretch>
                  <a:fillRect l="-237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3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52" y="3521668"/>
            <a:ext cx="3622138" cy="276966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Trebuchet MS" panose="020B0603020202020204" pitchFamily="34" charset="0"/>
              </a:rPr>
              <a:t>Let’s talk about some of the more common (and visible forms)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771" y="2023962"/>
            <a:ext cx="4311847" cy="1916973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Kinetic Energy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Where have you seen this?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Wind Turbines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Nozzles and Diffusers</a:t>
            </a:r>
          </a:p>
          <a:p>
            <a:pPr lvl="1"/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39748" y="2044931"/>
            <a:ext cx="4311847" cy="18960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Potential Energy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  <a:latin typeface="Trebuchet MS" panose="020B0603020202020204" pitchFamily="34" charset="0"/>
              </a:rPr>
              <a:t>Where have you seen this?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Pumps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Hydroelectric Plants</a:t>
            </a:r>
          </a:p>
          <a:p>
            <a:pPr lvl="1"/>
            <a:endParaRPr lang="en-US" sz="28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1"/>
            <a:endParaRPr lang="en-US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8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Potential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14178"/>
            <a:ext cx="8596668" cy="38807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This is the energy that a system has because of elevation, let’s look at the example below: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The water on one side of the hill is higher than on the other. That means the water on the left has Potential Energy that could be used.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Someone put a Turbine in between the two sides to capture some of that energy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314" t="18381" r="4147" b="1920"/>
          <a:stretch/>
        </p:blipFill>
        <p:spPr>
          <a:xfrm>
            <a:off x="2459866" y="3322752"/>
            <a:ext cx="2884868" cy="3013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22194" y="3757171"/>
                <a:ext cx="28132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charset="0"/>
                        </a:rPr>
                        <m:t>E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charset="0"/>
                        </a:rPr>
                        <m:t>m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charset="0"/>
                        </a:rPr>
                        <m:t>h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194" y="3757171"/>
                <a:ext cx="281320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36527" y="4877667"/>
                <a:ext cx="480881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m</m:t>
                      </m:r>
                      <m:r>
                        <a:rPr lang="en-US" sz="20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mass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g= gravitational constant (9.81 m/s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h = is the height relative to a reference point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527" y="4877667"/>
                <a:ext cx="4808817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396" r="-508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24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7716" y="2088357"/>
            <a:ext cx="5522461" cy="402336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How much Potential Energy does the water have if: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87716" y="3055398"/>
                <a:ext cx="5399235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m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charset="0"/>
                        </a:rPr>
                        <m:t>1500 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kg</m:t>
                      </m:r>
                      <m:r>
                        <a:rPr lang="en-US" sz="2800" b="0" i="0" smtClean="0">
                          <a:latin typeface="Cambria Math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g= gravitational constant = 9.81 </a:t>
                </a:r>
              </a:p>
              <a:p>
                <a:r>
                  <a:rPr lang="en-US" sz="2800" dirty="0"/>
                  <a:t>h = 70 m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716" y="3055398"/>
                <a:ext cx="5399235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2373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314" t="18381" r="4147" b="1920"/>
          <a:stretch/>
        </p:blipFill>
        <p:spPr>
          <a:xfrm>
            <a:off x="1192490" y="2356834"/>
            <a:ext cx="3811384" cy="3981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49330" y="4791390"/>
                <a:ext cx="4263218" cy="1538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PE</m:t>
                      </m:r>
                      <m:r>
                        <a:rPr lang="en-US" sz="2800" b="0" i="0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charset="0"/>
                            </a:rPr>
                            <m:t>1500</m:t>
                          </m:r>
                        </m:e>
                      </m:d>
                      <m:r>
                        <a:rPr lang="en-US" sz="28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charset="0"/>
                            </a:rPr>
                            <m:t>9.81</m:t>
                          </m:r>
                        </m:e>
                      </m:d>
                      <m:r>
                        <a:rPr lang="en-US" sz="28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charset="0"/>
                        </a:rPr>
                        <m:t> 70</m:t>
                      </m:r>
                    </m:oMath>
                  </m:oMathPara>
                </a14:m>
                <a:endParaRPr lang="en-US" sz="2800" dirty="0"/>
              </a:p>
              <a:p>
                <a:pPr>
                  <a:spcAft>
                    <a:spcPts val="600"/>
                  </a:spcAft>
                </a:pPr>
                <a:r>
                  <a:rPr lang="en-US" sz="2800" b="0" dirty="0"/>
                  <a:t>= 1,030,050 W</a:t>
                </a:r>
              </a:p>
              <a:p>
                <a:pPr>
                  <a:spcAft>
                    <a:spcPts val="600"/>
                  </a:spcAft>
                </a:pPr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30" y="4791390"/>
                <a:ext cx="4263218" cy="1538883"/>
              </a:xfrm>
              <a:prstGeom prst="rect">
                <a:avLst/>
              </a:prstGeom>
              <a:blipFill rotWithShape="0">
                <a:blip r:embed="rId5"/>
                <a:stretch>
                  <a:fillRect l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8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647" y="1930543"/>
            <a:ext cx="5934033" cy="33626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What is the efficiency of the Turbine if it produces 750,000 W of electricity?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0617" y="2969568"/>
                <a:ext cx="5181600" cy="6858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Efficiency </a:t>
                </a:r>
                <a14:m>
                  <m:oMath xmlns:m="http://schemas.openxmlformats.org/officeDocument/2006/math">
                    <m:r>
                      <a:rPr lang="mr-IN" sz="280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Output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of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the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Device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Input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to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the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Device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17" y="2969568"/>
                <a:ext cx="5181600" cy="685893"/>
              </a:xfrm>
              <a:prstGeom prst="rect">
                <a:avLst/>
              </a:prstGeom>
              <a:blipFill rotWithShape="0">
                <a:blip r:embed="rId2"/>
                <a:stretch>
                  <a:fillRect l="-4235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80617" y="4148961"/>
                <a:ext cx="5181600" cy="650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Efficiency </a:t>
                </a:r>
                <a14:m>
                  <m:oMath xmlns:m="http://schemas.openxmlformats.org/officeDocument/2006/math">
                    <m:r>
                      <a:rPr lang="mr-IN" sz="280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charset="0"/>
                          </a:rPr>
                          <m:t>750,000</m:t>
                        </m:r>
                      </m:num>
                      <m:den>
                        <m:r>
                          <a:rPr lang="en-US" sz="2800" b="0" i="0" smtClean="0">
                            <a:latin typeface="Cambria Math" charset="0"/>
                          </a:rPr>
                          <m:t>1,030,050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17" y="4148961"/>
                <a:ext cx="5181600" cy="650756"/>
              </a:xfrm>
              <a:prstGeom prst="rect">
                <a:avLst/>
              </a:prstGeom>
              <a:blipFill rotWithShape="0">
                <a:blip r:embed="rId3"/>
                <a:stretch>
                  <a:fillRect l="-4235" t="-943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0617" y="5415828"/>
                <a:ext cx="51816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Efficiency </a:t>
                </a:r>
                <a14:m>
                  <m:oMath xmlns:m="http://schemas.openxmlformats.org/officeDocument/2006/math">
                    <m:r>
                      <a:rPr lang="mr-IN" sz="2800" i="0" smtClean="0">
                        <a:latin typeface="Cambria Math" charset="0"/>
                      </a:rPr>
                      <m:t>=</m:t>
                    </m:r>
                    <m:r>
                      <a:rPr lang="en-US" sz="2800" i="1" smtClean="0">
                        <a:latin typeface="Cambria Math" charset="0"/>
                      </a:rPr>
                      <m:t>0</m:t>
                    </m:r>
                    <m:r>
                      <a:rPr lang="en-US" sz="2800" b="0" i="1" smtClean="0">
                        <a:latin typeface="Cambria Math" charset="0"/>
                      </a:rPr>
                      <m:t>.73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17" y="5415828"/>
                <a:ext cx="5181600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4235" t="-23944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0314" t="18381" r="4147" b="1920"/>
          <a:stretch/>
        </p:blipFill>
        <p:spPr>
          <a:xfrm>
            <a:off x="1192490" y="2356834"/>
            <a:ext cx="3811384" cy="39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Hydro Wheel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336388" cy="11430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Please use your formula sheet and your instruction sheet to complete this module 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20 Minutes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6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20" y="679358"/>
            <a:ext cx="8596668" cy="906379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Hydrowheel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668" y="2129591"/>
            <a:ext cx="6557212" cy="38807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Calculate the potential energy</a:t>
            </a:r>
          </a:p>
          <a:p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Measure to power output from the wheel</a:t>
            </a:r>
          </a:p>
          <a:p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Find the efficiency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7" b="541"/>
          <a:stretch/>
        </p:blipFill>
        <p:spPr>
          <a:xfrm>
            <a:off x="1195620" y="1817415"/>
            <a:ext cx="3559256" cy="4505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38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rebuchet MS" panose="020B0603020202020204" pitchFamily="34" charset="0"/>
              </a:rPr>
              <a:t>Conservation of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/>
          <a:stretch/>
        </p:blipFill>
        <p:spPr>
          <a:xfrm>
            <a:off x="1128752" y="2520350"/>
            <a:ext cx="4997728" cy="3072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12" y="2677885"/>
            <a:ext cx="3886568" cy="2914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9"/>
          <a:stretch/>
        </p:blipFill>
        <p:spPr>
          <a:xfrm>
            <a:off x="7096259" y="4135464"/>
            <a:ext cx="5095741" cy="2207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Trebuchet MS" panose="020B0603020202020204" pitchFamily="34" charset="0"/>
              </a:rPr>
              <a:t>Answer these questions</a:t>
            </a:r>
            <a:r>
              <a:rPr lang="mr-IN" sz="4400" dirty="0">
                <a:solidFill>
                  <a:schemeClr val="tx1"/>
                </a:solidFill>
                <a:latin typeface="Trebuchet MS" panose="020B0603020202020204" pitchFamily="34" charset="0"/>
              </a:rPr>
              <a:t>…</a:t>
            </a:r>
            <a:endParaRPr lang="en-US" sz="4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58066" cy="4023360"/>
          </a:xfrm>
        </p:spPr>
        <p:txBody>
          <a:bodyPr/>
          <a:lstStyle/>
          <a:p>
            <a:pPr lvl="1"/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</a:rPr>
              <a:t>What is Energy?</a:t>
            </a:r>
          </a:p>
          <a:p>
            <a:pPr lvl="1"/>
            <a:endParaRPr lang="en-US" sz="3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</a:rPr>
              <a:t>What types of Energy are there?</a:t>
            </a:r>
          </a:p>
          <a:p>
            <a:pPr lvl="1"/>
            <a:endParaRPr lang="en-US" sz="3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</a:rPr>
              <a:t>What’s your favorite type of Energy?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825" y="2687101"/>
            <a:ext cx="5014906" cy="233020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Energy can only change from one form to another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In the examples below PE is changed to KE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In some other examples PE and KE are converted to electricity and losses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602" t="1899" r="3998" b="1190"/>
          <a:stretch/>
        </p:blipFill>
        <p:spPr>
          <a:xfrm>
            <a:off x="1208429" y="1798873"/>
            <a:ext cx="3389106" cy="4543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27552" y="4824684"/>
                <a:ext cx="4310644" cy="541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600" b="0" i="1" smtClean="0">
                        <a:latin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</a:rPr>
                      <m:t>𝐿𝑜𝑠𝑠𝑒𝑠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552" y="4824684"/>
                <a:ext cx="4310644" cy="5412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5549" y="901337"/>
            <a:ext cx="840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rebuchet MS" panose="020B0603020202020204" pitchFamily="34" charset="0"/>
              </a:rPr>
              <a:t>Energy is always conserved </a:t>
            </a:r>
          </a:p>
        </p:txBody>
      </p:sp>
    </p:spTree>
    <p:extLst>
      <p:ext uri="{BB962C8B-B14F-4D97-AF65-F5344CB8AC3E}">
        <p14:creationId xmlns:p14="http://schemas.microsoft.com/office/powerpoint/2010/main" val="4079382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73397" cy="10204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Conservation of Energy with Solar Power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33" y="4283902"/>
            <a:ext cx="3456702" cy="2053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34" y="1818438"/>
            <a:ext cx="3456702" cy="230562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7334" y="1994629"/>
            <a:ext cx="6915264" cy="3144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This can also be seen with Solar Powered systems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You get energy from the sun and convert it to electricity</a:t>
            </a:r>
          </a:p>
          <a:p>
            <a:pPr lvl="1"/>
            <a:endParaRPr lang="en-US" sz="1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In El Paso the sun produces 1350 W/m</a:t>
            </a:r>
            <a:r>
              <a:rPr lang="en-US" sz="20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of power</a:t>
            </a:r>
          </a:p>
          <a:p>
            <a:endParaRPr lang="en-US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If you have a solar collector that is 1 x 1 m</a:t>
            </a:r>
            <a:r>
              <a:rPr lang="en-US" sz="20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then the power the collector receives is 1350 W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3944" y="6337551"/>
            <a:ext cx="10058400" cy="40233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23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elhIcPVtK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24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V_ufIzxP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0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Fuel Cell Car Exercise and</a:t>
            </a:r>
            <a:br>
              <a:rPr lang="en-US" dirty="0"/>
            </a:br>
            <a:r>
              <a:rPr lang="en-US" dirty="0"/>
              <a:t>Solar Boat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0" y="4455621"/>
            <a:ext cx="10323511" cy="11430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Please use your formula sheet and your instruction sheet to complete this module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20 Minutes each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06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Fuel Cell Car Exercise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01952"/>
            <a:ext cx="9367418" cy="38807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Find the amount of energy captured by the solar panel</a:t>
            </a:r>
          </a:p>
          <a:p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If the solar panel has an efficiency of 0.30 what is the power delivered to the fuel cell?</a:t>
            </a:r>
          </a:p>
          <a:p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Draw a diagram of how the car converts solar energy to movement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0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52" y="3521668"/>
            <a:ext cx="3622138" cy="276966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Trebuchet MS" panose="020B0603020202020204" pitchFamily="34" charset="0"/>
              </a:rPr>
              <a:t>Let’s talk about some of the more common (and visible forms)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771" y="2023962"/>
            <a:ext cx="4311847" cy="1916973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Kinetic Energy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Where have you seen this?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Wind Turbines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Nozzles and Diffusers</a:t>
            </a:r>
          </a:p>
          <a:p>
            <a:pPr lvl="1"/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39748" y="2044931"/>
            <a:ext cx="4311847" cy="18960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Potential Energy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Where have you seen this?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Pumps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Hydroelectric Plants</a:t>
            </a:r>
          </a:p>
          <a:p>
            <a:pPr lvl="1"/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9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52" y="3521668"/>
            <a:ext cx="3622138" cy="276966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Trebuchet MS" panose="020B0603020202020204" pitchFamily="34" charset="0"/>
              </a:rPr>
              <a:t>Let’s talk about some of the more common (and visible forms)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771" y="2023962"/>
            <a:ext cx="4311847" cy="1916973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Kinetic Energy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Where have you seen this?</a:t>
            </a:r>
          </a:p>
          <a:p>
            <a:pPr lvl="2"/>
            <a:r>
              <a:rPr lang="en-US" sz="2600" dirty="0">
                <a:solidFill>
                  <a:srgbClr val="FF0000"/>
                </a:solidFill>
                <a:latin typeface="Trebuchet MS" panose="020B0603020202020204" pitchFamily="34" charset="0"/>
              </a:rPr>
              <a:t>Wind Turbines</a:t>
            </a:r>
          </a:p>
          <a:p>
            <a:pPr lvl="2"/>
            <a:r>
              <a:rPr lang="en-US" sz="2600" dirty="0">
                <a:solidFill>
                  <a:srgbClr val="FF0000"/>
                </a:solidFill>
                <a:latin typeface="Trebuchet MS" panose="020B0603020202020204" pitchFamily="34" charset="0"/>
              </a:rPr>
              <a:t>Nozzles and Diffusers</a:t>
            </a:r>
          </a:p>
          <a:p>
            <a:pPr lvl="1"/>
            <a:endParaRPr lang="en-US" sz="28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1"/>
            <a:endParaRPr lang="en-US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39748" y="2044931"/>
            <a:ext cx="4311847" cy="18960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Potential Energy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Where have you seen this?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Pumps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Hydroelectric Plants</a:t>
            </a:r>
          </a:p>
          <a:p>
            <a:pPr lvl="1"/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0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Kinetic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1233"/>
            <a:ext cx="10058400" cy="38807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Energy that a system possesses as a result of being in motion, relative to some point of reference, is called </a:t>
            </a:r>
            <a:r>
              <a:rPr lang="en-US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kinetic energy </a:t>
            </a:r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(KE).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Energy associated with mass and velocity!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48630" y="4264250"/>
                <a:ext cx="3104917" cy="13363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𝐾𝐸</m:t>
                    </m:r>
                    <m:r>
                      <a:rPr lang="en-US" sz="3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3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>
                    <a:solidFill>
                      <a:srgbClr val="FF0000"/>
                    </a:solidFill>
                  </a:rPr>
                  <a:t>  (kJ)</a:t>
                </a:r>
              </a:p>
              <a:p>
                <a:endParaRPr lang="en-US" sz="3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30" y="4264250"/>
                <a:ext cx="3104917" cy="13363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1"/>
          <a:stretch/>
        </p:blipFill>
        <p:spPr>
          <a:xfrm>
            <a:off x="7824652" y="3657099"/>
            <a:ext cx="2664279" cy="2679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7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458561" y="956661"/>
            <a:ext cx="6167382" cy="1613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1543" r="15713" b="2405"/>
          <a:stretch/>
        </p:blipFill>
        <p:spPr>
          <a:xfrm>
            <a:off x="1191622" y="1763488"/>
            <a:ext cx="4266939" cy="4332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622" y="231282"/>
            <a:ext cx="4140926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Wind Turbines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 t="1418" r="4298" b="7687"/>
          <a:stretch/>
        </p:blipFill>
        <p:spPr>
          <a:xfrm>
            <a:off x="6230981" y="471609"/>
            <a:ext cx="4809949" cy="3017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30" y="3750978"/>
            <a:ext cx="4849137" cy="23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iZ_cvu9Ft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Mass = Kilograms (kg)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Volume = Meters Cubed (m^3)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Distance = Meters (m)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Velocity = Meters per Second (m/s)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Accelerations = Meters per Second Squared (m/s^2)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Energy = </a:t>
            </a:r>
            <a:r>
              <a:rPr lang="en-US">
                <a:solidFill>
                  <a:schemeClr val="tx1"/>
                </a:solidFill>
                <a:latin typeface="Trebuchet MS" panose="020B0603020202020204" pitchFamily="34" charset="0"/>
              </a:rPr>
              <a:t>Joules (kJ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Power = Watts (W)</a:t>
            </a:r>
          </a:p>
        </p:txBody>
      </p:sp>
    </p:spTree>
    <p:extLst>
      <p:ext uri="{BB962C8B-B14F-4D97-AF65-F5344CB8AC3E}">
        <p14:creationId xmlns:p14="http://schemas.microsoft.com/office/powerpoint/2010/main" val="388055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7987</TotalTime>
  <Words>1086</Words>
  <Application>Microsoft Office PowerPoint</Application>
  <PresentationFormat>Widescreen</PresentationFormat>
  <Paragraphs>175</Paragraphs>
  <Slides>35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Mangal</vt:lpstr>
      <vt:lpstr>Trebuchet MS</vt:lpstr>
      <vt:lpstr>Wingdings 3</vt:lpstr>
      <vt:lpstr>Office Theme</vt:lpstr>
      <vt:lpstr>Retrospect</vt:lpstr>
      <vt:lpstr>Middle School and High School</vt:lpstr>
      <vt:lpstr>Renewable Energy</vt:lpstr>
      <vt:lpstr>Answer these questions…</vt:lpstr>
      <vt:lpstr>Let’s talk about some of the more common (and visible forms) of energy</vt:lpstr>
      <vt:lpstr>Let’s talk about some of the more common (and visible forms) of energy</vt:lpstr>
      <vt:lpstr>Kinetic Energy</vt:lpstr>
      <vt:lpstr>Wind Turbines</vt:lpstr>
      <vt:lpstr>PowerPoint Presentation</vt:lpstr>
      <vt:lpstr>Remember…</vt:lpstr>
      <vt:lpstr>Group Roles</vt:lpstr>
      <vt:lpstr>Wind Energy Example Problem</vt:lpstr>
      <vt:lpstr>Solution</vt:lpstr>
      <vt:lpstr>Solution</vt:lpstr>
      <vt:lpstr>Wind Turbine Exercise</vt:lpstr>
      <vt:lpstr>Let’s talk more about Turbines</vt:lpstr>
      <vt:lpstr>What is Hydro Power?</vt:lpstr>
      <vt:lpstr>How does it work?</vt:lpstr>
      <vt:lpstr>PowerPoint Presentation</vt:lpstr>
      <vt:lpstr>Water Turbine Exercise</vt:lpstr>
      <vt:lpstr>Exercise</vt:lpstr>
      <vt:lpstr>Let’s talk about…..Efficiency</vt:lpstr>
      <vt:lpstr>Example Problem</vt:lpstr>
      <vt:lpstr>Let’s talk about some of the more common (and visible forms) of energy</vt:lpstr>
      <vt:lpstr>Potential Energy</vt:lpstr>
      <vt:lpstr>Example Problem</vt:lpstr>
      <vt:lpstr>Example Problem</vt:lpstr>
      <vt:lpstr>Hydro Wheel Exercise</vt:lpstr>
      <vt:lpstr>Hydrowheel</vt:lpstr>
      <vt:lpstr>Conservation of Energy</vt:lpstr>
      <vt:lpstr>PowerPoint Presentation</vt:lpstr>
      <vt:lpstr>Conservation of Energy with Solar Power</vt:lpstr>
      <vt:lpstr>PowerPoint Presentation</vt:lpstr>
      <vt:lpstr>PowerPoint Presentation</vt:lpstr>
      <vt:lpstr>Fuel Cell Car Exercise and Solar Boat Exercise</vt:lpstr>
      <vt:lpstr>Fuel Cell Car Exercise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jarenny santiesteban</dc:creator>
  <cp:lastModifiedBy>jarenny santiesteban</cp:lastModifiedBy>
  <cp:revision>217</cp:revision>
  <dcterms:created xsi:type="dcterms:W3CDTF">2017-04-02T23:31:19Z</dcterms:created>
  <dcterms:modified xsi:type="dcterms:W3CDTF">2017-10-02T00:29:57Z</dcterms:modified>
</cp:coreProperties>
</file>