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5143500" cx="9144000"/>
  <p:notesSz cx="6858000" cy="9144000"/>
  <p:embeddedFontLst>
    <p:embeddedFont>
      <p:font typeface="Economica"/>
      <p:regular r:id="rId59"/>
      <p:bold r:id="rId60"/>
      <p:italic r:id="rId61"/>
      <p:boldItalic r:id="rId62"/>
    </p:embeddedFont>
    <p:embeddedFont>
      <p:font typeface="Open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7" roundtripDataSignature="AMtx7miFebkZX1f+1adEusCMDNe2G8Iz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Economica-boldItalic.fntdata"/><Relationship Id="rId61" Type="http://schemas.openxmlformats.org/officeDocument/2006/relationships/font" Target="fonts/Economica-italic.fntdata"/><Relationship Id="rId20" Type="http://schemas.openxmlformats.org/officeDocument/2006/relationships/slide" Target="slides/slide15.xml"/><Relationship Id="rId64" Type="http://schemas.openxmlformats.org/officeDocument/2006/relationships/font" Target="fonts/OpenSans-bold.fntdata"/><Relationship Id="rId63" Type="http://schemas.openxmlformats.org/officeDocument/2006/relationships/font" Target="fonts/OpenSans-regular.fntdata"/><Relationship Id="rId22" Type="http://schemas.openxmlformats.org/officeDocument/2006/relationships/slide" Target="slides/slide17.xml"/><Relationship Id="rId66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65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customschemas.google.com/relationships/presentationmetadata" Target="metadata"/><Relationship Id="rId60" Type="http://schemas.openxmlformats.org/officeDocument/2006/relationships/font" Target="fonts/Economica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Economica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468aed7da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7468aed7d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fb28f3244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7fb28f324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4c2fc2d14_1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74c2fc2d14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4c2fc2d14_1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74c2fc2d14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41469dfc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841469df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4c2fc2d14_1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74c2fc2d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5367baa63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75367baa6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fb28f3244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7fb28f324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41469dfc3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841469df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fb28f3244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7fb28f324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5367baa63_1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75367baa63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fb28f3244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7fb28f324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6f554c3b3_2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76f554c3b3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4c2fc2d14_1_2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74c2fc2d14_1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4c2fc2d14_1_3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74c2fc2d14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4c2fc2d14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74c2fc2d1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fb28f3244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7fb28f324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37db9b762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837db9b76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4c2fc2d14_1_3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74c2fc2d14_1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4c2fc2d14_1_3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74c2fc2d14_1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74c2fc2d14_1_4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g74c2fc2d14_1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74c2fc2d14_1_4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74c2fc2d14_1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73be042aae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73be042aa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73be042aae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g73be042aa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75367baa63_2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g75367baa63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5367baa63_1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g75367baa63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753f7d783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g753f7d783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4c2fc2d14_1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g74c2fc2d14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41469dfc3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841469dfc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4c2fc2d14_1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74c2fc2d14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74c2fc2d14_1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g74c2fc2d14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17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6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" name="Google Shape;21;p18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" name="Google Shape;22;p18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0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2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2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24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7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3.png"/><Relationship Id="rId4" Type="http://schemas.openxmlformats.org/officeDocument/2006/relationships/image" Target="../media/image72.png"/><Relationship Id="rId5" Type="http://schemas.openxmlformats.org/officeDocument/2006/relationships/image" Target="../media/image7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5" Type="http://schemas.openxmlformats.org/officeDocument/2006/relationships/image" Target="../media/image8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9.png"/><Relationship Id="rId4" Type="http://schemas.openxmlformats.org/officeDocument/2006/relationships/image" Target="../media/image7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7.png"/><Relationship Id="rId4" Type="http://schemas.openxmlformats.org/officeDocument/2006/relationships/image" Target="../media/image76.png"/><Relationship Id="rId5" Type="http://schemas.openxmlformats.org/officeDocument/2006/relationships/image" Target="../media/image8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www.jnjmedicaldevices.com/en-US/companies/ethicon" TargetMode="External"/><Relationship Id="rId4" Type="http://schemas.openxmlformats.org/officeDocument/2006/relationships/hyperlink" Target="http://www.leansixsigmadefinition.com/glossary/takt-time/" TargetMode="External"/><Relationship Id="rId5" Type="http://schemas.openxmlformats.org/officeDocument/2006/relationships/hyperlink" Target="https://www.jnj.com/credo/" TargetMode="External"/><Relationship Id="rId6" Type="http://schemas.openxmlformats.org/officeDocument/2006/relationships/hyperlink" Target="https://www.oee.com/oee-factors.html" TargetMode="External"/><Relationship Id="rId7" Type="http://schemas.openxmlformats.org/officeDocument/2006/relationships/hyperlink" Target="https://www.oee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title"/>
          </p:nvPr>
        </p:nvSpPr>
        <p:spPr>
          <a:xfrm>
            <a:off x="773700" y="15745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/>
              <a:t>Analysis of Standard Work and Reconfiguration in OPEN Manufacturing Area at Ethicon Independencia Site</a:t>
            </a:r>
            <a:endParaRPr sz="3000"/>
          </a:p>
        </p:txBody>
      </p:sp>
      <p:sp>
        <p:nvSpPr>
          <p:cNvPr id="63" name="Google Shape;63;p1"/>
          <p:cNvSpPr txBox="1"/>
          <p:nvPr/>
        </p:nvSpPr>
        <p:spPr>
          <a:xfrm>
            <a:off x="1861500" y="3105150"/>
            <a:ext cx="27105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Almeraz, Carmen</a:t>
            </a:r>
            <a:endParaRPr b="0" i="0" sz="18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Holguin, Joshua</a:t>
            </a:r>
            <a:endParaRPr b="0" i="0" sz="18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Lopez-Terrazas, Rocio J</a:t>
            </a:r>
            <a:endParaRPr b="0" i="0" sz="18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8551" y="745625"/>
            <a:ext cx="4166900" cy="7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66" name="Google Shape;66;p1"/>
          <p:cNvSpPr txBox="1"/>
          <p:nvPr/>
        </p:nvSpPr>
        <p:spPr>
          <a:xfrm>
            <a:off x="4572000" y="3165750"/>
            <a:ext cx="27105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419" sz="22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IE 4466 - Senior Design</a:t>
            </a:r>
            <a:endParaRPr b="0" i="0" sz="2200" u="none" cap="none" strike="noStrike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May 5th, 2020</a:t>
            </a:r>
            <a:endParaRPr b="0" i="0" sz="1800" u="none" cap="none" strike="noStrike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Results </a:t>
            </a:r>
            <a:endParaRPr/>
          </a:p>
        </p:txBody>
      </p:sp>
      <p:sp>
        <p:nvSpPr>
          <p:cNvPr id="135" name="Google Shape;135;p39"/>
          <p:cNvSpPr txBox="1"/>
          <p:nvPr>
            <p:ph idx="1" type="body"/>
          </p:nvPr>
        </p:nvSpPr>
        <p:spPr>
          <a:xfrm>
            <a:off x="5882937" y="1506017"/>
            <a:ext cx="2949363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Best reconfiguration option would be to the optimized layout suggestion.</a:t>
            </a:r>
            <a:endParaRPr/>
          </a:p>
        </p:txBody>
      </p:sp>
      <p:sp>
        <p:nvSpPr>
          <p:cNvPr id="136" name="Google Shape;13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37" name="Google Shape;13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412" y="1309217"/>
            <a:ext cx="589597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9"/>
          <p:cNvSpPr/>
          <p:nvPr/>
        </p:nvSpPr>
        <p:spPr>
          <a:xfrm>
            <a:off x="2743200" y="2146300"/>
            <a:ext cx="660400" cy="1651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468aed7da_0_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Saved Space </a:t>
            </a:r>
            <a:endParaRPr/>
          </a:p>
        </p:txBody>
      </p:sp>
      <p:sp>
        <p:nvSpPr>
          <p:cNvPr id="144" name="Google Shape;144;g7468aed7da_0_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45" name="Google Shape;145;g7468aed7da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7775" y="315925"/>
            <a:ext cx="4527600" cy="187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7468aed7da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1213338"/>
            <a:ext cx="243840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7468aed7da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0613" y="2504125"/>
            <a:ext cx="208597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7468aed7da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6138" y="2504121"/>
            <a:ext cx="2926164" cy="2166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Reconfiguration 1</a:t>
            </a:r>
            <a:endParaRPr/>
          </a:p>
        </p:txBody>
      </p:sp>
      <p:sp>
        <p:nvSpPr>
          <p:cNvPr id="154" name="Google Shape;15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55" name="Google Shape;15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99625"/>
            <a:ext cx="6838950" cy="363018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0"/>
          <p:cNvSpPr/>
          <p:nvPr/>
        </p:nvSpPr>
        <p:spPr>
          <a:xfrm>
            <a:off x="1747550" y="2670950"/>
            <a:ext cx="2082300" cy="1437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0"/>
          <p:cNvSpPr/>
          <p:nvPr/>
        </p:nvSpPr>
        <p:spPr>
          <a:xfrm>
            <a:off x="99050" y="3831925"/>
            <a:ext cx="2082300" cy="831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1350" y="3169125"/>
            <a:ext cx="2082300" cy="12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9800" y="289325"/>
            <a:ext cx="5031350" cy="95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Reconfiguration 2</a:t>
            </a:r>
            <a:endParaRPr/>
          </a:p>
        </p:txBody>
      </p:sp>
      <p:sp>
        <p:nvSpPr>
          <p:cNvPr id="165" name="Google Shape;16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66" name="Google Shape;16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99625"/>
            <a:ext cx="7014438" cy="36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4"/>
          <p:cNvSpPr/>
          <p:nvPr/>
        </p:nvSpPr>
        <p:spPr>
          <a:xfrm>
            <a:off x="5044350" y="3006325"/>
            <a:ext cx="545400" cy="421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850" y="3110550"/>
            <a:ext cx="1977150" cy="121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4175" y="315925"/>
            <a:ext cx="5296975" cy="969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Reconfiguration 3 </a:t>
            </a:r>
            <a:endParaRPr/>
          </a:p>
        </p:txBody>
      </p:sp>
      <p:sp>
        <p:nvSpPr>
          <p:cNvPr id="175" name="Google Shape;17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76" name="Google Shape;17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99625"/>
            <a:ext cx="6998924" cy="37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8"/>
          <p:cNvSpPr/>
          <p:nvPr/>
        </p:nvSpPr>
        <p:spPr>
          <a:xfrm>
            <a:off x="3519875" y="3400275"/>
            <a:ext cx="718800" cy="557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8475" y="3155400"/>
            <a:ext cx="2115525" cy="12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9875" y="193000"/>
            <a:ext cx="5537948" cy="10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Overall Results</a:t>
            </a:r>
            <a:endParaRPr/>
          </a:p>
        </p:txBody>
      </p:sp>
      <p:sp>
        <p:nvSpPr>
          <p:cNvPr id="185" name="Google Shape;185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86" name="Google Shape;18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9625"/>
            <a:ext cx="8839201" cy="2649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fb28f3244_0_39"/>
          <p:cNvSpPr txBox="1"/>
          <p:nvPr>
            <p:ph type="ctrTitle"/>
          </p:nvPr>
        </p:nvSpPr>
        <p:spPr>
          <a:xfrm>
            <a:off x="3044700" y="1900649"/>
            <a:ext cx="30546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Decoration Process</a:t>
            </a:r>
            <a:endParaRPr/>
          </a:p>
        </p:txBody>
      </p:sp>
      <p:sp>
        <p:nvSpPr>
          <p:cNvPr id="192" name="Google Shape;192;g7fb28f3244_0_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4c2fc2d14_1_15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Decoration Process</a:t>
            </a:r>
            <a:endParaRPr/>
          </a:p>
        </p:txBody>
      </p:sp>
      <p:sp>
        <p:nvSpPr>
          <p:cNvPr id="198" name="Google Shape;198;g74c2fc2d14_1_1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grpSp>
        <p:nvGrpSpPr>
          <p:cNvPr id="199" name="Google Shape;199;g74c2fc2d14_1_156"/>
          <p:cNvGrpSpPr/>
          <p:nvPr/>
        </p:nvGrpSpPr>
        <p:grpSpPr>
          <a:xfrm>
            <a:off x="187249" y="3562913"/>
            <a:ext cx="1609187" cy="825843"/>
            <a:chOff x="3866" y="1323557"/>
            <a:chExt cx="1690500" cy="1014300"/>
          </a:xfrm>
        </p:grpSpPr>
        <p:sp>
          <p:nvSpPr>
            <p:cNvPr id="200" name="Google Shape;200;g74c2fc2d14_1_156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74c2fc2d14_1_156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Receive components</a:t>
              </a:r>
              <a:endPara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2" name="Google Shape;202;g74c2fc2d14_1_156"/>
          <p:cNvGrpSpPr/>
          <p:nvPr/>
        </p:nvGrpSpPr>
        <p:grpSpPr>
          <a:xfrm>
            <a:off x="2607523" y="3557431"/>
            <a:ext cx="1609187" cy="825843"/>
            <a:chOff x="2370680" y="1323557"/>
            <a:chExt cx="1690500" cy="1014300"/>
          </a:xfrm>
        </p:grpSpPr>
        <p:sp>
          <p:nvSpPr>
            <p:cNvPr id="203" name="Google Shape;203;g74c2fc2d14_1_156"/>
            <p:cNvSpPr/>
            <p:nvPr/>
          </p:nvSpPr>
          <p:spPr>
            <a:xfrm>
              <a:off x="2370680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g74c2fc2d14_1_156"/>
            <p:cNvSpPr txBox="1"/>
            <p:nvPr/>
          </p:nvSpPr>
          <p:spPr>
            <a:xfrm>
              <a:off x="2400389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Decoration of components</a:t>
              </a:r>
              <a:endPara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5" name="Google Shape;205;g74c2fc2d14_1_156"/>
          <p:cNvGrpSpPr/>
          <p:nvPr/>
        </p:nvGrpSpPr>
        <p:grpSpPr>
          <a:xfrm>
            <a:off x="5027796" y="3557431"/>
            <a:ext cx="1609187" cy="825843"/>
            <a:chOff x="4737494" y="1323557"/>
            <a:chExt cx="1690500" cy="1014300"/>
          </a:xfrm>
        </p:grpSpPr>
        <p:sp>
          <p:nvSpPr>
            <p:cNvPr id="206" name="Google Shape;206;g74c2fc2d14_1_156"/>
            <p:cNvSpPr/>
            <p:nvPr/>
          </p:nvSpPr>
          <p:spPr>
            <a:xfrm>
              <a:off x="4737494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g74c2fc2d14_1_156"/>
            <p:cNvSpPr txBox="1"/>
            <p:nvPr/>
          </p:nvSpPr>
          <p:spPr>
            <a:xfrm>
              <a:off x="4767203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Drying</a:t>
              </a:r>
              <a:endPara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8" name="Google Shape;208;g74c2fc2d14_1_156"/>
          <p:cNvGrpSpPr/>
          <p:nvPr/>
        </p:nvGrpSpPr>
        <p:grpSpPr>
          <a:xfrm>
            <a:off x="7347569" y="3562913"/>
            <a:ext cx="1609187" cy="825843"/>
            <a:chOff x="7104308" y="1323557"/>
            <a:chExt cx="1690500" cy="1014300"/>
          </a:xfrm>
        </p:grpSpPr>
        <p:sp>
          <p:nvSpPr>
            <p:cNvPr id="209" name="Google Shape;209;g74c2fc2d14_1_156"/>
            <p:cNvSpPr/>
            <p:nvPr/>
          </p:nvSpPr>
          <p:spPr>
            <a:xfrm>
              <a:off x="7104308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g74c2fc2d14_1_156"/>
            <p:cNvSpPr txBox="1"/>
            <p:nvPr/>
          </p:nvSpPr>
          <p:spPr>
            <a:xfrm>
              <a:off x="7134017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8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Packaging</a:t>
              </a:r>
              <a:endPara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211" name="Google Shape;211;g74c2fc2d14_1_156"/>
          <p:cNvCxnSpPr>
            <a:stCxn id="200" idx="3"/>
            <a:endCxn id="204" idx="1"/>
          </p:cNvCxnSpPr>
          <p:nvPr/>
        </p:nvCxnSpPr>
        <p:spPr>
          <a:xfrm flipH="1" rot="10800000">
            <a:off x="1796436" y="3970435"/>
            <a:ext cx="839400" cy="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2" name="Google Shape;212;g74c2fc2d14_1_156"/>
          <p:cNvCxnSpPr>
            <a:stCxn id="206" idx="3"/>
            <a:endCxn id="209" idx="1"/>
          </p:cNvCxnSpPr>
          <p:nvPr/>
        </p:nvCxnSpPr>
        <p:spPr>
          <a:xfrm>
            <a:off x="6636983" y="3970353"/>
            <a:ext cx="710700" cy="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3" name="Google Shape;213;g74c2fc2d14_1_156"/>
          <p:cNvCxnSpPr>
            <a:stCxn id="204" idx="3"/>
            <a:endCxn id="206" idx="1"/>
          </p:cNvCxnSpPr>
          <p:nvPr/>
        </p:nvCxnSpPr>
        <p:spPr>
          <a:xfrm>
            <a:off x="4188447" y="3970360"/>
            <a:ext cx="839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4" name="Google Shape;214;g74c2fc2d14_1_156"/>
          <p:cNvSpPr txBox="1"/>
          <p:nvPr>
            <p:ph idx="1" type="body"/>
          </p:nvPr>
        </p:nvSpPr>
        <p:spPr>
          <a:xfrm>
            <a:off x="311700" y="1225225"/>
            <a:ext cx="4967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Printing Decoration (11)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8 pad printers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3 bedrock machines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-419"/>
              <a:t>2 are in validation, not currently in use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Laser Decoration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4 lasers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-419"/>
              <a:t>1 is out of service</a:t>
            </a:r>
            <a:endParaRPr/>
          </a:p>
        </p:txBody>
      </p:sp>
      <p:sp>
        <p:nvSpPr>
          <p:cNvPr id="215" name="Google Shape;215;g74c2fc2d14_1_156"/>
          <p:cNvSpPr txBox="1"/>
          <p:nvPr>
            <p:ph idx="1" type="body"/>
          </p:nvPr>
        </p:nvSpPr>
        <p:spPr>
          <a:xfrm>
            <a:off x="693225" y="4388750"/>
            <a:ext cx="75009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 sz="1200"/>
              <a:t>*with exceptions in some codes that require a re-inspection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4c2fc2d14_1_18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Time Study</a:t>
            </a:r>
            <a:endParaRPr/>
          </a:p>
        </p:txBody>
      </p:sp>
      <p:sp>
        <p:nvSpPr>
          <p:cNvPr id="221" name="Google Shape;221;g74c2fc2d14_1_18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2" name="Google Shape;222;g74c2fc2d14_1_1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223" name="Google Shape;223;g74c2fc2d14_1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8200" y="307751"/>
            <a:ext cx="1625669" cy="434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74c2fc2d14_1_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2500" y="307751"/>
            <a:ext cx="1562834" cy="434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74c2fc2d14_1_184"/>
          <p:cNvSpPr txBox="1"/>
          <p:nvPr>
            <p:ph idx="1" type="body"/>
          </p:nvPr>
        </p:nvSpPr>
        <p:spPr>
          <a:xfrm>
            <a:off x="311700" y="3733550"/>
            <a:ext cx="49509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 sz="1200"/>
              <a:t>*this is not the current production they have</a:t>
            </a:r>
            <a:endParaRPr sz="1200"/>
          </a:p>
        </p:txBody>
      </p:sp>
      <p:pic>
        <p:nvPicPr>
          <p:cNvPr id="226" name="Google Shape;226;g74c2fc2d14_1_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700" y="1242725"/>
            <a:ext cx="4950901" cy="250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41469dfc3_0_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Actual Standard Work for Decoration Process</a:t>
            </a:r>
            <a:endParaRPr/>
          </a:p>
        </p:txBody>
      </p:sp>
      <p:sp>
        <p:nvSpPr>
          <p:cNvPr id="232" name="Google Shape;232;g841469dfc3_0_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3" name="Google Shape;233;g841469dfc3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234" name="Google Shape;234;g841469dfc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850" y="1035175"/>
            <a:ext cx="8408301" cy="38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4c2fc2d14_1_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Project Objectives</a:t>
            </a:r>
            <a:endParaRPr/>
          </a:p>
        </p:txBody>
      </p:sp>
      <p:sp>
        <p:nvSpPr>
          <p:cNvPr id="72" name="Google Shape;72;g74c2fc2d14_1_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/>
              <a:t>Create a standard work for the current OPEN Area at the Ethicon Independencia Site.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Find and define the current state of the capacity in the area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Cycle times and production capacity.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Update actual layout of the OPEN area using AutoCAD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/>
              <a:t>Propose a reconfiguration of the layout and standard work for improvements.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Improve product flow, increase capacity and/or optimize space.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Line balance according to takt time and capacity to increase productivity.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Identify resources (headcount and machines) needed to meet demand.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3" name="Google Shape;73;g74c2fc2d14_1_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5367baa63_0_1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Production Capacity Analysis</a:t>
            </a:r>
            <a:endParaRPr/>
          </a:p>
        </p:txBody>
      </p:sp>
      <p:sp>
        <p:nvSpPr>
          <p:cNvPr id="240" name="Google Shape;240;g75367baa63_0_1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/>
              <a:t>By doing the time study, increment in capacity of </a:t>
            </a:r>
            <a:r>
              <a:rPr b="1" lang="es-419"/>
              <a:t>19.77%.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1,255 pieces per hour; 18,448 pieces per day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 sz="1200"/>
              <a:t>*Daily demand is calculated in how the area is currently working: All machines need to produced the same.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 sz="1200"/>
              <a:t>*Based in takt time we do not need an increment in capacity.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1" name="Google Shape;241;g75367baa63_0_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242" name="Google Shape;242;g75367baa63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75" y="2038675"/>
            <a:ext cx="8952051" cy="217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fb28f3244_0_6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Line Balancing with OEE of 80%</a:t>
            </a:r>
            <a:endParaRPr/>
          </a:p>
        </p:txBody>
      </p:sp>
      <p:sp>
        <p:nvSpPr>
          <p:cNvPr id="248" name="Google Shape;248;g7fb28f3244_0_6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9" name="Google Shape;249;g7fb28f3244_0_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250" name="Google Shape;250;g7fb28f3244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225225"/>
            <a:ext cx="2957651" cy="19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7fb28f3244_0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699" y="3167400"/>
            <a:ext cx="2938017" cy="181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7fb28f3244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6783" y="1186225"/>
            <a:ext cx="4306191" cy="14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7fb28f3244_0_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6774" y="2639139"/>
            <a:ext cx="4306199" cy="2324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41469dfc3_0_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Proposed Standard Work for Decoration Process</a:t>
            </a:r>
            <a:endParaRPr/>
          </a:p>
        </p:txBody>
      </p:sp>
      <p:sp>
        <p:nvSpPr>
          <p:cNvPr id="259" name="Google Shape;259;g841469dfc3_0_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60" name="Google Shape;260;g841469dfc3_0_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261" name="Google Shape;261;g841469dfc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00" y="1032175"/>
            <a:ext cx="8425576" cy="374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fb28f3244_0_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Analysis of Decoration Process Area</a:t>
            </a:r>
            <a:endParaRPr/>
          </a:p>
        </p:txBody>
      </p:sp>
      <p:sp>
        <p:nvSpPr>
          <p:cNvPr id="267" name="Google Shape;267;g7fb28f3244_0_3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Daily Demand is 66,713 pieces.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-419"/>
              <a:t>Daily Capacity of 94,234 with OEE of 100%. Extra capacity = 27,521 pieces.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Daily Capacity of 75,387 with OEE of 80%. Extra capacity = 8,674 pieces.</a:t>
            </a:r>
            <a:endParaRPr/>
          </a:p>
        </p:txBody>
      </p:sp>
      <p:sp>
        <p:nvSpPr>
          <p:cNvPr id="268" name="Google Shape;268;g7fb28f3244_0_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269" name="Google Shape;269;g7fb28f3244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6547"/>
            <a:ext cx="9144001" cy="228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5367baa63_1_1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Improvements</a:t>
            </a:r>
            <a:r>
              <a:rPr lang="es-419"/>
              <a:t> of Decoration Process Area</a:t>
            </a:r>
            <a:endParaRPr/>
          </a:p>
        </p:txBody>
      </p:sp>
      <p:sp>
        <p:nvSpPr>
          <p:cNvPr id="275" name="Google Shape;275;g75367baa63_1_1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Headcount: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1 associate to sodium lubrication.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2 associates available to be reallocated to other area where they are needed the most.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Space: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MCA B (12ft</a:t>
            </a:r>
            <a:r>
              <a:rPr baseline="30000" lang="es-419"/>
              <a:t>2</a:t>
            </a:r>
            <a:r>
              <a:rPr lang="es-419"/>
              <a:t>).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Laser 1 (25</a:t>
            </a:r>
            <a:r>
              <a:rPr lang="es-419"/>
              <a:t>ft</a:t>
            </a:r>
            <a:r>
              <a:rPr baseline="30000" lang="es-419"/>
              <a:t>2</a:t>
            </a:r>
            <a:r>
              <a:rPr lang="es-419"/>
              <a:t>)</a:t>
            </a:r>
            <a:r>
              <a:rPr lang="es-419"/>
              <a:t>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Capacity: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Increment of 918 pieces per day (0.98%).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Reduction of machine usage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 sz="1300"/>
              <a:t>In case there is an increment in demand, there is a possibility 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 sz="1300"/>
              <a:t>of having one associate per machine per shift and produce 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419" sz="1300"/>
              <a:t>105,447 pieces per day</a:t>
            </a:r>
            <a:r>
              <a:rPr lang="es-419" sz="1300"/>
              <a:t> (13</a:t>
            </a:r>
            <a:r>
              <a:rPr lang="es-419" sz="1300"/>
              <a:t>.0</a:t>
            </a:r>
            <a:r>
              <a:rPr lang="es-419" sz="1300"/>
              <a:t>0% increment in capacity).</a:t>
            </a:r>
            <a:endParaRPr sz="1300"/>
          </a:p>
        </p:txBody>
      </p:sp>
      <p:sp>
        <p:nvSpPr>
          <p:cNvPr id="276" name="Google Shape;276;g75367baa63_1_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277" name="Google Shape;277;g75367baa63_1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2050" y="2217750"/>
            <a:ext cx="3889099" cy="22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fb28f3244_0_28"/>
          <p:cNvSpPr txBox="1"/>
          <p:nvPr>
            <p:ph type="ctrTitle"/>
          </p:nvPr>
        </p:nvSpPr>
        <p:spPr>
          <a:xfrm>
            <a:off x="3044700" y="1900649"/>
            <a:ext cx="30546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Sodium Lubrication</a:t>
            </a:r>
            <a:endParaRPr/>
          </a:p>
        </p:txBody>
      </p:sp>
      <p:sp>
        <p:nvSpPr>
          <p:cNvPr id="283" name="Google Shape;283;g7fb28f3244_0_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6f554c3b3_2_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Sodium Lubrication</a:t>
            </a:r>
            <a:endParaRPr/>
          </a:p>
        </p:txBody>
      </p:sp>
      <p:sp>
        <p:nvSpPr>
          <p:cNvPr id="289" name="Google Shape;289;g76f554c3b3_2_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grpSp>
        <p:nvGrpSpPr>
          <p:cNvPr id="290" name="Google Shape;290;g76f554c3b3_2_2"/>
          <p:cNvGrpSpPr/>
          <p:nvPr/>
        </p:nvGrpSpPr>
        <p:grpSpPr>
          <a:xfrm>
            <a:off x="1433543" y="2958910"/>
            <a:ext cx="1183519" cy="702910"/>
            <a:chOff x="3866" y="1323557"/>
            <a:chExt cx="1690500" cy="1014300"/>
          </a:xfrm>
        </p:grpSpPr>
        <p:sp>
          <p:nvSpPr>
            <p:cNvPr id="291" name="Google Shape;291;g76f554c3b3_2_2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g76f554c3b3_2_2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Preparation of Lubrication 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3" name="Google Shape;293;g76f554c3b3_2_2"/>
          <p:cNvSpPr/>
          <p:nvPr/>
        </p:nvSpPr>
        <p:spPr>
          <a:xfrm>
            <a:off x="3123338" y="2744415"/>
            <a:ext cx="1668000" cy="1131900"/>
          </a:xfrm>
          <a:prstGeom prst="diamond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Lubri- cation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4" name="Google Shape;294;g76f554c3b3_2_2"/>
          <p:cNvGrpSpPr/>
          <p:nvPr/>
        </p:nvGrpSpPr>
        <p:grpSpPr>
          <a:xfrm>
            <a:off x="3365602" y="1781100"/>
            <a:ext cx="1183519" cy="702910"/>
            <a:chOff x="3866" y="1323557"/>
            <a:chExt cx="1690500" cy="1014300"/>
          </a:xfrm>
        </p:grpSpPr>
        <p:sp>
          <p:nvSpPr>
            <p:cNvPr id="295" name="Google Shape;295;g76f554c3b3_2_2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g76f554c3b3_2_2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Bulk Lubrication 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7" name="Google Shape;297;g76f554c3b3_2_2"/>
          <p:cNvGrpSpPr/>
          <p:nvPr/>
        </p:nvGrpSpPr>
        <p:grpSpPr>
          <a:xfrm>
            <a:off x="3365602" y="4178390"/>
            <a:ext cx="1183519" cy="702910"/>
            <a:chOff x="3866" y="1323557"/>
            <a:chExt cx="1690500" cy="1014300"/>
          </a:xfrm>
        </p:grpSpPr>
        <p:sp>
          <p:nvSpPr>
            <p:cNvPr id="298" name="Google Shape;298;g76f554c3b3_2_2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g76f554c3b3_2_2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Manual Lubrication 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0" name="Google Shape;300;g76f554c3b3_2_2"/>
          <p:cNvSpPr/>
          <p:nvPr/>
        </p:nvSpPr>
        <p:spPr>
          <a:xfrm>
            <a:off x="5533839" y="2765250"/>
            <a:ext cx="1584900" cy="1131900"/>
          </a:xfrm>
          <a:prstGeom prst="diamond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Drying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1" name="Google Shape;301;g76f554c3b3_2_2"/>
          <p:cNvGrpSpPr/>
          <p:nvPr/>
        </p:nvGrpSpPr>
        <p:grpSpPr>
          <a:xfrm>
            <a:off x="7710454" y="2794813"/>
            <a:ext cx="1041179" cy="1135712"/>
            <a:chOff x="3866" y="1323557"/>
            <a:chExt cx="1690500" cy="1014300"/>
          </a:xfrm>
        </p:grpSpPr>
        <p:sp>
          <p:nvSpPr>
            <p:cNvPr id="302" name="Google Shape;302;g76f554c3b3_2_2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g76f554c3b3_2_2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Packaging and labeling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4" name="Google Shape;304;g76f554c3b3_2_2"/>
          <p:cNvGrpSpPr/>
          <p:nvPr/>
        </p:nvGrpSpPr>
        <p:grpSpPr>
          <a:xfrm>
            <a:off x="5732595" y="1781100"/>
            <a:ext cx="1183519" cy="702910"/>
            <a:chOff x="3866" y="1323557"/>
            <a:chExt cx="1690500" cy="1014300"/>
          </a:xfrm>
        </p:grpSpPr>
        <p:sp>
          <p:nvSpPr>
            <p:cNvPr id="305" name="Google Shape;305;g76f554c3b3_2_2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g76f554c3b3_2_2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Oven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7" name="Google Shape;307;g76f554c3b3_2_2"/>
          <p:cNvGrpSpPr/>
          <p:nvPr/>
        </p:nvGrpSpPr>
        <p:grpSpPr>
          <a:xfrm>
            <a:off x="5732594" y="4178390"/>
            <a:ext cx="1183519" cy="702910"/>
            <a:chOff x="3866" y="1323557"/>
            <a:chExt cx="1690500" cy="1014300"/>
          </a:xfrm>
        </p:grpSpPr>
        <p:sp>
          <p:nvSpPr>
            <p:cNvPr id="308" name="Google Shape;308;g76f554c3b3_2_2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g76f554c3b3_2_2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Air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310" name="Google Shape;310;g76f554c3b3_2_2"/>
          <p:cNvCxnSpPr>
            <a:stCxn id="292" idx="3"/>
            <a:endCxn id="293" idx="1"/>
          </p:cNvCxnSpPr>
          <p:nvPr/>
        </p:nvCxnSpPr>
        <p:spPr>
          <a:xfrm>
            <a:off x="2596275" y="3310371"/>
            <a:ext cx="527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1" name="Google Shape;311;g76f554c3b3_2_2"/>
          <p:cNvCxnSpPr>
            <a:stCxn id="293" idx="0"/>
            <a:endCxn id="296" idx="2"/>
          </p:cNvCxnSpPr>
          <p:nvPr/>
        </p:nvCxnSpPr>
        <p:spPr>
          <a:xfrm rot="10800000">
            <a:off x="3957338" y="2463315"/>
            <a:ext cx="0" cy="28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2" name="Google Shape;312;g76f554c3b3_2_2"/>
          <p:cNvCxnSpPr>
            <a:stCxn id="293" idx="2"/>
            <a:endCxn id="299" idx="0"/>
          </p:cNvCxnSpPr>
          <p:nvPr/>
        </p:nvCxnSpPr>
        <p:spPr>
          <a:xfrm>
            <a:off x="3957338" y="3876315"/>
            <a:ext cx="0" cy="322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3" name="Google Shape;313;g76f554c3b3_2_2"/>
          <p:cNvCxnSpPr>
            <a:stCxn id="300" idx="2"/>
            <a:endCxn id="308" idx="0"/>
          </p:cNvCxnSpPr>
          <p:nvPr/>
        </p:nvCxnSpPr>
        <p:spPr>
          <a:xfrm flipH="1">
            <a:off x="6324489" y="3897150"/>
            <a:ext cx="1800" cy="28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4" name="Google Shape;314;g76f554c3b3_2_2"/>
          <p:cNvCxnSpPr>
            <a:stCxn id="300" idx="0"/>
            <a:endCxn id="306" idx="2"/>
          </p:cNvCxnSpPr>
          <p:nvPr/>
        </p:nvCxnSpPr>
        <p:spPr>
          <a:xfrm rot="10800000">
            <a:off x="6324489" y="2463450"/>
            <a:ext cx="1800" cy="301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5" name="Google Shape;315;g76f554c3b3_2_2"/>
          <p:cNvCxnSpPr>
            <a:stCxn id="296" idx="3"/>
            <a:endCxn id="300" idx="1"/>
          </p:cNvCxnSpPr>
          <p:nvPr/>
        </p:nvCxnSpPr>
        <p:spPr>
          <a:xfrm>
            <a:off x="4528334" y="2132561"/>
            <a:ext cx="1005600" cy="11985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6" name="Google Shape;316;g76f554c3b3_2_2"/>
          <p:cNvCxnSpPr>
            <a:stCxn id="299" idx="3"/>
            <a:endCxn id="300" idx="1"/>
          </p:cNvCxnSpPr>
          <p:nvPr/>
        </p:nvCxnSpPr>
        <p:spPr>
          <a:xfrm flipH="1" rot="10800000">
            <a:off x="4528334" y="3331051"/>
            <a:ext cx="1005600" cy="11988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7" name="Google Shape;317;g76f554c3b3_2_2"/>
          <p:cNvCxnSpPr>
            <a:stCxn id="306" idx="3"/>
            <a:endCxn id="303" idx="1"/>
          </p:cNvCxnSpPr>
          <p:nvPr/>
        </p:nvCxnSpPr>
        <p:spPr>
          <a:xfrm>
            <a:off x="6895327" y="2132561"/>
            <a:ext cx="833400" cy="12300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8" name="Google Shape;318;g76f554c3b3_2_2"/>
          <p:cNvCxnSpPr>
            <a:stCxn id="309" idx="3"/>
            <a:endCxn id="303" idx="1"/>
          </p:cNvCxnSpPr>
          <p:nvPr/>
        </p:nvCxnSpPr>
        <p:spPr>
          <a:xfrm flipH="1" rot="10800000">
            <a:off x="6895326" y="3362551"/>
            <a:ext cx="833400" cy="11673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9" name="Google Shape;319;g76f554c3b3_2_2"/>
          <p:cNvSpPr txBox="1"/>
          <p:nvPr>
            <p:ph idx="1" type="body"/>
          </p:nvPr>
        </p:nvSpPr>
        <p:spPr>
          <a:xfrm>
            <a:off x="311700" y="1228221"/>
            <a:ext cx="2936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4 main processes: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Bulk and oven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Manual and oven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Bulk and air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Manual and air</a:t>
            </a:r>
            <a:endParaRPr/>
          </a:p>
        </p:txBody>
      </p:sp>
      <p:pic>
        <p:nvPicPr>
          <p:cNvPr descr="Resultado de imagen para METAL TRAY WIRE" id="320" name="Google Shape;320;g76f554c3b3_2_2"/>
          <p:cNvPicPr preferRelativeResize="0"/>
          <p:nvPr/>
        </p:nvPicPr>
        <p:blipFill rotWithShape="1">
          <a:blip r:embed="rId3">
            <a:alphaModFix/>
          </a:blip>
          <a:srcRect b="14492" l="0" r="0" t="10533"/>
          <a:stretch/>
        </p:blipFill>
        <p:spPr>
          <a:xfrm>
            <a:off x="3469789" y="1039697"/>
            <a:ext cx="975143" cy="731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SMALL PAINT BRUSH" id="321" name="Google Shape;321;g76f554c3b3_2_2"/>
          <p:cNvPicPr preferRelativeResize="0"/>
          <p:nvPr/>
        </p:nvPicPr>
        <p:blipFill rotWithShape="1">
          <a:blip r:embed="rId4">
            <a:alphaModFix/>
          </a:blip>
          <a:srcRect b="11932" l="45286" r="47323" t="7227"/>
          <a:stretch/>
        </p:blipFill>
        <p:spPr>
          <a:xfrm flipH="1" rot="1609088">
            <a:off x="3134791" y="3876195"/>
            <a:ext cx="103476" cy="1131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4c2fc2d14_1_28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Sodium Lubrication: Product Family Matrix</a:t>
            </a:r>
            <a:endParaRPr/>
          </a:p>
        </p:txBody>
      </p:sp>
      <p:sp>
        <p:nvSpPr>
          <p:cNvPr id="327" name="Google Shape;327;g74c2fc2d14_1_2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328" name="Google Shape;328;g74c2fc2d14_1_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100" y="1527287"/>
            <a:ext cx="8885799" cy="275587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74c2fc2d14_1_283"/>
          <p:cNvSpPr txBox="1"/>
          <p:nvPr/>
        </p:nvSpPr>
        <p:spPr>
          <a:xfrm>
            <a:off x="5387625" y="3278463"/>
            <a:ext cx="1731900" cy="135600"/>
          </a:xfrm>
          <a:prstGeom prst="rect">
            <a:avLst/>
          </a:prstGeom>
          <a:noFill/>
          <a:ln cap="flat" cmpd="sng" w="38100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g74c2fc2d14_1_283"/>
          <p:cNvSpPr txBox="1"/>
          <p:nvPr/>
        </p:nvSpPr>
        <p:spPr>
          <a:xfrm>
            <a:off x="5387625" y="3455838"/>
            <a:ext cx="1731900" cy="135600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g74c2fc2d14_1_283"/>
          <p:cNvSpPr txBox="1"/>
          <p:nvPr/>
        </p:nvSpPr>
        <p:spPr>
          <a:xfrm>
            <a:off x="5387625" y="2483763"/>
            <a:ext cx="1731900" cy="135600"/>
          </a:xfrm>
          <a:prstGeom prst="rect">
            <a:avLst/>
          </a:prstGeom>
          <a:noFill/>
          <a:ln cap="flat" cmpd="sng" w="38100">
            <a:solidFill>
              <a:srgbClr val="70AD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g74c2fc2d14_1_283"/>
          <p:cNvSpPr txBox="1"/>
          <p:nvPr/>
        </p:nvSpPr>
        <p:spPr>
          <a:xfrm>
            <a:off x="5387625" y="3771063"/>
            <a:ext cx="1731900" cy="135600"/>
          </a:xfrm>
          <a:prstGeom prst="rect">
            <a:avLst/>
          </a:prstGeom>
          <a:noFill/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4c2fc2d14_1_30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Time Study</a:t>
            </a:r>
            <a:endParaRPr/>
          </a:p>
        </p:txBody>
      </p:sp>
      <p:sp>
        <p:nvSpPr>
          <p:cNvPr id="338" name="Google Shape;338;g74c2fc2d14_1_3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339" name="Google Shape;339;g74c2fc2d14_1_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5425" y="93700"/>
            <a:ext cx="5156876" cy="18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74c2fc2d14_1_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71750"/>
            <a:ext cx="8839199" cy="213416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74c2fc2d14_1_300"/>
          <p:cNvSpPr txBox="1"/>
          <p:nvPr>
            <p:ph idx="1" type="body"/>
          </p:nvPr>
        </p:nvSpPr>
        <p:spPr>
          <a:xfrm>
            <a:off x="311700" y="1645075"/>
            <a:ext cx="8520600" cy="29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All the times are per tray.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Bottleneck will be used to find production capacity.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Current production is not equal to the production capacity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Actual Standard Work for Sodium Lubrication</a:t>
            </a:r>
            <a:endParaRPr/>
          </a:p>
        </p:txBody>
      </p:sp>
      <p:sp>
        <p:nvSpPr>
          <p:cNvPr id="347" name="Google Shape;347;p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8" name="Google Shape;3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349" name="Google Shape;3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0975" y="2744544"/>
            <a:ext cx="2346150" cy="18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300" y="1147225"/>
            <a:ext cx="6198699" cy="38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4c2fc2d14_1_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Open Manufacturing Area</a:t>
            </a:r>
            <a:endParaRPr/>
          </a:p>
        </p:txBody>
      </p:sp>
      <p:sp>
        <p:nvSpPr>
          <p:cNvPr id="79" name="Google Shape;79;g74c2fc2d14_1_6"/>
          <p:cNvSpPr txBox="1"/>
          <p:nvPr>
            <p:ph idx="1" type="body"/>
          </p:nvPr>
        </p:nvSpPr>
        <p:spPr>
          <a:xfrm>
            <a:off x="311700" y="1225225"/>
            <a:ext cx="44688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/>
              <a:t>5 main processes: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Printing Decoration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11 areas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Laser Decoration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4 areas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Sandblasting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1 area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Krytox Lubrication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6 sub-processes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Sodium Lubrication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4 types of process of sodium lubrication</a:t>
            </a:r>
            <a:endParaRPr/>
          </a:p>
        </p:txBody>
      </p:sp>
      <p:sp>
        <p:nvSpPr>
          <p:cNvPr id="80" name="Google Shape;80;g74c2fc2d14_1_6"/>
          <p:cNvSpPr txBox="1"/>
          <p:nvPr>
            <p:ph idx="1" type="body"/>
          </p:nvPr>
        </p:nvSpPr>
        <p:spPr>
          <a:xfrm>
            <a:off x="4834650" y="1225225"/>
            <a:ext cx="41853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/>
              <a:t>Low runners: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Paralyne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New processes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-419"/>
              <a:t>implementation time : TBA</a:t>
            </a:r>
            <a:endParaRPr/>
          </a:p>
        </p:txBody>
      </p:sp>
      <p:sp>
        <p:nvSpPr>
          <p:cNvPr id="81" name="Google Shape;81;g74c2fc2d14_1_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Actual Standard Work for Sodium Lubrication</a:t>
            </a:r>
            <a:endParaRPr/>
          </a:p>
        </p:txBody>
      </p:sp>
      <p:sp>
        <p:nvSpPr>
          <p:cNvPr id="356" name="Google Shape;356;p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57" name="Google Shape;35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358" name="Google Shape;3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47225"/>
            <a:ext cx="7096369" cy="355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3700" y="2717525"/>
            <a:ext cx="1397450" cy="18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Actual Standard Work for Sodium Lubrication</a:t>
            </a:r>
            <a:endParaRPr/>
          </a:p>
        </p:txBody>
      </p:sp>
      <p:sp>
        <p:nvSpPr>
          <p:cNvPr id="365" name="Google Shape;365;p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66" name="Google Shape;36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367" name="Google Shape;3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6400" y="3475278"/>
            <a:ext cx="2354750" cy="1103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250" y="1147225"/>
            <a:ext cx="6171224" cy="37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Actual Standard Work for Sodium Lubrication</a:t>
            </a:r>
            <a:endParaRPr/>
          </a:p>
        </p:txBody>
      </p:sp>
      <p:sp>
        <p:nvSpPr>
          <p:cNvPr id="374" name="Google Shape;37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375" name="Google Shape;37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50" y="1147225"/>
            <a:ext cx="7594150" cy="366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9650" y="3496049"/>
            <a:ext cx="941494" cy="10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Calculating Takt Time</a:t>
            </a:r>
            <a:endParaRPr/>
          </a:p>
        </p:txBody>
      </p:sp>
      <p:sp>
        <p:nvSpPr>
          <p:cNvPr id="382" name="Google Shape;382;p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-419"/>
              <a:t>Current Scenario: 2 associates in bulk and 2 associates in manual lubrication. The solution for ERCA Line is done in the hot tube for manual.</a:t>
            </a:r>
            <a:endParaRPr/>
          </a:p>
        </p:txBody>
      </p:sp>
      <p:sp>
        <p:nvSpPr>
          <p:cNvPr id="383" name="Google Shape;38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384" name="Google Shape;38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2476" y="419275"/>
            <a:ext cx="4739825" cy="6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2985071"/>
            <a:ext cx="3779450" cy="18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700" y="1921748"/>
            <a:ext cx="2783462" cy="10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8975" y="1887719"/>
            <a:ext cx="2914649" cy="108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064" y="3009862"/>
            <a:ext cx="3890475" cy="18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Line Balancing</a:t>
            </a:r>
            <a:endParaRPr/>
          </a:p>
        </p:txBody>
      </p:sp>
      <p:sp>
        <p:nvSpPr>
          <p:cNvPr id="394" name="Google Shape;394;p1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-419"/>
              <a:t>Optimal Scenario: 1 associate in bulk and 4 associates in manual lubrication. The solution for ERCA Line is done in the hot tube for bulk.</a:t>
            </a:r>
            <a:endParaRPr/>
          </a:p>
        </p:txBody>
      </p:sp>
      <p:sp>
        <p:nvSpPr>
          <p:cNvPr id="395" name="Google Shape;39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396" name="Google Shape;3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2476" y="419275"/>
            <a:ext cx="4739825" cy="6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2961950"/>
            <a:ext cx="3872025" cy="19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1982" y="1885394"/>
            <a:ext cx="2957400" cy="109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0850" y="1913612"/>
            <a:ext cx="2853725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11455" y="3016525"/>
            <a:ext cx="3838433" cy="18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Proposed Standard Work for Sodium Lubrication</a:t>
            </a:r>
            <a:endParaRPr/>
          </a:p>
        </p:txBody>
      </p:sp>
      <p:sp>
        <p:nvSpPr>
          <p:cNvPr id="406" name="Google Shape;40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407" name="Google Shape;4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300" y="3081924"/>
            <a:ext cx="2182850" cy="16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49425"/>
            <a:ext cx="6630774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Proposed Standard Work for Sodium Lubrication</a:t>
            </a:r>
            <a:endParaRPr/>
          </a:p>
        </p:txBody>
      </p:sp>
      <p:sp>
        <p:nvSpPr>
          <p:cNvPr id="414" name="Google Shape;41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415" name="Google Shape;4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600" y="3073643"/>
            <a:ext cx="1208550" cy="162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25" y="1070550"/>
            <a:ext cx="7283545" cy="36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Proposed Standard Work for Sodium Lubrication</a:t>
            </a:r>
            <a:endParaRPr/>
          </a:p>
        </p:txBody>
      </p:sp>
      <p:sp>
        <p:nvSpPr>
          <p:cNvPr id="422" name="Google Shape;42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423" name="Google Shape;4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450" y="3498419"/>
            <a:ext cx="2437700" cy="11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775" y="1091375"/>
            <a:ext cx="6274524" cy="38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Proposed Standard Work for Sodium Lubrication</a:t>
            </a:r>
            <a:endParaRPr/>
          </a:p>
        </p:txBody>
      </p:sp>
      <p:sp>
        <p:nvSpPr>
          <p:cNvPr id="430" name="Google Shape;43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431" name="Google Shape;43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6775" y="3538869"/>
            <a:ext cx="1014375" cy="11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575" y="1147225"/>
            <a:ext cx="7787625" cy="364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fb28f3244_0_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Improvement</a:t>
            </a:r>
            <a:r>
              <a:rPr lang="es-419"/>
              <a:t>s</a:t>
            </a:r>
            <a:r>
              <a:rPr lang="es-419"/>
              <a:t> of Sodium Lubrication Area</a:t>
            </a:r>
            <a:endParaRPr/>
          </a:p>
        </p:txBody>
      </p:sp>
      <p:sp>
        <p:nvSpPr>
          <p:cNvPr id="438" name="Google Shape;438;g7fb28f3244_0_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Bulk Lubrication: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Reduction of overproduction (49%).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There is still and extra capacity during the day of 65 trays.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Manual Lubrication: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Increase production capacity (90%).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-419"/>
              <a:t>Increment of 214 trays per day 	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There is an extra capacity during the day of 38 trays.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39" name="Google Shape;439;g7fb28f3244_0_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440" name="Google Shape;440;g7fb28f3244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725" y="3255500"/>
            <a:ext cx="8374551" cy="13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type="ctrTitle"/>
          </p:nvPr>
        </p:nvSpPr>
        <p:spPr>
          <a:xfrm>
            <a:off x="3044700" y="1900649"/>
            <a:ext cx="30546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Reconfiguration of Layout</a:t>
            </a:r>
            <a:endParaRPr/>
          </a:p>
        </p:txBody>
      </p:sp>
      <p:sp>
        <p:nvSpPr>
          <p:cNvPr id="87" name="Google Shape;8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837db9b762_0_8"/>
          <p:cNvSpPr txBox="1"/>
          <p:nvPr>
            <p:ph type="ctrTitle"/>
          </p:nvPr>
        </p:nvSpPr>
        <p:spPr>
          <a:xfrm>
            <a:off x="3044700" y="1900649"/>
            <a:ext cx="30546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Krytox Lubrication</a:t>
            </a:r>
            <a:endParaRPr/>
          </a:p>
        </p:txBody>
      </p:sp>
      <p:sp>
        <p:nvSpPr>
          <p:cNvPr id="446" name="Google Shape;446;g837db9b762_0_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74c2fc2d14_1_36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Krytox Lubrication</a:t>
            </a:r>
            <a:endParaRPr/>
          </a:p>
        </p:txBody>
      </p:sp>
      <p:sp>
        <p:nvSpPr>
          <p:cNvPr id="452" name="Google Shape;452;g74c2fc2d14_1_36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6 sub-processes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4 are automated sub-processes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38 Running Products</a:t>
            </a:r>
            <a:endParaRPr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s-419"/>
              <a:t>2 Low Runner Products Codes</a:t>
            </a:r>
            <a:endParaRPr sz="10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Work 1st shift only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74c2fc2d14_1_3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454" name="Google Shape;454;g74c2fc2d14_1_367"/>
          <p:cNvSpPr/>
          <p:nvPr/>
        </p:nvSpPr>
        <p:spPr>
          <a:xfrm>
            <a:off x="1732280" y="3009515"/>
            <a:ext cx="5740200" cy="12402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5" name="Google Shape;455;g74c2fc2d14_1_367"/>
          <p:cNvGrpSpPr/>
          <p:nvPr/>
        </p:nvGrpSpPr>
        <p:grpSpPr>
          <a:xfrm>
            <a:off x="367325" y="3214457"/>
            <a:ext cx="1166445" cy="808600"/>
            <a:chOff x="3866" y="1323557"/>
            <a:chExt cx="1690500" cy="1014300"/>
          </a:xfrm>
        </p:grpSpPr>
        <p:sp>
          <p:nvSpPr>
            <p:cNvPr id="456" name="Google Shape;456;g74c2fc2d14_1_367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g74c2fc2d14_1_367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Load of component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58" name="Google Shape;458;g74c2fc2d14_1_367"/>
          <p:cNvGrpSpPr/>
          <p:nvPr/>
        </p:nvGrpSpPr>
        <p:grpSpPr>
          <a:xfrm>
            <a:off x="3293716" y="3214444"/>
            <a:ext cx="1166445" cy="808600"/>
            <a:chOff x="3866" y="1323557"/>
            <a:chExt cx="1690500" cy="1014300"/>
          </a:xfrm>
        </p:grpSpPr>
        <p:sp>
          <p:nvSpPr>
            <p:cNvPr id="459" name="Google Shape;459;g74c2fc2d14_1_367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g74c2fc2d14_1_367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Lubrication 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61" name="Google Shape;461;g74c2fc2d14_1_367"/>
          <p:cNvGrpSpPr/>
          <p:nvPr/>
        </p:nvGrpSpPr>
        <p:grpSpPr>
          <a:xfrm>
            <a:off x="6202719" y="3214451"/>
            <a:ext cx="1166445" cy="808600"/>
            <a:chOff x="3866" y="1323557"/>
            <a:chExt cx="1690500" cy="1014300"/>
          </a:xfrm>
        </p:grpSpPr>
        <p:sp>
          <p:nvSpPr>
            <p:cNvPr id="462" name="Google Shape;462;g74c2fc2d14_1_367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g74c2fc2d14_1_367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Oven 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64" name="Google Shape;464;g74c2fc2d14_1_367"/>
          <p:cNvGrpSpPr/>
          <p:nvPr/>
        </p:nvGrpSpPr>
        <p:grpSpPr>
          <a:xfrm>
            <a:off x="7665865" y="3214457"/>
            <a:ext cx="1166445" cy="808600"/>
            <a:chOff x="3866" y="1323557"/>
            <a:chExt cx="1690500" cy="1014300"/>
          </a:xfrm>
        </p:grpSpPr>
        <p:sp>
          <p:nvSpPr>
            <p:cNvPr id="465" name="Google Shape;465;g74c2fc2d14_1_367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g74c2fc2d14_1_367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Packaging and labeling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67" name="Google Shape;467;g74c2fc2d14_1_367"/>
          <p:cNvGrpSpPr/>
          <p:nvPr/>
        </p:nvGrpSpPr>
        <p:grpSpPr>
          <a:xfrm>
            <a:off x="4739566" y="3208944"/>
            <a:ext cx="1166445" cy="808600"/>
            <a:chOff x="3866" y="1323557"/>
            <a:chExt cx="1690500" cy="1014300"/>
          </a:xfrm>
        </p:grpSpPr>
        <p:sp>
          <p:nvSpPr>
            <p:cNvPr id="468" name="Google Shape;468;g74c2fc2d14_1_367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g74c2fc2d14_1_367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Drying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70" name="Google Shape;470;g74c2fc2d14_1_367"/>
          <p:cNvGrpSpPr/>
          <p:nvPr/>
        </p:nvGrpSpPr>
        <p:grpSpPr>
          <a:xfrm>
            <a:off x="1830509" y="3214451"/>
            <a:ext cx="1166445" cy="808600"/>
            <a:chOff x="3866" y="1323557"/>
            <a:chExt cx="1690500" cy="1014300"/>
          </a:xfrm>
        </p:grpSpPr>
        <p:sp>
          <p:nvSpPr>
            <p:cNvPr id="471" name="Google Shape;471;g74c2fc2d14_1_367"/>
            <p:cNvSpPr/>
            <p:nvPr/>
          </p:nvSpPr>
          <p:spPr>
            <a:xfrm>
              <a:off x="3866" y="1323557"/>
              <a:ext cx="1690500" cy="10143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g74c2fc2d14_1_367"/>
            <p:cNvSpPr txBox="1"/>
            <p:nvPr/>
          </p:nvSpPr>
          <p:spPr>
            <a:xfrm>
              <a:off x="33575" y="1353266"/>
              <a:ext cx="1631100" cy="9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es-419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Washing</a:t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473" name="Google Shape;473;g74c2fc2d14_1_367"/>
          <p:cNvCxnSpPr>
            <a:stCxn id="456" idx="3"/>
          </p:cNvCxnSpPr>
          <p:nvPr/>
        </p:nvCxnSpPr>
        <p:spPr>
          <a:xfrm flipH="1" rot="10800000">
            <a:off x="1533770" y="3607657"/>
            <a:ext cx="329400" cy="1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4" name="Google Shape;474;g74c2fc2d14_1_367"/>
          <p:cNvCxnSpPr>
            <a:stCxn id="460" idx="3"/>
            <a:endCxn id="469" idx="1"/>
          </p:cNvCxnSpPr>
          <p:nvPr/>
        </p:nvCxnSpPr>
        <p:spPr>
          <a:xfrm flipH="1" rot="10800000">
            <a:off x="4439674" y="3613351"/>
            <a:ext cx="320400" cy="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5" name="Google Shape;475;g74c2fc2d14_1_367"/>
          <p:cNvCxnSpPr>
            <a:stCxn id="472" idx="3"/>
            <a:endCxn id="460" idx="1"/>
          </p:cNvCxnSpPr>
          <p:nvPr/>
        </p:nvCxnSpPr>
        <p:spPr>
          <a:xfrm>
            <a:off x="2976467" y="3618758"/>
            <a:ext cx="337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6" name="Google Shape;476;g74c2fc2d14_1_367"/>
          <p:cNvCxnSpPr>
            <a:stCxn id="469" idx="3"/>
            <a:endCxn id="463" idx="1"/>
          </p:cNvCxnSpPr>
          <p:nvPr/>
        </p:nvCxnSpPr>
        <p:spPr>
          <a:xfrm>
            <a:off x="5885524" y="3613251"/>
            <a:ext cx="337800" cy="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7" name="Google Shape;477;g74c2fc2d14_1_367"/>
          <p:cNvCxnSpPr>
            <a:stCxn id="463" idx="3"/>
            <a:endCxn id="466" idx="1"/>
          </p:cNvCxnSpPr>
          <p:nvPr/>
        </p:nvCxnSpPr>
        <p:spPr>
          <a:xfrm>
            <a:off x="7348677" y="3618758"/>
            <a:ext cx="337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8" name="Google Shape;478;g74c2fc2d14_1_367"/>
          <p:cNvSpPr txBox="1"/>
          <p:nvPr/>
        </p:nvSpPr>
        <p:spPr>
          <a:xfrm>
            <a:off x="3960108" y="2453200"/>
            <a:ext cx="11256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Automated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4c2fc2d14_1_39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Krytox Lubrication: Product Family Matrix</a:t>
            </a:r>
            <a:endParaRPr/>
          </a:p>
        </p:txBody>
      </p:sp>
      <p:sp>
        <p:nvSpPr>
          <p:cNvPr id="484" name="Google Shape;484;g74c2fc2d14_1_3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485" name="Google Shape;485;g74c2fc2d14_1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075" y="1225226"/>
            <a:ext cx="8283851" cy="321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4c2fc2d14_1_40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Time Study</a:t>
            </a:r>
            <a:endParaRPr/>
          </a:p>
        </p:txBody>
      </p:sp>
      <p:sp>
        <p:nvSpPr>
          <p:cNvPr id="491" name="Google Shape;491;g74c2fc2d14_1_40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92" name="Google Shape;492;g74c2fc2d14_1_4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493" name="Google Shape;493;g74c2fc2d14_1_404"/>
          <p:cNvPicPr preferRelativeResize="0"/>
          <p:nvPr/>
        </p:nvPicPr>
        <p:blipFill rotWithShape="1">
          <a:blip r:embed="rId3">
            <a:alphaModFix/>
          </a:blip>
          <a:srcRect b="882" l="288" r="287" t="0"/>
          <a:stretch/>
        </p:blipFill>
        <p:spPr>
          <a:xfrm>
            <a:off x="287550" y="1701775"/>
            <a:ext cx="7100675" cy="27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74c2fc2d14_1_404"/>
          <p:cNvPicPr preferRelativeResize="0"/>
          <p:nvPr/>
        </p:nvPicPr>
        <p:blipFill rotWithShape="1">
          <a:blip r:embed="rId4">
            <a:alphaModFix/>
          </a:blip>
          <a:srcRect b="36009" l="0" r="2572" t="2537"/>
          <a:stretch/>
        </p:blipFill>
        <p:spPr>
          <a:xfrm>
            <a:off x="4598450" y="104675"/>
            <a:ext cx="4353050" cy="15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g74c2fc2d14_1_4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10750" y="1701775"/>
            <a:ext cx="1421550" cy="321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4c2fc2d14_1_47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Actual Standard Work for Krytox Lubrication</a:t>
            </a:r>
            <a:endParaRPr/>
          </a:p>
        </p:txBody>
      </p:sp>
      <p:sp>
        <p:nvSpPr>
          <p:cNvPr id="501" name="Google Shape;501;g74c2fc2d14_1_4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02" name="Google Shape;502;g74c2fc2d14_1_473"/>
          <p:cNvPicPr preferRelativeResize="0"/>
          <p:nvPr/>
        </p:nvPicPr>
        <p:blipFill rotWithShape="1">
          <a:blip r:embed="rId3">
            <a:alphaModFix/>
          </a:blip>
          <a:srcRect b="0" l="1345" r="1121" t="2353"/>
          <a:stretch/>
        </p:blipFill>
        <p:spPr>
          <a:xfrm>
            <a:off x="242175" y="1383900"/>
            <a:ext cx="6527400" cy="34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74c2fc2d14_1_4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425" y="3331825"/>
            <a:ext cx="1829725" cy="1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73be042aae_0_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Calculating Takt time-Current Scenario</a:t>
            </a:r>
            <a:endParaRPr/>
          </a:p>
        </p:txBody>
      </p:sp>
      <p:sp>
        <p:nvSpPr>
          <p:cNvPr id="509" name="Google Shape;509;g73be042aae_0_24"/>
          <p:cNvSpPr txBox="1"/>
          <p:nvPr>
            <p:ph idx="1" type="body"/>
          </p:nvPr>
        </p:nvSpPr>
        <p:spPr>
          <a:xfrm>
            <a:off x="311700" y="1225225"/>
            <a:ext cx="91440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-419"/>
              <a:t>Current Scenario: 1 associate in Loading and 1 associate in  Packaging/Labeling. </a:t>
            </a:r>
            <a:endParaRPr/>
          </a:p>
        </p:txBody>
      </p:sp>
      <p:sp>
        <p:nvSpPr>
          <p:cNvPr id="510" name="Google Shape;510;g73be042aae_0_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11" name="Google Shape;511;g73be042aae_0_24"/>
          <p:cNvPicPr preferRelativeResize="0"/>
          <p:nvPr/>
        </p:nvPicPr>
        <p:blipFill rotWithShape="1">
          <a:blip r:embed="rId3">
            <a:alphaModFix/>
          </a:blip>
          <a:srcRect b="14931" l="2301" r="1821" t="5720"/>
          <a:stretch/>
        </p:blipFill>
        <p:spPr>
          <a:xfrm>
            <a:off x="450925" y="1907513"/>
            <a:ext cx="3761250" cy="6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73be042aae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602025"/>
            <a:ext cx="4093925" cy="23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g73be042aae_0_24"/>
          <p:cNvPicPr preferRelativeResize="0"/>
          <p:nvPr/>
        </p:nvPicPr>
        <p:blipFill rotWithShape="1">
          <a:blip r:embed="rId5">
            <a:alphaModFix/>
          </a:blip>
          <a:srcRect b="8122" l="8952" r="5539" t="11212"/>
          <a:stretch/>
        </p:blipFill>
        <p:spPr>
          <a:xfrm>
            <a:off x="710500" y="2751850"/>
            <a:ext cx="3242100" cy="14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3be042aae_0_4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Line Balancing-Proposed Scenario</a:t>
            </a:r>
            <a:endParaRPr/>
          </a:p>
        </p:txBody>
      </p:sp>
      <p:sp>
        <p:nvSpPr>
          <p:cNvPr id="519" name="Google Shape;519;g73be042aae_0_4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419"/>
              <a:t>Optimal Scenario: 1 associate in loading/Labeling  and 2 associates in Packaging.  </a:t>
            </a:r>
            <a:endParaRPr/>
          </a:p>
        </p:txBody>
      </p:sp>
      <p:sp>
        <p:nvSpPr>
          <p:cNvPr id="520" name="Google Shape;520;g73be042aae_0_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21" name="Google Shape;521;g73be042aae_0_46"/>
          <p:cNvPicPr preferRelativeResize="0"/>
          <p:nvPr/>
        </p:nvPicPr>
        <p:blipFill rotWithShape="1">
          <a:blip r:embed="rId3">
            <a:alphaModFix/>
          </a:blip>
          <a:srcRect b="14931" l="2301" r="1821" t="5720"/>
          <a:stretch/>
        </p:blipFill>
        <p:spPr>
          <a:xfrm>
            <a:off x="311700" y="2131326"/>
            <a:ext cx="3997975" cy="7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g73be042aae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609675"/>
            <a:ext cx="4136399" cy="23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73be042aae_0_46"/>
          <p:cNvPicPr preferRelativeResize="0"/>
          <p:nvPr/>
        </p:nvPicPr>
        <p:blipFill rotWithShape="1">
          <a:blip r:embed="rId5">
            <a:alphaModFix/>
          </a:blip>
          <a:srcRect b="3176" l="2260" r="1963" t="5798"/>
          <a:stretch/>
        </p:blipFill>
        <p:spPr>
          <a:xfrm>
            <a:off x="603825" y="3129775"/>
            <a:ext cx="3283200" cy="12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75367baa63_2_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Proposed Standard Work for Krytox Lubrication</a:t>
            </a:r>
            <a:endParaRPr/>
          </a:p>
        </p:txBody>
      </p:sp>
      <p:sp>
        <p:nvSpPr>
          <p:cNvPr id="529" name="Google Shape;529;g75367baa63_2_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30" name="Google Shape;530;g75367baa63_2_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31" name="Google Shape;531;g75367baa63_2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425" y="3331825"/>
            <a:ext cx="1829725" cy="13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75367baa63_2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76" y="1147225"/>
            <a:ext cx="6737201" cy="379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75367baa63_1_7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 sz="3500"/>
              <a:t>Improvements</a:t>
            </a:r>
            <a:endParaRPr/>
          </a:p>
        </p:txBody>
      </p:sp>
      <p:sp>
        <p:nvSpPr>
          <p:cNvPr id="538" name="Google Shape;538;g75367baa63_1_7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Produce under a 80-85% of Overall Equipment Effectiveness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Move the  printer to increase capacity in Krytox area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Implement associates to work 7.9 hours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Allocate a new associate for 1.5 hours in packaging area</a:t>
            </a:r>
            <a:endParaRPr/>
          </a:p>
        </p:txBody>
      </p:sp>
      <p:sp>
        <p:nvSpPr>
          <p:cNvPr id="539" name="Google Shape;539;g75367baa63_1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40" name="Google Shape;540;g75367baa63_1_74"/>
          <p:cNvPicPr preferRelativeResize="0"/>
          <p:nvPr/>
        </p:nvPicPr>
        <p:blipFill rotWithShape="1">
          <a:blip r:embed="rId3">
            <a:alphaModFix/>
          </a:blip>
          <a:srcRect b="23913" l="5980" r="5688" t="6854"/>
          <a:stretch/>
        </p:blipFill>
        <p:spPr>
          <a:xfrm>
            <a:off x="2428474" y="2571750"/>
            <a:ext cx="4287075" cy="11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g75367baa63_1_74"/>
          <p:cNvPicPr preferRelativeResize="0"/>
          <p:nvPr/>
        </p:nvPicPr>
        <p:blipFill rotWithShape="1">
          <a:blip r:embed="rId4">
            <a:alphaModFix/>
          </a:blip>
          <a:srcRect b="10817" l="5216" r="3897" t="23818"/>
          <a:stretch/>
        </p:blipFill>
        <p:spPr>
          <a:xfrm>
            <a:off x="198775" y="3766025"/>
            <a:ext cx="4059380" cy="123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g75367baa63_1_74"/>
          <p:cNvPicPr preferRelativeResize="0"/>
          <p:nvPr/>
        </p:nvPicPr>
        <p:blipFill rotWithShape="1">
          <a:blip r:embed="rId5">
            <a:alphaModFix/>
          </a:blip>
          <a:srcRect b="12805" l="5612" r="7641" t="4357"/>
          <a:stretch/>
        </p:blipFill>
        <p:spPr>
          <a:xfrm>
            <a:off x="4471800" y="3766025"/>
            <a:ext cx="4059375" cy="1206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753f7d7838_0_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 sz="3500"/>
              <a:t>Improvements</a:t>
            </a:r>
            <a:endParaRPr/>
          </a:p>
        </p:txBody>
      </p:sp>
      <p:sp>
        <p:nvSpPr>
          <p:cNvPr id="548" name="Google Shape;548;g753f7d7838_0_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Increment in capacity: 32 baskets; 62.75%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-419"/>
              <a:t>3,524 pieces per basket; 112,768 pieces of capacity increment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-419"/>
              <a:t>Counting there are small pieces that can fit up to 20,000 per basket</a:t>
            </a:r>
            <a:endParaRPr/>
          </a:p>
        </p:txBody>
      </p:sp>
      <p:sp>
        <p:nvSpPr>
          <p:cNvPr id="549" name="Google Shape;549;g753f7d7838_0_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50" name="Google Shape;550;g753f7d783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625" y="2571751"/>
            <a:ext cx="6222976" cy="14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Outdated Layout </a:t>
            </a:r>
            <a:endParaRPr/>
          </a:p>
        </p:txBody>
      </p:sp>
      <p:sp>
        <p:nvSpPr>
          <p:cNvPr id="93" name="Google Shape;93;p3"/>
          <p:cNvSpPr txBox="1"/>
          <p:nvPr>
            <p:ph idx="1" type="body"/>
          </p:nvPr>
        </p:nvSpPr>
        <p:spPr>
          <a:xfrm>
            <a:off x="6215612" y="1505061"/>
            <a:ext cx="2805546" cy="29821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Outdated since 2018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</a:pPr>
            <a:r>
              <a:rPr lang="es-419"/>
              <a:t> New machines added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</a:pPr>
            <a:r>
              <a:rPr lang="es-419"/>
              <a:t> New processes added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</a:pPr>
            <a:r>
              <a:rPr lang="es-419"/>
              <a:t>Not complete 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</a:pPr>
            <a:r>
              <a:rPr lang="es-419"/>
              <a:t>Not dimensioned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837" y="1329097"/>
            <a:ext cx="6255355" cy="333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4c2fc2d14_1_80"/>
          <p:cNvSpPr txBox="1"/>
          <p:nvPr>
            <p:ph type="ctrTitle"/>
          </p:nvPr>
        </p:nvSpPr>
        <p:spPr>
          <a:xfrm>
            <a:off x="3044700" y="2301050"/>
            <a:ext cx="3054600" cy="13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Implementation of Proposed Solutions</a:t>
            </a:r>
            <a:endParaRPr/>
          </a:p>
        </p:txBody>
      </p:sp>
      <p:sp>
        <p:nvSpPr>
          <p:cNvPr id="556" name="Google Shape;556;g74c2fc2d14_1_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841469dfc3_0_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Implementing Proposed Solutions</a:t>
            </a:r>
            <a:endParaRPr/>
          </a:p>
        </p:txBody>
      </p:sp>
      <p:sp>
        <p:nvSpPr>
          <p:cNvPr id="562" name="Google Shape;562;g841469dfc3_0_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419"/>
              <a:t>Benefits: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Savings: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Headcount: 2 associates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Space: 121 ft</a:t>
            </a:r>
            <a:r>
              <a:rPr baseline="30000" lang="es-419"/>
              <a:t>2</a:t>
            </a:r>
            <a:endParaRPr baseline="300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Gain: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419"/>
              <a:t>Capacity: +130,592 pieces per day; 44.76%.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-419"/>
              <a:t>Decoration Process: +918 pieces per day 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-419"/>
              <a:t>Sodium Lubrication: +16,906 pieces per day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-419"/>
              <a:t>Krytox Lubrication: +112,768 pieces per day</a:t>
            </a:r>
            <a:endParaRPr/>
          </a:p>
        </p:txBody>
      </p:sp>
      <p:sp>
        <p:nvSpPr>
          <p:cNvPr id="563" name="Google Shape;563;g841469dfc3_0_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64" name="Google Shape;564;g841469dfc3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825" y="3803550"/>
            <a:ext cx="6661074" cy="10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4c2fc2d14_1_91"/>
          <p:cNvSpPr txBox="1"/>
          <p:nvPr>
            <p:ph type="ctrTitle"/>
          </p:nvPr>
        </p:nvSpPr>
        <p:spPr>
          <a:xfrm>
            <a:off x="3044700" y="1830450"/>
            <a:ext cx="30546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 sz="5000"/>
              <a:t>Q&amp;A</a:t>
            </a:r>
            <a:endParaRPr sz="5000"/>
          </a:p>
        </p:txBody>
      </p:sp>
      <p:sp>
        <p:nvSpPr>
          <p:cNvPr id="570" name="Google Shape;570;g74c2fc2d14_1_91"/>
          <p:cNvSpPr txBox="1"/>
          <p:nvPr>
            <p:ph idx="1" type="subTitle"/>
          </p:nvPr>
        </p:nvSpPr>
        <p:spPr>
          <a:xfrm>
            <a:off x="3044700" y="2811777"/>
            <a:ext cx="30546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-419"/>
              <a:t>Thank You!</a:t>
            </a:r>
            <a:endParaRPr/>
          </a:p>
        </p:txBody>
      </p:sp>
      <p:sp>
        <p:nvSpPr>
          <p:cNvPr id="571" name="Google Shape;571;g74c2fc2d14_1_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74c2fc2d14_1_9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Technical References and Bibliography</a:t>
            </a:r>
            <a:endParaRPr/>
          </a:p>
        </p:txBody>
      </p:sp>
      <p:sp>
        <p:nvSpPr>
          <p:cNvPr id="577" name="Google Shape;577;g74c2fc2d14_1_97"/>
          <p:cNvSpPr txBox="1"/>
          <p:nvPr>
            <p:ph idx="1" type="body"/>
          </p:nvPr>
        </p:nvSpPr>
        <p:spPr>
          <a:xfrm>
            <a:off x="311700" y="1103675"/>
            <a:ext cx="8520600" cy="3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Ana Claudia Dias, A. C. (2018). LEAN MANUFACTURING IN HEALTHCARE. </a:t>
            </a:r>
            <a:r>
              <a:rPr i="1" lang="es-419" sz="1100"/>
              <a:t>A SYSTEMATIC REVIEW OF LITERATURE</a:t>
            </a:r>
            <a:r>
              <a:rPr lang="es-419" sz="1100"/>
              <a:t>.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Ethicon: J&amp;J Medical Devices. (2019, December 3). Retrieved from </a:t>
            </a:r>
            <a:r>
              <a:rPr lang="es-419" sz="1100" u="sng">
                <a:solidFill>
                  <a:srgbClr val="1155CC"/>
                </a:solidFill>
                <a:hlinkClick r:id="rId3"/>
              </a:rPr>
              <a:t>https://www.jnjmedicaldevices.com/en-US/companies/ethicon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Groover, Mikell P. (2005). </a:t>
            </a:r>
            <a:r>
              <a:rPr i="1" lang="es-419" sz="1100"/>
              <a:t>Work Systems: The Methods, Measurement &amp; Management of Work</a:t>
            </a:r>
            <a:r>
              <a:rPr lang="es-419" sz="1100"/>
              <a:t>. Prentice Hall.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Johnson &amp; Johnson SWOT Analysis. (2019). </a:t>
            </a:r>
            <a:r>
              <a:rPr i="1" lang="es-419" sz="1100"/>
              <a:t>Johnson &amp; Johnson SWOT Analysis</a:t>
            </a:r>
            <a:r>
              <a:rPr lang="es-419" sz="1100"/>
              <a:t>, 1–7.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Kusiak, A. (2000).</a:t>
            </a:r>
            <a:r>
              <a:rPr i="1" lang="es-419" sz="1100"/>
              <a:t> Computational Intelligence in Design and Manufacturing</a:t>
            </a:r>
            <a:r>
              <a:rPr lang="es-419" sz="1100"/>
              <a:t>. John Wiley &amp; Sons.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Lean Six Sigma Definition (2019). </a:t>
            </a:r>
            <a:r>
              <a:rPr i="1" lang="es-419" sz="1100"/>
              <a:t>Takt Time.</a:t>
            </a:r>
            <a:r>
              <a:rPr lang="es-419" sz="1100"/>
              <a:t> Retrieved from: </a:t>
            </a:r>
            <a:r>
              <a:rPr lang="es-419" sz="1100" u="sng">
                <a:solidFill>
                  <a:srgbClr val="1155CC"/>
                </a:solidFill>
                <a:hlinkClick r:id="rId4"/>
              </a:rPr>
              <a:t>http://www.leansixsigmadefinition.com/glossary/takt-time/</a:t>
            </a:r>
            <a:r>
              <a:rPr lang="es-419" sz="1100"/>
              <a:t> 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May George A. Kassir, M. M.-K. (2019). Computing Cutting Time in Turning Operation. </a:t>
            </a:r>
            <a:r>
              <a:rPr i="1" lang="es-419" sz="1100"/>
              <a:t>Based on AutoCAD Drawings.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Nahmias, S. (2015). </a:t>
            </a:r>
            <a:r>
              <a:rPr i="1" lang="es-419" sz="1100"/>
              <a:t>Production and operations analysis</a:t>
            </a:r>
            <a:r>
              <a:rPr lang="es-419" sz="1100"/>
              <a:t> (7th ed.). McGraw-Hill/Irwin.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Niño, M. (2020, January). Lists of headcount and information of processes of OPEN Manufacturing Arez. (R. L. Carmen Almeraz, Rocio Lopez, Joshua Holguin)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Our Credo. (2018, December 14). Retrieved from </a:t>
            </a:r>
            <a:r>
              <a:rPr lang="es-419" sz="1100" u="sng">
                <a:solidFill>
                  <a:srgbClr val="1155CC"/>
                </a:solidFill>
                <a:hlinkClick r:id="rId5"/>
              </a:rPr>
              <a:t>https://www.jnj.com/credo/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Perez, I. (2020, January). Johnson &amp; Johnson products annual demand. (R. L. Carmen Almeraz, Rocio Lopez, Joshua Holguin)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Tompkins, J. A. (2010). </a:t>
            </a:r>
            <a:r>
              <a:rPr i="1" lang="es-419" sz="1100"/>
              <a:t>Facilities Planning</a:t>
            </a:r>
            <a:r>
              <a:rPr lang="es-419" sz="1100"/>
              <a:t> (4th ed.) New York, NY: John Wiley &amp; Sons.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Vorne Industries Inc. (2019). </a:t>
            </a:r>
            <a:r>
              <a:rPr i="1" lang="es-419" sz="1100"/>
              <a:t>OEE Factors</a:t>
            </a:r>
            <a:r>
              <a:rPr lang="es-419" sz="1100"/>
              <a:t>. Retrieved from </a:t>
            </a:r>
            <a:r>
              <a:rPr lang="es-419" sz="1100" u="sng">
                <a:solidFill>
                  <a:srgbClr val="1155CC"/>
                </a:solidFill>
                <a:hlinkClick r:id="rId6"/>
              </a:rPr>
              <a:t>https://www.oee.com/oee-factors.html</a:t>
            </a:r>
            <a:endParaRPr sz="1100"/>
          </a:p>
          <a:p>
            <a:pPr indent="-457200" lvl="0" marL="45720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/>
              <a:t>Vorne Industries Inc. (2019). </a:t>
            </a:r>
            <a:r>
              <a:rPr i="1" lang="es-419" sz="1100"/>
              <a:t>What is Overall Equipment Efficiency?</a:t>
            </a:r>
            <a:r>
              <a:rPr lang="es-419" sz="1100"/>
              <a:t>. Retrieved from </a:t>
            </a:r>
            <a:r>
              <a:rPr lang="es-419" sz="1100" u="sng">
                <a:solidFill>
                  <a:srgbClr val="1155CC"/>
                </a:solidFill>
                <a:hlinkClick r:id="rId7"/>
              </a:rPr>
              <a:t>https://www.oee.com/</a:t>
            </a:r>
            <a:endParaRPr sz="1100"/>
          </a:p>
        </p:txBody>
      </p:sp>
      <p:sp>
        <p:nvSpPr>
          <p:cNvPr id="578" name="Google Shape;578;g74c2fc2d14_1_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Actual Layout </a:t>
            </a:r>
            <a:endParaRPr/>
          </a:p>
        </p:txBody>
      </p:sp>
      <p:sp>
        <p:nvSpPr>
          <p:cNvPr id="101" name="Google Shape;10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02" name="Google Shape;1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14" y="1147225"/>
            <a:ext cx="7110957" cy="376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075" y="2690550"/>
            <a:ext cx="1986925" cy="1218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Flows</a:t>
            </a:r>
            <a:endParaRPr/>
          </a:p>
        </p:txBody>
      </p:sp>
      <p:sp>
        <p:nvSpPr>
          <p:cNvPr id="109" name="Google Shape;109;p36"/>
          <p:cNvSpPr txBox="1"/>
          <p:nvPr>
            <p:ph idx="2" type="body"/>
          </p:nvPr>
        </p:nvSpPr>
        <p:spPr>
          <a:xfrm>
            <a:off x="5476636" y="1311178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Euclidean</a:t>
            </a:r>
            <a:endParaRPr/>
          </a:p>
        </p:txBody>
      </p:sp>
      <p:sp>
        <p:nvSpPr>
          <p:cNvPr id="110" name="Google Shape;11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11" name="Google Shape;11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763786"/>
            <a:ext cx="8534946" cy="2735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6"/>
          <p:cNvSpPr txBox="1"/>
          <p:nvPr/>
        </p:nvSpPr>
        <p:spPr>
          <a:xfrm>
            <a:off x="927901" y="4567521"/>
            <a:ext cx="72881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Weighted Score :          E-Score :        E% Score:       R-Score:        R% Score :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3891.48                         300                     82.35              300                82.35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Flows </a:t>
            </a:r>
            <a:endParaRPr/>
          </a:p>
        </p:txBody>
      </p:sp>
      <p:sp>
        <p:nvSpPr>
          <p:cNvPr id="118" name="Google Shape;118;p37"/>
          <p:cNvSpPr txBox="1"/>
          <p:nvPr>
            <p:ph idx="2" type="body"/>
          </p:nvPr>
        </p:nvSpPr>
        <p:spPr>
          <a:xfrm>
            <a:off x="5144100" y="1309217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Rectilinear</a:t>
            </a:r>
            <a:endParaRPr/>
          </a:p>
        </p:txBody>
      </p:sp>
      <p:sp>
        <p:nvSpPr>
          <p:cNvPr id="119" name="Google Shape;11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20" name="Google Shape;1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756980"/>
            <a:ext cx="8520600" cy="2781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7"/>
          <p:cNvSpPr txBox="1"/>
          <p:nvPr/>
        </p:nvSpPr>
        <p:spPr>
          <a:xfrm>
            <a:off x="927901" y="4567521"/>
            <a:ext cx="72881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Weighted Score :          E-Score :        E% Score:       R-Score:        R% Score :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419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4038.49                          300                     82.35              300                82.355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419"/>
              <a:t>Optimized – AutoCAD Suggestion</a:t>
            </a:r>
            <a:endParaRPr/>
          </a:p>
        </p:txBody>
      </p:sp>
      <p:sp>
        <p:nvSpPr>
          <p:cNvPr id="127" name="Google Shape;12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128" name="Google Shape;128;p38"/>
          <p:cNvSpPr txBox="1"/>
          <p:nvPr>
            <p:ph idx="2" type="body"/>
          </p:nvPr>
        </p:nvSpPr>
        <p:spPr>
          <a:xfrm>
            <a:off x="6336695" y="1629498"/>
            <a:ext cx="3998913" cy="17773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2000"/>
              <a:t>Results: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Weighted Score :    3891.48     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E-Score :                     300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E% Score:                  82.35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R-Score:                      300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R% Score :                 82.35</a:t>
            </a:r>
            <a:endParaRPr/>
          </a:p>
        </p:txBody>
      </p:sp>
      <p:pic>
        <p:nvPicPr>
          <p:cNvPr id="129" name="Google Shape;12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278039"/>
            <a:ext cx="619125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