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42"/>
  </p:notesMasterIdLst>
  <p:sldIdLst>
    <p:sldId id="264" r:id="rId5"/>
    <p:sldId id="265" r:id="rId6"/>
    <p:sldId id="327" r:id="rId7"/>
    <p:sldId id="267" r:id="rId8"/>
    <p:sldId id="319" r:id="rId9"/>
    <p:sldId id="268" r:id="rId10"/>
    <p:sldId id="321" r:id="rId11"/>
    <p:sldId id="276" r:id="rId12"/>
    <p:sldId id="346" r:id="rId13"/>
    <p:sldId id="323" r:id="rId14"/>
    <p:sldId id="324" r:id="rId15"/>
    <p:sldId id="325" r:id="rId16"/>
    <p:sldId id="322" r:id="rId17"/>
    <p:sldId id="332" r:id="rId18"/>
    <p:sldId id="334" r:id="rId19"/>
    <p:sldId id="347" r:id="rId20"/>
    <p:sldId id="335" r:id="rId21"/>
    <p:sldId id="275" r:id="rId22"/>
    <p:sldId id="274" r:id="rId23"/>
    <p:sldId id="331" r:id="rId24"/>
    <p:sldId id="333" r:id="rId25"/>
    <p:sldId id="277" r:id="rId26"/>
    <p:sldId id="338" r:id="rId27"/>
    <p:sldId id="337" r:id="rId28"/>
    <p:sldId id="339" r:id="rId29"/>
    <p:sldId id="340" r:id="rId30"/>
    <p:sldId id="341" r:id="rId31"/>
    <p:sldId id="342" r:id="rId32"/>
    <p:sldId id="336" r:id="rId33"/>
    <p:sldId id="343" r:id="rId34"/>
    <p:sldId id="345" r:id="rId35"/>
    <p:sldId id="349" r:id="rId36"/>
    <p:sldId id="350" r:id="rId37"/>
    <p:sldId id="344" r:id="rId38"/>
    <p:sldId id="348" r:id="rId39"/>
    <p:sldId id="306" r:id="rId40"/>
    <p:sldId id="316" r:id="rId41"/>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FE222B-15B6-4A3D-B2CA-A9F31CEC3999}" v="3" dt="2020-01-31T15:55:08.8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99" autoAdjust="0"/>
    <p:restoredTop sz="71910" autoAdjust="0"/>
  </p:normalViewPr>
  <p:slideViewPr>
    <p:cSldViewPr showGuides="1">
      <p:cViewPr varScale="1">
        <p:scale>
          <a:sx n="109" d="100"/>
          <a:sy n="109" d="100"/>
        </p:scale>
        <p:origin x="-90" y="-804"/>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1344" y="0"/>
            <a:ext cx="3037840" cy="464820"/>
          </a:xfrm>
          <a:prstGeom prst="rect">
            <a:avLst/>
          </a:prstGeom>
        </p:spPr>
        <p:txBody>
          <a:bodyPr vert="horz" lIns="93177" tIns="46589" rIns="93177" bIns="46589" rtlCol="0"/>
          <a:lstStyle>
            <a:lvl1pPr algn="r">
              <a:defRPr sz="1200"/>
            </a:lvl1pPr>
          </a:lstStyle>
          <a:p>
            <a:fld id="{074F0418-B49E-470D-8779-F6319EB481E2}" type="datetimeFigureOut">
              <a:rPr lang="en-US" smtClean="0"/>
              <a:t>2/6/2020</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429"/>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1344" y="8829429"/>
            <a:ext cx="3037840" cy="464820"/>
          </a:xfrm>
          <a:prstGeom prst="rect">
            <a:avLst/>
          </a:prstGeom>
        </p:spPr>
        <p:txBody>
          <a:bodyPr vert="horz" lIns="93177" tIns="46589" rIns="93177" bIns="46589" rtlCol="0" anchor="b"/>
          <a:lstStyle>
            <a:lvl1pPr algn="r">
              <a:defRPr sz="1200"/>
            </a:lvl1pPr>
          </a:lstStyle>
          <a:p>
            <a:fld id="{EE0ED436-C3B7-45BC-9377-FF0C25C591A7}" type="slidenum">
              <a:rPr lang="en-US" smtClean="0"/>
              <a:t>‹#›</a:t>
            </a:fld>
            <a:endParaRPr lang="en-US" dirty="0"/>
          </a:p>
        </p:txBody>
      </p:sp>
    </p:spTree>
    <p:extLst>
      <p:ext uri="{BB962C8B-B14F-4D97-AF65-F5344CB8AC3E}">
        <p14:creationId xmlns:p14="http://schemas.microsoft.com/office/powerpoint/2010/main" val="781205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E0ED436-C3B7-45BC-9377-FF0C25C591A7}" type="slidenum">
              <a:rPr lang="en-US" smtClean="0"/>
              <a:t>1</a:t>
            </a:fld>
            <a:endParaRPr lang="en-US" dirty="0"/>
          </a:p>
        </p:txBody>
      </p:sp>
    </p:spTree>
    <p:extLst>
      <p:ext uri="{BB962C8B-B14F-4D97-AF65-F5344CB8AC3E}">
        <p14:creationId xmlns:p14="http://schemas.microsoft.com/office/powerpoint/2010/main" val="2015030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E0ED436-C3B7-45BC-9377-FF0C25C591A7}" type="slidenum">
              <a:rPr lang="en-US" smtClean="0"/>
              <a:t>13</a:t>
            </a:fld>
            <a:endParaRPr lang="en-US" dirty="0"/>
          </a:p>
        </p:txBody>
      </p:sp>
    </p:spTree>
    <p:extLst>
      <p:ext uri="{BB962C8B-B14F-4D97-AF65-F5344CB8AC3E}">
        <p14:creationId xmlns:p14="http://schemas.microsoft.com/office/powerpoint/2010/main" val="1578710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a:t>
            </a:r>
            <a:r>
              <a:rPr lang="en-US" dirty="0"/>
              <a:t> Under institutional policy, “responsible employee” reporting obligations include all alleged incidents reported/disclosed, regardless of time of alleged incident)</a:t>
            </a:r>
          </a:p>
        </p:txBody>
      </p:sp>
      <p:sp>
        <p:nvSpPr>
          <p:cNvPr id="4" name="Slide Number Placeholder 3"/>
          <p:cNvSpPr>
            <a:spLocks noGrp="1"/>
          </p:cNvSpPr>
          <p:nvPr>
            <p:ph type="sldNum" sz="quarter" idx="5"/>
          </p:nvPr>
        </p:nvSpPr>
        <p:spPr/>
        <p:txBody>
          <a:bodyPr/>
          <a:lstStyle/>
          <a:p>
            <a:fld id="{EE0ED436-C3B7-45BC-9377-FF0C25C591A7}" type="slidenum">
              <a:rPr lang="en-US" smtClean="0"/>
              <a:t>14</a:t>
            </a:fld>
            <a:endParaRPr lang="en-US" dirty="0"/>
          </a:p>
        </p:txBody>
      </p:sp>
    </p:spTree>
    <p:extLst>
      <p:ext uri="{BB962C8B-B14F-4D97-AF65-F5344CB8AC3E}">
        <p14:creationId xmlns:p14="http://schemas.microsoft.com/office/powerpoint/2010/main" val="1175807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0ED436-C3B7-45BC-9377-FF0C25C591A7}" type="slidenum">
              <a:rPr lang="en-US" smtClean="0"/>
              <a:t>15</a:t>
            </a:fld>
            <a:endParaRPr lang="en-US" dirty="0"/>
          </a:p>
        </p:txBody>
      </p:sp>
    </p:spTree>
    <p:extLst>
      <p:ext uri="{BB962C8B-B14F-4D97-AF65-F5344CB8AC3E}">
        <p14:creationId xmlns:p14="http://schemas.microsoft.com/office/powerpoint/2010/main" val="6454854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Not applicable to being designated as “confidential”: </a:t>
            </a:r>
          </a:p>
          <a:p>
            <a:pPr marL="171450" indent="-171450">
              <a:buFont typeface="Arial" panose="020B0604020202020204" pitchFamily="34" charset="0"/>
              <a:buChar char="•"/>
            </a:pPr>
            <a:r>
              <a:rPr lang="en-US" dirty="0"/>
              <a:t>Faculty/Staff </a:t>
            </a:r>
            <a:r>
              <a:rPr lang="en-US" dirty="0" err="1"/>
              <a:t>Ombuds</a:t>
            </a:r>
            <a:endParaRPr lang="en-US" dirty="0"/>
          </a:p>
          <a:p>
            <a:pPr marL="171450" indent="-171450">
              <a:buFont typeface="Arial" panose="020B0604020202020204" pitchFamily="34" charset="0"/>
              <a:buChar char="•"/>
            </a:pPr>
            <a:r>
              <a:rPr lang="en-US" dirty="0"/>
              <a:t>Victim Advocates (not licensed) working with faculty/staff</a:t>
            </a:r>
          </a:p>
        </p:txBody>
      </p:sp>
      <p:sp>
        <p:nvSpPr>
          <p:cNvPr id="4" name="Slide Number Placeholder 3"/>
          <p:cNvSpPr>
            <a:spLocks noGrp="1"/>
          </p:cNvSpPr>
          <p:nvPr>
            <p:ph type="sldNum" sz="quarter" idx="5"/>
          </p:nvPr>
        </p:nvSpPr>
        <p:spPr/>
        <p:txBody>
          <a:bodyPr/>
          <a:lstStyle/>
          <a:p>
            <a:fld id="{EE0ED436-C3B7-45BC-9377-FF0C25C591A7}" type="slidenum">
              <a:rPr lang="en-US" smtClean="0"/>
              <a:t>16</a:t>
            </a:fld>
            <a:endParaRPr lang="en-US" dirty="0"/>
          </a:p>
        </p:txBody>
      </p:sp>
    </p:spTree>
    <p:extLst>
      <p:ext uri="{BB962C8B-B14F-4D97-AF65-F5344CB8AC3E}">
        <p14:creationId xmlns:p14="http://schemas.microsoft.com/office/powerpoint/2010/main" val="8733535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E0ED436-C3B7-45BC-9377-FF0C25C591A7}" type="slidenum">
              <a:rPr lang="en-US" smtClean="0"/>
              <a:t>17</a:t>
            </a:fld>
            <a:endParaRPr lang="en-US" dirty="0"/>
          </a:p>
        </p:txBody>
      </p:sp>
    </p:spTree>
    <p:extLst>
      <p:ext uri="{BB962C8B-B14F-4D97-AF65-F5344CB8AC3E}">
        <p14:creationId xmlns:p14="http://schemas.microsoft.com/office/powerpoint/2010/main" val="16421739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E0ED436-C3B7-45BC-9377-FF0C25C591A7}" type="slidenum">
              <a:rPr lang="en-US" smtClean="0"/>
              <a:t>18</a:t>
            </a:fld>
            <a:endParaRPr lang="en-US" dirty="0"/>
          </a:p>
        </p:txBody>
      </p:sp>
    </p:spTree>
    <p:extLst>
      <p:ext uri="{BB962C8B-B14F-4D97-AF65-F5344CB8AC3E}">
        <p14:creationId xmlns:p14="http://schemas.microsoft.com/office/powerpoint/2010/main" val="2459540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0ED436-C3B7-45BC-9377-FF0C25C591A7}" type="slidenum">
              <a:rPr lang="en-US" smtClean="0"/>
              <a:t>19</a:t>
            </a:fld>
            <a:endParaRPr lang="en-US" dirty="0"/>
          </a:p>
        </p:txBody>
      </p:sp>
    </p:spTree>
    <p:extLst>
      <p:ext uri="{BB962C8B-B14F-4D97-AF65-F5344CB8AC3E}">
        <p14:creationId xmlns:p14="http://schemas.microsoft.com/office/powerpoint/2010/main" val="2277076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E0ED436-C3B7-45BC-9377-FF0C25C591A7}" type="slidenum">
              <a:rPr lang="en-US" smtClean="0"/>
              <a:t>20</a:t>
            </a:fld>
            <a:endParaRPr lang="en-US" dirty="0"/>
          </a:p>
        </p:txBody>
      </p:sp>
    </p:spTree>
    <p:extLst>
      <p:ext uri="{BB962C8B-B14F-4D97-AF65-F5344CB8AC3E}">
        <p14:creationId xmlns:p14="http://schemas.microsoft.com/office/powerpoint/2010/main" val="39342404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a:t>
            </a:r>
            <a:r>
              <a:rPr lang="en-US" dirty="0"/>
              <a:t> UT System is recommending the institutions publish in October when they certify compliance. </a:t>
            </a:r>
          </a:p>
        </p:txBody>
      </p:sp>
      <p:sp>
        <p:nvSpPr>
          <p:cNvPr id="4" name="Slide Number Placeholder 3"/>
          <p:cNvSpPr>
            <a:spLocks noGrp="1"/>
          </p:cNvSpPr>
          <p:nvPr>
            <p:ph type="sldNum" sz="quarter" idx="5"/>
          </p:nvPr>
        </p:nvSpPr>
        <p:spPr/>
        <p:txBody>
          <a:bodyPr/>
          <a:lstStyle/>
          <a:p>
            <a:fld id="{EE0ED436-C3B7-45BC-9377-FF0C25C591A7}" type="slidenum">
              <a:rPr lang="en-US" smtClean="0"/>
              <a:t>21</a:t>
            </a:fld>
            <a:endParaRPr lang="en-US" dirty="0"/>
          </a:p>
        </p:txBody>
      </p:sp>
    </p:spTree>
    <p:extLst>
      <p:ext uri="{BB962C8B-B14F-4D97-AF65-F5344CB8AC3E}">
        <p14:creationId xmlns:p14="http://schemas.microsoft.com/office/powerpoint/2010/main" val="78844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0ED436-C3B7-45BC-9377-FF0C25C591A7}" type="slidenum">
              <a:rPr lang="en-US" smtClean="0"/>
              <a:t>22</a:t>
            </a:fld>
            <a:endParaRPr lang="en-US" dirty="0"/>
          </a:p>
        </p:txBody>
      </p:sp>
    </p:spTree>
    <p:extLst>
      <p:ext uri="{BB962C8B-B14F-4D97-AF65-F5344CB8AC3E}">
        <p14:creationId xmlns:p14="http://schemas.microsoft.com/office/powerpoint/2010/main" val="3509185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0ED436-C3B7-45BC-9377-FF0C25C591A7}" type="slidenum">
              <a:rPr lang="en-US" smtClean="0"/>
              <a:t>2</a:t>
            </a:fld>
            <a:endParaRPr lang="en-US" dirty="0"/>
          </a:p>
        </p:txBody>
      </p:sp>
    </p:spTree>
    <p:extLst>
      <p:ext uri="{BB962C8B-B14F-4D97-AF65-F5344CB8AC3E}">
        <p14:creationId xmlns:p14="http://schemas.microsoft.com/office/powerpoint/2010/main" val="35738891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0ED436-C3B7-45BC-9377-FF0C25C591A7}" type="slidenum">
              <a:rPr lang="en-US" smtClean="0"/>
              <a:t>23</a:t>
            </a:fld>
            <a:endParaRPr lang="en-US" dirty="0"/>
          </a:p>
        </p:txBody>
      </p:sp>
    </p:spTree>
    <p:extLst>
      <p:ext uri="{BB962C8B-B14F-4D97-AF65-F5344CB8AC3E}">
        <p14:creationId xmlns:p14="http://schemas.microsoft.com/office/powerpoint/2010/main" val="14759733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0ED436-C3B7-45BC-9377-FF0C25C591A7}" type="slidenum">
              <a:rPr lang="en-US" smtClean="0"/>
              <a:t>24</a:t>
            </a:fld>
            <a:endParaRPr lang="en-US" dirty="0"/>
          </a:p>
        </p:txBody>
      </p:sp>
    </p:spTree>
    <p:extLst>
      <p:ext uri="{BB962C8B-B14F-4D97-AF65-F5344CB8AC3E}">
        <p14:creationId xmlns:p14="http://schemas.microsoft.com/office/powerpoint/2010/main" val="3908277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0ED436-C3B7-45BC-9377-FF0C25C591A7}" type="slidenum">
              <a:rPr lang="en-US" smtClean="0"/>
              <a:t>25</a:t>
            </a:fld>
            <a:endParaRPr lang="en-US" dirty="0"/>
          </a:p>
        </p:txBody>
      </p:sp>
    </p:spTree>
    <p:extLst>
      <p:ext uri="{BB962C8B-B14F-4D97-AF65-F5344CB8AC3E}">
        <p14:creationId xmlns:p14="http://schemas.microsoft.com/office/powerpoint/2010/main" val="40833428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0ED436-C3B7-45BC-9377-FF0C25C591A7}" type="slidenum">
              <a:rPr lang="en-US" smtClean="0"/>
              <a:t>26</a:t>
            </a:fld>
            <a:endParaRPr lang="en-US" dirty="0"/>
          </a:p>
        </p:txBody>
      </p:sp>
    </p:spTree>
    <p:extLst>
      <p:ext uri="{BB962C8B-B14F-4D97-AF65-F5344CB8AC3E}">
        <p14:creationId xmlns:p14="http://schemas.microsoft.com/office/powerpoint/2010/main" val="15615341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0ED436-C3B7-45BC-9377-FF0C25C591A7}" type="slidenum">
              <a:rPr lang="en-US" smtClean="0"/>
              <a:t>27</a:t>
            </a:fld>
            <a:endParaRPr lang="en-US" dirty="0"/>
          </a:p>
        </p:txBody>
      </p:sp>
    </p:spTree>
    <p:extLst>
      <p:ext uri="{BB962C8B-B14F-4D97-AF65-F5344CB8AC3E}">
        <p14:creationId xmlns:p14="http://schemas.microsoft.com/office/powerpoint/2010/main" val="42200881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0ED436-C3B7-45BC-9377-FF0C25C591A7}" type="slidenum">
              <a:rPr lang="en-US" smtClean="0"/>
              <a:t>28</a:t>
            </a:fld>
            <a:endParaRPr lang="en-US" dirty="0"/>
          </a:p>
        </p:txBody>
      </p:sp>
    </p:spTree>
    <p:extLst>
      <p:ext uri="{BB962C8B-B14F-4D97-AF65-F5344CB8AC3E}">
        <p14:creationId xmlns:p14="http://schemas.microsoft.com/office/powerpoint/2010/main" val="8556851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0ED436-C3B7-45BC-9377-FF0C25C591A7}" type="slidenum">
              <a:rPr lang="en-US" smtClean="0"/>
              <a:t>29</a:t>
            </a:fld>
            <a:endParaRPr lang="en-US" dirty="0"/>
          </a:p>
        </p:txBody>
      </p:sp>
    </p:spTree>
    <p:extLst>
      <p:ext uri="{BB962C8B-B14F-4D97-AF65-F5344CB8AC3E}">
        <p14:creationId xmlns:p14="http://schemas.microsoft.com/office/powerpoint/2010/main" val="34653225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E0ED436-C3B7-45BC-9377-FF0C25C591A7}" type="slidenum">
              <a:rPr lang="en-US" smtClean="0"/>
              <a:t>30</a:t>
            </a:fld>
            <a:endParaRPr lang="en-US" dirty="0"/>
          </a:p>
        </p:txBody>
      </p:sp>
    </p:spTree>
    <p:extLst>
      <p:ext uri="{BB962C8B-B14F-4D97-AF65-F5344CB8AC3E}">
        <p14:creationId xmlns:p14="http://schemas.microsoft.com/office/powerpoint/2010/main" val="38229017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0ED436-C3B7-45BC-9377-FF0C25C591A7}" type="slidenum">
              <a:rPr lang="en-US" smtClean="0"/>
              <a:t>31</a:t>
            </a:fld>
            <a:endParaRPr lang="en-US" dirty="0"/>
          </a:p>
        </p:txBody>
      </p:sp>
    </p:spTree>
    <p:extLst>
      <p:ext uri="{BB962C8B-B14F-4D97-AF65-F5344CB8AC3E}">
        <p14:creationId xmlns:p14="http://schemas.microsoft.com/office/powerpoint/2010/main" val="16257458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0ED436-C3B7-45BC-9377-FF0C25C591A7}" type="slidenum">
              <a:rPr lang="en-US" smtClean="0"/>
              <a:t>32</a:t>
            </a:fld>
            <a:endParaRPr lang="en-US" dirty="0"/>
          </a:p>
        </p:txBody>
      </p:sp>
    </p:spTree>
    <p:extLst>
      <p:ext uri="{BB962C8B-B14F-4D97-AF65-F5344CB8AC3E}">
        <p14:creationId xmlns:p14="http://schemas.microsoft.com/office/powerpoint/2010/main" val="2659900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E0ED436-C3B7-45BC-9377-FF0C25C591A7}" type="slidenum">
              <a:rPr lang="en-US" smtClean="0"/>
              <a:t>4</a:t>
            </a:fld>
            <a:endParaRPr lang="en-US" dirty="0"/>
          </a:p>
        </p:txBody>
      </p:sp>
    </p:spTree>
    <p:extLst>
      <p:ext uri="{BB962C8B-B14F-4D97-AF65-F5344CB8AC3E}">
        <p14:creationId xmlns:p14="http://schemas.microsoft.com/office/powerpoint/2010/main" val="13273841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0ED436-C3B7-45BC-9377-FF0C25C591A7}" type="slidenum">
              <a:rPr lang="en-US" smtClean="0"/>
              <a:t>33</a:t>
            </a:fld>
            <a:endParaRPr lang="en-US" dirty="0"/>
          </a:p>
        </p:txBody>
      </p:sp>
    </p:spTree>
    <p:extLst>
      <p:ext uri="{BB962C8B-B14F-4D97-AF65-F5344CB8AC3E}">
        <p14:creationId xmlns:p14="http://schemas.microsoft.com/office/powerpoint/2010/main" val="16193325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0ED436-C3B7-45BC-9377-FF0C25C591A7}" type="slidenum">
              <a:rPr lang="en-US" smtClean="0"/>
              <a:t>34</a:t>
            </a:fld>
            <a:endParaRPr lang="en-US" dirty="0"/>
          </a:p>
        </p:txBody>
      </p:sp>
    </p:spTree>
    <p:extLst>
      <p:ext uri="{BB962C8B-B14F-4D97-AF65-F5344CB8AC3E}">
        <p14:creationId xmlns:p14="http://schemas.microsoft.com/office/powerpoint/2010/main" val="15931442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0ED436-C3B7-45BC-9377-FF0C25C591A7}" type="slidenum">
              <a:rPr lang="en-US" smtClean="0"/>
              <a:t>35</a:t>
            </a:fld>
            <a:endParaRPr lang="en-US" dirty="0"/>
          </a:p>
        </p:txBody>
      </p:sp>
    </p:spTree>
    <p:extLst>
      <p:ext uri="{BB962C8B-B14F-4D97-AF65-F5344CB8AC3E}">
        <p14:creationId xmlns:p14="http://schemas.microsoft.com/office/powerpoint/2010/main" val="9747418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E0ED436-C3B7-45BC-9377-FF0C25C591A7}" type="slidenum">
              <a:rPr lang="en-US" smtClean="0"/>
              <a:t>36</a:t>
            </a:fld>
            <a:endParaRPr lang="en-US" dirty="0"/>
          </a:p>
        </p:txBody>
      </p:sp>
    </p:spTree>
    <p:extLst>
      <p:ext uri="{BB962C8B-B14F-4D97-AF65-F5344CB8AC3E}">
        <p14:creationId xmlns:p14="http://schemas.microsoft.com/office/powerpoint/2010/main" val="19761323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0ED436-C3B7-45BC-9377-FF0C25C591A7}" type="slidenum">
              <a:rPr lang="en-US" smtClean="0"/>
              <a:t>37</a:t>
            </a:fld>
            <a:endParaRPr lang="en-US" dirty="0"/>
          </a:p>
        </p:txBody>
      </p:sp>
    </p:spTree>
    <p:extLst>
      <p:ext uri="{BB962C8B-B14F-4D97-AF65-F5344CB8AC3E}">
        <p14:creationId xmlns:p14="http://schemas.microsoft.com/office/powerpoint/2010/main" val="226351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0ED436-C3B7-45BC-9377-FF0C25C591A7}" type="slidenum">
              <a:rPr lang="en-US" smtClean="0"/>
              <a:t>5</a:t>
            </a:fld>
            <a:endParaRPr lang="en-US" dirty="0"/>
          </a:p>
        </p:txBody>
      </p:sp>
    </p:spTree>
    <p:extLst>
      <p:ext uri="{BB962C8B-B14F-4D97-AF65-F5344CB8AC3E}">
        <p14:creationId xmlns:p14="http://schemas.microsoft.com/office/powerpoint/2010/main" val="2825679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E0ED436-C3B7-45BC-9377-FF0C25C591A7}" type="slidenum">
              <a:rPr lang="en-US" smtClean="0"/>
              <a:t>6</a:t>
            </a:fld>
            <a:endParaRPr lang="en-US" dirty="0"/>
          </a:p>
        </p:txBody>
      </p:sp>
    </p:spTree>
    <p:extLst>
      <p:ext uri="{BB962C8B-B14F-4D97-AF65-F5344CB8AC3E}">
        <p14:creationId xmlns:p14="http://schemas.microsoft.com/office/powerpoint/2010/main" val="434506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E0ED436-C3B7-45BC-9377-FF0C25C591A7}" type="slidenum">
              <a:rPr lang="en-US" smtClean="0"/>
              <a:t>8</a:t>
            </a:fld>
            <a:endParaRPr lang="en-US" dirty="0"/>
          </a:p>
        </p:txBody>
      </p:sp>
    </p:spTree>
    <p:extLst>
      <p:ext uri="{BB962C8B-B14F-4D97-AF65-F5344CB8AC3E}">
        <p14:creationId xmlns:p14="http://schemas.microsoft.com/office/powerpoint/2010/main" val="240502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E0ED436-C3B7-45BC-9377-FF0C25C591A7}" type="slidenum">
              <a:rPr lang="en-US" smtClean="0"/>
              <a:t>9</a:t>
            </a:fld>
            <a:endParaRPr lang="en-US" dirty="0"/>
          </a:p>
        </p:txBody>
      </p:sp>
    </p:spTree>
    <p:extLst>
      <p:ext uri="{BB962C8B-B14F-4D97-AF65-F5344CB8AC3E}">
        <p14:creationId xmlns:p14="http://schemas.microsoft.com/office/powerpoint/2010/main" val="2659343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Sexual harassment </a:t>
            </a:r>
            <a:r>
              <a:rPr lang="en-US" dirty="0"/>
              <a:t>defined as actionable under Title IX to mean any of the following types of behavior:</a:t>
            </a:r>
          </a:p>
          <a:p>
            <a:pPr marL="228600" indent="-228600">
              <a:buAutoNum type="arabicPeriod"/>
            </a:pPr>
            <a:r>
              <a:rPr lang="en-US" dirty="0"/>
              <a:t>A school employee conditioning an educational benefit or service upon a person’s participation in unwelcome sexual conduct (</a:t>
            </a:r>
            <a:r>
              <a:rPr lang="en-US" b="1" dirty="0"/>
              <a:t>quid pro quo</a:t>
            </a:r>
            <a:r>
              <a:rPr lang="en-US" dirty="0"/>
              <a:t>);</a:t>
            </a:r>
          </a:p>
          <a:p>
            <a:pPr marL="228600" indent="-228600">
              <a:buAutoNum type="arabicPeriod"/>
            </a:pPr>
            <a:r>
              <a:rPr lang="en-US" dirty="0"/>
              <a:t>Unwelcome conduct on the basis of sex that is so </a:t>
            </a:r>
            <a:r>
              <a:rPr lang="en-US" b="1" dirty="0"/>
              <a:t>severe, pervasive </a:t>
            </a:r>
            <a:r>
              <a:rPr lang="en-US" b="1" u="sng" dirty="0"/>
              <a:t>and</a:t>
            </a:r>
            <a:r>
              <a:rPr lang="en-US" b="1" dirty="0"/>
              <a:t> objectively offensive </a:t>
            </a:r>
            <a:r>
              <a:rPr lang="en-US" dirty="0"/>
              <a:t>that it </a:t>
            </a:r>
            <a:r>
              <a:rPr lang="en-US" b="1" dirty="0"/>
              <a:t>effectively </a:t>
            </a:r>
            <a:r>
              <a:rPr lang="en-US" b="1" u="sng" dirty="0"/>
              <a:t>denies</a:t>
            </a:r>
            <a:r>
              <a:rPr lang="en-US" b="1" dirty="0"/>
              <a:t> </a:t>
            </a:r>
            <a:r>
              <a:rPr lang="en-US" dirty="0"/>
              <a:t>a person equal access to the school’s education program or activity (</a:t>
            </a:r>
            <a:r>
              <a:rPr lang="en-US" b="1" dirty="0"/>
              <a:t>hostile environment</a:t>
            </a:r>
            <a:r>
              <a:rPr lang="en-US" dirty="0"/>
              <a:t>); or</a:t>
            </a:r>
          </a:p>
          <a:p>
            <a:pPr marL="228600" indent="-228600">
              <a:buAutoNum type="arabicPeriod"/>
            </a:pPr>
            <a:r>
              <a:rPr lang="en-US" b="1" dirty="0"/>
              <a:t>Sexual assault </a:t>
            </a:r>
            <a:r>
              <a:rPr lang="en-US" dirty="0"/>
              <a:t>as defined in the Clery Act regulations</a:t>
            </a:r>
          </a:p>
          <a:p>
            <a:pPr marL="228600" indent="-228600">
              <a:buAutoNum type="arabicPeriod"/>
            </a:pPr>
            <a:endParaRPr lang="en-US" dirty="0"/>
          </a:p>
          <a:p>
            <a:pPr marL="0" indent="0">
              <a:buNone/>
            </a:pPr>
            <a:r>
              <a:rPr lang="en-US" b="0" u="sng" dirty="0"/>
              <a:t>“Deliberate Indifference” Standard:</a:t>
            </a:r>
          </a:p>
          <a:p>
            <a:pPr marL="228600" indent="-228600">
              <a:buFont typeface="+mj-lt"/>
              <a:buAutoNum type="arabicPeriod"/>
            </a:pPr>
            <a:r>
              <a:rPr lang="en-US" b="1" dirty="0"/>
              <a:t>Stop </a:t>
            </a:r>
            <a:r>
              <a:rPr lang="en-US" dirty="0"/>
              <a:t>the continuation of sexual harassment once known or should have known;</a:t>
            </a:r>
          </a:p>
          <a:p>
            <a:pPr marL="228600" indent="-228600">
              <a:buFont typeface="+mj-lt"/>
              <a:buAutoNum type="arabicPeriod"/>
            </a:pPr>
            <a:r>
              <a:rPr lang="en-US" b="1" dirty="0"/>
              <a:t>Prevent </a:t>
            </a:r>
            <a:r>
              <a:rPr lang="en-US" dirty="0"/>
              <a:t>the reoccurrence of the sexual harassment once known or should have known; and</a:t>
            </a:r>
          </a:p>
          <a:p>
            <a:pPr marL="228600" indent="-228600">
              <a:buFont typeface="+mj-lt"/>
              <a:buAutoNum type="arabicPeriod"/>
            </a:pPr>
            <a:r>
              <a:rPr lang="en-US" b="1" dirty="0"/>
              <a:t>Remedy</a:t>
            </a:r>
            <a:r>
              <a:rPr lang="en-US" dirty="0"/>
              <a:t> the effects of the sexual harassment</a:t>
            </a:r>
          </a:p>
          <a:p>
            <a:pPr marL="228600" indent="-228600">
              <a:buFont typeface="+mj-lt"/>
              <a:buAutoNum type="arabicPeriod"/>
            </a:pPr>
            <a:endParaRPr lang="en-US" dirty="0"/>
          </a:p>
        </p:txBody>
      </p:sp>
      <p:sp>
        <p:nvSpPr>
          <p:cNvPr id="4" name="Slide Number Placeholder 3"/>
          <p:cNvSpPr>
            <a:spLocks noGrp="1"/>
          </p:cNvSpPr>
          <p:nvPr>
            <p:ph type="sldNum" sz="quarter" idx="5"/>
          </p:nvPr>
        </p:nvSpPr>
        <p:spPr/>
        <p:txBody>
          <a:bodyPr/>
          <a:lstStyle/>
          <a:p>
            <a:fld id="{EE0ED436-C3B7-45BC-9377-FF0C25C591A7}" type="slidenum">
              <a:rPr lang="en-US" smtClean="0"/>
              <a:t>10</a:t>
            </a:fld>
            <a:endParaRPr lang="en-US" dirty="0"/>
          </a:p>
        </p:txBody>
      </p:sp>
    </p:spTree>
    <p:extLst>
      <p:ext uri="{BB962C8B-B14F-4D97-AF65-F5344CB8AC3E}">
        <p14:creationId xmlns:p14="http://schemas.microsoft.com/office/powerpoint/2010/main" val="3121122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E0ED436-C3B7-45BC-9377-FF0C25C591A7}" type="slidenum">
              <a:rPr lang="en-US" smtClean="0"/>
              <a:t>11</a:t>
            </a:fld>
            <a:endParaRPr lang="en-US" dirty="0"/>
          </a:p>
        </p:txBody>
      </p:sp>
    </p:spTree>
    <p:extLst>
      <p:ext uri="{BB962C8B-B14F-4D97-AF65-F5344CB8AC3E}">
        <p14:creationId xmlns:p14="http://schemas.microsoft.com/office/powerpoint/2010/main" val="672983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12031"/>
            <a:ext cx="7772400" cy="1407319"/>
          </a:xfrm>
        </p:spPr>
        <p:txBody>
          <a:bodyPr>
            <a:normAutofit/>
          </a:bodyPr>
          <a:lstStyle>
            <a:lvl1pPr algn="l">
              <a:lnSpc>
                <a:spcPts val="3700"/>
              </a:lnSpc>
              <a:defRPr sz="4000"/>
            </a:lvl1pPr>
          </a:lstStyle>
          <a:p>
            <a:r>
              <a:rPr lang="en-US" dirty="0"/>
              <a:t>Click to edit Master title style</a:t>
            </a:r>
          </a:p>
        </p:txBody>
      </p:sp>
      <p:sp>
        <p:nvSpPr>
          <p:cNvPr id="4" name="Slide Number Placeholder 5"/>
          <p:cNvSpPr>
            <a:spLocks noGrp="1"/>
          </p:cNvSpPr>
          <p:nvPr>
            <p:ph type="sldNum" sz="quarter" idx="4"/>
          </p:nvPr>
        </p:nvSpPr>
        <p:spPr>
          <a:xfrm>
            <a:off x="6553200" y="4552950"/>
            <a:ext cx="2133600" cy="273844"/>
          </a:xfrm>
          <a:prstGeom prst="rect">
            <a:avLst/>
          </a:prstGeom>
        </p:spPr>
        <p:txBody>
          <a:bodyPr/>
          <a:lstStyle>
            <a:lvl1pPr algn="r">
              <a:defRPr sz="1200">
                <a:solidFill>
                  <a:schemeClr val="bg1"/>
                </a:solidFill>
              </a:defRPr>
            </a:lvl1pPr>
          </a:lstStyle>
          <a:p>
            <a:fld id="{A7EE2453-3BC3-4CDC-BBD4-144194DC3BDD}" type="slidenum">
              <a:rPr lang="en-US" smtClean="0"/>
              <a:pPr/>
              <a:t>‹#›</a:t>
            </a:fld>
            <a:endParaRPr lang="en-US" dirty="0"/>
          </a:p>
        </p:txBody>
      </p:sp>
      <p:sp>
        <p:nvSpPr>
          <p:cNvPr id="5" name="Subtitle 2"/>
          <p:cNvSpPr>
            <a:spLocks noGrp="1"/>
          </p:cNvSpPr>
          <p:nvPr>
            <p:ph type="subTitle" idx="1" hasCustomPrompt="1"/>
          </p:nvPr>
        </p:nvSpPr>
        <p:spPr>
          <a:xfrm>
            <a:off x="685800" y="3181350"/>
            <a:ext cx="7772400" cy="990600"/>
          </a:xfrm>
        </p:spPr>
        <p:txBody>
          <a:bodyPr>
            <a:normAutofit/>
          </a:bodyPr>
          <a:lstStyle>
            <a:lvl1pPr marL="0" indent="0" algn="l">
              <a:buNone/>
              <a:defRPr sz="16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U. T. System Board of Regents’ Meeting</a:t>
            </a:r>
          </a:p>
          <a:p>
            <a:r>
              <a:rPr lang="en-US" dirty="0"/>
              <a:t>Committee (if committee meeting)</a:t>
            </a:r>
          </a:p>
          <a:p>
            <a:r>
              <a:rPr lang="en-US" dirty="0"/>
              <a:t>Month Year</a:t>
            </a:r>
          </a:p>
        </p:txBody>
      </p:sp>
      <p:sp>
        <p:nvSpPr>
          <p:cNvPr id="6" name="Text Placeholder 5"/>
          <p:cNvSpPr>
            <a:spLocks noGrp="1"/>
          </p:cNvSpPr>
          <p:nvPr>
            <p:ph type="body" sz="quarter" idx="10" hasCustomPrompt="1"/>
          </p:nvPr>
        </p:nvSpPr>
        <p:spPr>
          <a:xfrm>
            <a:off x="685800" y="2419350"/>
            <a:ext cx="7772400" cy="609600"/>
          </a:xfrm>
        </p:spPr>
        <p:txBody>
          <a:bodyPr>
            <a:normAutofit/>
          </a:bodyPr>
          <a:lstStyle>
            <a:lvl1pPr marL="0" indent="0">
              <a:buNone/>
              <a:defRPr sz="2400">
                <a:solidFill>
                  <a:schemeClr val="accent1"/>
                </a:solidFill>
              </a:defRPr>
            </a:lvl1pPr>
          </a:lstStyle>
          <a:p>
            <a:pPr lvl="0"/>
            <a:r>
              <a:rPr lang="en-US" dirty="0"/>
              <a:t>Presenter, Job Title</a:t>
            </a:r>
          </a:p>
        </p:txBody>
      </p:sp>
    </p:spTree>
    <p:extLst>
      <p:ext uri="{BB962C8B-B14F-4D97-AF65-F5344CB8AC3E}">
        <p14:creationId xmlns:p14="http://schemas.microsoft.com/office/powerpoint/2010/main" val="2004255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914400"/>
          </a:xfrm>
        </p:spPr>
        <p:txBody>
          <a:bodyPr anchor="t">
            <a:normAutofit/>
          </a:bodyPr>
          <a:lstStyle>
            <a:lvl1pPr>
              <a:lnSpc>
                <a:spcPts val="3200"/>
              </a:lnSpc>
              <a:defRPr sz="2800">
                <a:solidFill>
                  <a:schemeClr val="bg2"/>
                </a:solidFill>
              </a:defRPr>
            </a:lvl1pPr>
          </a:lstStyle>
          <a:p>
            <a:r>
              <a:rPr lang="en-US" dirty="0"/>
              <a:t>Click to edit Master title</a:t>
            </a:r>
          </a:p>
        </p:txBody>
      </p:sp>
      <p:sp>
        <p:nvSpPr>
          <p:cNvPr id="3" name="Content Placeholder 2"/>
          <p:cNvSpPr>
            <a:spLocks noGrp="1"/>
          </p:cNvSpPr>
          <p:nvPr>
            <p:ph idx="1"/>
          </p:nvPr>
        </p:nvSpPr>
        <p:spPr>
          <a:xfrm>
            <a:off x="457200" y="1200150"/>
            <a:ext cx="8229600" cy="3200400"/>
          </a:xfrm>
        </p:spPr>
        <p:txBody>
          <a:bodyPr>
            <a:normAutofit/>
          </a:bodyPr>
          <a:lstStyle>
            <a:lvl1pPr>
              <a:defRPr sz="2400">
                <a:solidFill>
                  <a:schemeClr val="bg1">
                    <a:lumMod val="75000"/>
                    <a:lumOff val="25000"/>
                  </a:schemeClr>
                </a:solidFill>
              </a:defRPr>
            </a:lvl1pPr>
            <a:lvl2pPr>
              <a:defRPr sz="2000">
                <a:solidFill>
                  <a:schemeClr val="bg1">
                    <a:lumMod val="75000"/>
                    <a:lumOff val="25000"/>
                  </a:schemeClr>
                </a:solidFill>
              </a:defRPr>
            </a:lvl2pPr>
            <a:lvl3pPr>
              <a:defRPr sz="1800">
                <a:solidFill>
                  <a:schemeClr val="bg1">
                    <a:lumMod val="75000"/>
                    <a:lumOff val="25000"/>
                  </a:schemeClr>
                </a:solidFill>
              </a:defRPr>
            </a:lvl3pPr>
            <a:lvl4pPr>
              <a:defRPr sz="1600">
                <a:solidFill>
                  <a:schemeClr val="bg1">
                    <a:lumMod val="75000"/>
                    <a:lumOff val="25000"/>
                  </a:schemeClr>
                </a:solidFill>
              </a:defRPr>
            </a:lvl4pPr>
            <a:lvl5pPr>
              <a:defRPr sz="1600">
                <a:solidFill>
                  <a:schemeClr val="bg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4"/>
          </p:nvPr>
        </p:nvSpPr>
        <p:spPr>
          <a:xfrm>
            <a:off x="6553200" y="4552950"/>
            <a:ext cx="2133600" cy="273844"/>
          </a:xfrm>
          <a:prstGeom prst="rect">
            <a:avLst/>
          </a:prstGeom>
        </p:spPr>
        <p:txBody>
          <a:bodyPr/>
          <a:lstStyle>
            <a:lvl1pPr algn="r">
              <a:defRPr>
                <a:solidFill>
                  <a:schemeClr val="tx1"/>
                </a:solidFill>
              </a:defRPr>
            </a:lvl1pPr>
          </a:lstStyle>
          <a:p>
            <a:fld id="{A7EE2453-3BC3-4CDC-BBD4-144194DC3BDD}" type="slidenum">
              <a:rPr lang="en-US" smtClean="0"/>
              <a:pPr/>
              <a:t>‹#›</a:t>
            </a:fld>
            <a:endParaRPr lang="en-US" dirty="0"/>
          </a:p>
        </p:txBody>
      </p:sp>
    </p:spTree>
    <p:extLst>
      <p:ext uri="{BB962C8B-B14F-4D97-AF65-F5344CB8AC3E}">
        <p14:creationId xmlns:p14="http://schemas.microsoft.com/office/powerpoint/2010/main" val="3655088449"/>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reserve="1">
  <p:cSld name="Horzitonal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486150"/>
            <a:ext cx="8077200" cy="425054"/>
          </a:xfrm>
        </p:spPr>
        <p:txBody>
          <a:bodyPr anchor="b">
            <a:noAutofit/>
          </a:bodyPr>
          <a:lstStyle>
            <a:lvl1pPr algn="l">
              <a:defRPr sz="1800" b="1"/>
            </a:lvl1pPr>
          </a:lstStyle>
          <a:p>
            <a:r>
              <a:rPr lang="en-US" dirty="0"/>
              <a:t>Click to edit Master title style</a:t>
            </a:r>
          </a:p>
        </p:txBody>
      </p:sp>
      <p:sp>
        <p:nvSpPr>
          <p:cNvPr id="3" name="Picture Placeholder 2"/>
          <p:cNvSpPr>
            <a:spLocks noGrp="1"/>
          </p:cNvSpPr>
          <p:nvPr>
            <p:ph type="pic" idx="1"/>
          </p:nvPr>
        </p:nvSpPr>
        <p:spPr>
          <a:xfrm>
            <a:off x="457200" y="285750"/>
            <a:ext cx="8077199" cy="3086100"/>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457200" y="3911203"/>
            <a:ext cx="8077200" cy="4131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txBox="1">
            <a:spLocks/>
          </p:cNvSpPr>
          <p:nvPr userDrawn="1"/>
        </p:nvSpPr>
        <p:spPr>
          <a:xfrm>
            <a:off x="6553200" y="4552950"/>
            <a:ext cx="2133600" cy="273844"/>
          </a:xfrm>
          <a:prstGeom prst="rect">
            <a:avLst/>
          </a:prstGeom>
        </p:spPr>
        <p:txBody>
          <a:bodyPr/>
          <a:lstStyle>
            <a:defPPr>
              <a:defRPr lang="en-US"/>
            </a:defPPr>
            <a:lvl1pPr marL="0" algn="r"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7EE2453-3BC3-4CDC-BBD4-144194DC3BDD}"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3003022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Vertical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1352550"/>
            <a:ext cx="2819400" cy="1219200"/>
          </a:xfrm>
        </p:spPr>
        <p:txBody>
          <a:bodyPr anchor="b">
            <a:noAutofit/>
          </a:bodyPr>
          <a:lstStyle>
            <a:lvl1pPr algn="l">
              <a:lnSpc>
                <a:spcPct val="100000"/>
              </a:lnSpc>
              <a:defRPr sz="1800" b="1"/>
            </a:lvl1pPr>
          </a:lstStyle>
          <a:p>
            <a:r>
              <a:rPr lang="en-US" dirty="0"/>
              <a:t>Click to edit Master title style</a:t>
            </a:r>
          </a:p>
        </p:txBody>
      </p:sp>
      <p:sp>
        <p:nvSpPr>
          <p:cNvPr id="3" name="Picture Placeholder 2"/>
          <p:cNvSpPr>
            <a:spLocks noGrp="1"/>
          </p:cNvSpPr>
          <p:nvPr>
            <p:ph type="pic" idx="1"/>
          </p:nvPr>
        </p:nvSpPr>
        <p:spPr>
          <a:xfrm>
            <a:off x="3429000" y="285750"/>
            <a:ext cx="5486400" cy="4114800"/>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381000" y="2724150"/>
            <a:ext cx="2819400" cy="1143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5"/>
          <p:cNvSpPr txBox="1">
            <a:spLocks/>
          </p:cNvSpPr>
          <p:nvPr userDrawn="1"/>
        </p:nvSpPr>
        <p:spPr>
          <a:xfrm>
            <a:off x="6553200" y="4552950"/>
            <a:ext cx="2133600" cy="273844"/>
          </a:xfrm>
          <a:prstGeom prst="rect">
            <a:avLst/>
          </a:prstGeom>
        </p:spPr>
        <p:txBody>
          <a:bodyPr/>
          <a:lstStyle>
            <a:defPPr>
              <a:defRPr lang="en-US"/>
            </a:defPPr>
            <a:lvl1pPr marL="0" algn="r"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7EE2453-3BC3-4CDC-BBD4-144194DC3BDD}"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2309707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Slide Number Placeholder 5"/>
          <p:cNvSpPr>
            <a:spLocks noGrp="1"/>
          </p:cNvSpPr>
          <p:nvPr>
            <p:ph type="sldNum" sz="quarter" idx="12"/>
          </p:nvPr>
        </p:nvSpPr>
        <p:spPr>
          <a:xfrm>
            <a:off x="6553200" y="4552950"/>
            <a:ext cx="2133600" cy="273844"/>
          </a:xfrm>
          <a:prstGeom prst="rect">
            <a:avLst/>
          </a:prstGeom>
        </p:spPr>
        <p:txBody>
          <a:bodyPr/>
          <a:lstStyle>
            <a:lvl1pPr algn="r">
              <a:defRPr>
                <a:solidFill>
                  <a:schemeClr val="bg1"/>
                </a:solidFill>
              </a:defRPr>
            </a:lvl1pPr>
          </a:lstStyle>
          <a:p>
            <a:fld id="{A7EE2453-3BC3-4CDC-BBD4-144194DC3BDD}" type="slidenum">
              <a:rPr lang="en-US" smtClean="0"/>
              <a:pPr/>
              <a:t>‹#›</a:t>
            </a:fld>
            <a:endParaRPr lang="en-US" dirty="0"/>
          </a:p>
        </p:txBody>
      </p:sp>
    </p:spTree>
    <p:extLst>
      <p:ext uri="{BB962C8B-B14F-4D97-AF65-F5344CB8AC3E}">
        <p14:creationId xmlns:p14="http://schemas.microsoft.com/office/powerpoint/2010/main" val="3866743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200151"/>
            <a:ext cx="4038600" cy="32003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2003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4"/>
          </p:nvPr>
        </p:nvSpPr>
        <p:spPr>
          <a:xfrm>
            <a:off x="6553200" y="4552950"/>
            <a:ext cx="2133600" cy="273844"/>
          </a:xfrm>
          <a:prstGeom prst="rect">
            <a:avLst/>
          </a:prstGeom>
        </p:spPr>
        <p:txBody>
          <a:bodyPr/>
          <a:lstStyle>
            <a:lvl1pPr algn="r">
              <a:defRPr>
                <a:solidFill>
                  <a:schemeClr val="bg1"/>
                </a:solidFill>
              </a:defRPr>
            </a:lvl1pPr>
          </a:lstStyle>
          <a:p>
            <a:fld id="{A7EE2453-3BC3-4CDC-BBD4-144194DC3BDD}" type="slidenum">
              <a:rPr lang="en-US" smtClean="0"/>
              <a:pPr/>
              <a:t>‹#›</a:t>
            </a:fld>
            <a:endParaRPr lang="en-US" dirty="0"/>
          </a:p>
        </p:txBody>
      </p:sp>
    </p:spTree>
    <p:extLst>
      <p:ext uri="{BB962C8B-B14F-4D97-AF65-F5344CB8AC3E}">
        <p14:creationId xmlns:p14="http://schemas.microsoft.com/office/powerpoint/2010/main" val="918910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lnSpc>
                <a:spcPct val="100000"/>
              </a:lnSpc>
              <a:defRPr sz="2000" b="1"/>
            </a:lvl1pPr>
          </a:lstStyle>
          <a:p>
            <a:r>
              <a:rPr lang="en-US" dirty="0"/>
              <a:t>Click to edit Master title style</a:t>
            </a:r>
          </a:p>
        </p:txBody>
      </p:sp>
      <p:sp>
        <p:nvSpPr>
          <p:cNvPr id="3" name="Content Placeholder 2"/>
          <p:cNvSpPr>
            <a:spLocks noGrp="1"/>
          </p:cNvSpPr>
          <p:nvPr>
            <p:ph idx="1"/>
          </p:nvPr>
        </p:nvSpPr>
        <p:spPr>
          <a:xfrm>
            <a:off x="3575050" y="204789"/>
            <a:ext cx="5111750" cy="41957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7"/>
            <a:ext cx="3008313" cy="3324223"/>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Slide Number Placeholder 5"/>
          <p:cNvSpPr txBox="1">
            <a:spLocks/>
          </p:cNvSpPr>
          <p:nvPr userDrawn="1"/>
        </p:nvSpPr>
        <p:spPr>
          <a:xfrm>
            <a:off x="6553200" y="4552950"/>
            <a:ext cx="2133600" cy="273844"/>
          </a:xfrm>
          <a:prstGeom prst="rect">
            <a:avLst/>
          </a:prstGeom>
        </p:spPr>
        <p:txBody>
          <a:bodyPr/>
          <a:lstStyle>
            <a:defPPr>
              <a:defRPr lang="en-US"/>
            </a:defPPr>
            <a:lvl1pPr marL="0" algn="r"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7EE2453-3BC3-4CDC-BBD4-144194DC3BDD}"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3210269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553200" y="4552950"/>
            <a:ext cx="2133600" cy="273844"/>
          </a:xfrm>
          <a:prstGeom prst="rect">
            <a:avLst/>
          </a:prstGeom>
        </p:spPr>
        <p:txBody>
          <a:bodyPr/>
          <a:lstStyle>
            <a:lvl1pPr algn="r">
              <a:defRPr>
                <a:solidFill>
                  <a:schemeClr val="bg1"/>
                </a:solidFill>
              </a:defRPr>
            </a:lvl1pPr>
          </a:lstStyle>
          <a:p>
            <a:fld id="{A7EE2453-3BC3-4CDC-BBD4-144194DC3BDD}" type="slidenum">
              <a:rPr lang="en-US" smtClean="0"/>
              <a:pPr/>
              <a:t>‹#›</a:t>
            </a:fld>
            <a:endParaRPr lang="en-US" dirty="0"/>
          </a:p>
        </p:txBody>
      </p:sp>
    </p:spTree>
    <p:extLst>
      <p:ext uri="{BB962C8B-B14F-4D97-AF65-F5344CB8AC3E}">
        <p14:creationId xmlns:p14="http://schemas.microsoft.com/office/powerpoint/2010/main" val="847152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133350"/>
            <a:ext cx="8229600" cy="10668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276350"/>
            <a:ext cx="8229600" cy="31242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553200" y="4552950"/>
            <a:ext cx="2133600" cy="273844"/>
          </a:xfrm>
          <a:prstGeom prst="rect">
            <a:avLst/>
          </a:prstGeom>
        </p:spPr>
        <p:txBody>
          <a:bodyPr/>
          <a:lstStyle>
            <a:lvl1pPr algn="r">
              <a:defRPr sz="1200">
                <a:solidFill>
                  <a:schemeClr val="bg1"/>
                </a:solidFill>
                <a:latin typeface="Arial" pitchFamily="34" charset="0"/>
                <a:cs typeface="Arial" pitchFamily="34" charset="0"/>
              </a:defRPr>
            </a:lvl1pPr>
          </a:lstStyle>
          <a:p>
            <a:fld id="{A7EE2453-3BC3-4CDC-BBD4-144194DC3BDD}" type="slidenum">
              <a:rPr lang="en-US" smtClean="0"/>
              <a:pPr/>
              <a:t>‹#›</a:t>
            </a:fld>
            <a:endParaRPr lang="en-US" dirty="0"/>
          </a:p>
        </p:txBody>
      </p:sp>
    </p:spTree>
    <p:extLst>
      <p:ext uri="{BB962C8B-B14F-4D97-AF65-F5344CB8AC3E}">
        <p14:creationId xmlns:p14="http://schemas.microsoft.com/office/powerpoint/2010/main" val="26290499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8" r:id="rId4"/>
    <p:sldLayoutId id="2147483654" r:id="rId5"/>
    <p:sldLayoutId id="2147483652" r:id="rId6"/>
    <p:sldLayoutId id="2147483656" r:id="rId7"/>
    <p:sldLayoutId id="2147483655" r:id="rId8"/>
  </p:sldLayoutIdLst>
  <p:hf hdr="0" ftr="0" dt="0"/>
  <p:txStyles>
    <p:titleStyle>
      <a:lvl1pPr algn="l" defTabSz="914400" rtl="0" eaLnBrk="1" latinLnBrk="0" hangingPunct="1">
        <a:lnSpc>
          <a:spcPts val="3200"/>
        </a:lnSpc>
        <a:spcBef>
          <a:spcPct val="0"/>
        </a:spcBef>
        <a:buNone/>
        <a:defRPr sz="3200" kern="1200">
          <a:solidFill>
            <a:schemeClr val="tx2"/>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chemeClr val="accent1">
            <a:lumMod val="75000"/>
          </a:schemeClr>
        </a:buClr>
        <a:buFont typeface="Arial" pitchFamily="34" charset="0"/>
        <a:buChar char="•"/>
        <a:defRPr sz="2800" kern="1200">
          <a:solidFill>
            <a:schemeClr val="tx1">
              <a:lumMod val="75000"/>
              <a:lumOff val="25000"/>
            </a:schemeClr>
          </a:solidFill>
          <a:latin typeface="Arial" pitchFamily="34" charset="0"/>
          <a:ea typeface="+mn-ea"/>
          <a:cs typeface="Arial" pitchFamily="34" charset="0"/>
        </a:defRPr>
      </a:lvl1pPr>
      <a:lvl2pPr marL="742950" indent="-285750" algn="l" defTabSz="914400" rtl="0" eaLnBrk="1" latinLnBrk="0" hangingPunct="1">
        <a:spcBef>
          <a:spcPct val="20000"/>
        </a:spcBef>
        <a:buClr>
          <a:schemeClr val="accent1">
            <a:lumMod val="75000"/>
          </a:schemeClr>
        </a:buClr>
        <a:buFont typeface="Arial" pitchFamily="34" charset="0"/>
        <a:buChar char="–"/>
        <a:defRPr sz="2400" kern="1200">
          <a:solidFill>
            <a:schemeClr val="tx1">
              <a:lumMod val="75000"/>
              <a:lumOff val="25000"/>
            </a:schemeClr>
          </a:solidFill>
          <a:latin typeface="Arial" pitchFamily="34" charset="0"/>
          <a:ea typeface="+mn-ea"/>
          <a:cs typeface="Arial" pitchFamily="34" charset="0"/>
        </a:defRPr>
      </a:lvl2pPr>
      <a:lvl3pPr marL="1143000" indent="-228600" algn="l" defTabSz="914400" rtl="0" eaLnBrk="1" latinLnBrk="0" hangingPunct="1">
        <a:spcBef>
          <a:spcPct val="20000"/>
        </a:spcBef>
        <a:buClr>
          <a:schemeClr val="accent1">
            <a:lumMod val="75000"/>
          </a:schemeClr>
        </a:buClr>
        <a:buFont typeface="Arial" pitchFamily="34" charset="0"/>
        <a:buChar char="•"/>
        <a:defRPr sz="2000" kern="1200">
          <a:solidFill>
            <a:schemeClr val="tx1">
              <a:lumMod val="75000"/>
              <a:lumOff val="25000"/>
            </a:schemeClr>
          </a:solidFill>
          <a:latin typeface="Arial" pitchFamily="34" charset="0"/>
          <a:ea typeface="+mn-ea"/>
          <a:cs typeface="Arial" pitchFamily="34" charset="0"/>
        </a:defRPr>
      </a:lvl3pPr>
      <a:lvl4pPr marL="1600200" indent="-228600" algn="l" defTabSz="914400" rtl="0" eaLnBrk="1" latinLnBrk="0" hangingPunct="1">
        <a:spcBef>
          <a:spcPct val="20000"/>
        </a:spcBef>
        <a:buClr>
          <a:schemeClr val="accent1">
            <a:lumMod val="75000"/>
          </a:schemeClr>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4pPr>
      <a:lvl5pPr marL="2057400" indent="-228600" algn="l" defTabSz="914400" rtl="0" eaLnBrk="1" latinLnBrk="0" hangingPunct="1">
        <a:spcBef>
          <a:spcPct val="20000"/>
        </a:spcBef>
        <a:buClr>
          <a:schemeClr val="accent1">
            <a:lumMod val="75000"/>
          </a:schemeClr>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thecb.state.tx.us/institutional-resources-programs/title-ix-training/"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utsystem.edu/documents/docs/general-documents/2019/ut-system-model-policy-sexual-misconduct"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utsystem.edu/offices/systemwide-compliance/title-ix"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mailto:kranderson@utsystem.edu" TargetMode="External"/><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61D658-4328-4461-BEB7-55890CABE387}"/>
              </a:ext>
            </a:extLst>
          </p:cNvPr>
          <p:cNvSpPr>
            <a:spLocks noGrp="1"/>
          </p:cNvSpPr>
          <p:nvPr>
            <p:ph type="ctrTitle"/>
          </p:nvPr>
        </p:nvSpPr>
        <p:spPr>
          <a:xfrm>
            <a:off x="609600" y="1012032"/>
            <a:ext cx="8382000" cy="1407319"/>
          </a:xfrm>
        </p:spPr>
        <p:txBody>
          <a:bodyPr/>
          <a:lstStyle/>
          <a:p>
            <a:r>
              <a:rPr lang="en-US" dirty="0"/>
              <a:t>Systemwide Title IX &amp; </a:t>
            </a:r>
            <a:br>
              <a:rPr lang="en-US" dirty="0"/>
            </a:br>
            <a:r>
              <a:rPr lang="en-US" dirty="0"/>
              <a:t>Sexual Misconduct Updates</a:t>
            </a:r>
          </a:p>
        </p:txBody>
      </p:sp>
      <p:sp>
        <p:nvSpPr>
          <p:cNvPr id="3" name="Subtitle 2">
            <a:extLst>
              <a:ext uri="{FF2B5EF4-FFF2-40B4-BE49-F238E27FC236}">
                <a16:creationId xmlns:a16="http://schemas.microsoft.com/office/drawing/2014/main" xmlns="" id="{25A3291B-7B43-4FCC-A706-4261CE1E8065}"/>
              </a:ext>
            </a:extLst>
          </p:cNvPr>
          <p:cNvSpPr>
            <a:spLocks noGrp="1"/>
          </p:cNvSpPr>
          <p:nvPr>
            <p:ph type="subTitle" idx="1"/>
          </p:nvPr>
        </p:nvSpPr>
        <p:spPr>
          <a:xfrm>
            <a:off x="685800" y="3140868"/>
            <a:ext cx="7772400" cy="990600"/>
          </a:xfrm>
        </p:spPr>
        <p:txBody>
          <a:bodyPr/>
          <a:lstStyle/>
          <a:p>
            <a:r>
              <a:rPr lang="en-US" dirty="0"/>
              <a:t>Faculty Advisory Council</a:t>
            </a:r>
          </a:p>
          <a:p>
            <a:r>
              <a:rPr lang="en-US" dirty="0"/>
              <a:t>January 31, 2020</a:t>
            </a:r>
          </a:p>
        </p:txBody>
      </p:sp>
      <p:sp>
        <p:nvSpPr>
          <p:cNvPr id="4" name="Text Placeholder 3">
            <a:extLst>
              <a:ext uri="{FF2B5EF4-FFF2-40B4-BE49-F238E27FC236}">
                <a16:creationId xmlns:a16="http://schemas.microsoft.com/office/drawing/2014/main" xmlns="" id="{FAF0C435-3408-4172-B5E2-3F0578B0CA31}"/>
              </a:ext>
            </a:extLst>
          </p:cNvPr>
          <p:cNvSpPr>
            <a:spLocks noGrp="1"/>
          </p:cNvSpPr>
          <p:nvPr>
            <p:ph type="body" sz="quarter" idx="10"/>
          </p:nvPr>
        </p:nvSpPr>
        <p:spPr>
          <a:xfrm>
            <a:off x="685800" y="2418022"/>
            <a:ext cx="7772400" cy="609600"/>
          </a:xfrm>
        </p:spPr>
        <p:txBody>
          <a:bodyPr/>
          <a:lstStyle/>
          <a:p>
            <a:r>
              <a:rPr lang="en-US" dirty="0"/>
              <a:t>Krista Anderson, Systemwide Title IX Coordinator</a:t>
            </a:r>
          </a:p>
        </p:txBody>
      </p:sp>
    </p:spTree>
    <p:extLst>
      <p:ext uri="{BB962C8B-B14F-4D97-AF65-F5344CB8AC3E}">
        <p14:creationId xmlns:p14="http://schemas.microsoft.com/office/powerpoint/2010/main" val="4159112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B1C728-26CB-4D18-9A4A-9221F1375DDA}"/>
              </a:ext>
            </a:extLst>
          </p:cNvPr>
          <p:cNvSpPr>
            <a:spLocks noGrp="1"/>
          </p:cNvSpPr>
          <p:nvPr>
            <p:ph type="title"/>
          </p:nvPr>
        </p:nvSpPr>
        <p:spPr>
          <a:xfrm>
            <a:off x="457200" y="173692"/>
            <a:ext cx="8229600" cy="914400"/>
          </a:xfrm>
        </p:spPr>
        <p:txBody>
          <a:bodyPr/>
          <a:lstStyle/>
          <a:p>
            <a:r>
              <a:rPr lang="en-US" dirty="0"/>
              <a:t>Major Changes Expected </a:t>
            </a:r>
            <a:br>
              <a:rPr lang="en-US" dirty="0"/>
            </a:br>
            <a:r>
              <a:rPr lang="en-US" dirty="0"/>
              <a:t>Title IX Regulations</a:t>
            </a:r>
          </a:p>
        </p:txBody>
      </p:sp>
      <p:sp>
        <p:nvSpPr>
          <p:cNvPr id="3" name="Content Placeholder 2">
            <a:extLst>
              <a:ext uri="{FF2B5EF4-FFF2-40B4-BE49-F238E27FC236}">
                <a16:creationId xmlns:a16="http://schemas.microsoft.com/office/drawing/2014/main" xmlns="" id="{3003651B-0ABF-4819-BCC7-CEBD37441A10}"/>
              </a:ext>
            </a:extLst>
          </p:cNvPr>
          <p:cNvSpPr>
            <a:spLocks noGrp="1"/>
          </p:cNvSpPr>
          <p:nvPr>
            <p:ph idx="1"/>
          </p:nvPr>
        </p:nvSpPr>
        <p:spPr>
          <a:xfrm>
            <a:off x="457200" y="1088092"/>
            <a:ext cx="8458200" cy="3160058"/>
          </a:xfrm>
        </p:spPr>
        <p:txBody>
          <a:bodyPr>
            <a:normAutofit fontScale="92500" lnSpcReduction="10000"/>
          </a:bodyPr>
          <a:lstStyle/>
          <a:p>
            <a:r>
              <a:rPr lang="en-US" dirty="0"/>
              <a:t>Narrower course &amp; scope of Title IX</a:t>
            </a:r>
          </a:p>
          <a:p>
            <a:pPr lvl="1">
              <a:buFont typeface="Arial" panose="020B0604020202020204" pitchFamily="34" charset="0"/>
              <a:buChar char="•"/>
            </a:pPr>
            <a:r>
              <a:rPr lang="en-US" dirty="0"/>
              <a:t>Narrower definition for “sexual harassment” </a:t>
            </a:r>
          </a:p>
          <a:p>
            <a:pPr lvl="1">
              <a:buFont typeface="Arial" panose="020B0604020202020204" pitchFamily="34" charset="0"/>
              <a:buChar char="•"/>
            </a:pPr>
            <a:r>
              <a:rPr lang="en-US" dirty="0"/>
              <a:t>Requires </a:t>
            </a:r>
            <a:r>
              <a:rPr lang="en-US" b="1" dirty="0"/>
              <a:t>“actual notice” </a:t>
            </a:r>
            <a:r>
              <a:rPr lang="en-US" dirty="0"/>
              <a:t>from alleged victim/survivor (complainant) to the Title IX Coordinator/Deputy</a:t>
            </a:r>
          </a:p>
          <a:p>
            <a:pPr lvl="1">
              <a:buFont typeface="Arial" panose="020B0604020202020204" pitchFamily="34" charset="0"/>
              <a:buChar char="•"/>
            </a:pPr>
            <a:r>
              <a:rPr lang="en-US" dirty="0"/>
              <a:t>Applicable to educational programs &amp; activities in the U.S.A. only</a:t>
            </a:r>
          </a:p>
          <a:p>
            <a:r>
              <a:rPr lang="en-US" dirty="0"/>
              <a:t>Reinforces the </a:t>
            </a:r>
            <a:r>
              <a:rPr lang="en-US" b="1" dirty="0"/>
              <a:t>“deliberate indifference” </a:t>
            </a:r>
            <a:r>
              <a:rPr lang="en-US" dirty="0"/>
              <a:t>standard</a:t>
            </a:r>
          </a:p>
          <a:p>
            <a:r>
              <a:rPr lang="en-US" dirty="0"/>
              <a:t>Allows for </a:t>
            </a:r>
            <a:r>
              <a:rPr lang="en-US" b="1" dirty="0"/>
              <a:t>“preponderance” or “clear &amp; convincing” </a:t>
            </a:r>
            <a:r>
              <a:rPr lang="en-US" dirty="0"/>
              <a:t>evidence standard; all adjudication must use the same standard</a:t>
            </a:r>
          </a:p>
          <a:p>
            <a:r>
              <a:rPr lang="en-US" dirty="0"/>
              <a:t>Allows for </a:t>
            </a:r>
            <a:r>
              <a:rPr lang="en-US" b="1" dirty="0"/>
              <a:t>informal resolutions &amp; mediation </a:t>
            </a:r>
          </a:p>
        </p:txBody>
      </p:sp>
      <p:sp>
        <p:nvSpPr>
          <p:cNvPr id="4" name="Slide Number Placeholder 3">
            <a:extLst>
              <a:ext uri="{FF2B5EF4-FFF2-40B4-BE49-F238E27FC236}">
                <a16:creationId xmlns:a16="http://schemas.microsoft.com/office/drawing/2014/main" xmlns="" id="{EF90FF15-E2D8-422C-9FDA-DF6E81842495}"/>
              </a:ext>
            </a:extLst>
          </p:cNvPr>
          <p:cNvSpPr>
            <a:spLocks noGrp="1"/>
          </p:cNvSpPr>
          <p:nvPr>
            <p:ph type="sldNum" sz="quarter" idx="4"/>
          </p:nvPr>
        </p:nvSpPr>
        <p:spPr/>
        <p:txBody>
          <a:bodyPr/>
          <a:lstStyle/>
          <a:p>
            <a:fld id="{A7EE2453-3BC3-4CDC-BBD4-144194DC3BDD}" type="slidenum">
              <a:rPr lang="en-US" smtClean="0"/>
              <a:pPr/>
              <a:t>10</a:t>
            </a:fld>
            <a:endParaRPr lang="en-US" dirty="0"/>
          </a:p>
        </p:txBody>
      </p:sp>
    </p:spTree>
    <p:extLst>
      <p:ext uri="{BB962C8B-B14F-4D97-AF65-F5344CB8AC3E}">
        <p14:creationId xmlns:p14="http://schemas.microsoft.com/office/powerpoint/2010/main" val="356704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B1C728-26CB-4D18-9A4A-9221F1375DDA}"/>
              </a:ext>
            </a:extLst>
          </p:cNvPr>
          <p:cNvSpPr>
            <a:spLocks noGrp="1"/>
          </p:cNvSpPr>
          <p:nvPr>
            <p:ph type="title"/>
          </p:nvPr>
        </p:nvSpPr>
        <p:spPr>
          <a:xfrm>
            <a:off x="457200" y="173692"/>
            <a:ext cx="8229600" cy="914400"/>
          </a:xfrm>
        </p:spPr>
        <p:txBody>
          <a:bodyPr/>
          <a:lstStyle/>
          <a:p>
            <a:r>
              <a:rPr lang="en-US" dirty="0"/>
              <a:t>Major Changes Expected (Cont.)</a:t>
            </a:r>
            <a:br>
              <a:rPr lang="en-US" dirty="0"/>
            </a:br>
            <a:r>
              <a:rPr lang="en-US" dirty="0"/>
              <a:t>Title IX Regulations</a:t>
            </a:r>
          </a:p>
        </p:txBody>
      </p:sp>
      <p:sp>
        <p:nvSpPr>
          <p:cNvPr id="3" name="Content Placeholder 2">
            <a:extLst>
              <a:ext uri="{FF2B5EF4-FFF2-40B4-BE49-F238E27FC236}">
                <a16:creationId xmlns:a16="http://schemas.microsoft.com/office/drawing/2014/main" xmlns="" id="{3003651B-0ABF-4819-BCC7-CEBD37441A10}"/>
              </a:ext>
            </a:extLst>
          </p:cNvPr>
          <p:cNvSpPr>
            <a:spLocks noGrp="1"/>
          </p:cNvSpPr>
          <p:nvPr>
            <p:ph idx="1"/>
          </p:nvPr>
        </p:nvSpPr>
        <p:spPr>
          <a:xfrm>
            <a:off x="457200" y="1123950"/>
            <a:ext cx="8229600" cy="2630020"/>
          </a:xfrm>
        </p:spPr>
        <p:txBody>
          <a:bodyPr>
            <a:normAutofit fontScale="92500" lnSpcReduction="20000"/>
          </a:bodyPr>
          <a:lstStyle/>
          <a:p>
            <a:r>
              <a:rPr lang="en-US" dirty="0"/>
              <a:t>Eliminates the “single investigator” model, and requires a </a:t>
            </a:r>
            <a:r>
              <a:rPr lang="en-US" b="1" dirty="0"/>
              <a:t>hearing</a:t>
            </a:r>
            <a:r>
              <a:rPr lang="en-US" dirty="0"/>
              <a:t> with an independent hearing officer or panel</a:t>
            </a:r>
          </a:p>
          <a:p>
            <a:r>
              <a:rPr lang="en-US" dirty="0"/>
              <a:t>Requires </a:t>
            </a:r>
            <a:r>
              <a:rPr lang="en-US" b="1" dirty="0"/>
              <a:t>cross-examination</a:t>
            </a:r>
            <a:r>
              <a:rPr lang="en-US" dirty="0"/>
              <a:t> in hearings (by the advisors)</a:t>
            </a:r>
          </a:p>
          <a:p>
            <a:r>
              <a:rPr lang="en-US" dirty="0"/>
              <a:t>Requires institutions to </a:t>
            </a:r>
            <a:r>
              <a:rPr lang="en-US" b="1" dirty="0"/>
              <a:t>provide an advisor</a:t>
            </a:r>
            <a:r>
              <a:rPr lang="en-US" dirty="0"/>
              <a:t> to each party, if they have not selected one of choice</a:t>
            </a:r>
          </a:p>
          <a:p>
            <a:r>
              <a:rPr lang="en-US" dirty="0"/>
              <a:t>Requires </a:t>
            </a:r>
            <a:r>
              <a:rPr lang="en-US" b="1" dirty="0"/>
              <a:t>live participation </a:t>
            </a:r>
            <a:r>
              <a:rPr lang="en-US" dirty="0"/>
              <a:t>in the hearing for the participant’s statements, evidence, or documents to be considered in the decision of the hearing outcome</a:t>
            </a:r>
          </a:p>
        </p:txBody>
      </p:sp>
      <p:sp>
        <p:nvSpPr>
          <p:cNvPr id="4" name="Slide Number Placeholder 3">
            <a:extLst>
              <a:ext uri="{FF2B5EF4-FFF2-40B4-BE49-F238E27FC236}">
                <a16:creationId xmlns:a16="http://schemas.microsoft.com/office/drawing/2014/main" xmlns="" id="{EF90FF15-E2D8-422C-9FDA-DF6E81842495}"/>
              </a:ext>
            </a:extLst>
          </p:cNvPr>
          <p:cNvSpPr>
            <a:spLocks noGrp="1"/>
          </p:cNvSpPr>
          <p:nvPr>
            <p:ph type="sldNum" sz="quarter" idx="4"/>
          </p:nvPr>
        </p:nvSpPr>
        <p:spPr/>
        <p:txBody>
          <a:bodyPr/>
          <a:lstStyle/>
          <a:p>
            <a:fld id="{A7EE2453-3BC3-4CDC-BBD4-144194DC3BDD}" type="slidenum">
              <a:rPr lang="en-US" smtClean="0"/>
              <a:pPr/>
              <a:t>11</a:t>
            </a:fld>
            <a:endParaRPr lang="en-US" dirty="0"/>
          </a:p>
        </p:txBody>
      </p:sp>
      <p:sp>
        <p:nvSpPr>
          <p:cNvPr id="5" name="Title 1">
            <a:extLst>
              <a:ext uri="{FF2B5EF4-FFF2-40B4-BE49-F238E27FC236}">
                <a16:creationId xmlns:a16="http://schemas.microsoft.com/office/drawing/2014/main" xmlns="" id="{75246FCC-3929-46A1-B7FE-BEF7A745FB82}"/>
              </a:ext>
            </a:extLst>
          </p:cNvPr>
          <p:cNvSpPr txBox="1">
            <a:spLocks/>
          </p:cNvSpPr>
          <p:nvPr/>
        </p:nvSpPr>
        <p:spPr>
          <a:xfrm>
            <a:off x="2324100" y="3753970"/>
            <a:ext cx="4495800" cy="531159"/>
          </a:xfrm>
          <a:prstGeom prst="rect">
            <a:avLst/>
          </a:prstGeom>
          <a:ln w="57150">
            <a:solidFill>
              <a:schemeClr val="bg2">
                <a:lumMod val="75000"/>
              </a:schemeClr>
            </a:solidFill>
          </a:ln>
        </p:spPr>
        <p:txBody>
          <a:bodyPr vert="horz" lIns="91440" tIns="45720" rIns="91440" bIns="45720" rtlCol="0" anchor="t">
            <a:normAutofit fontScale="97500"/>
          </a:bodyPr>
          <a:lstStyle>
            <a:lvl1pPr algn="l" defTabSz="914400" rtl="0" eaLnBrk="1" latinLnBrk="0" hangingPunct="1">
              <a:lnSpc>
                <a:spcPts val="3200"/>
              </a:lnSpc>
              <a:spcBef>
                <a:spcPct val="0"/>
              </a:spcBef>
              <a:buNone/>
              <a:defRPr sz="2800" kern="1200">
                <a:solidFill>
                  <a:schemeClr val="bg2"/>
                </a:solidFill>
                <a:latin typeface="Arial" pitchFamily="34" charset="0"/>
                <a:ea typeface="+mj-ea"/>
                <a:cs typeface="Arial" pitchFamily="34" charset="0"/>
              </a:defRPr>
            </a:lvl1pPr>
          </a:lstStyle>
          <a:p>
            <a:pPr algn="ctr"/>
            <a:r>
              <a:rPr lang="en-US" dirty="0"/>
              <a:t>Questions on TIX Regs?</a:t>
            </a:r>
          </a:p>
        </p:txBody>
      </p:sp>
    </p:spTree>
    <p:extLst>
      <p:ext uri="{BB962C8B-B14F-4D97-AF65-F5344CB8AC3E}">
        <p14:creationId xmlns:p14="http://schemas.microsoft.com/office/powerpoint/2010/main" val="52561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xmlns="" id="{B1A0EFE9-FA56-44B3-AE3E-8D832ED630A5}"/>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2424604" y="133350"/>
            <a:ext cx="4294792" cy="4191000"/>
          </a:xfrm>
          <a:prstGeom prst="rect">
            <a:avLst/>
          </a:prstGeom>
        </p:spPr>
      </p:pic>
      <p:sp>
        <p:nvSpPr>
          <p:cNvPr id="2" name="Title 1">
            <a:extLst>
              <a:ext uri="{FF2B5EF4-FFF2-40B4-BE49-F238E27FC236}">
                <a16:creationId xmlns:a16="http://schemas.microsoft.com/office/drawing/2014/main" xmlns="" id="{79303E4A-215B-47EB-8077-0CABE24CEFFB}"/>
              </a:ext>
            </a:extLst>
          </p:cNvPr>
          <p:cNvSpPr>
            <a:spLocks noGrp="1"/>
          </p:cNvSpPr>
          <p:nvPr>
            <p:ph type="ctrTitle"/>
          </p:nvPr>
        </p:nvSpPr>
        <p:spPr>
          <a:xfrm>
            <a:off x="2324100" y="1714500"/>
            <a:ext cx="4495800" cy="838200"/>
          </a:xfrm>
          <a:ln w="57150">
            <a:solidFill>
              <a:schemeClr val="tx2">
                <a:lumMod val="75000"/>
              </a:schemeClr>
            </a:solidFill>
          </a:ln>
        </p:spPr>
        <p:txBody>
          <a:bodyPr/>
          <a:lstStyle/>
          <a:p>
            <a:pPr algn="ctr"/>
            <a:r>
              <a:rPr lang="en-US" dirty="0"/>
              <a:t>State Law Updates</a:t>
            </a:r>
          </a:p>
        </p:txBody>
      </p:sp>
    </p:spTree>
    <p:extLst>
      <p:ext uri="{BB962C8B-B14F-4D97-AF65-F5344CB8AC3E}">
        <p14:creationId xmlns:p14="http://schemas.microsoft.com/office/powerpoint/2010/main" val="1838698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B1C728-26CB-4D18-9A4A-9221F1375DDA}"/>
              </a:ext>
            </a:extLst>
          </p:cNvPr>
          <p:cNvSpPr>
            <a:spLocks noGrp="1"/>
          </p:cNvSpPr>
          <p:nvPr>
            <p:ph type="title"/>
          </p:nvPr>
        </p:nvSpPr>
        <p:spPr/>
        <p:txBody>
          <a:bodyPr/>
          <a:lstStyle/>
          <a:p>
            <a:r>
              <a:rPr lang="en-US" b="1" dirty="0"/>
              <a:t>SB 212 (January 1, 2020)</a:t>
            </a:r>
            <a:r>
              <a:rPr lang="en-US" dirty="0"/>
              <a:t/>
            </a:r>
            <a:br>
              <a:rPr lang="en-US" dirty="0"/>
            </a:br>
            <a:r>
              <a:rPr lang="en-US" dirty="0"/>
              <a:t>Employee Reporting Requirements</a:t>
            </a:r>
          </a:p>
        </p:txBody>
      </p:sp>
      <p:sp>
        <p:nvSpPr>
          <p:cNvPr id="3" name="Content Placeholder 2">
            <a:extLst>
              <a:ext uri="{FF2B5EF4-FFF2-40B4-BE49-F238E27FC236}">
                <a16:creationId xmlns:a16="http://schemas.microsoft.com/office/drawing/2014/main" xmlns="" id="{3003651B-0ABF-4819-BCC7-CEBD37441A10}"/>
              </a:ext>
            </a:extLst>
          </p:cNvPr>
          <p:cNvSpPr>
            <a:spLocks noGrp="1"/>
          </p:cNvSpPr>
          <p:nvPr>
            <p:ph idx="1"/>
          </p:nvPr>
        </p:nvSpPr>
        <p:spPr>
          <a:xfrm>
            <a:off x="457200" y="1200150"/>
            <a:ext cx="8153400" cy="3200400"/>
          </a:xfrm>
        </p:spPr>
        <p:txBody>
          <a:bodyPr/>
          <a:lstStyle/>
          <a:p>
            <a:r>
              <a:rPr lang="en-US" dirty="0"/>
              <a:t>Requires all postsecondary institution </a:t>
            </a:r>
            <a:r>
              <a:rPr lang="en-US" b="1" u="sng" dirty="0"/>
              <a:t>employees</a:t>
            </a:r>
            <a:r>
              <a:rPr lang="en-US" dirty="0"/>
              <a:t> to report information of sexual harassment, sexual assault, dating violence, and stalking, when involving:</a:t>
            </a:r>
          </a:p>
          <a:p>
            <a:pPr lvl="1">
              <a:buFont typeface="Arial" panose="020B0604020202020204" pitchFamily="34" charset="0"/>
              <a:buChar char="•"/>
            </a:pPr>
            <a:r>
              <a:rPr lang="en-US" u="sng" dirty="0"/>
              <a:t>Students</a:t>
            </a:r>
            <a:r>
              <a:rPr lang="en-US" dirty="0"/>
              <a:t> enrolled at the institution (at the time of alleged incident), alleged victims or respondents; </a:t>
            </a:r>
            <a:r>
              <a:rPr lang="en-US" b="1" u="sng" dirty="0"/>
              <a:t>or</a:t>
            </a:r>
          </a:p>
          <a:p>
            <a:pPr lvl="1">
              <a:buFont typeface="Arial" panose="020B0604020202020204" pitchFamily="34" charset="0"/>
              <a:buChar char="•"/>
            </a:pPr>
            <a:r>
              <a:rPr lang="en-US" u="sng" dirty="0"/>
              <a:t>Employees</a:t>
            </a:r>
            <a:r>
              <a:rPr lang="en-US" dirty="0"/>
              <a:t> at the institution (at the time of alleged incident), alleged victims or respondents</a:t>
            </a:r>
          </a:p>
        </p:txBody>
      </p:sp>
      <p:sp>
        <p:nvSpPr>
          <p:cNvPr id="4" name="Slide Number Placeholder 3">
            <a:extLst>
              <a:ext uri="{FF2B5EF4-FFF2-40B4-BE49-F238E27FC236}">
                <a16:creationId xmlns:a16="http://schemas.microsoft.com/office/drawing/2014/main" xmlns="" id="{EF90FF15-E2D8-422C-9FDA-DF6E81842495}"/>
              </a:ext>
            </a:extLst>
          </p:cNvPr>
          <p:cNvSpPr>
            <a:spLocks noGrp="1"/>
          </p:cNvSpPr>
          <p:nvPr>
            <p:ph type="sldNum" sz="quarter" idx="4"/>
          </p:nvPr>
        </p:nvSpPr>
        <p:spPr/>
        <p:txBody>
          <a:bodyPr/>
          <a:lstStyle/>
          <a:p>
            <a:fld id="{A7EE2453-3BC3-4CDC-BBD4-144194DC3BDD}" type="slidenum">
              <a:rPr lang="en-US" smtClean="0"/>
              <a:pPr/>
              <a:t>13</a:t>
            </a:fld>
            <a:endParaRPr lang="en-US" dirty="0"/>
          </a:p>
        </p:txBody>
      </p:sp>
    </p:spTree>
    <p:extLst>
      <p:ext uri="{BB962C8B-B14F-4D97-AF65-F5344CB8AC3E}">
        <p14:creationId xmlns:p14="http://schemas.microsoft.com/office/powerpoint/2010/main" val="102394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B1C728-26CB-4D18-9A4A-9221F1375DDA}"/>
              </a:ext>
            </a:extLst>
          </p:cNvPr>
          <p:cNvSpPr>
            <a:spLocks noGrp="1"/>
          </p:cNvSpPr>
          <p:nvPr>
            <p:ph type="title"/>
          </p:nvPr>
        </p:nvSpPr>
        <p:spPr>
          <a:xfrm>
            <a:off x="457200" y="173691"/>
            <a:ext cx="8229600" cy="914400"/>
          </a:xfrm>
        </p:spPr>
        <p:txBody>
          <a:bodyPr/>
          <a:lstStyle/>
          <a:p>
            <a:r>
              <a:rPr lang="en-US" dirty="0"/>
              <a:t>Confidential Employee Reporting Requirements</a:t>
            </a:r>
            <a:br>
              <a:rPr lang="en-US" dirty="0"/>
            </a:br>
            <a:r>
              <a:rPr lang="en-US" dirty="0"/>
              <a:t>SB 212 (Cont.)</a:t>
            </a:r>
          </a:p>
        </p:txBody>
      </p:sp>
      <p:sp>
        <p:nvSpPr>
          <p:cNvPr id="3" name="Content Placeholder 2">
            <a:extLst>
              <a:ext uri="{FF2B5EF4-FFF2-40B4-BE49-F238E27FC236}">
                <a16:creationId xmlns:a16="http://schemas.microsoft.com/office/drawing/2014/main" xmlns="" id="{3003651B-0ABF-4819-BCC7-CEBD37441A10}"/>
              </a:ext>
            </a:extLst>
          </p:cNvPr>
          <p:cNvSpPr>
            <a:spLocks noGrp="1"/>
          </p:cNvSpPr>
          <p:nvPr>
            <p:ph idx="1"/>
          </p:nvPr>
        </p:nvSpPr>
        <p:spPr>
          <a:xfrm>
            <a:off x="457200" y="1200150"/>
            <a:ext cx="8153400" cy="3200400"/>
          </a:xfrm>
        </p:spPr>
        <p:txBody>
          <a:bodyPr/>
          <a:lstStyle/>
          <a:p>
            <a:r>
              <a:rPr lang="en-US" dirty="0"/>
              <a:t>Requires all </a:t>
            </a:r>
            <a:r>
              <a:rPr lang="en-US" b="1" u="sng" dirty="0"/>
              <a:t>confidential employees</a:t>
            </a:r>
            <a:r>
              <a:rPr lang="en-US" dirty="0"/>
              <a:t> to report                         </a:t>
            </a:r>
            <a:r>
              <a:rPr lang="en-US" b="1" u="sng" dirty="0"/>
              <a:t>type of incident only</a:t>
            </a:r>
            <a:r>
              <a:rPr lang="en-US" b="1" dirty="0"/>
              <a:t> </a:t>
            </a:r>
            <a:r>
              <a:rPr lang="en-US" dirty="0"/>
              <a:t>who receive information of sexual harassment, sexual assault, dating violence, and stalking, when involving:</a:t>
            </a:r>
          </a:p>
          <a:p>
            <a:pPr lvl="1">
              <a:buFont typeface="Arial" panose="020B0604020202020204" pitchFamily="34" charset="0"/>
              <a:buChar char="•"/>
            </a:pPr>
            <a:r>
              <a:rPr lang="en-US" u="sng" dirty="0"/>
              <a:t>Students</a:t>
            </a:r>
            <a:r>
              <a:rPr lang="en-US" dirty="0"/>
              <a:t> enrolled at the institution (at the time of alleged incident), alleged victims or respondents; </a:t>
            </a:r>
            <a:r>
              <a:rPr lang="en-US" b="1" u="sng" dirty="0"/>
              <a:t>or</a:t>
            </a:r>
          </a:p>
          <a:p>
            <a:pPr lvl="1">
              <a:buFont typeface="Arial" panose="020B0604020202020204" pitchFamily="34" charset="0"/>
              <a:buChar char="•"/>
            </a:pPr>
            <a:r>
              <a:rPr lang="en-US" u="sng" dirty="0"/>
              <a:t>Employees</a:t>
            </a:r>
            <a:r>
              <a:rPr lang="en-US" dirty="0"/>
              <a:t> at the institution (at the time of alleged incident), alleged victims or respondents</a:t>
            </a:r>
          </a:p>
        </p:txBody>
      </p:sp>
      <p:sp>
        <p:nvSpPr>
          <p:cNvPr id="4" name="Slide Number Placeholder 3">
            <a:extLst>
              <a:ext uri="{FF2B5EF4-FFF2-40B4-BE49-F238E27FC236}">
                <a16:creationId xmlns:a16="http://schemas.microsoft.com/office/drawing/2014/main" xmlns="" id="{EF90FF15-E2D8-422C-9FDA-DF6E81842495}"/>
              </a:ext>
            </a:extLst>
          </p:cNvPr>
          <p:cNvSpPr>
            <a:spLocks noGrp="1"/>
          </p:cNvSpPr>
          <p:nvPr>
            <p:ph type="sldNum" sz="quarter" idx="4"/>
          </p:nvPr>
        </p:nvSpPr>
        <p:spPr/>
        <p:txBody>
          <a:bodyPr/>
          <a:lstStyle/>
          <a:p>
            <a:fld id="{A7EE2453-3BC3-4CDC-BBD4-144194DC3BDD}" type="slidenum">
              <a:rPr lang="en-US" smtClean="0"/>
              <a:pPr/>
              <a:t>14</a:t>
            </a:fld>
            <a:endParaRPr lang="en-US" dirty="0"/>
          </a:p>
        </p:txBody>
      </p:sp>
    </p:spTree>
    <p:extLst>
      <p:ext uri="{BB962C8B-B14F-4D97-AF65-F5344CB8AC3E}">
        <p14:creationId xmlns:p14="http://schemas.microsoft.com/office/powerpoint/2010/main" val="27712726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B1C728-26CB-4D18-9A4A-9221F1375DDA}"/>
              </a:ext>
            </a:extLst>
          </p:cNvPr>
          <p:cNvSpPr>
            <a:spLocks noGrp="1"/>
          </p:cNvSpPr>
          <p:nvPr>
            <p:ph type="title"/>
          </p:nvPr>
        </p:nvSpPr>
        <p:spPr>
          <a:xfrm>
            <a:off x="457200" y="173691"/>
            <a:ext cx="8229600" cy="914400"/>
          </a:xfrm>
        </p:spPr>
        <p:txBody>
          <a:bodyPr/>
          <a:lstStyle/>
          <a:p>
            <a:r>
              <a:rPr lang="en-US" dirty="0"/>
              <a:t>Who are Confidential Employees?</a:t>
            </a:r>
            <a:br>
              <a:rPr lang="en-US" dirty="0"/>
            </a:br>
            <a:r>
              <a:rPr lang="en-US" dirty="0"/>
              <a:t>SB 212 (Cont.)</a:t>
            </a:r>
          </a:p>
        </p:txBody>
      </p:sp>
      <p:sp>
        <p:nvSpPr>
          <p:cNvPr id="3" name="Content Placeholder 2">
            <a:extLst>
              <a:ext uri="{FF2B5EF4-FFF2-40B4-BE49-F238E27FC236}">
                <a16:creationId xmlns:a16="http://schemas.microsoft.com/office/drawing/2014/main" xmlns="" id="{3003651B-0ABF-4819-BCC7-CEBD37441A10}"/>
              </a:ext>
            </a:extLst>
          </p:cNvPr>
          <p:cNvSpPr>
            <a:spLocks noGrp="1"/>
          </p:cNvSpPr>
          <p:nvPr>
            <p:ph idx="1"/>
          </p:nvPr>
        </p:nvSpPr>
        <p:spPr>
          <a:xfrm>
            <a:off x="457200" y="1200150"/>
            <a:ext cx="8153400" cy="3200400"/>
          </a:xfrm>
        </p:spPr>
        <p:txBody>
          <a:bodyPr/>
          <a:lstStyle/>
          <a:p>
            <a:r>
              <a:rPr lang="en-US" dirty="0"/>
              <a:t>Employees that receive information confidentially, through </a:t>
            </a:r>
            <a:r>
              <a:rPr lang="en-US" b="1" u="sng" dirty="0"/>
              <a:t>privileged communications under law</a:t>
            </a:r>
            <a:r>
              <a:rPr lang="en-US" dirty="0"/>
              <a:t>, such as healthcare &amp; mental health care providers, other medical providers, or attorneys</a:t>
            </a:r>
          </a:p>
          <a:p>
            <a:r>
              <a:rPr lang="en-US" dirty="0"/>
              <a:t>Employees </a:t>
            </a:r>
            <a:r>
              <a:rPr lang="en-US" b="1" u="sng" dirty="0"/>
              <a:t>designated by the institution</a:t>
            </a:r>
            <a:r>
              <a:rPr lang="en-US" dirty="0"/>
              <a:t> as a person that </a:t>
            </a:r>
            <a:r>
              <a:rPr lang="en-US" b="1" u="sng" dirty="0"/>
              <a:t>students</a:t>
            </a:r>
            <a:r>
              <a:rPr lang="en-US" b="1" dirty="0"/>
              <a:t> </a:t>
            </a:r>
            <a:r>
              <a:rPr lang="en-US" dirty="0"/>
              <a:t>may speak with confidentially concerning sexual harassment, sexual assault, dating violence, or stalking.  </a:t>
            </a:r>
          </a:p>
        </p:txBody>
      </p:sp>
      <p:sp>
        <p:nvSpPr>
          <p:cNvPr id="4" name="Slide Number Placeholder 3">
            <a:extLst>
              <a:ext uri="{FF2B5EF4-FFF2-40B4-BE49-F238E27FC236}">
                <a16:creationId xmlns:a16="http://schemas.microsoft.com/office/drawing/2014/main" xmlns="" id="{EF90FF15-E2D8-422C-9FDA-DF6E81842495}"/>
              </a:ext>
            </a:extLst>
          </p:cNvPr>
          <p:cNvSpPr>
            <a:spLocks noGrp="1"/>
          </p:cNvSpPr>
          <p:nvPr>
            <p:ph type="sldNum" sz="quarter" idx="4"/>
          </p:nvPr>
        </p:nvSpPr>
        <p:spPr/>
        <p:txBody>
          <a:bodyPr/>
          <a:lstStyle/>
          <a:p>
            <a:fld id="{A7EE2453-3BC3-4CDC-BBD4-144194DC3BDD}" type="slidenum">
              <a:rPr lang="en-US" smtClean="0"/>
              <a:pPr/>
              <a:t>15</a:t>
            </a:fld>
            <a:endParaRPr lang="en-US" dirty="0"/>
          </a:p>
        </p:txBody>
      </p:sp>
    </p:spTree>
    <p:extLst>
      <p:ext uri="{BB962C8B-B14F-4D97-AF65-F5344CB8AC3E}">
        <p14:creationId xmlns:p14="http://schemas.microsoft.com/office/powerpoint/2010/main" val="116474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B1C728-26CB-4D18-9A4A-9221F1375DDA}"/>
              </a:ext>
            </a:extLst>
          </p:cNvPr>
          <p:cNvSpPr>
            <a:spLocks noGrp="1"/>
          </p:cNvSpPr>
          <p:nvPr>
            <p:ph type="title"/>
          </p:nvPr>
        </p:nvSpPr>
        <p:spPr>
          <a:xfrm>
            <a:off x="457200" y="173691"/>
            <a:ext cx="8229600" cy="914400"/>
          </a:xfrm>
        </p:spPr>
        <p:txBody>
          <a:bodyPr/>
          <a:lstStyle/>
          <a:p>
            <a:r>
              <a:rPr lang="en-US" dirty="0"/>
              <a:t>Examples of Confidential Employees?</a:t>
            </a:r>
            <a:br>
              <a:rPr lang="en-US" dirty="0"/>
            </a:br>
            <a:r>
              <a:rPr lang="en-US" dirty="0"/>
              <a:t>SB 212 (Cont.)</a:t>
            </a:r>
          </a:p>
        </p:txBody>
      </p:sp>
      <p:sp>
        <p:nvSpPr>
          <p:cNvPr id="3" name="Content Placeholder 2">
            <a:extLst>
              <a:ext uri="{FF2B5EF4-FFF2-40B4-BE49-F238E27FC236}">
                <a16:creationId xmlns:a16="http://schemas.microsoft.com/office/drawing/2014/main" xmlns="" id="{3003651B-0ABF-4819-BCC7-CEBD37441A10}"/>
              </a:ext>
            </a:extLst>
          </p:cNvPr>
          <p:cNvSpPr>
            <a:spLocks noGrp="1"/>
          </p:cNvSpPr>
          <p:nvPr>
            <p:ph idx="1"/>
          </p:nvPr>
        </p:nvSpPr>
        <p:spPr>
          <a:xfrm>
            <a:off x="416169" y="1088091"/>
            <a:ext cx="4155831" cy="3160059"/>
          </a:xfrm>
        </p:spPr>
        <p:txBody>
          <a:bodyPr>
            <a:normAutofit fontScale="92500" lnSpcReduction="10000"/>
          </a:bodyPr>
          <a:lstStyle/>
          <a:p>
            <a:pPr marL="0" indent="0">
              <a:buNone/>
            </a:pPr>
            <a:r>
              <a:rPr lang="en-US" b="1" dirty="0"/>
              <a:t>Privileged communication under law:</a:t>
            </a:r>
          </a:p>
          <a:p>
            <a:r>
              <a:rPr lang="en-US" dirty="0"/>
              <a:t>Licensed counselors, psychologists </a:t>
            </a:r>
          </a:p>
          <a:p>
            <a:r>
              <a:rPr lang="en-US" dirty="0"/>
              <a:t>Doctors, physician assistants</a:t>
            </a:r>
          </a:p>
          <a:p>
            <a:r>
              <a:rPr lang="en-US" dirty="0"/>
              <a:t>Nurses, nurse assistants</a:t>
            </a:r>
          </a:p>
          <a:p>
            <a:r>
              <a:rPr lang="en-US" dirty="0"/>
              <a:t>Attorneys</a:t>
            </a:r>
          </a:p>
          <a:p>
            <a:r>
              <a:rPr lang="en-US" dirty="0"/>
              <a:t>Licensed social workers in a clinical or medical setting</a:t>
            </a:r>
          </a:p>
        </p:txBody>
      </p:sp>
      <p:sp>
        <p:nvSpPr>
          <p:cNvPr id="4" name="Slide Number Placeholder 3">
            <a:extLst>
              <a:ext uri="{FF2B5EF4-FFF2-40B4-BE49-F238E27FC236}">
                <a16:creationId xmlns:a16="http://schemas.microsoft.com/office/drawing/2014/main" xmlns="" id="{EF90FF15-E2D8-422C-9FDA-DF6E81842495}"/>
              </a:ext>
            </a:extLst>
          </p:cNvPr>
          <p:cNvSpPr>
            <a:spLocks noGrp="1"/>
          </p:cNvSpPr>
          <p:nvPr>
            <p:ph type="sldNum" sz="quarter" idx="4"/>
          </p:nvPr>
        </p:nvSpPr>
        <p:spPr/>
        <p:txBody>
          <a:bodyPr/>
          <a:lstStyle/>
          <a:p>
            <a:fld id="{A7EE2453-3BC3-4CDC-BBD4-144194DC3BDD}" type="slidenum">
              <a:rPr lang="en-US" smtClean="0"/>
              <a:pPr/>
              <a:t>16</a:t>
            </a:fld>
            <a:endParaRPr lang="en-US" dirty="0"/>
          </a:p>
        </p:txBody>
      </p:sp>
      <p:sp>
        <p:nvSpPr>
          <p:cNvPr id="5" name="Content Placeholder 2">
            <a:extLst>
              <a:ext uri="{FF2B5EF4-FFF2-40B4-BE49-F238E27FC236}">
                <a16:creationId xmlns:a16="http://schemas.microsoft.com/office/drawing/2014/main" xmlns="" id="{2C555E75-4629-45EA-A6D8-BFD30A231FBC}"/>
              </a:ext>
            </a:extLst>
          </p:cNvPr>
          <p:cNvSpPr txBox="1">
            <a:spLocks/>
          </p:cNvSpPr>
          <p:nvPr/>
        </p:nvSpPr>
        <p:spPr>
          <a:xfrm>
            <a:off x="4765431" y="1088091"/>
            <a:ext cx="3962400" cy="293145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1">
                  <a:lumMod val="75000"/>
                </a:schemeClr>
              </a:buClr>
              <a:buFont typeface="Arial" pitchFamily="34" charset="0"/>
              <a:buChar char="•"/>
              <a:defRPr sz="2400" kern="1200">
                <a:solidFill>
                  <a:schemeClr val="bg1">
                    <a:lumMod val="75000"/>
                    <a:lumOff val="25000"/>
                  </a:schemeClr>
                </a:solidFill>
                <a:latin typeface="Arial" pitchFamily="34" charset="0"/>
                <a:ea typeface="+mn-ea"/>
                <a:cs typeface="Arial" pitchFamily="34" charset="0"/>
              </a:defRPr>
            </a:lvl1pPr>
            <a:lvl2pPr marL="742950" indent="-285750" algn="l" defTabSz="914400" rtl="0" eaLnBrk="1" latinLnBrk="0" hangingPunct="1">
              <a:spcBef>
                <a:spcPct val="20000"/>
              </a:spcBef>
              <a:buClr>
                <a:schemeClr val="accent1">
                  <a:lumMod val="75000"/>
                </a:schemeClr>
              </a:buClr>
              <a:buFont typeface="Arial" pitchFamily="34" charset="0"/>
              <a:buChar char="–"/>
              <a:defRPr sz="2000" kern="1200">
                <a:solidFill>
                  <a:schemeClr val="bg1">
                    <a:lumMod val="75000"/>
                    <a:lumOff val="25000"/>
                  </a:schemeClr>
                </a:solidFill>
                <a:latin typeface="Arial" pitchFamily="34" charset="0"/>
                <a:ea typeface="+mn-ea"/>
                <a:cs typeface="Arial" pitchFamily="34" charset="0"/>
              </a:defRPr>
            </a:lvl2pPr>
            <a:lvl3pPr marL="1143000" indent="-228600" algn="l" defTabSz="914400" rtl="0" eaLnBrk="1" latinLnBrk="0" hangingPunct="1">
              <a:spcBef>
                <a:spcPct val="20000"/>
              </a:spcBef>
              <a:buClr>
                <a:schemeClr val="accent1">
                  <a:lumMod val="75000"/>
                </a:schemeClr>
              </a:buClr>
              <a:buFont typeface="Arial" pitchFamily="34" charset="0"/>
              <a:buChar char="•"/>
              <a:defRPr sz="1800" kern="1200">
                <a:solidFill>
                  <a:schemeClr val="bg1">
                    <a:lumMod val="75000"/>
                    <a:lumOff val="25000"/>
                  </a:schemeClr>
                </a:solidFill>
                <a:latin typeface="Arial" pitchFamily="34" charset="0"/>
                <a:ea typeface="+mn-ea"/>
                <a:cs typeface="Arial" pitchFamily="34" charset="0"/>
              </a:defRPr>
            </a:lvl3pPr>
            <a:lvl4pPr marL="1600200" indent="-228600" algn="l" defTabSz="914400" rtl="0" eaLnBrk="1" latinLnBrk="0" hangingPunct="1">
              <a:spcBef>
                <a:spcPct val="20000"/>
              </a:spcBef>
              <a:buClr>
                <a:schemeClr val="accent1">
                  <a:lumMod val="75000"/>
                </a:schemeClr>
              </a:buClr>
              <a:buFont typeface="Arial" pitchFamily="34" charset="0"/>
              <a:buChar char="–"/>
              <a:defRPr sz="1600" kern="1200">
                <a:solidFill>
                  <a:schemeClr val="bg1">
                    <a:lumMod val="75000"/>
                    <a:lumOff val="25000"/>
                  </a:schemeClr>
                </a:solidFill>
                <a:latin typeface="Arial" pitchFamily="34" charset="0"/>
                <a:ea typeface="+mn-ea"/>
                <a:cs typeface="Arial" pitchFamily="34" charset="0"/>
              </a:defRPr>
            </a:lvl4pPr>
            <a:lvl5pPr marL="2057400" indent="-228600" algn="l" defTabSz="914400" rtl="0" eaLnBrk="1" latinLnBrk="0" hangingPunct="1">
              <a:spcBef>
                <a:spcPct val="20000"/>
              </a:spcBef>
              <a:buClr>
                <a:schemeClr val="accent1">
                  <a:lumMod val="75000"/>
                </a:schemeClr>
              </a:buClr>
              <a:buFont typeface="Arial" pitchFamily="34" charset="0"/>
              <a:buChar char="»"/>
              <a:defRPr sz="1600" kern="1200">
                <a:solidFill>
                  <a:schemeClr val="bg1">
                    <a:lumMod val="75000"/>
                    <a:lumOff val="2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dirty="0"/>
              <a:t>Commonly designated “confidential” employees:</a:t>
            </a:r>
          </a:p>
          <a:p>
            <a:r>
              <a:rPr lang="en-US" dirty="0"/>
              <a:t>Victim Advocates                   (who work with students)</a:t>
            </a:r>
          </a:p>
          <a:p>
            <a:r>
              <a:rPr lang="en-US" dirty="0"/>
              <a:t>Student </a:t>
            </a:r>
            <a:r>
              <a:rPr lang="en-US" dirty="0" err="1"/>
              <a:t>Ombuds</a:t>
            </a:r>
            <a:endParaRPr lang="en-US" dirty="0"/>
          </a:p>
          <a:p>
            <a:endParaRPr lang="en-US" dirty="0"/>
          </a:p>
        </p:txBody>
      </p:sp>
    </p:spTree>
    <p:extLst>
      <p:ext uri="{BB962C8B-B14F-4D97-AF65-F5344CB8AC3E}">
        <p14:creationId xmlns:p14="http://schemas.microsoft.com/office/powerpoint/2010/main" val="55711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B1C728-26CB-4D18-9A4A-9221F1375DDA}"/>
              </a:ext>
            </a:extLst>
          </p:cNvPr>
          <p:cNvSpPr>
            <a:spLocks noGrp="1"/>
          </p:cNvSpPr>
          <p:nvPr>
            <p:ph type="title"/>
          </p:nvPr>
        </p:nvSpPr>
        <p:spPr>
          <a:xfrm>
            <a:off x="457200" y="173691"/>
            <a:ext cx="8229600" cy="914400"/>
          </a:xfrm>
        </p:spPr>
        <p:txBody>
          <a:bodyPr/>
          <a:lstStyle/>
          <a:p>
            <a:r>
              <a:rPr lang="en-US" dirty="0"/>
              <a:t>Immunities</a:t>
            </a:r>
            <a:br>
              <a:rPr lang="en-US" dirty="0"/>
            </a:br>
            <a:r>
              <a:rPr lang="en-US" dirty="0"/>
              <a:t>SB 212 (Cont.)</a:t>
            </a:r>
          </a:p>
        </p:txBody>
      </p:sp>
      <p:sp>
        <p:nvSpPr>
          <p:cNvPr id="3" name="Content Placeholder 2">
            <a:extLst>
              <a:ext uri="{FF2B5EF4-FFF2-40B4-BE49-F238E27FC236}">
                <a16:creationId xmlns:a16="http://schemas.microsoft.com/office/drawing/2014/main" xmlns="" id="{3003651B-0ABF-4819-BCC7-CEBD37441A10}"/>
              </a:ext>
            </a:extLst>
          </p:cNvPr>
          <p:cNvSpPr>
            <a:spLocks noGrp="1"/>
          </p:cNvSpPr>
          <p:nvPr>
            <p:ph idx="1"/>
          </p:nvPr>
        </p:nvSpPr>
        <p:spPr>
          <a:xfrm>
            <a:off x="457200" y="1200150"/>
            <a:ext cx="8153400" cy="3200400"/>
          </a:xfrm>
        </p:spPr>
        <p:txBody>
          <a:bodyPr>
            <a:normAutofit/>
          </a:bodyPr>
          <a:lstStyle/>
          <a:p>
            <a:pPr marL="0" indent="0" algn="ctr">
              <a:buNone/>
            </a:pPr>
            <a:r>
              <a:rPr lang="en-US" dirty="0"/>
              <a:t>A person acting in good faith who reports or assists in the investigation of a report received under this new law is </a:t>
            </a:r>
            <a:r>
              <a:rPr lang="en-US" u="sng" dirty="0"/>
              <a:t>immune from civil liability and from criminal liability</a:t>
            </a:r>
            <a:r>
              <a:rPr lang="en-US" dirty="0">
                <a:solidFill>
                  <a:srgbClr val="C00000"/>
                </a:solidFill>
              </a:rPr>
              <a:t>*</a:t>
            </a:r>
            <a:r>
              <a:rPr lang="en-US" dirty="0"/>
              <a:t> that might otherwise be imposed as a result of those actions.</a:t>
            </a:r>
          </a:p>
          <a:p>
            <a:pPr marL="0" indent="0" algn="ctr">
              <a:buNone/>
            </a:pPr>
            <a:endParaRPr lang="en-US" dirty="0"/>
          </a:p>
          <a:p>
            <a:pPr marL="0" indent="0">
              <a:buNone/>
            </a:pPr>
            <a:endParaRPr lang="en-US" sz="2100" i="1" dirty="0">
              <a:solidFill>
                <a:schemeClr val="accent2"/>
              </a:solidFill>
            </a:endParaRPr>
          </a:p>
          <a:p>
            <a:pPr marL="0" indent="0">
              <a:buNone/>
            </a:pPr>
            <a:r>
              <a:rPr lang="en-US" sz="2100" i="1" dirty="0">
                <a:solidFill>
                  <a:schemeClr val="accent2"/>
                </a:solidFill>
              </a:rPr>
              <a:t>* Similar to the student amnesty provisions in the Tex. Edu. Code</a:t>
            </a:r>
          </a:p>
          <a:p>
            <a:pPr marL="0" indent="0" algn="ctr">
              <a:buNone/>
            </a:pPr>
            <a:r>
              <a:rPr lang="en-US" dirty="0"/>
              <a:t> </a:t>
            </a:r>
          </a:p>
        </p:txBody>
      </p:sp>
      <p:sp>
        <p:nvSpPr>
          <p:cNvPr id="4" name="Slide Number Placeholder 3">
            <a:extLst>
              <a:ext uri="{FF2B5EF4-FFF2-40B4-BE49-F238E27FC236}">
                <a16:creationId xmlns:a16="http://schemas.microsoft.com/office/drawing/2014/main" xmlns="" id="{EF90FF15-E2D8-422C-9FDA-DF6E81842495}"/>
              </a:ext>
            </a:extLst>
          </p:cNvPr>
          <p:cNvSpPr>
            <a:spLocks noGrp="1"/>
          </p:cNvSpPr>
          <p:nvPr>
            <p:ph type="sldNum" sz="quarter" idx="4"/>
          </p:nvPr>
        </p:nvSpPr>
        <p:spPr/>
        <p:txBody>
          <a:bodyPr/>
          <a:lstStyle/>
          <a:p>
            <a:fld id="{A7EE2453-3BC3-4CDC-BBD4-144194DC3BDD}" type="slidenum">
              <a:rPr lang="en-US" smtClean="0"/>
              <a:pPr/>
              <a:t>17</a:t>
            </a:fld>
            <a:endParaRPr lang="en-US" dirty="0"/>
          </a:p>
        </p:txBody>
      </p:sp>
    </p:spTree>
    <p:extLst>
      <p:ext uri="{BB962C8B-B14F-4D97-AF65-F5344CB8AC3E}">
        <p14:creationId xmlns:p14="http://schemas.microsoft.com/office/powerpoint/2010/main" val="39408453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B1C728-26CB-4D18-9A4A-9221F1375DDA}"/>
              </a:ext>
            </a:extLst>
          </p:cNvPr>
          <p:cNvSpPr>
            <a:spLocks noGrp="1"/>
          </p:cNvSpPr>
          <p:nvPr>
            <p:ph type="title"/>
          </p:nvPr>
        </p:nvSpPr>
        <p:spPr/>
        <p:txBody>
          <a:bodyPr/>
          <a:lstStyle/>
          <a:p>
            <a:r>
              <a:rPr lang="en-US" dirty="0"/>
              <a:t>Employee Consequences</a:t>
            </a:r>
            <a:br>
              <a:rPr lang="en-US" dirty="0"/>
            </a:br>
            <a:r>
              <a:rPr lang="en-US" dirty="0"/>
              <a:t>SB 212 (Cont.)</a:t>
            </a:r>
          </a:p>
        </p:txBody>
      </p:sp>
      <p:sp>
        <p:nvSpPr>
          <p:cNvPr id="3" name="Content Placeholder 2">
            <a:extLst>
              <a:ext uri="{FF2B5EF4-FFF2-40B4-BE49-F238E27FC236}">
                <a16:creationId xmlns:a16="http://schemas.microsoft.com/office/drawing/2014/main" xmlns="" id="{3003651B-0ABF-4819-BCC7-CEBD37441A10}"/>
              </a:ext>
            </a:extLst>
          </p:cNvPr>
          <p:cNvSpPr>
            <a:spLocks noGrp="1"/>
          </p:cNvSpPr>
          <p:nvPr>
            <p:ph idx="1"/>
          </p:nvPr>
        </p:nvSpPr>
        <p:spPr>
          <a:xfrm>
            <a:off x="457200" y="1200150"/>
            <a:ext cx="8153400" cy="3200400"/>
          </a:xfrm>
        </p:spPr>
        <p:txBody>
          <a:bodyPr/>
          <a:lstStyle/>
          <a:p>
            <a:pPr marL="0" indent="0" algn="ctr">
              <a:buNone/>
            </a:pPr>
            <a:r>
              <a:rPr lang="en-US" dirty="0"/>
              <a:t>For employees who are “</a:t>
            </a:r>
            <a:r>
              <a:rPr lang="en-US" b="1" dirty="0"/>
              <a:t>found responsible</a:t>
            </a:r>
            <a:r>
              <a:rPr lang="en-US" dirty="0"/>
              <a:t>”</a:t>
            </a:r>
            <a:r>
              <a:rPr lang="en-US" dirty="0">
                <a:solidFill>
                  <a:schemeClr val="accent2"/>
                </a:solidFill>
              </a:rPr>
              <a:t>*</a:t>
            </a:r>
            <a:r>
              <a:rPr lang="en-US" dirty="0"/>
              <a:t> </a:t>
            </a:r>
          </a:p>
          <a:p>
            <a:pPr marL="0" indent="0" algn="ctr">
              <a:buNone/>
            </a:pPr>
            <a:r>
              <a:rPr lang="en-US" dirty="0"/>
              <a:t>for failing to report or falsely reporting, </a:t>
            </a:r>
          </a:p>
          <a:p>
            <a:pPr marL="0" indent="0" algn="ctr">
              <a:buNone/>
            </a:pPr>
            <a:r>
              <a:rPr lang="en-US" dirty="0"/>
              <a:t>employment must be </a:t>
            </a:r>
            <a:r>
              <a:rPr lang="en-US" b="1" u="sng" dirty="0"/>
              <a:t>terminated</a:t>
            </a:r>
            <a:r>
              <a:rPr lang="en-US" dirty="0"/>
              <a:t>.</a:t>
            </a:r>
          </a:p>
          <a:p>
            <a:pPr marL="0" indent="0">
              <a:buNone/>
            </a:pPr>
            <a:endParaRPr lang="en-US" dirty="0"/>
          </a:p>
          <a:p>
            <a:pPr marL="0" indent="0">
              <a:buNone/>
            </a:pPr>
            <a:endParaRPr lang="en-US" sz="1900" i="1" dirty="0">
              <a:solidFill>
                <a:schemeClr val="accent2"/>
              </a:solidFill>
            </a:endParaRPr>
          </a:p>
          <a:p>
            <a:pPr marL="0" indent="0">
              <a:buNone/>
            </a:pPr>
            <a:endParaRPr lang="en-US" sz="1900" i="1" dirty="0">
              <a:solidFill>
                <a:schemeClr val="accent2"/>
              </a:solidFill>
            </a:endParaRPr>
          </a:p>
          <a:p>
            <a:pPr marL="0" indent="0">
              <a:buNone/>
            </a:pPr>
            <a:r>
              <a:rPr lang="en-US" sz="1900" i="1" dirty="0">
                <a:solidFill>
                  <a:schemeClr val="accent2"/>
                </a:solidFill>
              </a:rPr>
              <a:t>* Policy violation in accordance with the institution’s disciplinary procedure</a:t>
            </a:r>
          </a:p>
          <a:p>
            <a:pPr marL="0" indent="0">
              <a:buNone/>
            </a:pPr>
            <a:endParaRPr lang="en-US" dirty="0"/>
          </a:p>
        </p:txBody>
      </p:sp>
      <p:sp>
        <p:nvSpPr>
          <p:cNvPr id="4" name="Slide Number Placeholder 3">
            <a:extLst>
              <a:ext uri="{FF2B5EF4-FFF2-40B4-BE49-F238E27FC236}">
                <a16:creationId xmlns:a16="http://schemas.microsoft.com/office/drawing/2014/main" xmlns="" id="{EF90FF15-E2D8-422C-9FDA-DF6E81842495}"/>
              </a:ext>
            </a:extLst>
          </p:cNvPr>
          <p:cNvSpPr>
            <a:spLocks noGrp="1"/>
          </p:cNvSpPr>
          <p:nvPr>
            <p:ph type="sldNum" sz="quarter" idx="4"/>
          </p:nvPr>
        </p:nvSpPr>
        <p:spPr/>
        <p:txBody>
          <a:bodyPr/>
          <a:lstStyle/>
          <a:p>
            <a:fld id="{A7EE2453-3BC3-4CDC-BBD4-144194DC3BDD}" type="slidenum">
              <a:rPr lang="en-US" smtClean="0"/>
              <a:pPr/>
              <a:t>18</a:t>
            </a:fld>
            <a:endParaRPr lang="en-US" dirty="0"/>
          </a:p>
        </p:txBody>
      </p:sp>
    </p:spTree>
    <p:extLst>
      <p:ext uri="{BB962C8B-B14F-4D97-AF65-F5344CB8AC3E}">
        <p14:creationId xmlns:p14="http://schemas.microsoft.com/office/powerpoint/2010/main" val="2530327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B1C728-26CB-4D18-9A4A-9221F1375DDA}"/>
              </a:ext>
            </a:extLst>
          </p:cNvPr>
          <p:cNvSpPr>
            <a:spLocks noGrp="1"/>
          </p:cNvSpPr>
          <p:nvPr>
            <p:ph type="title"/>
          </p:nvPr>
        </p:nvSpPr>
        <p:spPr/>
        <p:txBody>
          <a:bodyPr/>
          <a:lstStyle/>
          <a:p>
            <a:r>
              <a:rPr lang="en-US" dirty="0"/>
              <a:t>Criminal Offense </a:t>
            </a:r>
            <a:br>
              <a:rPr lang="en-US" dirty="0"/>
            </a:br>
            <a:r>
              <a:rPr lang="en-US" dirty="0"/>
              <a:t>SB 212 (Cont.)</a:t>
            </a:r>
          </a:p>
        </p:txBody>
      </p:sp>
      <p:sp>
        <p:nvSpPr>
          <p:cNvPr id="3" name="Content Placeholder 2">
            <a:extLst>
              <a:ext uri="{FF2B5EF4-FFF2-40B4-BE49-F238E27FC236}">
                <a16:creationId xmlns:a16="http://schemas.microsoft.com/office/drawing/2014/main" xmlns="" id="{3003651B-0ABF-4819-BCC7-CEBD37441A10}"/>
              </a:ext>
            </a:extLst>
          </p:cNvPr>
          <p:cNvSpPr>
            <a:spLocks noGrp="1"/>
          </p:cNvSpPr>
          <p:nvPr>
            <p:ph idx="1"/>
          </p:nvPr>
        </p:nvSpPr>
        <p:spPr>
          <a:xfrm>
            <a:off x="457200" y="1200150"/>
            <a:ext cx="8153400" cy="3200400"/>
          </a:xfrm>
        </p:spPr>
        <p:txBody>
          <a:bodyPr/>
          <a:lstStyle/>
          <a:p>
            <a:pPr marL="0" indent="0">
              <a:buNone/>
            </a:pPr>
            <a:r>
              <a:rPr lang="en-US" b="1" u="sng" dirty="0"/>
              <a:t>Criminal offense</a:t>
            </a:r>
            <a:r>
              <a:rPr lang="en-US" b="1" dirty="0"/>
              <a:t> </a:t>
            </a:r>
            <a:r>
              <a:rPr lang="en-US" dirty="0"/>
              <a:t>for knowingly </a:t>
            </a:r>
            <a:r>
              <a:rPr lang="en-US" u="sng" dirty="0"/>
              <a:t>failing to report </a:t>
            </a:r>
            <a:r>
              <a:rPr lang="en-US" dirty="0"/>
              <a:t>or with the intent to harm or deceive, knowingly </a:t>
            </a:r>
            <a:r>
              <a:rPr lang="en-US" u="sng" dirty="0"/>
              <a:t>falsely reporting</a:t>
            </a:r>
            <a:r>
              <a:rPr lang="en-US" dirty="0"/>
              <a:t> to the institution: </a:t>
            </a:r>
          </a:p>
          <a:p>
            <a:pPr lvl="1">
              <a:buFont typeface="Arial" panose="020B0604020202020204" pitchFamily="34" charset="0"/>
              <a:buChar char="•"/>
            </a:pPr>
            <a:r>
              <a:rPr lang="en-US" dirty="0"/>
              <a:t>Class B misdemeanor</a:t>
            </a:r>
          </a:p>
          <a:p>
            <a:pPr lvl="1">
              <a:buFont typeface="Arial" panose="020B0604020202020204" pitchFamily="34" charset="0"/>
              <a:buChar char="•"/>
            </a:pPr>
            <a:r>
              <a:rPr lang="en-US" dirty="0"/>
              <a:t>Class A misdemeanor, if “intended to conceal the incident”</a:t>
            </a:r>
          </a:p>
        </p:txBody>
      </p:sp>
      <p:sp>
        <p:nvSpPr>
          <p:cNvPr id="4" name="Slide Number Placeholder 3">
            <a:extLst>
              <a:ext uri="{FF2B5EF4-FFF2-40B4-BE49-F238E27FC236}">
                <a16:creationId xmlns:a16="http://schemas.microsoft.com/office/drawing/2014/main" xmlns="" id="{EF90FF15-E2D8-422C-9FDA-DF6E81842495}"/>
              </a:ext>
            </a:extLst>
          </p:cNvPr>
          <p:cNvSpPr>
            <a:spLocks noGrp="1"/>
          </p:cNvSpPr>
          <p:nvPr>
            <p:ph type="sldNum" sz="quarter" idx="4"/>
          </p:nvPr>
        </p:nvSpPr>
        <p:spPr/>
        <p:txBody>
          <a:bodyPr/>
          <a:lstStyle/>
          <a:p>
            <a:fld id="{A7EE2453-3BC3-4CDC-BBD4-144194DC3BDD}" type="slidenum">
              <a:rPr lang="en-US" smtClean="0"/>
              <a:pPr/>
              <a:t>19</a:t>
            </a:fld>
            <a:endParaRPr lang="en-US" dirty="0"/>
          </a:p>
        </p:txBody>
      </p:sp>
    </p:spTree>
    <p:extLst>
      <p:ext uri="{BB962C8B-B14F-4D97-AF65-F5344CB8AC3E}">
        <p14:creationId xmlns:p14="http://schemas.microsoft.com/office/powerpoint/2010/main" val="3115577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ADAA5E-0000-47C4-9917-96CAAF2A64A9}"/>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xmlns="" id="{80CA75AF-E0A6-4EFC-AE65-F5B94EDBAA94}"/>
              </a:ext>
            </a:extLst>
          </p:cNvPr>
          <p:cNvSpPr>
            <a:spLocks noGrp="1"/>
          </p:cNvSpPr>
          <p:nvPr>
            <p:ph idx="1"/>
          </p:nvPr>
        </p:nvSpPr>
        <p:spPr>
          <a:xfrm>
            <a:off x="457200" y="895350"/>
            <a:ext cx="8229600" cy="3505200"/>
          </a:xfrm>
        </p:spPr>
        <p:txBody>
          <a:bodyPr>
            <a:normAutofit/>
          </a:bodyPr>
          <a:lstStyle/>
          <a:p>
            <a:pPr marL="457200" indent="-457200">
              <a:buFont typeface="+mj-lt"/>
              <a:buAutoNum type="arabicPeriod"/>
            </a:pPr>
            <a:r>
              <a:rPr lang="en-US" dirty="0"/>
              <a:t>Title IX Overview</a:t>
            </a:r>
          </a:p>
          <a:p>
            <a:pPr marL="457200" indent="-457200">
              <a:buFont typeface="+mj-lt"/>
              <a:buAutoNum type="arabicPeriod"/>
            </a:pPr>
            <a:r>
              <a:rPr lang="en-US" dirty="0"/>
              <a:t>Federal Updates (DOE Title IX Regulations)</a:t>
            </a:r>
          </a:p>
          <a:p>
            <a:pPr marL="457200" indent="-457200">
              <a:buFont typeface="+mj-lt"/>
              <a:buAutoNum type="arabicPeriod"/>
            </a:pPr>
            <a:r>
              <a:rPr lang="en-US" dirty="0"/>
              <a:t>State Law Updates (SB 212 &amp; HB 1735)</a:t>
            </a:r>
          </a:p>
          <a:p>
            <a:pPr marL="457200" indent="-457200">
              <a:buFont typeface="+mj-lt"/>
              <a:buAutoNum type="arabicPeriod"/>
            </a:pPr>
            <a:r>
              <a:rPr lang="en-US" dirty="0"/>
              <a:t>UT System Updates</a:t>
            </a:r>
          </a:p>
          <a:p>
            <a:pPr marL="857250" lvl="1" indent="-457200">
              <a:buFont typeface="Arial" panose="020B0604020202020204" pitchFamily="34" charset="0"/>
              <a:buChar char="•"/>
            </a:pPr>
            <a:r>
              <a:rPr lang="en-US" dirty="0"/>
              <a:t>Systemwide Title IX Program</a:t>
            </a:r>
          </a:p>
          <a:p>
            <a:pPr marL="857250" lvl="1" indent="-457200">
              <a:buFont typeface="Arial" panose="020B0604020202020204" pitchFamily="34" charset="0"/>
              <a:buChar char="•"/>
            </a:pPr>
            <a:r>
              <a:rPr lang="en-US" dirty="0"/>
              <a:t>UTS Model Policy on Sexual Misconduct</a:t>
            </a:r>
          </a:p>
          <a:p>
            <a:pPr marL="857250" lvl="1" indent="-457200">
              <a:buFont typeface="Arial" panose="020B0604020202020204" pitchFamily="34" charset="0"/>
              <a:buChar char="•"/>
            </a:pPr>
            <a:r>
              <a:rPr lang="en-US" dirty="0"/>
              <a:t>Education &amp; trainings systemwide </a:t>
            </a:r>
          </a:p>
        </p:txBody>
      </p:sp>
      <p:sp>
        <p:nvSpPr>
          <p:cNvPr id="4" name="Slide Number Placeholder 3">
            <a:extLst>
              <a:ext uri="{FF2B5EF4-FFF2-40B4-BE49-F238E27FC236}">
                <a16:creationId xmlns:a16="http://schemas.microsoft.com/office/drawing/2014/main" xmlns="" id="{11E0C212-9C02-425E-A0C9-C06AF74763E6}"/>
              </a:ext>
            </a:extLst>
          </p:cNvPr>
          <p:cNvSpPr>
            <a:spLocks noGrp="1"/>
          </p:cNvSpPr>
          <p:nvPr>
            <p:ph type="sldNum" sz="quarter" idx="4"/>
          </p:nvPr>
        </p:nvSpPr>
        <p:spPr/>
        <p:txBody>
          <a:bodyPr/>
          <a:lstStyle/>
          <a:p>
            <a:fld id="{A7EE2453-3BC3-4CDC-BBD4-144194DC3BDD}" type="slidenum">
              <a:rPr lang="en-US" smtClean="0"/>
              <a:pPr/>
              <a:t>2</a:t>
            </a:fld>
            <a:endParaRPr lang="en-US" dirty="0"/>
          </a:p>
        </p:txBody>
      </p:sp>
    </p:spTree>
    <p:extLst>
      <p:ext uri="{BB962C8B-B14F-4D97-AF65-F5344CB8AC3E}">
        <p14:creationId xmlns:p14="http://schemas.microsoft.com/office/powerpoint/2010/main" val="34945042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B1C728-26CB-4D18-9A4A-9221F1375DDA}"/>
              </a:ext>
            </a:extLst>
          </p:cNvPr>
          <p:cNvSpPr>
            <a:spLocks noGrp="1"/>
          </p:cNvSpPr>
          <p:nvPr>
            <p:ph type="title"/>
          </p:nvPr>
        </p:nvSpPr>
        <p:spPr>
          <a:xfrm>
            <a:off x="457200" y="173691"/>
            <a:ext cx="8229600" cy="914400"/>
          </a:xfrm>
        </p:spPr>
        <p:txBody>
          <a:bodyPr/>
          <a:lstStyle/>
          <a:p>
            <a:r>
              <a:rPr lang="en-US" dirty="0"/>
              <a:t>Administrative Reporting Requirements</a:t>
            </a:r>
            <a:br>
              <a:rPr lang="en-US" dirty="0"/>
            </a:br>
            <a:r>
              <a:rPr lang="en-US" dirty="0"/>
              <a:t>SB 212 (Cont.)</a:t>
            </a:r>
          </a:p>
        </p:txBody>
      </p:sp>
      <p:sp>
        <p:nvSpPr>
          <p:cNvPr id="3" name="Content Placeholder 2">
            <a:extLst>
              <a:ext uri="{FF2B5EF4-FFF2-40B4-BE49-F238E27FC236}">
                <a16:creationId xmlns:a16="http://schemas.microsoft.com/office/drawing/2014/main" xmlns="" id="{3003651B-0ABF-4819-BCC7-CEBD37441A10}"/>
              </a:ext>
            </a:extLst>
          </p:cNvPr>
          <p:cNvSpPr>
            <a:spLocks noGrp="1"/>
          </p:cNvSpPr>
          <p:nvPr>
            <p:ph idx="1"/>
          </p:nvPr>
        </p:nvSpPr>
        <p:spPr>
          <a:xfrm>
            <a:off x="457200" y="1200150"/>
            <a:ext cx="8153400" cy="1600200"/>
          </a:xfrm>
        </p:spPr>
        <p:txBody>
          <a:bodyPr/>
          <a:lstStyle/>
          <a:p>
            <a:r>
              <a:rPr lang="en-US" dirty="0"/>
              <a:t>Requires </a:t>
            </a:r>
            <a:r>
              <a:rPr lang="en-US" b="1" u="sng" dirty="0"/>
              <a:t>administrative reporting</a:t>
            </a:r>
            <a:r>
              <a:rPr lang="en-US" b="1" dirty="0"/>
              <a:t> </a:t>
            </a:r>
            <a:r>
              <a:rPr lang="en-US" dirty="0"/>
              <a:t>for all postsecondary institutions regarding reports of sexual harassment, sexual assault, dating violence, and stalking</a:t>
            </a:r>
          </a:p>
          <a:p>
            <a:pPr lvl="1">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xmlns="" id="{EF90FF15-E2D8-422C-9FDA-DF6E81842495}"/>
              </a:ext>
            </a:extLst>
          </p:cNvPr>
          <p:cNvSpPr>
            <a:spLocks noGrp="1"/>
          </p:cNvSpPr>
          <p:nvPr>
            <p:ph type="sldNum" sz="quarter" idx="4"/>
          </p:nvPr>
        </p:nvSpPr>
        <p:spPr/>
        <p:txBody>
          <a:bodyPr/>
          <a:lstStyle/>
          <a:p>
            <a:fld id="{A7EE2453-3BC3-4CDC-BBD4-144194DC3BDD}" type="slidenum">
              <a:rPr lang="en-US" smtClean="0"/>
              <a:pPr/>
              <a:t>20</a:t>
            </a:fld>
            <a:endParaRPr lang="en-US" dirty="0"/>
          </a:p>
        </p:txBody>
      </p:sp>
      <p:graphicFrame>
        <p:nvGraphicFramePr>
          <p:cNvPr id="5" name="Table 4">
            <a:extLst>
              <a:ext uri="{FF2B5EF4-FFF2-40B4-BE49-F238E27FC236}">
                <a16:creationId xmlns:a16="http://schemas.microsoft.com/office/drawing/2014/main" xmlns="" id="{747F6B2D-1686-4B1C-A7BC-69B695969F82}"/>
              </a:ext>
            </a:extLst>
          </p:cNvPr>
          <p:cNvGraphicFramePr>
            <a:graphicFrameLocks noGrp="1"/>
          </p:cNvGraphicFramePr>
          <p:nvPr>
            <p:extLst>
              <p:ext uri="{D42A27DB-BD31-4B8C-83A1-F6EECF244321}">
                <p14:modId xmlns:p14="http://schemas.microsoft.com/office/powerpoint/2010/main" val="3869924728"/>
              </p:ext>
            </p:extLst>
          </p:nvPr>
        </p:nvGraphicFramePr>
        <p:xfrm>
          <a:off x="647700" y="2790265"/>
          <a:ext cx="7772400" cy="1483360"/>
        </p:xfrm>
        <a:graphic>
          <a:graphicData uri="http://schemas.openxmlformats.org/drawingml/2006/table">
            <a:tbl>
              <a:tblPr firstRow="1" bandRow="1">
                <a:tableStyleId>{5C22544A-7EE6-4342-B048-85BDC9FD1C3A}</a:tableStyleId>
              </a:tblPr>
              <a:tblGrid>
                <a:gridCol w="3124200">
                  <a:extLst>
                    <a:ext uri="{9D8B030D-6E8A-4147-A177-3AD203B41FA5}">
                      <a16:colId xmlns:a16="http://schemas.microsoft.com/office/drawing/2014/main" xmlns="" val="1950516413"/>
                    </a:ext>
                  </a:extLst>
                </a:gridCol>
                <a:gridCol w="2209800">
                  <a:extLst>
                    <a:ext uri="{9D8B030D-6E8A-4147-A177-3AD203B41FA5}">
                      <a16:colId xmlns:a16="http://schemas.microsoft.com/office/drawing/2014/main" xmlns="" val="3310259475"/>
                    </a:ext>
                  </a:extLst>
                </a:gridCol>
                <a:gridCol w="2438400">
                  <a:extLst>
                    <a:ext uri="{9D8B030D-6E8A-4147-A177-3AD203B41FA5}">
                      <a16:colId xmlns:a16="http://schemas.microsoft.com/office/drawing/2014/main" xmlns="" val="3898434165"/>
                    </a:ext>
                  </a:extLst>
                </a:gridCol>
              </a:tblGrid>
              <a:tr h="370840">
                <a:tc>
                  <a:txBody>
                    <a:bodyPr/>
                    <a:lstStyle/>
                    <a:p>
                      <a:r>
                        <a:rPr lang="en-US" dirty="0"/>
                        <a:t>Reporting Type</a:t>
                      </a:r>
                    </a:p>
                  </a:txBody>
                  <a:tcPr/>
                </a:tc>
                <a:tc>
                  <a:txBody>
                    <a:bodyPr/>
                    <a:lstStyle/>
                    <a:p>
                      <a:r>
                        <a:rPr lang="en-US" dirty="0"/>
                        <a:t>Timeline</a:t>
                      </a:r>
                    </a:p>
                  </a:txBody>
                  <a:tcPr/>
                </a:tc>
                <a:tc>
                  <a:txBody>
                    <a:bodyPr/>
                    <a:lstStyle/>
                    <a:p>
                      <a:r>
                        <a:rPr lang="en-US" dirty="0"/>
                        <a:t>To/From</a:t>
                      </a:r>
                    </a:p>
                  </a:txBody>
                  <a:tcPr/>
                </a:tc>
                <a:extLst>
                  <a:ext uri="{0D108BD9-81ED-4DB2-BD59-A6C34878D82A}">
                    <a16:rowId xmlns:a16="http://schemas.microsoft.com/office/drawing/2014/main" xmlns="" val="735249981"/>
                  </a:ext>
                </a:extLst>
              </a:tr>
              <a:tr h="370840">
                <a:tc>
                  <a:txBody>
                    <a:bodyPr/>
                    <a:lstStyle/>
                    <a:p>
                      <a:r>
                        <a:rPr lang="en-US" dirty="0"/>
                        <a:t>Title IX Coordinator Report</a:t>
                      </a:r>
                    </a:p>
                  </a:txBody>
                  <a:tcPr/>
                </a:tc>
                <a:tc>
                  <a:txBody>
                    <a:bodyPr/>
                    <a:lstStyle/>
                    <a:p>
                      <a:r>
                        <a:rPr lang="en-US" dirty="0"/>
                        <a:t>At least 1x quarterly</a:t>
                      </a:r>
                    </a:p>
                  </a:txBody>
                  <a:tcPr/>
                </a:tc>
                <a:tc>
                  <a:txBody>
                    <a:bodyPr/>
                    <a:lstStyle/>
                    <a:p>
                      <a:r>
                        <a:rPr lang="en-US" dirty="0"/>
                        <a:t>TIXC </a:t>
                      </a:r>
                      <a:r>
                        <a:rPr lang="en-US" dirty="0">
                          <a:sym typeface="Wingdings" panose="05000000000000000000" pitchFamily="2" charset="2"/>
                        </a:rPr>
                        <a:t> President (CEO)</a:t>
                      </a:r>
                      <a:endParaRPr lang="en-US" dirty="0"/>
                    </a:p>
                  </a:txBody>
                  <a:tcPr/>
                </a:tc>
                <a:extLst>
                  <a:ext uri="{0D108BD9-81ED-4DB2-BD59-A6C34878D82A}">
                    <a16:rowId xmlns:a16="http://schemas.microsoft.com/office/drawing/2014/main" xmlns="" val="1147543641"/>
                  </a:ext>
                </a:extLst>
              </a:tr>
              <a:tr h="370840">
                <a:tc>
                  <a:txBody>
                    <a:bodyPr/>
                    <a:lstStyle/>
                    <a:p>
                      <a:r>
                        <a:rPr lang="en-US" dirty="0"/>
                        <a:t>Immediate Danger Notification</a:t>
                      </a:r>
                    </a:p>
                  </a:txBody>
                  <a:tcPr/>
                </a:tc>
                <a:tc>
                  <a:txBody>
                    <a:bodyPr/>
                    <a:lstStyle/>
                    <a:p>
                      <a:r>
                        <a:rPr lang="en-US" dirty="0"/>
                        <a:t>Immediately</a:t>
                      </a:r>
                    </a:p>
                  </a:txBody>
                  <a:tcPr/>
                </a:tc>
                <a:tc>
                  <a:txBody>
                    <a:bodyPr/>
                    <a:lstStyle/>
                    <a:p>
                      <a:r>
                        <a:rPr lang="en-US" dirty="0"/>
                        <a:t>TIXC </a:t>
                      </a:r>
                      <a:r>
                        <a:rPr lang="en-US" dirty="0">
                          <a:sym typeface="Wingdings" panose="05000000000000000000" pitchFamily="2" charset="2"/>
                        </a:rPr>
                        <a:t> President (CEO)</a:t>
                      </a:r>
                      <a:endParaRPr lang="en-US" dirty="0"/>
                    </a:p>
                  </a:txBody>
                  <a:tcPr/>
                </a:tc>
                <a:extLst>
                  <a:ext uri="{0D108BD9-81ED-4DB2-BD59-A6C34878D82A}">
                    <a16:rowId xmlns:a16="http://schemas.microsoft.com/office/drawing/2014/main" xmlns="" val="755217975"/>
                  </a:ext>
                </a:extLst>
              </a:tr>
              <a:tr h="370840">
                <a:tc>
                  <a:txBody>
                    <a:bodyPr/>
                    <a:lstStyle/>
                    <a:p>
                      <a:r>
                        <a:rPr lang="en-US" dirty="0"/>
                        <a:t>CEO Report</a:t>
                      </a:r>
                    </a:p>
                  </a:txBody>
                  <a:tcPr/>
                </a:tc>
                <a:tc>
                  <a:txBody>
                    <a:bodyPr/>
                    <a:lstStyle/>
                    <a:p>
                      <a:r>
                        <a:rPr lang="en-US" dirty="0"/>
                        <a:t>At least 1x annually</a:t>
                      </a:r>
                    </a:p>
                  </a:txBody>
                  <a:tcPr/>
                </a:tc>
                <a:tc>
                  <a:txBody>
                    <a:bodyPr/>
                    <a:lstStyle/>
                    <a:p>
                      <a:r>
                        <a:rPr lang="en-US" dirty="0"/>
                        <a:t>President (CEO) </a:t>
                      </a:r>
                      <a:r>
                        <a:rPr lang="en-US" dirty="0">
                          <a:sym typeface="Wingdings" panose="05000000000000000000" pitchFamily="2" charset="2"/>
                        </a:rPr>
                        <a:t> BOR</a:t>
                      </a:r>
                      <a:endParaRPr lang="en-US" dirty="0"/>
                    </a:p>
                  </a:txBody>
                  <a:tcPr/>
                </a:tc>
                <a:extLst>
                  <a:ext uri="{0D108BD9-81ED-4DB2-BD59-A6C34878D82A}">
                    <a16:rowId xmlns:a16="http://schemas.microsoft.com/office/drawing/2014/main" xmlns="" val="1970119791"/>
                  </a:ext>
                </a:extLst>
              </a:tr>
            </a:tbl>
          </a:graphicData>
        </a:graphic>
      </p:graphicFrame>
    </p:spTree>
    <p:extLst>
      <p:ext uri="{BB962C8B-B14F-4D97-AF65-F5344CB8AC3E}">
        <p14:creationId xmlns:p14="http://schemas.microsoft.com/office/powerpoint/2010/main" val="32292910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B1C728-26CB-4D18-9A4A-9221F1375DDA}"/>
              </a:ext>
            </a:extLst>
          </p:cNvPr>
          <p:cNvSpPr>
            <a:spLocks noGrp="1"/>
          </p:cNvSpPr>
          <p:nvPr>
            <p:ph type="title"/>
          </p:nvPr>
        </p:nvSpPr>
        <p:spPr>
          <a:xfrm>
            <a:off x="457200" y="173691"/>
            <a:ext cx="8229600" cy="914400"/>
          </a:xfrm>
        </p:spPr>
        <p:txBody>
          <a:bodyPr/>
          <a:lstStyle/>
          <a:p>
            <a:r>
              <a:rPr lang="en-US" dirty="0"/>
              <a:t>Administrative Reporting Requirements</a:t>
            </a:r>
            <a:br>
              <a:rPr lang="en-US" dirty="0"/>
            </a:br>
            <a:r>
              <a:rPr lang="en-US" dirty="0"/>
              <a:t>SB 212 (Cont.)</a:t>
            </a:r>
          </a:p>
        </p:txBody>
      </p:sp>
      <p:sp>
        <p:nvSpPr>
          <p:cNvPr id="3" name="Content Placeholder 2">
            <a:extLst>
              <a:ext uri="{FF2B5EF4-FFF2-40B4-BE49-F238E27FC236}">
                <a16:creationId xmlns:a16="http://schemas.microsoft.com/office/drawing/2014/main" xmlns="" id="{3003651B-0ABF-4819-BCC7-CEBD37441A10}"/>
              </a:ext>
            </a:extLst>
          </p:cNvPr>
          <p:cNvSpPr>
            <a:spLocks noGrp="1"/>
          </p:cNvSpPr>
          <p:nvPr>
            <p:ph idx="1"/>
          </p:nvPr>
        </p:nvSpPr>
        <p:spPr>
          <a:xfrm>
            <a:off x="457200" y="1200150"/>
            <a:ext cx="8229600" cy="2514600"/>
          </a:xfrm>
        </p:spPr>
        <p:txBody>
          <a:bodyPr>
            <a:normAutofit/>
          </a:bodyPr>
          <a:lstStyle/>
          <a:p>
            <a:r>
              <a:rPr lang="en-US" dirty="0"/>
              <a:t>Institutions must publish the CEO Report online </a:t>
            </a:r>
            <a:r>
              <a:rPr lang="en-US" u="sng" dirty="0"/>
              <a:t>annually</a:t>
            </a:r>
            <a:r>
              <a:rPr lang="en-US" dirty="0"/>
              <a:t>; “during either the fall or spring semester”.</a:t>
            </a:r>
          </a:p>
          <a:p>
            <a:r>
              <a:rPr lang="en-US" dirty="0"/>
              <a:t>President (CEO) must annually certify to the THECB in </a:t>
            </a:r>
            <a:r>
              <a:rPr lang="en-US" b="1" u="sng" dirty="0"/>
              <a:t>October of each year</a:t>
            </a:r>
            <a:r>
              <a:rPr lang="en-US" dirty="0"/>
              <a:t> that the institution is in substantial compliance of the administrative reporting requirements. </a:t>
            </a:r>
          </a:p>
          <a:p>
            <a:pPr lvl="1">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xmlns="" id="{EF90FF15-E2D8-422C-9FDA-DF6E81842495}"/>
              </a:ext>
            </a:extLst>
          </p:cNvPr>
          <p:cNvSpPr>
            <a:spLocks noGrp="1"/>
          </p:cNvSpPr>
          <p:nvPr>
            <p:ph type="sldNum" sz="quarter" idx="4"/>
          </p:nvPr>
        </p:nvSpPr>
        <p:spPr/>
        <p:txBody>
          <a:bodyPr/>
          <a:lstStyle/>
          <a:p>
            <a:fld id="{A7EE2453-3BC3-4CDC-BBD4-144194DC3BDD}" type="slidenum">
              <a:rPr lang="en-US" smtClean="0"/>
              <a:pPr/>
              <a:t>21</a:t>
            </a:fld>
            <a:endParaRPr lang="en-US" dirty="0"/>
          </a:p>
        </p:txBody>
      </p:sp>
      <p:sp>
        <p:nvSpPr>
          <p:cNvPr id="6" name="Title 1">
            <a:extLst>
              <a:ext uri="{FF2B5EF4-FFF2-40B4-BE49-F238E27FC236}">
                <a16:creationId xmlns:a16="http://schemas.microsoft.com/office/drawing/2014/main" xmlns="" id="{BC615C8D-6BD9-4403-AD0A-CF36E83ECB19}"/>
              </a:ext>
            </a:extLst>
          </p:cNvPr>
          <p:cNvSpPr txBox="1">
            <a:spLocks/>
          </p:cNvSpPr>
          <p:nvPr/>
        </p:nvSpPr>
        <p:spPr>
          <a:xfrm>
            <a:off x="2324100" y="3449170"/>
            <a:ext cx="4495800" cy="531159"/>
          </a:xfrm>
          <a:prstGeom prst="rect">
            <a:avLst/>
          </a:prstGeom>
          <a:ln w="57150">
            <a:solidFill>
              <a:schemeClr val="bg2">
                <a:lumMod val="75000"/>
              </a:schemeClr>
            </a:solidFill>
          </a:ln>
        </p:spPr>
        <p:txBody>
          <a:bodyPr vert="horz" lIns="91440" tIns="45720" rIns="91440" bIns="45720" rtlCol="0" anchor="t">
            <a:normAutofit fontScale="97500"/>
          </a:bodyPr>
          <a:lstStyle>
            <a:lvl1pPr algn="l" defTabSz="914400" rtl="0" eaLnBrk="1" latinLnBrk="0" hangingPunct="1">
              <a:lnSpc>
                <a:spcPts val="3200"/>
              </a:lnSpc>
              <a:spcBef>
                <a:spcPct val="0"/>
              </a:spcBef>
              <a:buNone/>
              <a:defRPr sz="2800" kern="1200">
                <a:solidFill>
                  <a:schemeClr val="bg2"/>
                </a:solidFill>
                <a:latin typeface="Arial" pitchFamily="34" charset="0"/>
                <a:ea typeface="+mj-ea"/>
                <a:cs typeface="Arial" pitchFamily="34" charset="0"/>
              </a:defRPr>
            </a:lvl1pPr>
          </a:lstStyle>
          <a:p>
            <a:pPr algn="ctr"/>
            <a:r>
              <a:rPr lang="en-US" dirty="0"/>
              <a:t>Questions on SB 212?</a:t>
            </a:r>
          </a:p>
        </p:txBody>
      </p:sp>
    </p:spTree>
    <p:extLst>
      <p:ext uri="{BB962C8B-B14F-4D97-AF65-F5344CB8AC3E}">
        <p14:creationId xmlns:p14="http://schemas.microsoft.com/office/powerpoint/2010/main" val="795684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B1C728-26CB-4D18-9A4A-9221F1375DDA}"/>
              </a:ext>
            </a:extLst>
          </p:cNvPr>
          <p:cNvSpPr>
            <a:spLocks noGrp="1"/>
          </p:cNvSpPr>
          <p:nvPr>
            <p:ph type="title"/>
          </p:nvPr>
        </p:nvSpPr>
        <p:spPr>
          <a:xfrm>
            <a:off x="457200" y="137832"/>
            <a:ext cx="8229600" cy="914400"/>
          </a:xfrm>
        </p:spPr>
        <p:txBody>
          <a:bodyPr/>
          <a:lstStyle/>
          <a:p>
            <a:r>
              <a:rPr lang="en-US" b="1" dirty="0"/>
              <a:t>HB 1735 (August 1, 2020)</a:t>
            </a:r>
            <a:r>
              <a:rPr lang="en-US" dirty="0"/>
              <a:t/>
            </a:r>
            <a:br>
              <a:rPr lang="en-US" dirty="0"/>
            </a:br>
            <a:r>
              <a:rPr lang="en-US" dirty="0"/>
              <a:t>Institutional Policy Requirements</a:t>
            </a:r>
          </a:p>
        </p:txBody>
      </p:sp>
      <p:sp>
        <p:nvSpPr>
          <p:cNvPr id="3" name="Content Placeholder 2">
            <a:extLst>
              <a:ext uri="{FF2B5EF4-FFF2-40B4-BE49-F238E27FC236}">
                <a16:creationId xmlns:a16="http://schemas.microsoft.com/office/drawing/2014/main" xmlns="" id="{3003651B-0ABF-4819-BCC7-CEBD37441A10}"/>
              </a:ext>
            </a:extLst>
          </p:cNvPr>
          <p:cNvSpPr>
            <a:spLocks noGrp="1"/>
          </p:cNvSpPr>
          <p:nvPr>
            <p:ph idx="1"/>
          </p:nvPr>
        </p:nvSpPr>
        <p:spPr>
          <a:xfrm>
            <a:off x="457200" y="1088092"/>
            <a:ext cx="8229600" cy="905016"/>
          </a:xfrm>
        </p:spPr>
        <p:txBody>
          <a:bodyPr>
            <a:noAutofit/>
          </a:bodyPr>
          <a:lstStyle/>
          <a:p>
            <a:pPr marL="0" indent="0">
              <a:buNone/>
            </a:pPr>
            <a:r>
              <a:rPr lang="en-US" sz="2200" dirty="0"/>
              <a:t>Institutions must have a </a:t>
            </a:r>
            <a:r>
              <a:rPr lang="en-US" sz="2200" b="1" u="sng" dirty="0"/>
              <a:t>policy</a:t>
            </a:r>
            <a:r>
              <a:rPr lang="en-US" sz="2200" dirty="0"/>
              <a:t> on sexual harassment, sexual assault, dating violence, and stalking, including: </a:t>
            </a:r>
          </a:p>
          <a:p>
            <a:pPr marL="0" indent="0">
              <a:buNone/>
            </a:pPr>
            <a:endParaRPr lang="en-US" sz="2200" dirty="0"/>
          </a:p>
        </p:txBody>
      </p:sp>
      <p:sp>
        <p:nvSpPr>
          <p:cNvPr id="4" name="Slide Number Placeholder 3">
            <a:extLst>
              <a:ext uri="{FF2B5EF4-FFF2-40B4-BE49-F238E27FC236}">
                <a16:creationId xmlns:a16="http://schemas.microsoft.com/office/drawing/2014/main" xmlns="" id="{EF90FF15-E2D8-422C-9FDA-DF6E81842495}"/>
              </a:ext>
            </a:extLst>
          </p:cNvPr>
          <p:cNvSpPr>
            <a:spLocks noGrp="1"/>
          </p:cNvSpPr>
          <p:nvPr>
            <p:ph type="sldNum" sz="quarter" idx="4"/>
          </p:nvPr>
        </p:nvSpPr>
        <p:spPr/>
        <p:txBody>
          <a:bodyPr/>
          <a:lstStyle/>
          <a:p>
            <a:fld id="{A7EE2453-3BC3-4CDC-BBD4-144194DC3BDD}" type="slidenum">
              <a:rPr lang="en-US" smtClean="0"/>
              <a:pPr/>
              <a:t>22</a:t>
            </a:fld>
            <a:endParaRPr lang="en-US" dirty="0"/>
          </a:p>
        </p:txBody>
      </p:sp>
      <p:sp>
        <p:nvSpPr>
          <p:cNvPr id="6" name="Content Placeholder 2">
            <a:extLst>
              <a:ext uri="{FF2B5EF4-FFF2-40B4-BE49-F238E27FC236}">
                <a16:creationId xmlns:a16="http://schemas.microsoft.com/office/drawing/2014/main" xmlns="" id="{CA00D5D6-F5FC-4723-A5A2-CEE5523C5C76}"/>
              </a:ext>
            </a:extLst>
          </p:cNvPr>
          <p:cNvSpPr txBox="1">
            <a:spLocks/>
          </p:cNvSpPr>
          <p:nvPr/>
        </p:nvSpPr>
        <p:spPr>
          <a:xfrm>
            <a:off x="452718" y="1885950"/>
            <a:ext cx="8153400" cy="2331242"/>
          </a:xfrm>
          <a:prstGeom prst="rect">
            <a:avLst/>
          </a:prstGeom>
        </p:spPr>
        <p:txBody>
          <a:bodyPr vert="horz" lIns="91440" tIns="45720" rIns="91440" bIns="45720" numCol="2" rtlCol="0">
            <a:noAutofit/>
          </a:bodyPr>
          <a:lstStyle>
            <a:lvl1pPr marL="342900" indent="-342900" algn="l" defTabSz="914400" rtl="0" eaLnBrk="1" latinLnBrk="0" hangingPunct="1">
              <a:spcBef>
                <a:spcPct val="20000"/>
              </a:spcBef>
              <a:buClr>
                <a:schemeClr val="accent1">
                  <a:lumMod val="75000"/>
                </a:schemeClr>
              </a:buClr>
              <a:buFont typeface="Arial" pitchFamily="34" charset="0"/>
              <a:buChar char="•"/>
              <a:defRPr sz="2400" kern="1200">
                <a:solidFill>
                  <a:schemeClr val="bg1">
                    <a:lumMod val="75000"/>
                    <a:lumOff val="25000"/>
                  </a:schemeClr>
                </a:solidFill>
                <a:latin typeface="Arial" pitchFamily="34" charset="0"/>
                <a:ea typeface="+mn-ea"/>
                <a:cs typeface="Arial" pitchFamily="34" charset="0"/>
              </a:defRPr>
            </a:lvl1pPr>
            <a:lvl2pPr marL="742950" indent="-285750" algn="l" defTabSz="914400" rtl="0" eaLnBrk="1" latinLnBrk="0" hangingPunct="1">
              <a:spcBef>
                <a:spcPct val="20000"/>
              </a:spcBef>
              <a:buClr>
                <a:schemeClr val="accent1">
                  <a:lumMod val="75000"/>
                </a:schemeClr>
              </a:buClr>
              <a:buFont typeface="Arial" pitchFamily="34" charset="0"/>
              <a:buChar char="–"/>
              <a:defRPr sz="2000" kern="1200">
                <a:solidFill>
                  <a:schemeClr val="bg1">
                    <a:lumMod val="75000"/>
                    <a:lumOff val="25000"/>
                  </a:schemeClr>
                </a:solidFill>
                <a:latin typeface="Arial" pitchFamily="34" charset="0"/>
                <a:ea typeface="+mn-ea"/>
                <a:cs typeface="Arial" pitchFamily="34" charset="0"/>
              </a:defRPr>
            </a:lvl2pPr>
            <a:lvl3pPr marL="1143000" indent="-228600" algn="l" defTabSz="914400" rtl="0" eaLnBrk="1" latinLnBrk="0" hangingPunct="1">
              <a:spcBef>
                <a:spcPct val="20000"/>
              </a:spcBef>
              <a:buClr>
                <a:schemeClr val="accent1">
                  <a:lumMod val="75000"/>
                </a:schemeClr>
              </a:buClr>
              <a:buFont typeface="Arial" pitchFamily="34" charset="0"/>
              <a:buChar char="•"/>
              <a:defRPr sz="1800" kern="1200">
                <a:solidFill>
                  <a:schemeClr val="bg1">
                    <a:lumMod val="75000"/>
                    <a:lumOff val="25000"/>
                  </a:schemeClr>
                </a:solidFill>
                <a:latin typeface="Arial" pitchFamily="34" charset="0"/>
                <a:ea typeface="+mn-ea"/>
                <a:cs typeface="Arial" pitchFamily="34" charset="0"/>
              </a:defRPr>
            </a:lvl3pPr>
            <a:lvl4pPr marL="1600200" indent="-228600" algn="l" defTabSz="914400" rtl="0" eaLnBrk="1" latinLnBrk="0" hangingPunct="1">
              <a:spcBef>
                <a:spcPct val="20000"/>
              </a:spcBef>
              <a:buClr>
                <a:schemeClr val="accent1">
                  <a:lumMod val="75000"/>
                </a:schemeClr>
              </a:buClr>
              <a:buFont typeface="Arial" pitchFamily="34" charset="0"/>
              <a:buChar char="–"/>
              <a:defRPr sz="1600" kern="1200">
                <a:solidFill>
                  <a:schemeClr val="bg1">
                    <a:lumMod val="75000"/>
                    <a:lumOff val="25000"/>
                  </a:schemeClr>
                </a:solidFill>
                <a:latin typeface="Arial" pitchFamily="34" charset="0"/>
                <a:ea typeface="+mn-ea"/>
                <a:cs typeface="Arial" pitchFamily="34" charset="0"/>
              </a:defRPr>
            </a:lvl4pPr>
            <a:lvl5pPr marL="2057400" indent="-228600" algn="l" defTabSz="914400" rtl="0" eaLnBrk="1" latinLnBrk="0" hangingPunct="1">
              <a:spcBef>
                <a:spcPct val="20000"/>
              </a:spcBef>
              <a:buClr>
                <a:schemeClr val="accent1">
                  <a:lumMod val="75000"/>
                </a:schemeClr>
              </a:buClr>
              <a:buFont typeface="Arial" pitchFamily="34" charset="0"/>
              <a:buChar char="»"/>
              <a:defRPr sz="1600" kern="1200">
                <a:solidFill>
                  <a:schemeClr val="bg1">
                    <a:lumMod val="75000"/>
                    <a:lumOff val="2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900" dirty="0"/>
              <a:t>Definitions of prohibited conduct</a:t>
            </a:r>
          </a:p>
          <a:p>
            <a:r>
              <a:rPr lang="en-US" sz="1900" dirty="0"/>
              <a:t>Sanctions for policy violations</a:t>
            </a:r>
          </a:p>
          <a:p>
            <a:r>
              <a:rPr lang="en-US" sz="1900" dirty="0"/>
              <a:t>Importance of hospital treatment      &amp; evidence preservation ASAP</a:t>
            </a:r>
          </a:p>
          <a:p>
            <a:r>
              <a:rPr lang="en-US" sz="1900" dirty="0"/>
              <a:t>Right to report &amp; receive prompt       &amp; equitable resolution</a:t>
            </a:r>
          </a:p>
          <a:p>
            <a:endParaRPr lang="en-US" sz="1900" dirty="0"/>
          </a:p>
          <a:p>
            <a:endParaRPr lang="en-US" sz="1900" dirty="0"/>
          </a:p>
          <a:p>
            <a:endParaRPr lang="en-US" sz="1900" dirty="0"/>
          </a:p>
          <a:p>
            <a:endParaRPr lang="en-US" sz="1900" dirty="0"/>
          </a:p>
          <a:p>
            <a:endParaRPr lang="en-US" sz="1900" dirty="0"/>
          </a:p>
          <a:p>
            <a:endParaRPr lang="en-US" sz="1900" dirty="0"/>
          </a:p>
          <a:p>
            <a:endParaRPr lang="en-US" sz="1900" dirty="0"/>
          </a:p>
          <a:p>
            <a:r>
              <a:rPr lang="en-US" sz="1900" dirty="0"/>
              <a:t>Protocol for reporting &amp; responding</a:t>
            </a:r>
          </a:p>
          <a:p>
            <a:r>
              <a:rPr lang="en-US" sz="1900" dirty="0"/>
              <a:t>Interim measures</a:t>
            </a:r>
          </a:p>
          <a:p>
            <a:r>
              <a:rPr lang="en-US" sz="1900" dirty="0"/>
              <a:t>Right to report to law enforcement,  to be assisted by the institution in reporting to police, or  to decline reporting to police</a:t>
            </a:r>
          </a:p>
          <a:p>
            <a:endParaRPr lang="en-US" sz="1900" dirty="0"/>
          </a:p>
          <a:p>
            <a:endParaRPr lang="en-US" sz="1900" dirty="0"/>
          </a:p>
          <a:p>
            <a:endParaRPr lang="en-US" sz="1900" dirty="0"/>
          </a:p>
          <a:p>
            <a:endParaRPr lang="en-US" sz="1900" dirty="0"/>
          </a:p>
          <a:p>
            <a:endParaRPr lang="en-US" sz="1900" dirty="0"/>
          </a:p>
          <a:p>
            <a:pPr marL="0" indent="0">
              <a:buFont typeface="Arial" pitchFamily="34" charset="0"/>
              <a:buNone/>
            </a:pPr>
            <a:endParaRPr lang="en-US" sz="1900" dirty="0"/>
          </a:p>
        </p:txBody>
      </p:sp>
    </p:spTree>
    <p:extLst>
      <p:ext uri="{BB962C8B-B14F-4D97-AF65-F5344CB8AC3E}">
        <p14:creationId xmlns:p14="http://schemas.microsoft.com/office/powerpoint/2010/main" val="40636157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B1C728-26CB-4D18-9A4A-9221F1375DDA}"/>
              </a:ext>
            </a:extLst>
          </p:cNvPr>
          <p:cNvSpPr>
            <a:spLocks noGrp="1"/>
          </p:cNvSpPr>
          <p:nvPr>
            <p:ph type="title"/>
          </p:nvPr>
        </p:nvSpPr>
        <p:spPr>
          <a:xfrm>
            <a:off x="457200" y="173691"/>
            <a:ext cx="8229600" cy="914400"/>
          </a:xfrm>
        </p:spPr>
        <p:txBody>
          <a:bodyPr/>
          <a:lstStyle/>
          <a:p>
            <a:r>
              <a:rPr lang="en-US" dirty="0"/>
              <a:t>Policy Access Requirements</a:t>
            </a:r>
            <a:br>
              <a:rPr lang="en-US" dirty="0"/>
            </a:br>
            <a:r>
              <a:rPr lang="en-US" dirty="0"/>
              <a:t>HB 1735 (Cont.)</a:t>
            </a:r>
          </a:p>
        </p:txBody>
      </p:sp>
      <p:sp>
        <p:nvSpPr>
          <p:cNvPr id="3" name="Content Placeholder 2">
            <a:extLst>
              <a:ext uri="{FF2B5EF4-FFF2-40B4-BE49-F238E27FC236}">
                <a16:creationId xmlns:a16="http://schemas.microsoft.com/office/drawing/2014/main" xmlns="" id="{3003651B-0ABF-4819-BCC7-CEBD37441A10}"/>
              </a:ext>
            </a:extLst>
          </p:cNvPr>
          <p:cNvSpPr>
            <a:spLocks noGrp="1"/>
          </p:cNvSpPr>
          <p:nvPr>
            <p:ph idx="1"/>
          </p:nvPr>
        </p:nvSpPr>
        <p:spPr>
          <a:xfrm>
            <a:off x="457200" y="1088092"/>
            <a:ext cx="8229600" cy="2474258"/>
          </a:xfrm>
        </p:spPr>
        <p:txBody>
          <a:bodyPr>
            <a:noAutofit/>
          </a:bodyPr>
          <a:lstStyle/>
          <a:p>
            <a:pPr marL="0" indent="0">
              <a:buNone/>
            </a:pPr>
            <a:r>
              <a:rPr lang="en-US" sz="2200" dirty="0"/>
              <a:t>Institutions must provide </a:t>
            </a:r>
            <a:r>
              <a:rPr lang="en-US" sz="2200" b="1" u="sng" dirty="0"/>
              <a:t>access</a:t>
            </a:r>
            <a:r>
              <a:rPr lang="en-US" sz="2200" dirty="0"/>
              <a:t> to the policy by:</a:t>
            </a:r>
          </a:p>
          <a:p>
            <a:r>
              <a:rPr lang="en-US" sz="2200" dirty="0"/>
              <a:t>Including in the institutional </a:t>
            </a:r>
            <a:r>
              <a:rPr lang="en-US" sz="2200" b="1" u="sng" dirty="0"/>
              <a:t>student and personnel handbooks</a:t>
            </a:r>
          </a:p>
          <a:p>
            <a:r>
              <a:rPr lang="en-US" sz="2200" dirty="0"/>
              <a:t>Creating &amp; maintaining a webpage online solely dedicated to the policy &amp; an accessible link on the </a:t>
            </a:r>
            <a:r>
              <a:rPr lang="en-US" sz="2200" b="1" u="sng" dirty="0"/>
              <a:t>institution’s homepage</a:t>
            </a:r>
            <a:r>
              <a:rPr lang="en-US" sz="2200" dirty="0"/>
              <a:t>. </a:t>
            </a:r>
          </a:p>
        </p:txBody>
      </p:sp>
      <p:sp>
        <p:nvSpPr>
          <p:cNvPr id="4" name="Slide Number Placeholder 3">
            <a:extLst>
              <a:ext uri="{FF2B5EF4-FFF2-40B4-BE49-F238E27FC236}">
                <a16:creationId xmlns:a16="http://schemas.microsoft.com/office/drawing/2014/main" xmlns="" id="{EF90FF15-E2D8-422C-9FDA-DF6E81842495}"/>
              </a:ext>
            </a:extLst>
          </p:cNvPr>
          <p:cNvSpPr>
            <a:spLocks noGrp="1"/>
          </p:cNvSpPr>
          <p:nvPr>
            <p:ph type="sldNum" sz="quarter" idx="4"/>
          </p:nvPr>
        </p:nvSpPr>
        <p:spPr/>
        <p:txBody>
          <a:bodyPr/>
          <a:lstStyle/>
          <a:p>
            <a:fld id="{A7EE2453-3BC3-4CDC-BBD4-144194DC3BDD}" type="slidenum">
              <a:rPr lang="en-US" smtClean="0"/>
              <a:pPr/>
              <a:t>23</a:t>
            </a:fld>
            <a:endParaRPr lang="en-US" dirty="0"/>
          </a:p>
        </p:txBody>
      </p:sp>
    </p:spTree>
    <p:extLst>
      <p:ext uri="{BB962C8B-B14F-4D97-AF65-F5344CB8AC3E}">
        <p14:creationId xmlns:p14="http://schemas.microsoft.com/office/powerpoint/2010/main" val="3493415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B1C728-26CB-4D18-9A4A-9221F1375DDA}"/>
              </a:ext>
            </a:extLst>
          </p:cNvPr>
          <p:cNvSpPr>
            <a:spLocks noGrp="1"/>
          </p:cNvSpPr>
          <p:nvPr>
            <p:ph type="title"/>
          </p:nvPr>
        </p:nvSpPr>
        <p:spPr>
          <a:xfrm>
            <a:off x="457200" y="137832"/>
            <a:ext cx="8229600" cy="914400"/>
          </a:xfrm>
        </p:spPr>
        <p:txBody>
          <a:bodyPr/>
          <a:lstStyle/>
          <a:p>
            <a:r>
              <a:rPr lang="en-US" dirty="0"/>
              <a:t>Orientation Requirements</a:t>
            </a:r>
            <a:br>
              <a:rPr lang="en-US" dirty="0"/>
            </a:br>
            <a:r>
              <a:rPr lang="en-US" dirty="0"/>
              <a:t>HB 1735 (Cont.)</a:t>
            </a:r>
          </a:p>
        </p:txBody>
      </p:sp>
      <p:sp>
        <p:nvSpPr>
          <p:cNvPr id="3" name="Content Placeholder 2">
            <a:extLst>
              <a:ext uri="{FF2B5EF4-FFF2-40B4-BE49-F238E27FC236}">
                <a16:creationId xmlns:a16="http://schemas.microsoft.com/office/drawing/2014/main" xmlns="" id="{3003651B-0ABF-4819-BCC7-CEBD37441A10}"/>
              </a:ext>
            </a:extLst>
          </p:cNvPr>
          <p:cNvSpPr>
            <a:spLocks noGrp="1"/>
          </p:cNvSpPr>
          <p:nvPr>
            <p:ph idx="1"/>
          </p:nvPr>
        </p:nvSpPr>
        <p:spPr>
          <a:xfrm>
            <a:off x="457200" y="1200150"/>
            <a:ext cx="8153400" cy="3048000"/>
          </a:xfrm>
        </p:spPr>
        <p:txBody>
          <a:bodyPr>
            <a:normAutofit lnSpcReduction="10000"/>
          </a:bodyPr>
          <a:lstStyle/>
          <a:p>
            <a:r>
              <a:rPr lang="en-US" dirty="0"/>
              <a:t>Institutions must have an </a:t>
            </a:r>
            <a:r>
              <a:rPr lang="en-US" b="1" u="sng" dirty="0"/>
              <a:t>orientation</a:t>
            </a:r>
            <a:r>
              <a:rPr lang="en-US" dirty="0"/>
              <a:t> on the institution’s policy regarding sexual harassment, sexual assault, dating violence, and stalking.</a:t>
            </a:r>
          </a:p>
          <a:p>
            <a:r>
              <a:rPr lang="en-US" dirty="0"/>
              <a:t>Institutions must require entering freshmen or undergraduate transfer students to complete the orientation </a:t>
            </a:r>
            <a:r>
              <a:rPr lang="en-US" b="1" u="sng" dirty="0"/>
              <a:t>before or during the first semester</a:t>
            </a:r>
            <a:r>
              <a:rPr lang="en-US" dirty="0"/>
              <a:t> of enrollment. </a:t>
            </a:r>
          </a:p>
          <a:p>
            <a:r>
              <a:rPr lang="en-US" dirty="0"/>
              <a:t>It can be administered </a:t>
            </a:r>
            <a:r>
              <a:rPr lang="en-US" b="1" u="sng" dirty="0"/>
              <a:t>online</a:t>
            </a:r>
            <a:r>
              <a:rPr lang="en-US" dirty="0"/>
              <a:t>.</a:t>
            </a:r>
          </a:p>
        </p:txBody>
      </p:sp>
      <p:sp>
        <p:nvSpPr>
          <p:cNvPr id="4" name="Slide Number Placeholder 3">
            <a:extLst>
              <a:ext uri="{FF2B5EF4-FFF2-40B4-BE49-F238E27FC236}">
                <a16:creationId xmlns:a16="http://schemas.microsoft.com/office/drawing/2014/main" xmlns="" id="{EF90FF15-E2D8-422C-9FDA-DF6E81842495}"/>
              </a:ext>
            </a:extLst>
          </p:cNvPr>
          <p:cNvSpPr>
            <a:spLocks noGrp="1"/>
          </p:cNvSpPr>
          <p:nvPr>
            <p:ph type="sldNum" sz="quarter" idx="4"/>
          </p:nvPr>
        </p:nvSpPr>
        <p:spPr/>
        <p:txBody>
          <a:bodyPr/>
          <a:lstStyle/>
          <a:p>
            <a:fld id="{A7EE2453-3BC3-4CDC-BBD4-144194DC3BDD}" type="slidenum">
              <a:rPr lang="en-US" smtClean="0"/>
              <a:pPr/>
              <a:t>24</a:t>
            </a:fld>
            <a:endParaRPr lang="en-US" dirty="0"/>
          </a:p>
        </p:txBody>
      </p:sp>
    </p:spTree>
    <p:extLst>
      <p:ext uri="{BB962C8B-B14F-4D97-AF65-F5344CB8AC3E}">
        <p14:creationId xmlns:p14="http://schemas.microsoft.com/office/powerpoint/2010/main" val="2303278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B1C728-26CB-4D18-9A4A-9221F1375DDA}"/>
              </a:ext>
            </a:extLst>
          </p:cNvPr>
          <p:cNvSpPr>
            <a:spLocks noGrp="1"/>
          </p:cNvSpPr>
          <p:nvPr>
            <p:ph type="title"/>
          </p:nvPr>
        </p:nvSpPr>
        <p:spPr>
          <a:xfrm>
            <a:off x="457200" y="173691"/>
            <a:ext cx="8229600" cy="914400"/>
          </a:xfrm>
        </p:spPr>
        <p:txBody>
          <a:bodyPr/>
          <a:lstStyle/>
          <a:p>
            <a:r>
              <a:rPr lang="en-US" dirty="0"/>
              <a:t>Prevention &amp; Outreach Requirements</a:t>
            </a:r>
            <a:br>
              <a:rPr lang="en-US" dirty="0"/>
            </a:br>
            <a:r>
              <a:rPr lang="en-US" dirty="0"/>
              <a:t>HB 1735 (Cont.)</a:t>
            </a:r>
          </a:p>
        </p:txBody>
      </p:sp>
      <p:sp>
        <p:nvSpPr>
          <p:cNvPr id="3" name="Content Placeholder 2">
            <a:extLst>
              <a:ext uri="{FF2B5EF4-FFF2-40B4-BE49-F238E27FC236}">
                <a16:creationId xmlns:a16="http://schemas.microsoft.com/office/drawing/2014/main" xmlns="" id="{3003651B-0ABF-4819-BCC7-CEBD37441A10}"/>
              </a:ext>
            </a:extLst>
          </p:cNvPr>
          <p:cNvSpPr>
            <a:spLocks noGrp="1"/>
          </p:cNvSpPr>
          <p:nvPr>
            <p:ph idx="1"/>
          </p:nvPr>
        </p:nvSpPr>
        <p:spPr>
          <a:xfrm>
            <a:off x="457200" y="1200150"/>
            <a:ext cx="8153400" cy="3200400"/>
          </a:xfrm>
        </p:spPr>
        <p:txBody>
          <a:bodyPr/>
          <a:lstStyle/>
          <a:p>
            <a:r>
              <a:rPr lang="en-US" dirty="0"/>
              <a:t>Institutions must have a </a:t>
            </a:r>
            <a:r>
              <a:rPr lang="en-US" b="1" u="sng" dirty="0"/>
              <a:t>comprehensive prevention &amp; outreach program</a:t>
            </a:r>
            <a:r>
              <a:rPr lang="en-US" dirty="0"/>
              <a:t>, including:</a:t>
            </a:r>
          </a:p>
        </p:txBody>
      </p:sp>
      <p:sp>
        <p:nvSpPr>
          <p:cNvPr id="4" name="Slide Number Placeholder 3">
            <a:extLst>
              <a:ext uri="{FF2B5EF4-FFF2-40B4-BE49-F238E27FC236}">
                <a16:creationId xmlns:a16="http://schemas.microsoft.com/office/drawing/2014/main" xmlns="" id="{EF90FF15-E2D8-422C-9FDA-DF6E81842495}"/>
              </a:ext>
            </a:extLst>
          </p:cNvPr>
          <p:cNvSpPr>
            <a:spLocks noGrp="1"/>
          </p:cNvSpPr>
          <p:nvPr>
            <p:ph type="sldNum" sz="quarter" idx="4"/>
          </p:nvPr>
        </p:nvSpPr>
        <p:spPr/>
        <p:txBody>
          <a:bodyPr/>
          <a:lstStyle/>
          <a:p>
            <a:fld id="{A7EE2453-3BC3-4CDC-BBD4-144194DC3BDD}" type="slidenum">
              <a:rPr lang="en-US" smtClean="0"/>
              <a:pPr/>
              <a:t>25</a:t>
            </a:fld>
            <a:endParaRPr lang="en-US" dirty="0"/>
          </a:p>
        </p:txBody>
      </p:sp>
      <p:sp>
        <p:nvSpPr>
          <p:cNvPr id="6" name="Content Placeholder 2">
            <a:extLst>
              <a:ext uri="{FF2B5EF4-FFF2-40B4-BE49-F238E27FC236}">
                <a16:creationId xmlns:a16="http://schemas.microsoft.com/office/drawing/2014/main" xmlns="" id="{C0434ECF-5CC0-415E-81B9-A056FBE5F201}"/>
              </a:ext>
            </a:extLst>
          </p:cNvPr>
          <p:cNvSpPr txBox="1">
            <a:spLocks/>
          </p:cNvSpPr>
          <p:nvPr/>
        </p:nvSpPr>
        <p:spPr>
          <a:xfrm>
            <a:off x="443753" y="2114550"/>
            <a:ext cx="8153400" cy="2438401"/>
          </a:xfrm>
          <a:prstGeom prst="rect">
            <a:avLst/>
          </a:prstGeom>
        </p:spPr>
        <p:txBody>
          <a:bodyPr vert="horz" lIns="91440" tIns="45720" rIns="91440" bIns="45720" numCol="2" rtlCol="0">
            <a:noAutofit/>
          </a:bodyPr>
          <a:lstStyle>
            <a:lvl1pPr marL="342900" indent="-342900" algn="l" defTabSz="914400" rtl="0" eaLnBrk="1" latinLnBrk="0" hangingPunct="1">
              <a:spcBef>
                <a:spcPct val="20000"/>
              </a:spcBef>
              <a:buClr>
                <a:schemeClr val="accent1">
                  <a:lumMod val="75000"/>
                </a:schemeClr>
              </a:buClr>
              <a:buFont typeface="Arial" pitchFamily="34" charset="0"/>
              <a:buChar char="•"/>
              <a:defRPr sz="2400" kern="1200">
                <a:solidFill>
                  <a:schemeClr val="bg1">
                    <a:lumMod val="75000"/>
                    <a:lumOff val="25000"/>
                  </a:schemeClr>
                </a:solidFill>
                <a:latin typeface="Arial" pitchFamily="34" charset="0"/>
                <a:ea typeface="+mn-ea"/>
                <a:cs typeface="Arial" pitchFamily="34" charset="0"/>
              </a:defRPr>
            </a:lvl1pPr>
            <a:lvl2pPr marL="742950" indent="-285750" algn="l" defTabSz="914400" rtl="0" eaLnBrk="1" latinLnBrk="0" hangingPunct="1">
              <a:spcBef>
                <a:spcPct val="20000"/>
              </a:spcBef>
              <a:buClr>
                <a:schemeClr val="accent1">
                  <a:lumMod val="75000"/>
                </a:schemeClr>
              </a:buClr>
              <a:buFont typeface="Arial" pitchFamily="34" charset="0"/>
              <a:buChar char="–"/>
              <a:defRPr sz="2000" kern="1200">
                <a:solidFill>
                  <a:schemeClr val="bg1">
                    <a:lumMod val="75000"/>
                    <a:lumOff val="25000"/>
                  </a:schemeClr>
                </a:solidFill>
                <a:latin typeface="Arial" pitchFamily="34" charset="0"/>
                <a:ea typeface="+mn-ea"/>
                <a:cs typeface="Arial" pitchFamily="34" charset="0"/>
              </a:defRPr>
            </a:lvl2pPr>
            <a:lvl3pPr marL="1143000" indent="-228600" algn="l" defTabSz="914400" rtl="0" eaLnBrk="1" latinLnBrk="0" hangingPunct="1">
              <a:spcBef>
                <a:spcPct val="20000"/>
              </a:spcBef>
              <a:buClr>
                <a:schemeClr val="accent1">
                  <a:lumMod val="75000"/>
                </a:schemeClr>
              </a:buClr>
              <a:buFont typeface="Arial" pitchFamily="34" charset="0"/>
              <a:buChar char="•"/>
              <a:defRPr sz="1800" kern="1200">
                <a:solidFill>
                  <a:schemeClr val="bg1">
                    <a:lumMod val="75000"/>
                    <a:lumOff val="25000"/>
                  </a:schemeClr>
                </a:solidFill>
                <a:latin typeface="Arial" pitchFamily="34" charset="0"/>
                <a:ea typeface="+mn-ea"/>
                <a:cs typeface="Arial" pitchFamily="34" charset="0"/>
              </a:defRPr>
            </a:lvl3pPr>
            <a:lvl4pPr marL="1600200" indent="-228600" algn="l" defTabSz="914400" rtl="0" eaLnBrk="1" latinLnBrk="0" hangingPunct="1">
              <a:spcBef>
                <a:spcPct val="20000"/>
              </a:spcBef>
              <a:buClr>
                <a:schemeClr val="accent1">
                  <a:lumMod val="75000"/>
                </a:schemeClr>
              </a:buClr>
              <a:buFont typeface="Arial" pitchFamily="34" charset="0"/>
              <a:buChar char="–"/>
              <a:defRPr sz="1600" kern="1200">
                <a:solidFill>
                  <a:schemeClr val="bg1">
                    <a:lumMod val="75000"/>
                    <a:lumOff val="25000"/>
                  </a:schemeClr>
                </a:solidFill>
                <a:latin typeface="Arial" pitchFamily="34" charset="0"/>
                <a:ea typeface="+mn-ea"/>
                <a:cs typeface="Arial" pitchFamily="34" charset="0"/>
              </a:defRPr>
            </a:lvl4pPr>
            <a:lvl5pPr marL="2057400" indent="-228600" algn="l" defTabSz="914400" rtl="0" eaLnBrk="1" latinLnBrk="0" hangingPunct="1">
              <a:spcBef>
                <a:spcPct val="20000"/>
              </a:spcBef>
              <a:buClr>
                <a:schemeClr val="accent1">
                  <a:lumMod val="75000"/>
                </a:schemeClr>
              </a:buClr>
              <a:buFont typeface="Arial" pitchFamily="34" charset="0"/>
              <a:buChar char="»"/>
              <a:defRPr sz="1600" kern="1200">
                <a:solidFill>
                  <a:schemeClr val="bg1">
                    <a:lumMod val="75000"/>
                    <a:lumOff val="2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t>Prevention strategies</a:t>
            </a:r>
          </a:p>
          <a:p>
            <a:r>
              <a:rPr lang="en-US" sz="2000" dirty="0"/>
              <a:t>Victim empowerment program</a:t>
            </a:r>
          </a:p>
          <a:p>
            <a:r>
              <a:rPr lang="en-US" sz="2000" dirty="0"/>
              <a:t>Primary prevention</a:t>
            </a:r>
          </a:p>
          <a:p>
            <a:r>
              <a:rPr lang="en-US" sz="2000" dirty="0"/>
              <a:t>Bystander intervention</a:t>
            </a:r>
          </a:p>
          <a:p>
            <a:r>
              <a:rPr lang="en-US" sz="2000" dirty="0"/>
              <a:t>Risk reduction</a:t>
            </a:r>
          </a:p>
          <a:p>
            <a:endParaRPr lang="en-US" sz="2000" dirty="0"/>
          </a:p>
          <a:p>
            <a:endParaRPr lang="en-US" sz="2000" dirty="0"/>
          </a:p>
          <a:p>
            <a:endParaRPr lang="en-US" sz="2000" dirty="0"/>
          </a:p>
          <a:p>
            <a:endParaRPr lang="en-US" sz="2000" dirty="0"/>
          </a:p>
          <a:p>
            <a:endParaRPr lang="en-US" sz="2000" dirty="0"/>
          </a:p>
          <a:p>
            <a:pPr marL="0" indent="0">
              <a:buNone/>
            </a:pPr>
            <a:endParaRPr lang="en-US" sz="2000" dirty="0"/>
          </a:p>
          <a:p>
            <a:r>
              <a:rPr lang="en-US" sz="2000" dirty="0"/>
              <a:t>Information regarding reporting protocols, and Title IX Coordinator contact information, office location(s), phone, email, etc. </a:t>
            </a:r>
          </a:p>
          <a:p>
            <a:endParaRPr lang="en-US" sz="2000" dirty="0"/>
          </a:p>
          <a:p>
            <a:endParaRPr lang="en-US" sz="2000" dirty="0"/>
          </a:p>
          <a:p>
            <a:endParaRPr lang="en-US" sz="2000" dirty="0"/>
          </a:p>
          <a:p>
            <a:endParaRPr lang="en-US" sz="2000" dirty="0"/>
          </a:p>
          <a:p>
            <a:endParaRPr lang="en-US" sz="2000" dirty="0"/>
          </a:p>
          <a:p>
            <a:pPr marL="0" indent="0">
              <a:buFont typeface="Arial" pitchFamily="34" charset="0"/>
              <a:buNone/>
            </a:pPr>
            <a:endParaRPr lang="en-US" sz="2000" dirty="0"/>
          </a:p>
        </p:txBody>
      </p:sp>
    </p:spTree>
    <p:extLst>
      <p:ext uri="{BB962C8B-B14F-4D97-AF65-F5344CB8AC3E}">
        <p14:creationId xmlns:p14="http://schemas.microsoft.com/office/powerpoint/2010/main" val="1110369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B1C728-26CB-4D18-9A4A-9221F1375DDA}"/>
              </a:ext>
            </a:extLst>
          </p:cNvPr>
          <p:cNvSpPr>
            <a:spLocks noGrp="1"/>
          </p:cNvSpPr>
          <p:nvPr>
            <p:ph type="title"/>
          </p:nvPr>
        </p:nvSpPr>
        <p:spPr>
          <a:xfrm>
            <a:off x="457200" y="137832"/>
            <a:ext cx="8229600" cy="914400"/>
          </a:xfrm>
        </p:spPr>
        <p:txBody>
          <a:bodyPr/>
          <a:lstStyle/>
          <a:p>
            <a:r>
              <a:rPr lang="en-US" dirty="0"/>
              <a:t>Disciplinary Process Requirements</a:t>
            </a:r>
            <a:br>
              <a:rPr lang="en-US" dirty="0"/>
            </a:br>
            <a:r>
              <a:rPr lang="en-US" dirty="0"/>
              <a:t>HB 1735 (Cont.)</a:t>
            </a:r>
          </a:p>
        </p:txBody>
      </p:sp>
      <p:sp>
        <p:nvSpPr>
          <p:cNvPr id="3" name="Content Placeholder 2">
            <a:extLst>
              <a:ext uri="{FF2B5EF4-FFF2-40B4-BE49-F238E27FC236}">
                <a16:creationId xmlns:a16="http://schemas.microsoft.com/office/drawing/2014/main" xmlns="" id="{3003651B-0ABF-4819-BCC7-CEBD37441A10}"/>
              </a:ext>
            </a:extLst>
          </p:cNvPr>
          <p:cNvSpPr>
            <a:spLocks noGrp="1"/>
          </p:cNvSpPr>
          <p:nvPr>
            <p:ph idx="1"/>
          </p:nvPr>
        </p:nvSpPr>
        <p:spPr>
          <a:xfrm>
            <a:off x="457200" y="1200150"/>
            <a:ext cx="8153400" cy="3048000"/>
          </a:xfrm>
        </p:spPr>
        <p:txBody>
          <a:bodyPr>
            <a:normAutofit fontScale="92500" lnSpcReduction="10000"/>
          </a:bodyPr>
          <a:lstStyle/>
          <a:p>
            <a:r>
              <a:rPr lang="en-US" dirty="0"/>
              <a:t>Institutions must provide both parties a prompt &amp; equitable opportunity to </a:t>
            </a:r>
            <a:r>
              <a:rPr lang="en-US" b="1" u="sng" dirty="0"/>
              <a:t>present witnesses and other evidence</a:t>
            </a:r>
            <a:r>
              <a:rPr lang="en-US" dirty="0"/>
              <a:t> relevant to the alleged policy violation.</a:t>
            </a:r>
          </a:p>
          <a:p>
            <a:r>
              <a:rPr lang="en-US" dirty="0"/>
              <a:t>Institutions must ensure that both parties have reasonable &amp; equitable </a:t>
            </a:r>
            <a:r>
              <a:rPr lang="en-US" b="1" u="sng" dirty="0"/>
              <a:t>access to all evidence in the institution’s possession</a:t>
            </a:r>
            <a:r>
              <a:rPr lang="en-US" dirty="0"/>
              <a:t> relevant to the alleged policy violation. </a:t>
            </a:r>
          </a:p>
          <a:p>
            <a:r>
              <a:rPr lang="en-US" dirty="0"/>
              <a:t>Institutions must take reasonable steps to </a:t>
            </a:r>
            <a:r>
              <a:rPr lang="en-US" b="1" u="sng" dirty="0"/>
              <a:t>protect &amp; prohibit retaliation and harassment</a:t>
            </a:r>
            <a:r>
              <a:rPr lang="en-US" dirty="0"/>
              <a:t> during the pendency of the disciplinary process.</a:t>
            </a:r>
          </a:p>
        </p:txBody>
      </p:sp>
      <p:sp>
        <p:nvSpPr>
          <p:cNvPr id="4" name="Slide Number Placeholder 3">
            <a:extLst>
              <a:ext uri="{FF2B5EF4-FFF2-40B4-BE49-F238E27FC236}">
                <a16:creationId xmlns:a16="http://schemas.microsoft.com/office/drawing/2014/main" xmlns="" id="{EF90FF15-E2D8-422C-9FDA-DF6E81842495}"/>
              </a:ext>
            </a:extLst>
          </p:cNvPr>
          <p:cNvSpPr>
            <a:spLocks noGrp="1"/>
          </p:cNvSpPr>
          <p:nvPr>
            <p:ph type="sldNum" sz="quarter" idx="4"/>
          </p:nvPr>
        </p:nvSpPr>
        <p:spPr/>
        <p:txBody>
          <a:bodyPr/>
          <a:lstStyle/>
          <a:p>
            <a:fld id="{A7EE2453-3BC3-4CDC-BBD4-144194DC3BDD}" type="slidenum">
              <a:rPr lang="en-US" smtClean="0"/>
              <a:pPr/>
              <a:t>26</a:t>
            </a:fld>
            <a:endParaRPr lang="en-US" dirty="0"/>
          </a:p>
        </p:txBody>
      </p:sp>
    </p:spTree>
    <p:extLst>
      <p:ext uri="{BB962C8B-B14F-4D97-AF65-F5344CB8AC3E}">
        <p14:creationId xmlns:p14="http://schemas.microsoft.com/office/powerpoint/2010/main" val="4060705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B1C728-26CB-4D18-9A4A-9221F1375DDA}"/>
              </a:ext>
            </a:extLst>
          </p:cNvPr>
          <p:cNvSpPr>
            <a:spLocks noGrp="1"/>
          </p:cNvSpPr>
          <p:nvPr>
            <p:ph type="title"/>
          </p:nvPr>
        </p:nvSpPr>
        <p:spPr>
          <a:xfrm>
            <a:off x="457200" y="137832"/>
            <a:ext cx="8229600" cy="914400"/>
          </a:xfrm>
        </p:spPr>
        <p:txBody>
          <a:bodyPr/>
          <a:lstStyle/>
          <a:p>
            <a:r>
              <a:rPr lang="en-US" dirty="0"/>
              <a:t>Other Requirements</a:t>
            </a:r>
            <a:br>
              <a:rPr lang="en-US" dirty="0"/>
            </a:br>
            <a:r>
              <a:rPr lang="en-US" dirty="0"/>
              <a:t>HB 1735 (Cont.)</a:t>
            </a:r>
          </a:p>
        </p:txBody>
      </p:sp>
      <p:sp>
        <p:nvSpPr>
          <p:cNvPr id="3" name="Content Placeholder 2">
            <a:extLst>
              <a:ext uri="{FF2B5EF4-FFF2-40B4-BE49-F238E27FC236}">
                <a16:creationId xmlns:a16="http://schemas.microsoft.com/office/drawing/2014/main" xmlns="" id="{3003651B-0ABF-4819-BCC7-CEBD37441A10}"/>
              </a:ext>
            </a:extLst>
          </p:cNvPr>
          <p:cNvSpPr>
            <a:spLocks noGrp="1"/>
          </p:cNvSpPr>
          <p:nvPr>
            <p:ph idx="1"/>
          </p:nvPr>
        </p:nvSpPr>
        <p:spPr>
          <a:xfrm>
            <a:off x="457200" y="1052232"/>
            <a:ext cx="8382000" cy="3217209"/>
          </a:xfrm>
        </p:spPr>
        <p:txBody>
          <a:bodyPr>
            <a:noAutofit/>
          </a:bodyPr>
          <a:lstStyle/>
          <a:p>
            <a:r>
              <a:rPr lang="en-US" sz="1950" b="1" dirty="0"/>
              <a:t>Counseling options </a:t>
            </a:r>
            <a:r>
              <a:rPr lang="en-US" sz="1950" dirty="0"/>
              <a:t>for both parties</a:t>
            </a:r>
          </a:p>
          <a:p>
            <a:r>
              <a:rPr lang="en-US" sz="1950" b="1" dirty="0"/>
              <a:t>Student course drops </a:t>
            </a:r>
            <a:r>
              <a:rPr lang="en-US" sz="1950" dirty="0"/>
              <a:t>without penalty, when both parties are enrolled</a:t>
            </a:r>
          </a:p>
          <a:p>
            <a:r>
              <a:rPr lang="en-US" sz="1950" b="1" dirty="0"/>
              <a:t>Victim (complainant) right to request not to investigate </a:t>
            </a:r>
            <a:r>
              <a:rPr lang="en-US" sz="1950" dirty="0"/>
              <a:t>an alleged incident that was reported to the institution</a:t>
            </a:r>
          </a:p>
          <a:p>
            <a:r>
              <a:rPr lang="en-US" sz="1950" b="1" dirty="0"/>
              <a:t>Student withdrawals or graduation pending</a:t>
            </a:r>
            <a:r>
              <a:rPr lang="en-US" sz="1950" dirty="0"/>
              <a:t> disciplinary processes </a:t>
            </a:r>
          </a:p>
          <a:p>
            <a:r>
              <a:rPr lang="en-US" sz="1950" b="1" dirty="0"/>
              <a:t>Peace officer trauma-informed training </a:t>
            </a:r>
          </a:p>
          <a:p>
            <a:r>
              <a:rPr lang="en-US" sz="1950" b="1" dirty="0"/>
              <a:t>Memorandum of understanding </a:t>
            </a:r>
            <a:r>
              <a:rPr lang="en-US" sz="1950" dirty="0"/>
              <a:t>with at least 1 local agency</a:t>
            </a:r>
          </a:p>
          <a:p>
            <a:r>
              <a:rPr lang="en-US" sz="1950" b="1" dirty="0"/>
              <a:t>Responsible employee </a:t>
            </a:r>
            <a:r>
              <a:rPr lang="en-US" sz="1950" dirty="0"/>
              <a:t>&amp; </a:t>
            </a:r>
            <a:r>
              <a:rPr lang="en-US" sz="1950" b="1" dirty="0"/>
              <a:t>confidential employee </a:t>
            </a:r>
            <a:r>
              <a:rPr lang="en-US" sz="1950" dirty="0"/>
              <a:t>requirements</a:t>
            </a:r>
          </a:p>
          <a:p>
            <a:r>
              <a:rPr lang="en-US" sz="1950" b="1" dirty="0"/>
              <a:t>Student advocates </a:t>
            </a:r>
            <a:r>
              <a:rPr lang="en-US" sz="1950" dirty="0"/>
              <a:t>(optional, not required)</a:t>
            </a:r>
          </a:p>
          <a:p>
            <a:endParaRPr lang="en-US" sz="1950" dirty="0"/>
          </a:p>
        </p:txBody>
      </p:sp>
      <p:sp>
        <p:nvSpPr>
          <p:cNvPr id="4" name="Slide Number Placeholder 3">
            <a:extLst>
              <a:ext uri="{FF2B5EF4-FFF2-40B4-BE49-F238E27FC236}">
                <a16:creationId xmlns:a16="http://schemas.microsoft.com/office/drawing/2014/main" xmlns="" id="{EF90FF15-E2D8-422C-9FDA-DF6E81842495}"/>
              </a:ext>
            </a:extLst>
          </p:cNvPr>
          <p:cNvSpPr>
            <a:spLocks noGrp="1"/>
          </p:cNvSpPr>
          <p:nvPr>
            <p:ph type="sldNum" sz="quarter" idx="4"/>
          </p:nvPr>
        </p:nvSpPr>
        <p:spPr/>
        <p:txBody>
          <a:bodyPr/>
          <a:lstStyle/>
          <a:p>
            <a:fld id="{A7EE2453-3BC3-4CDC-BBD4-144194DC3BDD}" type="slidenum">
              <a:rPr lang="en-US" smtClean="0"/>
              <a:pPr/>
              <a:t>27</a:t>
            </a:fld>
            <a:endParaRPr lang="en-US" dirty="0"/>
          </a:p>
        </p:txBody>
      </p:sp>
    </p:spTree>
    <p:extLst>
      <p:ext uri="{BB962C8B-B14F-4D97-AF65-F5344CB8AC3E}">
        <p14:creationId xmlns:p14="http://schemas.microsoft.com/office/powerpoint/2010/main" val="567075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B1C728-26CB-4D18-9A4A-9221F1375DDA}"/>
              </a:ext>
            </a:extLst>
          </p:cNvPr>
          <p:cNvSpPr>
            <a:spLocks noGrp="1"/>
          </p:cNvSpPr>
          <p:nvPr>
            <p:ph type="title"/>
          </p:nvPr>
        </p:nvSpPr>
        <p:spPr/>
        <p:txBody>
          <a:bodyPr/>
          <a:lstStyle/>
          <a:p>
            <a:r>
              <a:rPr lang="en-US" dirty="0"/>
              <a:t>SB 212 &amp; HB 1735 Training Materials</a:t>
            </a:r>
            <a:br>
              <a:rPr lang="en-US" dirty="0"/>
            </a:br>
            <a:r>
              <a:rPr lang="en-US" dirty="0"/>
              <a:t>Texas Higher Education Coordinating Board</a:t>
            </a:r>
          </a:p>
        </p:txBody>
      </p:sp>
      <p:sp>
        <p:nvSpPr>
          <p:cNvPr id="3" name="Content Placeholder 2">
            <a:extLst>
              <a:ext uri="{FF2B5EF4-FFF2-40B4-BE49-F238E27FC236}">
                <a16:creationId xmlns:a16="http://schemas.microsoft.com/office/drawing/2014/main" xmlns="" id="{3003651B-0ABF-4819-BCC7-CEBD37441A10}"/>
              </a:ext>
            </a:extLst>
          </p:cNvPr>
          <p:cNvSpPr>
            <a:spLocks noGrp="1"/>
          </p:cNvSpPr>
          <p:nvPr>
            <p:ph idx="1"/>
          </p:nvPr>
        </p:nvSpPr>
        <p:spPr>
          <a:xfrm>
            <a:off x="457200" y="1428750"/>
            <a:ext cx="8153400" cy="1524000"/>
          </a:xfrm>
        </p:spPr>
        <p:txBody>
          <a:bodyPr/>
          <a:lstStyle/>
          <a:p>
            <a:pPr marL="0" indent="0" algn="ctr">
              <a:buNone/>
            </a:pPr>
            <a:r>
              <a:rPr lang="en-US" dirty="0">
                <a:hlinkClick r:id="rId3"/>
              </a:rPr>
              <a:t>http://www.thecb.state.tx.us/institutional-resources-programs/title-ix-training/</a:t>
            </a:r>
            <a:r>
              <a:rPr lang="en-US" dirty="0"/>
              <a:t> </a:t>
            </a:r>
          </a:p>
          <a:p>
            <a:pPr marL="0" indent="0">
              <a:buNone/>
            </a:pPr>
            <a:endParaRPr lang="en-US" sz="1900" i="1" dirty="0">
              <a:solidFill>
                <a:schemeClr val="accent2"/>
              </a:solidFill>
            </a:endParaRPr>
          </a:p>
          <a:p>
            <a:pPr marL="0" indent="0">
              <a:buNone/>
            </a:pPr>
            <a:endParaRPr lang="en-US" sz="1900" i="1" dirty="0">
              <a:solidFill>
                <a:schemeClr val="accent2"/>
              </a:solidFill>
            </a:endParaRPr>
          </a:p>
          <a:p>
            <a:pPr marL="0" indent="0">
              <a:buNone/>
            </a:pPr>
            <a:endParaRPr lang="en-US" dirty="0"/>
          </a:p>
        </p:txBody>
      </p:sp>
      <p:sp>
        <p:nvSpPr>
          <p:cNvPr id="4" name="Slide Number Placeholder 3">
            <a:extLst>
              <a:ext uri="{FF2B5EF4-FFF2-40B4-BE49-F238E27FC236}">
                <a16:creationId xmlns:a16="http://schemas.microsoft.com/office/drawing/2014/main" xmlns="" id="{EF90FF15-E2D8-422C-9FDA-DF6E81842495}"/>
              </a:ext>
            </a:extLst>
          </p:cNvPr>
          <p:cNvSpPr>
            <a:spLocks noGrp="1"/>
          </p:cNvSpPr>
          <p:nvPr>
            <p:ph type="sldNum" sz="quarter" idx="4"/>
          </p:nvPr>
        </p:nvSpPr>
        <p:spPr/>
        <p:txBody>
          <a:bodyPr/>
          <a:lstStyle/>
          <a:p>
            <a:fld id="{A7EE2453-3BC3-4CDC-BBD4-144194DC3BDD}" type="slidenum">
              <a:rPr lang="en-US" smtClean="0"/>
              <a:pPr/>
              <a:t>28</a:t>
            </a:fld>
            <a:endParaRPr lang="en-US" dirty="0"/>
          </a:p>
        </p:txBody>
      </p:sp>
      <p:sp>
        <p:nvSpPr>
          <p:cNvPr id="5" name="Title 1">
            <a:extLst>
              <a:ext uri="{FF2B5EF4-FFF2-40B4-BE49-F238E27FC236}">
                <a16:creationId xmlns:a16="http://schemas.microsoft.com/office/drawing/2014/main" xmlns="" id="{B5AE1E4F-D2D1-4122-BA77-769C83F84D1E}"/>
              </a:ext>
            </a:extLst>
          </p:cNvPr>
          <p:cNvSpPr txBox="1">
            <a:spLocks/>
          </p:cNvSpPr>
          <p:nvPr/>
        </p:nvSpPr>
        <p:spPr>
          <a:xfrm>
            <a:off x="2324100" y="3449170"/>
            <a:ext cx="4495800" cy="531159"/>
          </a:xfrm>
          <a:prstGeom prst="rect">
            <a:avLst/>
          </a:prstGeom>
          <a:ln w="57150">
            <a:solidFill>
              <a:schemeClr val="bg2">
                <a:lumMod val="75000"/>
              </a:schemeClr>
            </a:solidFill>
          </a:ln>
        </p:spPr>
        <p:txBody>
          <a:bodyPr vert="horz" lIns="91440" tIns="45720" rIns="91440" bIns="45720" rtlCol="0" anchor="t">
            <a:normAutofit fontScale="82500" lnSpcReduction="10000"/>
          </a:bodyPr>
          <a:lstStyle>
            <a:lvl1pPr algn="l" defTabSz="914400" rtl="0" eaLnBrk="1" latinLnBrk="0" hangingPunct="1">
              <a:lnSpc>
                <a:spcPts val="3200"/>
              </a:lnSpc>
              <a:spcBef>
                <a:spcPct val="0"/>
              </a:spcBef>
              <a:buNone/>
              <a:defRPr sz="2800" kern="1200">
                <a:solidFill>
                  <a:schemeClr val="bg2"/>
                </a:solidFill>
                <a:latin typeface="Arial" pitchFamily="34" charset="0"/>
                <a:ea typeface="+mj-ea"/>
                <a:cs typeface="Arial" pitchFamily="34" charset="0"/>
              </a:defRPr>
            </a:lvl1pPr>
          </a:lstStyle>
          <a:p>
            <a:pPr algn="ctr"/>
            <a:r>
              <a:rPr lang="en-US" dirty="0"/>
              <a:t>Questions on New State Laws?</a:t>
            </a:r>
          </a:p>
        </p:txBody>
      </p:sp>
    </p:spTree>
    <p:extLst>
      <p:ext uri="{BB962C8B-B14F-4D97-AF65-F5344CB8AC3E}">
        <p14:creationId xmlns:p14="http://schemas.microsoft.com/office/powerpoint/2010/main" val="418597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sign&#10;&#10;Description automatically generated">
            <a:extLst>
              <a:ext uri="{FF2B5EF4-FFF2-40B4-BE49-F238E27FC236}">
                <a16:creationId xmlns:a16="http://schemas.microsoft.com/office/drawing/2014/main" xmlns="" id="{2A05AC73-5EE1-45E5-AAC6-B731E15E3EB4}"/>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424604" y="127747"/>
            <a:ext cx="4294792" cy="4266160"/>
          </a:xfrm>
          <a:prstGeom prst="rect">
            <a:avLst/>
          </a:prstGeom>
        </p:spPr>
      </p:pic>
      <p:sp>
        <p:nvSpPr>
          <p:cNvPr id="2" name="Title 1">
            <a:extLst>
              <a:ext uri="{FF2B5EF4-FFF2-40B4-BE49-F238E27FC236}">
                <a16:creationId xmlns:a16="http://schemas.microsoft.com/office/drawing/2014/main" xmlns="" id="{79303E4A-215B-47EB-8077-0CABE24CEFFB}"/>
              </a:ext>
            </a:extLst>
          </p:cNvPr>
          <p:cNvSpPr>
            <a:spLocks noGrp="1"/>
          </p:cNvSpPr>
          <p:nvPr>
            <p:ph type="ctrTitle"/>
          </p:nvPr>
        </p:nvSpPr>
        <p:spPr>
          <a:xfrm>
            <a:off x="2324100" y="1714500"/>
            <a:ext cx="4495800" cy="838200"/>
          </a:xfrm>
          <a:ln w="57150">
            <a:solidFill>
              <a:schemeClr val="tx2">
                <a:lumMod val="75000"/>
              </a:schemeClr>
            </a:solidFill>
          </a:ln>
        </p:spPr>
        <p:txBody>
          <a:bodyPr>
            <a:normAutofit fontScale="90000"/>
          </a:bodyPr>
          <a:lstStyle/>
          <a:p>
            <a:pPr algn="ctr"/>
            <a:r>
              <a:rPr lang="en-US" dirty="0"/>
              <a:t>UT System Updates</a:t>
            </a:r>
          </a:p>
        </p:txBody>
      </p:sp>
    </p:spTree>
    <p:extLst>
      <p:ext uri="{BB962C8B-B14F-4D97-AF65-F5344CB8AC3E}">
        <p14:creationId xmlns:p14="http://schemas.microsoft.com/office/powerpoint/2010/main" val="742930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xmlns="" id="{08693227-2CF1-4440-BEAE-80CC15B7B49F}"/>
              </a:ext>
            </a:extLst>
          </p:cNvPr>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1301421" y="514350"/>
            <a:ext cx="6541158" cy="3531109"/>
          </a:xfrm>
          <a:prstGeom prst="rect">
            <a:avLst/>
          </a:prstGeom>
        </p:spPr>
      </p:pic>
      <p:sp>
        <p:nvSpPr>
          <p:cNvPr id="2" name="Title 1">
            <a:extLst>
              <a:ext uri="{FF2B5EF4-FFF2-40B4-BE49-F238E27FC236}">
                <a16:creationId xmlns:a16="http://schemas.microsoft.com/office/drawing/2014/main" xmlns="" id="{79303E4A-215B-47EB-8077-0CABE24CEFFB}"/>
              </a:ext>
            </a:extLst>
          </p:cNvPr>
          <p:cNvSpPr>
            <a:spLocks noGrp="1"/>
          </p:cNvSpPr>
          <p:nvPr>
            <p:ph type="ctrTitle"/>
          </p:nvPr>
        </p:nvSpPr>
        <p:spPr>
          <a:xfrm>
            <a:off x="2324100" y="1714500"/>
            <a:ext cx="4495800" cy="838200"/>
          </a:xfrm>
          <a:ln w="57150">
            <a:solidFill>
              <a:schemeClr val="tx2">
                <a:lumMod val="75000"/>
              </a:schemeClr>
            </a:solidFill>
          </a:ln>
        </p:spPr>
        <p:txBody>
          <a:bodyPr/>
          <a:lstStyle/>
          <a:p>
            <a:pPr algn="ctr"/>
            <a:r>
              <a:rPr lang="en-US" dirty="0"/>
              <a:t>Title IX Overview</a:t>
            </a:r>
          </a:p>
        </p:txBody>
      </p:sp>
    </p:spTree>
    <p:extLst>
      <p:ext uri="{BB962C8B-B14F-4D97-AF65-F5344CB8AC3E}">
        <p14:creationId xmlns:p14="http://schemas.microsoft.com/office/powerpoint/2010/main" val="32705489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B1C728-26CB-4D18-9A4A-9221F1375DDA}"/>
              </a:ext>
            </a:extLst>
          </p:cNvPr>
          <p:cNvSpPr>
            <a:spLocks noGrp="1"/>
          </p:cNvSpPr>
          <p:nvPr>
            <p:ph type="title"/>
          </p:nvPr>
        </p:nvSpPr>
        <p:spPr>
          <a:xfrm>
            <a:off x="457200" y="316706"/>
            <a:ext cx="8229600" cy="771386"/>
          </a:xfrm>
        </p:spPr>
        <p:txBody>
          <a:bodyPr>
            <a:noAutofit/>
          </a:bodyPr>
          <a:lstStyle/>
          <a:p>
            <a:r>
              <a:rPr lang="en-US" dirty="0"/>
              <a:t>Systemwide Title IX Program</a:t>
            </a:r>
            <a:br>
              <a:rPr lang="en-US" dirty="0"/>
            </a:br>
            <a:endParaRPr lang="en-US" dirty="0"/>
          </a:p>
        </p:txBody>
      </p:sp>
      <p:sp>
        <p:nvSpPr>
          <p:cNvPr id="3" name="Content Placeholder 2">
            <a:extLst>
              <a:ext uri="{FF2B5EF4-FFF2-40B4-BE49-F238E27FC236}">
                <a16:creationId xmlns:a16="http://schemas.microsoft.com/office/drawing/2014/main" xmlns="" id="{3003651B-0ABF-4819-BCC7-CEBD37441A10}"/>
              </a:ext>
            </a:extLst>
          </p:cNvPr>
          <p:cNvSpPr>
            <a:spLocks noGrp="1"/>
          </p:cNvSpPr>
          <p:nvPr>
            <p:ph idx="1"/>
          </p:nvPr>
        </p:nvSpPr>
        <p:spPr>
          <a:xfrm>
            <a:off x="457200" y="971550"/>
            <a:ext cx="8153400" cy="3429000"/>
          </a:xfrm>
        </p:spPr>
        <p:txBody>
          <a:bodyPr>
            <a:normAutofit/>
          </a:bodyPr>
          <a:lstStyle/>
          <a:p>
            <a:r>
              <a:rPr lang="en-US" dirty="0"/>
              <a:t>UT Systemwide Title IX Coordinator: position established in 2019</a:t>
            </a:r>
          </a:p>
          <a:p>
            <a:r>
              <a:rPr lang="en-US" dirty="0"/>
              <a:t>Four pillars of the program:</a:t>
            </a:r>
          </a:p>
          <a:p>
            <a:pPr lvl="1">
              <a:buFont typeface="Arial" panose="020B0604020202020204" pitchFamily="34" charset="0"/>
              <a:buChar char="•"/>
            </a:pPr>
            <a:r>
              <a:rPr lang="en-US" dirty="0"/>
              <a:t>Regulatory Compliance</a:t>
            </a:r>
          </a:p>
          <a:p>
            <a:pPr lvl="1">
              <a:buFont typeface="Arial" panose="020B0604020202020204" pitchFamily="34" charset="0"/>
              <a:buChar char="•"/>
            </a:pPr>
            <a:r>
              <a:rPr lang="en-US" dirty="0"/>
              <a:t>Training &amp; Education</a:t>
            </a:r>
          </a:p>
          <a:p>
            <a:pPr lvl="1">
              <a:buFont typeface="Arial" panose="020B0604020202020204" pitchFamily="34" charset="0"/>
              <a:buChar char="•"/>
            </a:pPr>
            <a:r>
              <a:rPr lang="en-US" dirty="0"/>
              <a:t>Communication</a:t>
            </a:r>
          </a:p>
          <a:p>
            <a:pPr lvl="1">
              <a:buFont typeface="Arial" panose="020B0604020202020204" pitchFamily="34" charset="0"/>
              <a:buChar char="•"/>
            </a:pPr>
            <a:r>
              <a:rPr lang="en-US" dirty="0"/>
              <a:t>Resources</a:t>
            </a:r>
          </a:p>
        </p:txBody>
      </p:sp>
      <p:sp>
        <p:nvSpPr>
          <p:cNvPr id="4" name="Slide Number Placeholder 3">
            <a:extLst>
              <a:ext uri="{FF2B5EF4-FFF2-40B4-BE49-F238E27FC236}">
                <a16:creationId xmlns:a16="http://schemas.microsoft.com/office/drawing/2014/main" xmlns="" id="{EF90FF15-E2D8-422C-9FDA-DF6E81842495}"/>
              </a:ext>
            </a:extLst>
          </p:cNvPr>
          <p:cNvSpPr>
            <a:spLocks noGrp="1"/>
          </p:cNvSpPr>
          <p:nvPr>
            <p:ph type="sldNum" sz="quarter" idx="4"/>
          </p:nvPr>
        </p:nvSpPr>
        <p:spPr/>
        <p:txBody>
          <a:bodyPr/>
          <a:lstStyle/>
          <a:p>
            <a:fld id="{A7EE2453-3BC3-4CDC-BBD4-144194DC3BDD}" type="slidenum">
              <a:rPr lang="en-US" smtClean="0"/>
              <a:pPr/>
              <a:t>30</a:t>
            </a:fld>
            <a:endParaRPr lang="en-US" dirty="0"/>
          </a:p>
        </p:txBody>
      </p:sp>
    </p:spTree>
    <p:extLst>
      <p:ext uri="{BB962C8B-B14F-4D97-AF65-F5344CB8AC3E}">
        <p14:creationId xmlns:p14="http://schemas.microsoft.com/office/powerpoint/2010/main" val="1804329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B1C728-26CB-4D18-9A4A-9221F1375DDA}"/>
              </a:ext>
            </a:extLst>
          </p:cNvPr>
          <p:cNvSpPr>
            <a:spLocks noGrp="1"/>
          </p:cNvSpPr>
          <p:nvPr>
            <p:ph type="title"/>
          </p:nvPr>
        </p:nvSpPr>
        <p:spPr>
          <a:xfrm>
            <a:off x="457200" y="316706"/>
            <a:ext cx="8229600" cy="771386"/>
          </a:xfrm>
        </p:spPr>
        <p:txBody>
          <a:bodyPr>
            <a:noAutofit/>
          </a:bodyPr>
          <a:lstStyle/>
          <a:p>
            <a:r>
              <a:rPr lang="en-US" dirty="0"/>
              <a:t>UT System Model Policy on Sexual Misconduct</a:t>
            </a:r>
            <a:br>
              <a:rPr lang="en-US" dirty="0"/>
            </a:br>
            <a:endParaRPr lang="en-US" dirty="0"/>
          </a:p>
        </p:txBody>
      </p:sp>
      <p:sp>
        <p:nvSpPr>
          <p:cNvPr id="3" name="Content Placeholder 2">
            <a:extLst>
              <a:ext uri="{FF2B5EF4-FFF2-40B4-BE49-F238E27FC236}">
                <a16:creationId xmlns:a16="http://schemas.microsoft.com/office/drawing/2014/main" xmlns="" id="{3003651B-0ABF-4819-BCC7-CEBD37441A10}"/>
              </a:ext>
            </a:extLst>
          </p:cNvPr>
          <p:cNvSpPr>
            <a:spLocks noGrp="1"/>
          </p:cNvSpPr>
          <p:nvPr>
            <p:ph idx="1"/>
          </p:nvPr>
        </p:nvSpPr>
        <p:spPr>
          <a:xfrm>
            <a:off x="457200" y="971550"/>
            <a:ext cx="8153400" cy="3429000"/>
          </a:xfrm>
        </p:spPr>
        <p:txBody>
          <a:bodyPr>
            <a:normAutofit fontScale="92500"/>
          </a:bodyPr>
          <a:lstStyle/>
          <a:p>
            <a:r>
              <a:rPr lang="en-US" dirty="0"/>
              <a:t>Updated October 1, 2019 to incorporate SB 212 &amp; HB 1735 requirements. UT institutions are currently updating their respective policies to be in substantial compliance. </a:t>
            </a:r>
          </a:p>
          <a:p>
            <a:r>
              <a:rPr lang="en-US" dirty="0"/>
              <a:t>Expect to reconvene the systemwide policy working group after the DOE TIX Regulations are released &amp; identify the areas of the policy that require revisions. </a:t>
            </a:r>
          </a:p>
          <a:p>
            <a:r>
              <a:rPr lang="en-US" dirty="0"/>
              <a:t>Available online: </a:t>
            </a:r>
          </a:p>
          <a:p>
            <a:pPr marL="0" indent="0">
              <a:buNone/>
            </a:pPr>
            <a:r>
              <a:rPr lang="en-US" dirty="0">
                <a:hlinkClick r:id="rId3"/>
              </a:rPr>
              <a:t>https://www.utsystem.edu/documents/docs/general-documents/2019/ut-system-model-policy-sexual-misconduct</a:t>
            </a:r>
            <a:r>
              <a:rPr lang="en-US" dirty="0"/>
              <a:t> </a:t>
            </a:r>
          </a:p>
        </p:txBody>
      </p:sp>
      <p:sp>
        <p:nvSpPr>
          <p:cNvPr id="4" name="Slide Number Placeholder 3">
            <a:extLst>
              <a:ext uri="{FF2B5EF4-FFF2-40B4-BE49-F238E27FC236}">
                <a16:creationId xmlns:a16="http://schemas.microsoft.com/office/drawing/2014/main" xmlns="" id="{EF90FF15-E2D8-422C-9FDA-DF6E81842495}"/>
              </a:ext>
            </a:extLst>
          </p:cNvPr>
          <p:cNvSpPr>
            <a:spLocks noGrp="1"/>
          </p:cNvSpPr>
          <p:nvPr>
            <p:ph type="sldNum" sz="quarter" idx="4"/>
          </p:nvPr>
        </p:nvSpPr>
        <p:spPr/>
        <p:txBody>
          <a:bodyPr/>
          <a:lstStyle/>
          <a:p>
            <a:fld id="{A7EE2453-3BC3-4CDC-BBD4-144194DC3BDD}" type="slidenum">
              <a:rPr lang="en-US" smtClean="0"/>
              <a:pPr/>
              <a:t>31</a:t>
            </a:fld>
            <a:endParaRPr lang="en-US" dirty="0"/>
          </a:p>
        </p:txBody>
      </p:sp>
    </p:spTree>
    <p:extLst>
      <p:ext uri="{BB962C8B-B14F-4D97-AF65-F5344CB8AC3E}">
        <p14:creationId xmlns:p14="http://schemas.microsoft.com/office/powerpoint/2010/main" val="2287666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B1C728-26CB-4D18-9A4A-9221F1375DDA}"/>
              </a:ext>
            </a:extLst>
          </p:cNvPr>
          <p:cNvSpPr>
            <a:spLocks noGrp="1"/>
          </p:cNvSpPr>
          <p:nvPr>
            <p:ph type="title"/>
          </p:nvPr>
        </p:nvSpPr>
        <p:spPr>
          <a:xfrm>
            <a:off x="457200" y="316706"/>
            <a:ext cx="8229600" cy="771386"/>
          </a:xfrm>
        </p:spPr>
        <p:txBody>
          <a:bodyPr>
            <a:noAutofit/>
          </a:bodyPr>
          <a:lstStyle/>
          <a:p>
            <a:r>
              <a:rPr lang="en-US" dirty="0"/>
              <a:t>Highlights on Substantive Changes</a:t>
            </a:r>
            <a:br>
              <a:rPr lang="en-US" dirty="0"/>
            </a:br>
            <a:r>
              <a:rPr lang="en-US" dirty="0"/>
              <a:t>UT System Model Policy on Sexual Misconduct</a:t>
            </a:r>
            <a:br>
              <a:rPr lang="en-US" dirty="0"/>
            </a:br>
            <a:r>
              <a:rPr lang="en-US" dirty="0"/>
              <a:t/>
            </a:r>
            <a:br>
              <a:rPr lang="en-US" dirty="0"/>
            </a:br>
            <a:endParaRPr lang="en-US" dirty="0"/>
          </a:p>
        </p:txBody>
      </p:sp>
      <p:sp>
        <p:nvSpPr>
          <p:cNvPr id="3" name="Content Placeholder 2">
            <a:extLst>
              <a:ext uri="{FF2B5EF4-FFF2-40B4-BE49-F238E27FC236}">
                <a16:creationId xmlns:a16="http://schemas.microsoft.com/office/drawing/2014/main" xmlns="" id="{3003651B-0ABF-4819-BCC7-CEBD37441A10}"/>
              </a:ext>
            </a:extLst>
          </p:cNvPr>
          <p:cNvSpPr>
            <a:spLocks noGrp="1"/>
          </p:cNvSpPr>
          <p:nvPr>
            <p:ph idx="1"/>
          </p:nvPr>
        </p:nvSpPr>
        <p:spPr>
          <a:xfrm>
            <a:off x="457200" y="1276350"/>
            <a:ext cx="8153400" cy="3124200"/>
          </a:xfrm>
        </p:spPr>
        <p:txBody>
          <a:bodyPr>
            <a:normAutofit/>
          </a:bodyPr>
          <a:lstStyle/>
          <a:p>
            <a:r>
              <a:rPr lang="en-US" dirty="0"/>
              <a:t>Revising the definition of </a:t>
            </a:r>
            <a:r>
              <a:rPr lang="en-US" b="1" dirty="0"/>
              <a:t>“Responsible Employee</a:t>
            </a:r>
            <a:r>
              <a:rPr lang="en-US" dirty="0"/>
              <a:t>” to apply to all employees</a:t>
            </a:r>
          </a:p>
          <a:p>
            <a:r>
              <a:rPr lang="en-US" dirty="0"/>
              <a:t>Including a definition of </a:t>
            </a:r>
            <a:r>
              <a:rPr lang="en-US" b="1" dirty="0"/>
              <a:t>“Confidential Employee” </a:t>
            </a:r>
            <a:r>
              <a:rPr lang="en-US" dirty="0"/>
              <a:t>&amp; the requirement to report </a:t>
            </a:r>
            <a:r>
              <a:rPr lang="en-US" b="1" dirty="0"/>
              <a:t>type of incident </a:t>
            </a:r>
          </a:p>
          <a:p>
            <a:r>
              <a:rPr lang="en-US" dirty="0"/>
              <a:t>Revising the section on </a:t>
            </a:r>
            <a:r>
              <a:rPr lang="en-US" b="1" dirty="0"/>
              <a:t>“Immunity” </a:t>
            </a:r>
            <a:r>
              <a:rPr lang="en-US" dirty="0"/>
              <a:t>to protect from disciplinary action employees &amp; students who act in good faith when reporting</a:t>
            </a:r>
          </a:p>
          <a:p>
            <a:endParaRPr lang="en-US" dirty="0"/>
          </a:p>
        </p:txBody>
      </p:sp>
      <p:sp>
        <p:nvSpPr>
          <p:cNvPr id="4" name="Slide Number Placeholder 3">
            <a:extLst>
              <a:ext uri="{FF2B5EF4-FFF2-40B4-BE49-F238E27FC236}">
                <a16:creationId xmlns:a16="http://schemas.microsoft.com/office/drawing/2014/main" xmlns="" id="{EF90FF15-E2D8-422C-9FDA-DF6E81842495}"/>
              </a:ext>
            </a:extLst>
          </p:cNvPr>
          <p:cNvSpPr>
            <a:spLocks noGrp="1"/>
          </p:cNvSpPr>
          <p:nvPr>
            <p:ph type="sldNum" sz="quarter" idx="4"/>
          </p:nvPr>
        </p:nvSpPr>
        <p:spPr/>
        <p:txBody>
          <a:bodyPr/>
          <a:lstStyle/>
          <a:p>
            <a:fld id="{A7EE2453-3BC3-4CDC-BBD4-144194DC3BDD}" type="slidenum">
              <a:rPr lang="en-US" smtClean="0"/>
              <a:pPr/>
              <a:t>32</a:t>
            </a:fld>
            <a:endParaRPr lang="en-US" dirty="0"/>
          </a:p>
        </p:txBody>
      </p:sp>
    </p:spTree>
    <p:extLst>
      <p:ext uri="{BB962C8B-B14F-4D97-AF65-F5344CB8AC3E}">
        <p14:creationId xmlns:p14="http://schemas.microsoft.com/office/powerpoint/2010/main" val="384474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B1C728-26CB-4D18-9A4A-9221F1375DDA}"/>
              </a:ext>
            </a:extLst>
          </p:cNvPr>
          <p:cNvSpPr>
            <a:spLocks noGrp="1"/>
          </p:cNvSpPr>
          <p:nvPr>
            <p:ph type="title"/>
          </p:nvPr>
        </p:nvSpPr>
        <p:spPr>
          <a:xfrm>
            <a:off x="457200" y="316706"/>
            <a:ext cx="8229600" cy="771386"/>
          </a:xfrm>
        </p:spPr>
        <p:txBody>
          <a:bodyPr>
            <a:noAutofit/>
          </a:bodyPr>
          <a:lstStyle/>
          <a:p>
            <a:r>
              <a:rPr lang="en-US" dirty="0"/>
              <a:t>Highlights on Substantive Changes (Cont.)</a:t>
            </a:r>
            <a:br>
              <a:rPr lang="en-US" dirty="0"/>
            </a:br>
            <a:r>
              <a:rPr lang="en-US" dirty="0"/>
              <a:t>UT System Model Policy on Sexual Misconduct</a:t>
            </a:r>
            <a:br>
              <a:rPr lang="en-US" dirty="0"/>
            </a:br>
            <a:r>
              <a:rPr lang="en-US" dirty="0"/>
              <a:t/>
            </a:r>
            <a:br>
              <a:rPr lang="en-US" dirty="0"/>
            </a:br>
            <a:endParaRPr lang="en-US" dirty="0"/>
          </a:p>
        </p:txBody>
      </p:sp>
      <p:sp>
        <p:nvSpPr>
          <p:cNvPr id="3" name="Content Placeholder 2">
            <a:extLst>
              <a:ext uri="{FF2B5EF4-FFF2-40B4-BE49-F238E27FC236}">
                <a16:creationId xmlns:a16="http://schemas.microsoft.com/office/drawing/2014/main" xmlns="" id="{3003651B-0ABF-4819-BCC7-CEBD37441A10}"/>
              </a:ext>
            </a:extLst>
          </p:cNvPr>
          <p:cNvSpPr>
            <a:spLocks noGrp="1"/>
          </p:cNvSpPr>
          <p:nvPr>
            <p:ph idx="1"/>
          </p:nvPr>
        </p:nvSpPr>
        <p:spPr>
          <a:xfrm>
            <a:off x="457200" y="1276350"/>
            <a:ext cx="8153400" cy="3124200"/>
          </a:xfrm>
        </p:spPr>
        <p:txBody>
          <a:bodyPr>
            <a:normAutofit fontScale="92500" lnSpcReduction="10000"/>
          </a:bodyPr>
          <a:lstStyle/>
          <a:p>
            <a:r>
              <a:rPr lang="en-US" dirty="0"/>
              <a:t>Adding the complainant’s right to </a:t>
            </a:r>
            <a:r>
              <a:rPr lang="en-US" b="1" dirty="0"/>
              <a:t>request the university not to investigate</a:t>
            </a:r>
          </a:p>
          <a:p>
            <a:r>
              <a:rPr lang="en-US" dirty="0"/>
              <a:t>Including provisions to ensure </a:t>
            </a:r>
            <a:r>
              <a:rPr lang="en-US" b="1" dirty="0"/>
              <a:t>reasonable &amp; equitable access to all evidence relevant </a:t>
            </a:r>
            <a:r>
              <a:rPr lang="en-US" dirty="0"/>
              <a:t>to the alleged violations in the university’s possession in the investigatory &amp; disciplinary processes</a:t>
            </a:r>
          </a:p>
          <a:p>
            <a:r>
              <a:rPr lang="en-US" dirty="0"/>
              <a:t>Adding the state law provision of </a:t>
            </a:r>
            <a:r>
              <a:rPr lang="en-US" b="1" dirty="0"/>
              <a:t>“failure to report” </a:t>
            </a:r>
            <a:r>
              <a:rPr lang="en-US" dirty="0"/>
              <a:t>as an additional conduct violation of the policy; subject to disciplinary action, including termination</a:t>
            </a:r>
          </a:p>
          <a:p>
            <a:endParaRPr lang="en-US" dirty="0"/>
          </a:p>
        </p:txBody>
      </p:sp>
      <p:sp>
        <p:nvSpPr>
          <p:cNvPr id="4" name="Slide Number Placeholder 3">
            <a:extLst>
              <a:ext uri="{FF2B5EF4-FFF2-40B4-BE49-F238E27FC236}">
                <a16:creationId xmlns:a16="http://schemas.microsoft.com/office/drawing/2014/main" xmlns="" id="{EF90FF15-E2D8-422C-9FDA-DF6E81842495}"/>
              </a:ext>
            </a:extLst>
          </p:cNvPr>
          <p:cNvSpPr>
            <a:spLocks noGrp="1"/>
          </p:cNvSpPr>
          <p:nvPr>
            <p:ph type="sldNum" sz="quarter" idx="4"/>
          </p:nvPr>
        </p:nvSpPr>
        <p:spPr/>
        <p:txBody>
          <a:bodyPr/>
          <a:lstStyle/>
          <a:p>
            <a:fld id="{A7EE2453-3BC3-4CDC-BBD4-144194DC3BDD}" type="slidenum">
              <a:rPr lang="en-US" smtClean="0"/>
              <a:pPr/>
              <a:t>33</a:t>
            </a:fld>
            <a:endParaRPr lang="en-US" dirty="0"/>
          </a:p>
        </p:txBody>
      </p:sp>
    </p:spTree>
    <p:extLst>
      <p:ext uri="{BB962C8B-B14F-4D97-AF65-F5344CB8AC3E}">
        <p14:creationId xmlns:p14="http://schemas.microsoft.com/office/powerpoint/2010/main" val="1162591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B1C728-26CB-4D18-9A4A-9221F1375DDA}"/>
              </a:ext>
            </a:extLst>
          </p:cNvPr>
          <p:cNvSpPr>
            <a:spLocks noGrp="1"/>
          </p:cNvSpPr>
          <p:nvPr>
            <p:ph type="title"/>
          </p:nvPr>
        </p:nvSpPr>
        <p:spPr>
          <a:xfrm>
            <a:off x="457200" y="316706"/>
            <a:ext cx="8229600" cy="771386"/>
          </a:xfrm>
        </p:spPr>
        <p:txBody>
          <a:bodyPr>
            <a:noAutofit/>
          </a:bodyPr>
          <a:lstStyle/>
          <a:p>
            <a:r>
              <a:rPr lang="en-US" dirty="0"/>
              <a:t>Education &amp; Trainings Systemwide</a:t>
            </a:r>
            <a:br>
              <a:rPr lang="en-US" dirty="0"/>
            </a:br>
            <a:endParaRPr lang="en-US" dirty="0"/>
          </a:p>
        </p:txBody>
      </p:sp>
      <p:sp>
        <p:nvSpPr>
          <p:cNvPr id="3" name="Content Placeholder 2">
            <a:extLst>
              <a:ext uri="{FF2B5EF4-FFF2-40B4-BE49-F238E27FC236}">
                <a16:creationId xmlns:a16="http://schemas.microsoft.com/office/drawing/2014/main" xmlns="" id="{3003651B-0ABF-4819-BCC7-CEBD37441A10}"/>
              </a:ext>
            </a:extLst>
          </p:cNvPr>
          <p:cNvSpPr>
            <a:spLocks noGrp="1"/>
          </p:cNvSpPr>
          <p:nvPr>
            <p:ph idx="1"/>
          </p:nvPr>
        </p:nvSpPr>
        <p:spPr>
          <a:xfrm>
            <a:off x="457200" y="971550"/>
            <a:ext cx="8153400" cy="3429000"/>
          </a:xfrm>
        </p:spPr>
        <p:txBody>
          <a:bodyPr>
            <a:normAutofit fontScale="92500"/>
          </a:bodyPr>
          <a:lstStyle/>
          <a:p>
            <a:r>
              <a:rPr lang="en-US" dirty="0"/>
              <a:t>Systemwide Title IX Annual Training (available annually)</a:t>
            </a:r>
          </a:p>
          <a:p>
            <a:r>
              <a:rPr lang="en-US" dirty="0"/>
              <a:t>SB 212/HB 1735 (available)</a:t>
            </a:r>
          </a:p>
          <a:p>
            <a:r>
              <a:rPr lang="en-US" dirty="0"/>
              <a:t>Prevention &amp; Boundaries (available)</a:t>
            </a:r>
          </a:p>
          <a:p>
            <a:r>
              <a:rPr lang="en-US" dirty="0"/>
              <a:t>Crisis Management (available)</a:t>
            </a:r>
          </a:p>
          <a:p>
            <a:r>
              <a:rPr lang="en-US" dirty="0"/>
              <a:t>Title IX Advanced Training &amp; Case Studies (in development)</a:t>
            </a:r>
          </a:p>
          <a:p>
            <a:r>
              <a:rPr lang="en-US" dirty="0"/>
              <a:t>NIH/NSF Reporting Obligations (in development)</a:t>
            </a:r>
          </a:p>
          <a:p>
            <a:r>
              <a:rPr lang="en-US" dirty="0"/>
              <a:t>Clery Workshops (exploring)</a:t>
            </a:r>
          </a:p>
          <a:p>
            <a:r>
              <a:rPr lang="en-US" dirty="0"/>
              <a:t>Youth Protection (exploring)</a:t>
            </a:r>
          </a:p>
        </p:txBody>
      </p:sp>
      <p:sp>
        <p:nvSpPr>
          <p:cNvPr id="4" name="Slide Number Placeholder 3">
            <a:extLst>
              <a:ext uri="{FF2B5EF4-FFF2-40B4-BE49-F238E27FC236}">
                <a16:creationId xmlns:a16="http://schemas.microsoft.com/office/drawing/2014/main" xmlns="" id="{EF90FF15-E2D8-422C-9FDA-DF6E81842495}"/>
              </a:ext>
            </a:extLst>
          </p:cNvPr>
          <p:cNvSpPr>
            <a:spLocks noGrp="1"/>
          </p:cNvSpPr>
          <p:nvPr>
            <p:ph type="sldNum" sz="quarter" idx="4"/>
          </p:nvPr>
        </p:nvSpPr>
        <p:spPr/>
        <p:txBody>
          <a:bodyPr/>
          <a:lstStyle/>
          <a:p>
            <a:fld id="{A7EE2453-3BC3-4CDC-BBD4-144194DC3BDD}" type="slidenum">
              <a:rPr lang="en-US" smtClean="0"/>
              <a:pPr/>
              <a:t>34</a:t>
            </a:fld>
            <a:endParaRPr lang="en-US" dirty="0"/>
          </a:p>
        </p:txBody>
      </p:sp>
    </p:spTree>
    <p:extLst>
      <p:ext uri="{BB962C8B-B14F-4D97-AF65-F5344CB8AC3E}">
        <p14:creationId xmlns:p14="http://schemas.microsoft.com/office/powerpoint/2010/main" val="25431398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B1C728-26CB-4D18-9A4A-9221F1375DDA}"/>
              </a:ext>
            </a:extLst>
          </p:cNvPr>
          <p:cNvSpPr>
            <a:spLocks noGrp="1"/>
          </p:cNvSpPr>
          <p:nvPr>
            <p:ph type="title"/>
          </p:nvPr>
        </p:nvSpPr>
        <p:spPr>
          <a:xfrm>
            <a:off x="457200" y="316706"/>
            <a:ext cx="8229600" cy="771386"/>
          </a:xfrm>
        </p:spPr>
        <p:txBody>
          <a:bodyPr>
            <a:noAutofit/>
          </a:bodyPr>
          <a:lstStyle/>
          <a:p>
            <a:r>
              <a:rPr lang="en-US" dirty="0"/>
              <a:t>UT System Title IX Webpage</a:t>
            </a:r>
            <a:br>
              <a:rPr lang="en-US" dirty="0"/>
            </a:br>
            <a:endParaRPr lang="en-US" dirty="0"/>
          </a:p>
        </p:txBody>
      </p:sp>
      <p:sp>
        <p:nvSpPr>
          <p:cNvPr id="4" name="Slide Number Placeholder 3">
            <a:extLst>
              <a:ext uri="{FF2B5EF4-FFF2-40B4-BE49-F238E27FC236}">
                <a16:creationId xmlns:a16="http://schemas.microsoft.com/office/drawing/2014/main" xmlns="" id="{EF90FF15-E2D8-422C-9FDA-DF6E81842495}"/>
              </a:ext>
            </a:extLst>
          </p:cNvPr>
          <p:cNvSpPr>
            <a:spLocks noGrp="1"/>
          </p:cNvSpPr>
          <p:nvPr>
            <p:ph type="sldNum" sz="quarter" idx="4"/>
          </p:nvPr>
        </p:nvSpPr>
        <p:spPr/>
        <p:txBody>
          <a:bodyPr/>
          <a:lstStyle/>
          <a:p>
            <a:fld id="{A7EE2453-3BC3-4CDC-BBD4-144194DC3BDD}" type="slidenum">
              <a:rPr lang="en-US" smtClean="0"/>
              <a:pPr/>
              <a:t>35</a:t>
            </a:fld>
            <a:endParaRPr lang="en-US" dirty="0"/>
          </a:p>
        </p:txBody>
      </p:sp>
      <p:sp>
        <p:nvSpPr>
          <p:cNvPr id="7" name="Content Placeholder 2">
            <a:extLst>
              <a:ext uri="{FF2B5EF4-FFF2-40B4-BE49-F238E27FC236}">
                <a16:creationId xmlns:a16="http://schemas.microsoft.com/office/drawing/2014/main" xmlns="" id="{550AC9EC-5911-421A-A158-3AF02A49D88D}"/>
              </a:ext>
            </a:extLst>
          </p:cNvPr>
          <p:cNvSpPr>
            <a:spLocks noGrp="1"/>
          </p:cNvSpPr>
          <p:nvPr>
            <p:ph idx="1"/>
          </p:nvPr>
        </p:nvSpPr>
        <p:spPr>
          <a:xfrm>
            <a:off x="533400" y="1352550"/>
            <a:ext cx="8077200" cy="2438400"/>
          </a:xfrm>
        </p:spPr>
        <p:txBody>
          <a:bodyPr/>
          <a:lstStyle/>
          <a:p>
            <a:pPr marL="0" indent="0" algn="ctr">
              <a:buNone/>
            </a:pPr>
            <a:r>
              <a:rPr lang="en-US" dirty="0">
                <a:hlinkClick r:id="rId3"/>
              </a:rPr>
              <a:t>https://www.utsystem.edu/offices/systemwide-compliance/title-ix</a:t>
            </a:r>
            <a:r>
              <a:rPr lang="en-US" dirty="0"/>
              <a:t> </a:t>
            </a:r>
            <a:endParaRPr lang="en-US" sz="1900" i="1" dirty="0">
              <a:solidFill>
                <a:schemeClr val="accent2"/>
              </a:solidFill>
            </a:endParaRPr>
          </a:p>
          <a:p>
            <a:pPr marL="0" indent="0">
              <a:buNone/>
            </a:pPr>
            <a:endParaRPr lang="en-US" sz="1900" i="1" dirty="0">
              <a:solidFill>
                <a:schemeClr val="accent2"/>
              </a:solidFill>
            </a:endParaRPr>
          </a:p>
          <a:p>
            <a:r>
              <a:rPr lang="en-US" sz="1900" dirty="0">
                <a:solidFill>
                  <a:schemeClr val="bg1"/>
                </a:solidFill>
              </a:rPr>
              <a:t>Contact Information for all UT institutional Title IX Coordinators</a:t>
            </a:r>
          </a:p>
          <a:p>
            <a:r>
              <a:rPr lang="en-US" sz="1900" dirty="0">
                <a:solidFill>
                  <a:schemeClr val="bg1"/>
                </a:solidFill>
              </a:rPr>
              <a:t>Links to UT System Policies, Model Policies &amp; Regent Rules on Sexual Misconduct</a:t>
            </a:r>
          </a:p>
          <a:p>
            <a:endParaRPr lang="en-US" sz="1900" i="1" dirty="0">
              <a:solidFill>
                <a:schemeClr val="accent2"/>
              </a:solidFill>
            </a:endParaRPr>
          </a:p>
          <a:p>
            <a:pPr marL="0" indent="0">
              <a:buNone/>
            </a:pPr>
            <a:endParaRPr lang="en-US" dirty="0"/>
          </a:p>
        </p:txBody>
      </p:sp>
    </p:spTree>
    <p:extLst>
      <p:ext uri="{BB962C8B-B14F-4D97-AF65-F5344CB8AC3E}">
        <p14:creationId xmlns:p14="http://schemas.microsoft.com/office/powerpoint/2010/main" val="20532499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room&#10;&#10;Description automatically generated">
            <a:extLst>
              <a:ext uri="{FF2B5EF4-FFF2-40B4-BE49-F238E27FC236}">
                <a16:creationId xmlns:a16="http://schemas.microsoft.com/office/drawing/2014/main" xmlns="" id="{445B7E59-C064-49E4-BC68-841A33371151}"/>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1318260" y="314325"/>
            <a:ext cx="6507480" cy="3867150"/>
          </a:xfrm>
          <a:prstGeom prst="rect">
            <a:avLst/>
          </a:prstGeom>
        </p:spPr>
      </p:pic>
      <p:sp>
        <p:nvSpPr>
          <p:cNvPr id="3" name="Title 1">
            <a:extLst>
              <a:ext uri="{FF2B5EF4-FFF2-40B4-BE49-F238E27FC236}">
                <a16:creationId xmlns:a16="http://schemas.microsoft.com/office/drawing/2014/main" xmlns="" id="{A07043D1-204C-4A63-8237-42E3170DD8E2}"/>
              </a:ext>
            </a:extLst>
          </p:cNvPr>
          <p:cNvSpPr txBox="1">
            <a:spLocks/>
          </p:cNvSpPr>
          <p:nvPr/>
        </p:nvSpPr>
        <p:spPr>
          <a:xfrm>
            <a:off x="3905250" y="2040591"/>
            <a:ext cx="1333500" cy="531159"/>
          </a:xfrm>
          <a:prstGeom prst="rect">
            <a:avLst/>
          </a:prstGeom>
          <a:ln w="57150">
            <a:solidFill>
              <a:schemeClr val="tx2">
                <a:lumMod val="75000"/>
              </a:schemeClr>
            </a:solidFill>
          </a:ln>
        </p:spPr>
        <p:txBody>
          <a:bodyPr vert="horz" lIns="91440" tIns="45720" rIns="91440" bIns="45720" rtlCol="0" anchor="t">
            <a:normAutofit fontScale="97500"/>
          </a:bodyPr>
          <a:lstStyle>
            <a:lvl1pPr algn="l" defTabSz="914400" rtl="0" eaLnBrk="1" latinLnBrk="0" hangingPunct="1">
              <a:lnSpc>
                <a:spcPts val="3200"/>
              </a:lnSpc>
              <a:spcBef>
                <a:spcPct val="0"/>
              </a:spcBef>
              <a:buNone/>
              <a:defRPr sz="2800" kern="1200">
                <a:solidFill>
                  <a:schemeClr val="bg2"/>
                </a:solidFill>
                <a:latin typeface="Arial" pitchFamily="34" charset="0"/>
                <a:ea typeface="+mj-ea"/>
                <a:cs typeface="Arial" pitchFamily="34" charset="0"/>
              </a:defRPr>
            </a:lvl1pPr>
          </a:lstStyle>
          <a:p>
            <a:pPr algn="ctr"/>
            <a:r>
              <a:rPr lang="en-US" dirty="0">
                <a:solidFill>
                  <a:schemeClr val="tx2"/>
                </a:solidFill>
              </a:rPr>
              <a:t>Q &amp; A</a:t>
            </a:r>
          </a:p>
        </p:txBody>
      </p:sp>
    </p:spTree>
    <p:extLst>
      <p:ext uri="{BB962C8B-B14F-4D97-AF65-F5344CB8AC3E}">
        <p14:creationId xmlns:p14="http://schemas.microsoft.com/office/powerpoint/2010/main" val="6870157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3893F54D-29EF-4608-B003-E00340E90D7A}"/>
              </a:ext>
            </a:extLst>
          </p:cNvPr>
          <p:cNvSpPr>
            <a:spLocks noGrp="1"/>
          </p:cNvSpPr>
          <p:nvPr>
            <p:ph type="sldNum" sz="quarter" idx="12"/>
          </p:nvPr>
        </p:nvSpPr>
        <p:spPr/>
        <p:txBody>
          <a:bodyPr/>
          <a:lstStyle/>
          <a:p>
            <a:fld id="{A7EE2453-3BC3-4CDC-BBD4-144194DC3BDD}" type="slidenum">
              <a:rPr lang="en-US" smtClean="0"/>
              <a:pPr/>
              <a:t>37</a:t>
            </a:fld>
            <a:endParaRPr lang="en-US" dirty="0"/>
          </a:p>
        </p:txBody>
      </p:sp>
      <p:graphicFrame>
        <p:nvGraphicFramePr>
          <p:cNvPr id="3" name="Table 2">
            <a:extLst>
              <a:ext uri="{FF2B5EF4-FFF2-40B4-BE49-F238E27FC236}">
                <a16:creationId xmlns:a16="http://schemas.microsoft.com/office/drawing/2014/main" xmlns="" id="{3416E875-A498-42A0-BC50-09B9ED470F4A}"/>
              </a:ext>
            </a:extLst>
          </p:cNvPr>
          <p:cNvGraphicFramePr>
            <a:graphicFrameLocks noGrp="1"/>
          </p:cNvGraphicFramePr>
          <p:nvPr>
            <p:extLst>
              <p:ext uri="{D42A27DB-BD31-4B8C-83A1-F6EECF244321}">
                <p14:modId xmlns:p14="http://schemas.microsoft.com/office/powerpoint/2010/main" val="2297075304"/>
              </p:ext>
            </p:extLst>
          </p:nvPr>
        </p:nvGraphicFramePr>
        <p:xfrm>
          <a:off x="1447800" y="1352551"/>
          <a:ext cx="6248400" cy="1981200"/>
        </p:xfrm>
        <a:graphic>
          <a:graphicData uri="http://schemas.openxmlformats.org/drawingml/2006/table">
            <a:tbl>
              <a:tblPr firstRow="1" bandRow="1">
                <a:tableStyleId>{B301B821-A1FF-4177-AEE7-76D212191A09}</a:tableStyleId>
              </a:tblPr>
              <a:tblGrid>
                <a:gridCol w="6248400">
                  <a:extLst>
                    <a:ext uri="{9D8B030D-6E8A-4147-A177-3AD203B41FA5}">
                      <a16:colId xmlns:a16="http://schemas.microsoft.com/office/drawing/2014/main" xmlns="" val="3365045537"/>
                    </a:ext>
                  </a:extLst>
                </a:gridCol>
              </a:tblGrid>
              <a:tr h="396240">
                <a:tc>
                  <a:txBody>
                    <a:bodyPr/>
                    <a:lstStyle/>
                    <a:p>
                      <a:r>
                        <a:rPr lang="en-US" sz="2000" dirty="0"/>
                        <a:t>Krista Anderson</a:t>
                      </a:r>
                    </a:p>
                  </a:txBody>
                  <a:tcPr/>
                </a:tc>
                <a:extLst>
                  <a:ext uri="{0D108BD9-81ED-4DB2-BD59-A6C34878D82A}">
                    <a16:rowId xmlns:a16="http://schemas.microsoft.com/office/drawing/2014/main" xmlns="" val="3049270986"/>
                  </a:ext>
                </a:extLst>
              </a:tr>
              <a:tr h="396240">
                <a:tc>
                  <a:txBody>
                    <a:bodyPr/>
                    <a:lstStyle/>
                    <a:p>
                      <a:r>
                        <a:rPr lang="en-US" sz="2000" dirty="0"/>
                        <a:t>Systemwide Title IX Coordinator</a:t>
                      </a:r>
                    </a:p>
                  </a:txBody>
                  <a:tcPr/>
                </a:tc>
                <a:extLst>
                  <a:ext uri="{0D108BD9-81ED-4DB2-BD59-A6C34878D82A}">
                    <a16:rowId xmlns:a16="http://schemas.microsoft.com/office/drawing/2014/main" xmlns="" val="930306522"/>
                  </a:ext>
                </a:extLst>
              </a:tr>
              <a:tr h="396240">
                <a:tc>
                  <a:txBody>
                    <a:bodyPr/>
                    <a:lstStyle/>
                    <a:p>
                      <a:r>
                        <a:rPr lang="en-US" sz="2000" dirty="0"/>
                        <a:t>Office of Systemwide Compliance, UT System (Austin, TX)</a:t>
                      </a:r>
                    </a:p>
                  </a:txBody>
                  <a:tcPr/>
                </a:tc>
                <a:extLst>
                  <a:ext uri="{0D108BD9-81ED-4DB2-BD59-A6C34878D82A}">
                    <a16:rowId xmlns:a16="http://schemas.microsoft.com/office/drawing/2014/main" xmlns="" val="3432580316"/>
                  </a:ext>
                </a:extLst>
              </a:tr>
              <a:tr h="396240">
                <a:tc>
                  <a:txBody>
                    <a:bodyPr/>
                    <a:lstStyle/>
                    <a:p>
                      <a:r>
                        <a:rPr lang="en-US" sz="2000" dirty="0"/>
                        <a:t>Phone: 512-664-9050</a:t>
                      </a:r>
                    </a:p>
                  </a:txBody>
                  <a:tcPr/>
                </a:tc>
                <a:extLst>
                  <a:ext uri="{0D108BD9-81ED-4DB2-BD59-A6C34878D82A}">
                    <a16:rowId xmlns:a16="http://schemas.microsoft.com/office/drawing/2014/main" xmlns="" val="1934417325"/>
                  </a:ext>
                </a:extLst>
              </a:tr>
              <a:tr h="396240">
                <a:tc>
                  <a:txBody>
                    <a:bodyPr/>
                    <a:lstStyle/>
                    <a:p>
                      <a:r>
                        <a:rPr lang="en-US" sz="2000" dirty="0"/>
                        <a:t>Email: </a:t>
                      </a:r>
                      <a:r>
                        <a:rPr lang="en-US" sz="2000" dirty="0">
                          <a:hlinkClick r:id="rId3"/>
                        </a:rPr>
                        <a:t>kranderson@utsystem.edu</a:t>
                      </a:r>
                      <a:r>
                        <a:rPr lang="en-US" sz="2000" dirty="0"/>
                        <a:t> </a:t>
                      </a:r>
                    </a:p>
                  </a:txBody>
                  <a:tcPr/>
                </a:tc>
                <a:extLst>
                  <a:ext uri="{0D108BD9-81ED-4DB2-BD59-A6C34878D82A}">
                    <a16:rowId xmlns:a16="http://schemas.microsoft.com/office/drawing/2014/main" xmlns="" val="2160424876"/>
                  </a:ext>
                </a:extLst>
              </a:tr>
            </a:tbl>
          </a:graphicData>
        </a:graphic>
      </p:graphicFrame>
      <p:sp>
        <p:nvSpPr>
          <p:cNvPr id="4" name="Title 1">
            <a:extLst>
              <a:ext uri="{FF2B5EF4-FFF2-40B4-BE49-F238E27FC236}">
                <a16:creationId xmlns:a16="http://schemas.microsoft.com/office/drawing/2014/main" xmlns="" id="{EBA6630B-746B-4BE2-89ED-3F249FFA83A1}"/>
              </a:ext>
            </a:extLst>
          </p:cNvPr>
          <p:cNvSpPr txBox="1">
            <a:spLocks/>
          </p:cNvSpPr>
          <p:nvPr/>
        </p:nvSpPr>
        <p:spPr>
          <a:xfrm>
            <a:off x="685800" y="742951"/>
            <a:ext cx="7772400" cy="609600"/>
          </a:xfrm>
          <a:prstGeom prst="rect">
            <a:avLst/>
          </a:prstGeom>
        </p:spPr>
        <p:txBody>
          <a:bodyPr/>
          <a:lstStyle>
            <a:lvl1pPr algn="l" defTabSz="914400" rtl="0" eaLnBrk="1" latinLnBrk="0" hangingPunct="1">
              <a:lnSpc>
                <a:spcPts val="3200"/>
              </a:lnSpc>
              <a:spcBef>
                <a:spcPct val="0"/>
              </a:spcBef>
              <a:buNone/>
              <a:defRPr sz="3200" kern="1200">
                <a:solidFill>
                  <a:schemeClr val="tx2"/>
                </a:solidFill>
                <a:latin typeface="Arial" pitchFamily="34" charset="0"/>
                <a:ea typeface="+mj-ea"/>
                <a:cs typeface="Arial" pitchFamily="34" charset="0"/>
              </a:defRPr>
            </a:lvl1pPr>
          </a:lstStyle>
          <a:p>
            <a:pPr algn="ctr"/>
            <a:r>
              <a:rPr lang="en-US" dirty="0"/>
              <a:t>Contact Information</a:t>
            </a:r>
          </a:p>
        </p:txBody>
      </p:sp>
    </p:spTree>
    <p:extLst>
      <p:ext uri="{BB962C8B-B14F-4D97-AF65-F5344CB8AC3E}">
        <p14:creationId xmlns:p14="http://schemas.microsoft.com/office/powerpoint/2010/main" val="3382280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ADAA5E-0000-47C4-9917-96CAAF2A64A9}"/>
              </a:ext>
            </a:extLst>
          </p:cNvPr>
          <p:cNvSpPr>
            <a:spLocks noGrp="1"/>
          </p:cNvSpPr>
          <p:nvPr>
            <p:ph type="title"/>
          </p:nvPr>
        </p:nvSpPr>
        <p:spPr/>
        <p:txBody>
          <a:bodyPr/>
          <a:lstStyle/>
          <a:p>
            <a:r>
              <a:rPr lang="en-US" dirty="0"/>
              <a:t>Title IX (1972)</a:t>
            </a:r>
          </a:p>
        </p:txBody>
      </p:sp>
      <p:sp>
        <p:nvSpPr>
          <p:cNvPr id="4" name="Slide Number Placeholder 3">
            <a:extLst>
              <a:ext uri="{FF2B5EF4-FFF2-40B4-BE49-F238E27FC236}">
                <a16:creationId xmlns:a16="http://schemas.microsoft.com/office/drawing/2014/main" xmlns="" id="{11E0C212-9C02-425E-A0C9-C06AF74763E6}"/>
              </a:ext>
            </a:extLst>
          </p:cNvPr>
          <p:cNvSpPr>
            <a:spLocks noGrp="1"/>
          </p:cNvSpPr>
          <p:nvPr>
            <p:ph type="sldNum" sz="quarter" idx="4"/>
          </p:nvPr>
        </p:nvSpPr>
        <p:spPr/>
        <p:txBody>
          <a:bodyPr/>
          <a:lstStyle/>
          <a:p>
            <a:fld id="{A7EE2453-3BC3-4CDC-BBD4-144194DC3BDD}" type="slidenum">
              <a:rPr lang="en-US" smtClean="0"/>
              <a:pPr/>
              <a:t>4</a:t>
            </a:fld>
            <a:endParaRPr lang="en-US" dirty="0"/>
          </a:p>
        </p:txBody>
      </p:sp>
      <p:pic>
        <p:nvPicPr>
          <p:cNvPr id="7" name="Content Placeholder 3">
            <a:extLst>
              <a:ext uri="{FF2B5EF4-FFF2-40B4-BE49-F238E27FC236}">
                <a16:creationId xmlns:a16="http://schemas.microsoft.com/office/drawing/2014/main" xmlns="" id="{72CF0B1C-5146-4243-8423-5A24D28145FB}"/>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94192" y="895350"/>
            <a:ext cx="5755616" cy="3200400"/>
          </a:xfrm>
          <a:prstGeom prst="rect">
            <a:avLst/>
          </a:prstGeom>
          <a:ln w="76200">
            <a:solidFill>
              <a:schemeClr val="accent2"/>
            </a:solidFill>
          </a:ln>
        </p:spPr>
      </p:pic>
    </p:spTree>
    <p:extLst>
      <p:ext uri="{BB962C8B-B14F-4D97-AF65-F5344CB8AC3E}">
        <p14:creationId xmlns:p14="http://schemas.microsoft.com/office/powerpoint/2010/main" val="1716342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ADAA5E-0000-47C4-9917-96CAAF2A64A9}"/>
              </a:ext>
            </a:extLst>
          </p:cNvPr>
          <p:cNvSpPr>
            <a:spLocks noGrp="1"/>
          </p:cNvSpPr>
          <p:nvPr>
            <p:ph type="title"/>
          </p:nvPr>
        </p:nvSpPr>
        <p:spPr>
          <a:xfrm>
            <a:off x="457200" y="173691"/>
            <a:ext cx="8229600" cy="914400"/>
          </a:xfrm>
        </p:spPr>
        <p:txBody>
          <a:bodyPr>
            <a:normAutofit/>
          </a:bodyPr>
          <a:lstStyle/>
          <a:p>
            <a:r>
              <a:rPr lang="en-US" b="1" dirty="0"/>
              <a:t>Sexual Misconduct (Umbrella Term)</a:t>
            </a:r>
            <a:br>
              <a:rPr lang="en-US" b="1" dirty="0"/>
            </a:br>
            <a:endParaRPr lang="en-US" b="1" dirty="0"/>
          </a:p>
        </p:txBody>
      </p:sp>
      <p:sp>
        <p:nvSpPr>
          <p:cNvPr id="3" name="Content Placeholder 2">
            <a:extLst>
              <a:ext uri="{FF2B5EF4-FFF2-40B4-BE49-F238E27FC236}">
                <a16:creationId xmlns:a16="http://schemas.microsoft.com/office/drawing/2014/main" xmlns="" id="{80CA75AF-E0A6-4EFC-AE65-F5B94EDBAA94}"/>
              </a:ext>
            </a:extLst>
          </p:cNvPr>
          <p:cNvSpPr>
            <a:spLocks noGrp="1"/>
          </p:cNvSpPr>
          <p:nvPr>
            <p:ph idx="1"/>
          </p:nvPr>
        </p:nvSpPr>
        <p:spPr>
          <a:xfrm>
            <a:off x="457200" y="971550"/>
            <a:ext cx="8229600" cy="3429000"/>
          </a:xfrm>
        </p:spPr>
        <p:txBody>
          <a:bodyPr>
            <a:normAutofit/>
          </a:bodyPr>
          <a:lstStyle/>
          <a:p>
            <a:pPr marL="0" indent="0">
              <a:buNone/>
            </a:pPr>
            <a:r>
              <a:rPr lang="en-US" b="1" u="sng" dirty="0"/>
              <a:t>Can include: </a:t>
            </a:r>
          </a:p>
          <a:p>
            <a:pPr marL="457200" indent="-457200">
              <a:buFont typeface="+mj-lt"/>
              <a:buAutoNum type="arabicPeriod"/>
            </a:pPr>
            <a:r>
              <a:rPr lang="en-US" dirty="0"/>
              <a:t>Sexual Harassment</a:t>
            </a:r>
          </a:p>
          <a:p>
            <a:pPr marL="457200" indent="-457200">
              <a:buFont typeface="+mj-lt"/>
              <a:buAutoNum type="arabicPeriod"/>
            </a:pPr>
            <a:r>
              <a:rPr lang="en-US" dirty="0"/>
              <a:t>Sexual Exploitation</a:t>
            </a:r>
          </a:p>
          <a:p>
            <a:pPr marL="457200" indent="-457200">
              <a:buFont typeface="+mj-lt"/>
              <a:buAutoNum type="arabicPeriod"/>
            </a:pPr>
            <a:r>
              <a:rPr lang="en-US" dirty="0"/>
              <a:t>Sexual Violence, Sexual Assault</a:t>
            </a:r>
          </a:p>
          <a:p>
            <a:pPr marL="457200" indent="-457200">
              <a:buFont typeface="+mj-lt"/>
              <a:buAutoNum type="arabicPeriod"/>
            </a:pPr>
            <a:r>
              <a:rPr lang="en-US" dirty="0"/>
              <a:t>Dating and Domestic Violence (Interpersonal Violence)</a:t>
            </a:r>
          </a:p>
          <a:p>
            <a:pPr marL="457200" indent="-457200">
              <a:buFont typeface="+mj-lt"/>
              <a:buAutoNum type="arabicPeriod"/>
            </a:pPr>
            <a:r>
              <a:rPr lang="en-US" dirty="0"/>
              <a:t>Stalking </a:t>
            </a:r>
          </a:p>
          <a:p>
            <a:pPr marL="457200" indent="-457200">
              <a:buFont typeface="+mj-lt"/>
              <a:buAutoNum type="arabicPeriod"/>
            </a:pPr>
            <a:r>
              <a:rPr lang="en-US" dirty="0"/>
              <a:t>Other Inappropriate Sexual Conduct</a:t>
            </a:r>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p:txBody>
      </p:sp>
      <p:sp>
        <p:nvSpPr>
          <p:cNvPr id="4" name="Slide Number Placeholder 3">
            <a:extLst>
              <a:ext uri="{FF2B5EF4-FFF2-40B4-BE49-F238E27FC236}">
                <a16:creationId xmlns:a16="http://schemas.microsoft.com/office/drawing/2014/main" xmlns="" id="{11E0C212-9C02-425E-A0C9-C06AF74763E6}"/>
              </a:ext>
            </a:extLst>
          </p:cNvPr>
          <p:cNvSpPr>
            <a:spLocks noGrp="1"/>
          </p:cNvSpPr>
          <p:nvPr>
            <p:ph type="sldNum" sz="quarter" idx="4"/>
          </p:nvPr>
        </p:nvSpPr>
        <p:spPr/>
        <p:txBody>
          <a:bodyPr/>
          <a:lstStyle/>
          <a:p>
            <a:fld id="{A7EE2453-3BC3-4CDC-BBD4-144194DC3BDD}" type="slidenum">
              <a:rPr lang="en-US" smtClean="0"/>
              <a:pPr/>
              <a:t>5</a:t>
            </a:fld>
            <a:endParaRPr lang="en-US" dirty="0"/>
          </a:p>
        </p:txBody>
      </p:sp>
    </p:spTree>
    <p:extLst>
      <p:ext uri="{BB962C8B-B14F-4D97-AF65-F5344CB8AC3E}">
        <p14:creationId xmlns:p14="http://schemas.microsoft.com/office/powerpoint/2010/main" val="1910396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ADAA5E-0000-47C4-9917-96CAAF2A64A9}"/>
              </a:ext>
            </a:extLst>
          </p:cNvPr>
          <p:cNvSpPr>
            <a:spLocks noGrp="1"/>
          </p:cNvSpPr>
          <p:nvPr>
            <p:ph type="title"/>
          </p:nvPr>
        </p:nvSpPr>
        <p:spPr>
          <a:xfrm>
            <a:off x="457200" y="173690"/>
            <a:ext cx="8229600" cy="1331259"/>
          </a:xfrm>
        </p:spPr>
        <p:txBody>
          <a:bodyPr>
            <a:normAutofit fontScale="90000"/>
          </a:bodyPr>
          <a:lstStyle/>
          <a:p>
            <a:pPr algn="ctr"/>
            <a:r>
              <a:rPr lang="en-US" b="1" dirty="0"/>
              <a:t>Sexual Misconduct is a form of sex discrimination</a:t>
            </a:r>
            <a:br>
              <a:rPr lang="en-US" b="1" dirty="0"/>
            </a:br>
            <a:r>
              <a:rPr lang="en-US" b="1" dirty="0"/>
              <a:t>in educational programs, or employment settings…</a:t>
            </a:r>
            <a:br>
              <a:rPr lang="en-US" b="1" dirty="0"/>
            </a:br>
            <a:endParaRPr lang="en-US" b="1" dirty="0"/>
          </a:p>
        </p:txBody>
      </p:sp>
      <p:sp>
        <p:nvSpPr>
          <p:cNvPr id="3" name="Content Placeholder 2">
            <a:extLst>
              <a:ext uri="{FF2B5EF4-FFF2-40B4-BE49-F238E27FC236}">
                <a16:creationId xmlns:a16="http://schemas.microsoft.com/office/drawing/2014/main" xmlns="" id="{80CA75AF-E0A6-4EFC-AE65-F5B94EDBAA94}"/>
              </a:ext>
            </a:extLst>
          </p:cNvPr>
          <p:cNvSpPr>
            <a:spLocks noGrp="1"/>
          </p:cNvSpPr>
          <p:nvPr>
            <p:ph idx="1"/>
          </p:nvPr>
        </p:nvSpPr>
        <p:spPr>
          <a:xfrm>
            <a:off x="457200" y="1047750"/>
            <a:ext cx="8229600" cy="3352800"/>
          </a:xfrm>
        </p:spPr>
        <p:txBody>
          <a:bodyPr>
            <a:normAutofit lnSpcReduction="10000"/>
          </a:bodyPr>
          <a:lstStyle/>
          <a:p>
            <a:pPr marL="0" indent="0">
              <a:buNone/>
            </a:pPr>
            <a:r>
              <a:rPr lang="en-US" b="1" u="sng" dirty="0"/>
              <a:t>When: </a:t>
            </a:r>
          </a:p>
          <a:p>
            <a:pPr marL="457200" indent="-457200">
              <a:buFont typeface="+mj-lt"/>
              <a:buAutoNum type="arabicPeriod"/>
            </a:pPr>
            <a:r>
              <a:rPr lang="en-US" b="1" dirty="0"/>
              <a:t>Quid Pro Quo</a:t>
            </a:r>
            <a:r>
              <a:rPr lang="en-US" dirty="0"/>
              <a:t>: Submission to such conduct is a condition of a person’s educational status, employment, or participation in educational activities; or</a:t>
            </a:r>
          </a:p>
          <a:p>
            <a:pPr marL="457200" indent="-457200">
              <a:buFont typeface="+mj-lt"/>
              <a:buAutoNum type="arabicPeriod"/>
            </a:pPr>
            <a:r>
              <a:rPr lang="en-US" b="1" dirty="0"/>
              <a:t>Hostile Environment</a:t>
            </a:r>
            <a:r>
              <a:rPr lang="en-US" dirty="0"/>
              <a:t>: Such conduct is unwelcome, undesirable, or offensive, and it is sufficiently severe or pervasive to deny or limit an individual’s ability to participate in or benefit from educational programs or an employee’s conditions of employment. </a:t>
            </a:r>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p:txBody>
      </p:sp>
      <p:sp>
        <p:nvSpPr>
          <p:cNvPr id="4" name="Slide Number Placeholder 3">
            <a:extLst>
              <a:ext uri="{FF2B5EF4-FFF2-40B4-BE49-F238E27FC236}">
                <a16:creationId xmlns:a16="http://schemas.microsoft.com/office/drawing/2014/main" xmlns="" id="{11E0C212-9C02-425E-A0C9-C06AF74763E6}"/>
              </a:ext>
            </a:extLst>
          </p:cNvPr>
          <p:cNvSpPr>
            <a:spLocks noGrp="1"/>
          </p:cNvSpPr>
          <p:nvPr>
            <p:ph type="sldNum" sz="quarter" idx="4"/>
          </p:nvPr>
        </p:nvSpPr>
        <p:spPr/>
        <p:txBody>
          <a:bodyPr/>
          <a:lstStyle/>
          <a:p>
            <a:fld id="{A7EE2453-3BC3-4CDC-BBD4-144194DC3BDD}" type="slidenum">
              <a:rPr lang="en-US" smtClean="0"/>
              <a:pPr/>
              <a:t>6</a:t>
            </a:fld>
            <a:endParaRPr lang="en-US" dirty="0"/>
          </a:p>
        </p:txBody>
      </p:sp>
    </p:spTree>
    <p:extLst>
      <p:ext uri="{BB962C8B-B14F-4D97-AF65-F5344CB8AC3E}">
        <p14:creationId xmlns:p14="http://schemas.microsoft.com/office/powerpoint/2010/main" val="1950379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sign&#10;&#10;Description automatically generated">
            <a:extLst>
              <a:ext uri="{FF2B5EF4-FFF2-40B4-BE49-F238E27FC236}">
                <a16:creationId xmlns:a16="http://schemas.microsoft.com/office/drawing/2014/main" xmlns="" id="{798E0BA8-0F44-4657-A266-CAF07099FBE0}"/>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2524125" y="85725"/>
            <a:ext cx="4095750" cy="4095750"/>
          </a:xfrm>
          <a:prstGeom prst="rect">
            <a:avLst/>
          </a:prstGeom>
        </p:spPr>
      </p:pic>
      <p:sp>
        <p:nvSpPr>
          <p:cNvPr id="2" name="Title 1">
            <a:extLst>
              <a:ext uri="{FF2B5EF4-FFF2-40B4-BE49-F238E27FC236}">
                <a16:creationId xmlns:a16="http://schemas.microsoft.com/office/drawing/2014/main" xmlns="" id="{79303E4A-215B-47EB-8077-0CABE24CEFFB}"/>
              </a:ext>
            </a:extLst>
          </p:cNvPr>
          <p:cNvSpPr>
            <a:spLocks noGrp="1"/>
          </p:cNvSpPr>
          <p:nvPr>
            <p:ph type="ctrTitle"/>
          </p:nvPr>
        </p:nvSpPr>
        <p:spPr>
          <a:xfrm>
            <a:off x="2324100" y="1714500"/>
            <a:ext cx="4495800" cy="838200"/>
          </a:xfrm>
          <a:ln w="57150">
            <a:solidFill>
              <a:schemeClr val="tx2">
                <a:lumMod val="75000"/>
              </a:schemeClr>
            </a:solidFill>
          </a:ln>
        </p:spPr>
        <p:txBody>
          <a:bodyPr/>
          <a:lstStyle/>
          <a:p>
            <a:pPr algn="ctr"/>
            <a:r>
              <a:rPr lang="en-US" dirty="0"/>
              <a:t>Federal Updates</a:t>
            </a:r>
          </a:p>
        </p:txBody>
      </p:sp>
    </p:spTree>
    <p:extLst>
      <p:ext uri="{BB962C8B-B14F-4D97-AF65-F5344CB8AC3E}">
        <p14:creationId xmlns:p14="http://schemas.microsoft.com/office/powerpoint/2010/main" val="2642137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B1C728-26CB-4D18-9A4A-9221F1375DDA}"/>
              </a:ext>
            </a:extLst>
          </p:cNvPr>
          <p:cNvSpPr>
            <a:spLocks noGrp="1"/>
          </p:cNvSpPr>
          <p:nvPr>
            <p:ph type="title"/>
          </p:nvPr>
        </p:nvSpPr>
        <p:spPr/>
        <p:txBody>
          <a:bodyPr/>
          <a:lstStyle/>
          <a:p>
            <a:r>
              <a:rPr lang="en-US" dirty="0"/>
              <a:t>DOE Title IX Regulations </a:t>
            </a:r>
          </a:p>
        </p:txBody>
      </p:sp>
      <p:sp>
        <p:nvSpPr>
          <p:cNvPr id="3" name="Content Placeholder 2">
            <a:extLst>
              <a:ext uri="{FF2B5EF4-FFF2-40B4-BE49-F238E27FC236}">
                <a16:creationId xmlns:a16="http://schemas.microsoft.com/office/drawing/2014/main" xmlns="" id="{3003651B-0ABF-4819-BCC7-CEBD37441A10}"/>
              </a:ext>
            </a:extLst>
          </p:cNvPr>
          <p:cNvSpPr>
            <a:spLocks noGrp="1"/>
          </p:cNvSpPr>
          <p:nvPr>
            <p:ph idx="1"/>
          </p:nvPr>
        </p:nvSpPr>
        <p:spPr>
          <a:xfrm>
            <a:off x="457200" y="1123950"/>
            <a:ext cx="8153400" cy="3276600"/>
          </a:xfrm>
        </p:spPr>
        <p:txBody>
          <a:bodyPr>
            <a:normAutofit/>
          </a:bodyPr>
          <a:lstStyle/>
          <a:p>
            <a:r>
              <a:rPr lang="en-US" dirty="0"/>
              <a:t>Currently in the “final rule stage” with Office of Information &amp; Regulatory Affairs (OIRA)</a:t>
            </a:r>
          </a:p>
          <a:p>
            <a:pPr lvl="1">
              <a:buFont typeface="Arial" panose="020B0604020202020204" pitchFamily="34" charset="0"/>
              <a:buChar char="•"/>
            </a:pPr>
            <a:r>
              <a:rPr lang="en-US" dirty="0"/>
              <a:t>This office is part of the Office of Management &amp; Budget (OMB)</a:t>
            </a:r>
          </a:p>
          <a:p>
            <a:pPr lvl="1">
              <a:buFont typeface="Arial" panose="020B0604020202020204" pitchFamily="34" charset="0"/>
              <a:buChar char="•"/>
            </a:pPr>
            <a:r>
              <a:rPr lang="en-US" dirty="0"/>
              <a:t>Scheduled meetings currently through February 19, 2020</a:t>
            </a:r>
          </a:p>
          <a:p>
            <a:r>
              <a:rPr lang="en-US" dirty="0"/>
              <a:t>Anticipated release should be afterwards</a:t>
            </a:r>
          </a:p>
          <a:p>
            <a:r>
              <a:rPr lang="en-US" dirty="0"/>
              <a:t>Date of release TBD</a:t>
            </a:r>
          </a:p>
          <a:p>
            <a:r>
              <a:rPr lang="en-US" dirty="0"/>
              <a:t>Deadline for compliance TBD</a:t>
            </a:r>
          </a:p>
        </p:txBody>
      </p:sp>
      <p:sp>
        <p:nvSpPr>
          <p:cNvPr id="4" name="Slide Number Placeholder 3">
            <a:extLst>
              <a:ext uri="{FF2B5EF4-FFF2-40B4-BE49-F238E27FC236}">
                <a16:creationId xmlns:a16="http://schemas.microsoft.com/office/drawing/2014/main" xmlns="" id="{EF90FF15-E2D8-422C-9FDA-DF6E81842495}"/>
              </a:ext>
            </a:extLst>
          </p:cNvPr>
          <p:cNvSpPr>
            <a:spLocks noGrp="1"/>
          </p:cNvSpPr>
          <p:nvPr>
            <p:ph type="sldNum" sz="quarter" idx="4"/>
          </p:nvPr>
        </p:nvSpPr>
        <p:spPr/>
        <p:txBody>
          <a:bodyPr/>
          <a:lstStyle/>
          <a:p>
            <a:fld id="{A7EE2453-3BC3-4CDC-BBD4-144194DC3BDD}" type="slidenum">
              <a:rPr lang="en-US" smtClean="0"/>
              <a:pPr/>
              <a:t>8</a:t>
            </a:fld>
            <a:endParaRPr lang="en-US" dirty="0"/>
          </a:p>
        </p:txBody>
      </p:sp>
    </p:spTree>
    <p:extLst>
      <p:ext uri="{BB962C8B-B14F-4D97-AF65-F5344CB8AC3E}">
        <p14:creationId xmlns:p14="http://schemas.microsoft.com/office/powerpoint/2010/main" val="3541123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B1C728-26CB-4D18-9A4A-9221F1375DDA}"/>
              </a:ext>
            </a:extLst>
          </p:cNvPr>
          <p:cNvSpPr>
            <a:spLocks noGrp="1"/>
          </p:cNvSpPr>
          <p:nvPr>
            <p:ph type="title"/>
          </p:nvPr>
        </p:nvSpPr>
        <p:spPr/>
        <p:txBody>
          <a:bodyPr/>
          <a:lstStyle/>
          <a:p>
            <a:r>
              <a:rPr lang="en-US" dirty="0"/>
              <a:t>DOE Title IX Regulations </a:t>
            </a:r>
          </a:p>
        </p:txBody>
      </p:sp>
      <p:sp>
        <p:nvSpPr>
          <p:cNvPr id="3" name="Content Placeholder 2">
            <a:extLst>
              <a:ext uri="{FF2B5EF4-FFF2-40B4-BE49-F238E27FC236}">
                <a16:creationId xmlns:a16="http://schemas.microsoft.com/office/drawing/2014/main" xmlns="" id="{3003651B-0ABF-4819-BCC7-CEBD37441A10}"/>
              </a:ext>
            </a:extLst>
          </p:cNvPr>
          <p:cNvSpPr>
            <a:spLocks noGrp="1"/>
          </p:cNvSpPr>
          <p:nvPr>
            <p:ph idx="1"/>
          </p:nvPr>
        </p:nvSpPr>
        <p:spPr>
          <a:xfrm>
            <a:off x="457200" y="1123950"/>
            <a:ext cx="8001000" cy="3276600"/>
          </a:xfrm>
        </p:spPr>
        <p:txBody>
          <a:bodyPr/>
          <a:lstStyle/>
          <a:p>
            <a:pPr marL="0" indent="0">
              <a:buNone/>
            </a:pPr>
            <a:r>
              <a:rPr lang="en-US" dirty="0"/>
              <a:t>The proposed regulations aim to address and describe the following:</a:t>
            </a:r>
          </a:p>
          <a:p>
            <a:pPr marL="914400" lvl="1" indent="-457200">
              <a:buFont typeface="+mj-lt"/>
              <a:buAutoNum type="arabicPeriod"/>
            </a:pPr>
            <a:r>
              <a:rPr lang="en-US" b="1" dirty="0"/>
              <a:t>What constitutes sexual harassment </a:t>
            </a:r>
            <a:r>
              <a:rPr lang="en-US" dirty="0"/>
              <a:t>for the purposes of rising to the level of a civil rights issue under Title IX;</a:t>
            </a:r>
          </a:p>
          <a:p>
            <a:pPr marL="914400" lvl="1" indent="-457200">
              <a:buFont typeface="+mj-lt"/>
              <a:buAutoNum type="arabicPeriod"/>
            </a:pPr>
            <a:r>
              <a:rPr lang="en-US" b="1" dirty="0"/>
              <a:t>What triggers a school’s legal obligation </a:t>
            </a:r>
            <a:r>
              <a:rPr lang="en-US" dirty="0"/>
              <a:t>to respond to incidents or allegations of sexual harassment; and</a:t>
            </a:r>
          </a:p>
          <a:p>
            <a:pPr marL="914400" lvl="1" indent="-457200">
              <a:buFont typeface="+mj-lt"/>
              <a:buAutoNum type="arabicPeriod"/>
            </a:pPr>
            <a:r>
              <a:rPr lang="en-US" b="1" dirty="0"/>
              <a:t>How a school must respond </a:t>
            </a:r>
            <a:r>
              <a:rPr lang="en-US" dirty="0"/>
              <a:t>once there is actual notice.</a:t>
            </a:r>
          </a:p>
        </p:txBody>
      </p:sp>
      <p:sp>
        <p:nvSpPr>
          <p:cNvPr id="4" name="Slide Number Placeholder 3">
            <a:extLst>
              <a:ext uri="{FF2B5EF4-FFF2-40B4-BE49-F238E27FC236}">
                <a16:creationId xmlns:a16="http://schemas.microsoft.com/office/drawing/2014/main" xmlns="" id="{EF90FF15-E2D8-422C-9FDA-DF6E81842495}"/>
              </a:ext>
            </a:extLst>
          </p:cNvPr>
          <p:cNvSpPr>
            <a:spLocks noGrp="1"/>
          </p:cNvSpPr>
          <p:nvPr>
            <p:ph type="sldNum" sz="quarter" idx="4"/>
          </p:nvPr>
        </p:nvSpPr>
        <p:spPr/>
        <p:txBody>
          <a:bodyPr/>
          <a:lstStyle/>
          <a:p>
            <a:fld id="{A7EE2453-3BC3-4CDC-BBD4-144194DC3BDD}" type="slidenum">
              <a:rPr lang="en-US" smtClean="0"/>
              <a:pPr/>
              <a:t>9</a:t>
            </a:fld>
            <a:endParaRPr lang="en-US" dirty="0"/>
          </a:p>
        </p:txBody>
      </p:sp>
    </p:spTree>
    <p:extLst>
      <p:ext uri="{BB962C8B-B14F-4D97-AF65-F5344CB8AC3E}">
        <p14:creationId xmlns:p14="http://schemas.microsoft.com/office/powerpoint/2010/main" val="1709870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6F33B8919F2954CA83599EDC7CDC40B" ma:contentTypeVersion="12" ma:contentTypeDescription="Create a new document." ma:contentTypeScope="" ma:versionID="6d6383fd32c213934057c53adb1c850c">
  <xsd:schema xmlns:xsd="http://www.w3.org/2001/XMLSchema" xmlns:xs="http://www.w3.org/2001/XMLSchema" xmlns:p="http://schemas.microsoft.com/office/2006/metadata/properties" xmlns:ns3="2290e22f-7c6e-414f-8cfd-09bcffcf22db" xmlns:ns4="2ab472d5-7888-45bf-9209-6b250977b62c" targetNamespace="http://schemas.microsoft.com/office/2006/metadata/properties" ma:root="true" ma:fieldsID="d396357cef5a49108fd19fbe7afcf548" ns3:_="" ns4:_="">
    <xsd:import namespace="2290e22f-7c6e-414f-8cfd-09bcffcf22db"/>
    <xsd:import namespace="2ab472d5-7888-45bf-9209-6b250977b62c"/>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ServiceOCR"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0e22f-7c6e-414f-8cfd-09bcffcf22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ab472d5-7888-45bf-9209-6b250977b62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C45E3B0-9A32-4116-BB52-4F5EFF0F16AD}">
  <ds:schemaRefs>
    <ds:schemaRef ds:uri="http://schemas.microsoft.com/sharepoint/v3/contenttype/forms"/>
  </ds:schemaRefs>
</ds:datastoreItem>
</file>

<file path=customXml/itemProps2.xml><?xml version="1.0" encoding="utf-8"?>
<ds:datastoreItem xmlns:ds="http://schemas.openxmlformats.org/officeDocument/2006/customXml" ds:itemID="{F83401FF-E257-4142-81C7-D3766E6423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0e22f-7c6e-414f-8cfd-09bcffcf22db"/>
    <ds:schemaRef ds:uri="2ab472d5-7888-45bf-9209-6b250977b6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7BD0B98-61B5-4677-A216-38AA8DA81756}">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2887</TotalTime>
  <Words>1929</Words>
  <Application>Microsoft Office PowerPoint</Application>
  <PresentationFormat>On-screen Show (16:9)</PresentationFormat>
  <Paragraphs>299</Paragraphs>
  <Slides>37</Slides>
  <Notes>34</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Systemwide Title IX &amp;  Sexual Misconduct Updates</vt:lpstr>
      <vt:lpstr>Agenda</vt:lpstr>
      <vt:lpstr>Title IX Overview</vt:lpstr>
      <vt:lpstr>Title IX (1972)</vt:lpstr>
      <vt:lpstr>Sexual Misconduct (Umbrella Term) </vt:lpstr>
      <vt:lpstr>Sexual Misconduct is a form of sex discrimination in educational programs, or employment settings… </vt:lpstr>
      <vt:lpstr>Federal Updates</vt:lpstr>
      <vt:lpstr>DOE Title IX Regulations </vt:lpstr>
      <vt:lpstr>DOE Title IX Regulations </vt:lpstr>
      <vt:lpstr>Major Changes Expected  Title IX Regulations</vt:lpstr>
      <vt:lpstr>Major Changes Expected (Cont.) Title IX Regulations</vt:lpstr>
      <vt:lpstr>State Law Updates</vt:lpstr>
      <vt:lpstr>SB 212 (January 1, 2020) Employee Reporting Requirements</vt:lpstr>
      <vt:lpstr>Confidential Employee Reporting Requirements SB 212 (Cont.)</vt:lpstr>
      <vt:lpstr>Who are Confidential Employees? SB 212 (Cont.)</vt:lpstr>
      <vt:lpstr>Examples of Confidential Employees? SB 212 (Cont.)</vt:lpstr>
      <vt:lpstr>Immunities SB 212 (Cont.)</vt:lpstr>
      <vt:lpstr>Employee Consequences SB 212 (Cont.)</vt:lpstr>
      <vt:lpstr>Criminal Offense  SB 212 (Cont.)</vt:lpstr>
      <vt:lpstr>Administrative Reporting Requirements SB 212 (Cont.)</vt:lpstr>
      <vt:lpstr>Administrative Reporting Requirements SB 212 (Cont.)</vt:lpstr>
      <vt:lpstr>HB 1735 (August 1, 2020) Institutional Policy Requirements</vt:lpstr>
      <vt:lpstr>Policy Access Requirements HB 1735 (Cont.)</vt:lpstr>
      <vt:lpstr>Orientation Requirements HB 1735 (Cont.)</vt:lpstr>
      <vt:lpstr>Prevention &amp; Outreach Requirements HB 1735 (Cont.)</vt:lpstr>
      <vt:lpstr>Disciplinary Process Requirements HB 1735 (Cont.)</vt:lpstr>
      <vt:lpstr>Other Requirements HB 1735 (Cont.)</vt:lpstr>
      <vt:lpstr>SB 212 &amp; HB 1735 Training Materials Texas Higher Education Coordinating Board</vt:lpstr>
      <vt:lpstr>UT System Updates</vt:lpstr>
      <vt:lpstr>Systemwide Title IX Program </vt:lpstr>
      <vt:lpstr>UT System Model Policy on Sexual Misconduct </vt:lpstr>
      <vt:lpstr>Highlights on Substantive Changes UT System Model Policy on Sexual Misconduct  </vt:lpstr>
      <vt:lpstr>Highlights on Substantive Changes (Cont.) UT System Model Policy on Sexual Misconduct  </vt:lpstr>
      <vt:lpstr>Education &amp; Trainings Systemwide </vt:lpstr>
      <vt:lpstr>UT System Title IX Webpage </vt:lpstr>
      <vt:lpstr>PowerPoint Presentation</vt:lpstr>
      <vt:lpstr>PowerPoint Presentation</vt:lpstr>
    </vt:vector>
  </TitlesOfParts>
  <Company>UTSYSTEM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mtrevino</dc:creator>
  <cp:lastModifiedBy>sdorgo</cp:lastModifiedBy>
  <cp:revision>136</cp:revision>
  <cp:lastPrinted>2019-11-12T15:30:02Z</cp:lastPrinted>
  <dcterms:created xsi:type="dcterms:W3CDTF">2012-07-24T16:25:50Z</dcterms:created>
  <dcterms:modified xsi:type="dcterms:W3CDTF">2020-02-06T17:42:16Z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0x01010076F33B8919F2954CA83599EDC7CDC40B</vt:lpwstr>
  </property>
</Properties>
</file>