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647" r:id="rId2"/>
    <p:sldId id="648" r:id="rId3"/>
    <p:sldId id="612" r:id="rId4"/>
    <p:sldId id="640" r:id="rId5"/>
    <p:sldId id="633" r:id="rId6"/>
    <p:sldId id="661" r:id="rId7"/>
    <p:sldId id="635" r:id="rId8"/>
    <p:sldId id="637" r:id="rId9"/>
    <p:sldId id="623" r:id="rId10"/>
    <p:sldId id="624" r:id="rId11"/>
    <p:sldId id="631" r:id="rId12"/>
    <p:sldId id="653" r:id="rId13"/>
    <p:sldId id="613" r:id="rId14"/>
    <p:sldId id="657" r:id="rId15"/>
    <p:sldId id="656" r:id="rId16"/>
    <p:sldId id="654" r:id="rId17"/>
    <p:sldId id="645" r:id="rId18"/>
    <p:sldId id="632" r:id="rId19"/>
    <p:sldId id="644" r:id="rId20"/>
    <p:sldId id="658" r:id="rId21"/>
    <p:sldId id="660" r:id="rId22"/>
    <p:sldId id="626" r:id="rId23"/>
    <p:sldId id="662" r:id="rId24"/>
    <p:sldId id="651" r:id="rId25"/>
    <p:sldId id="652" r:id="rId26"/>
    <p:sldId id="530" r:id="rId27"/>
    <p:sldId id="641" r:id="rId28"/>
    <p:sldId id="642" r:id="rId29"/>
    <p:sldId id="636" r:id="rId30"/>
    <p:sldId id="659" r:id="rId31"/>
    <p:sldId id="629" r:id="rId32"/>
    <p:sldId id="639" r:id="rId33"/>
    <p:sldId id="61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2"/>
    <a:srgbClr val="FF747F"/>
    <a:srgbClr val="E46240"/>
    <a:srgbClr val="E48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6" autoAdjust="0"/>
    <p:restoredTop sz="94624" autoAdjust="0"/>
  </p:normalViewPr>
  <p:slideViewPr>
    <p:cSldViewPr snapToGrid="0" snapToObjects="1">
      <p:cViewPr varScale="1">
        <p:scale>
          <a:sx n="124" d="100"/>
          <a:sy n="124" d="100"/>
        </p:scale>
        <p:origin x="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Automatic Enrollments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F9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BD-714E-9479-B7AE3F499038}"/>
              </c:ext>
            </c:extLst>
          </c:dPt>
          <c:dPt>
            <c:idx val="1"/>
            <c:bubble3D val="0"/>
            <c:spPr>
              <a:solidFill>
                <a:srgbClr val="7ED3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D-714E-9479-B7AE3F499038}"/>
              </c:ext>
            </c:extLst>
          </c:dPt>
          <c:dPt>
            <c:idx val="2"/>
            <c:bubble3D val="0"/>
            <c:spPr>
              <a:solidFill>
                <a:srgbClr val="A2D0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BD-714E-9479-B7AE3F4990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BD-714E-9479-B7AE3F499038}"/>
              </c:ext>
            </c:extLst>
          </c:dPt>
          <c:dPt>
            <c:idx val="4"/>
            <c:bubble3D val="0"/>
            <c:spPr>
              <a:solidFill>
                <a:srgbClr val="FF6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BD-714E-9479-B7AE3F499038}"/>
              </c:ext>
            </c:extLst>
          </c:dPt>
          <c:dPt>
            <c:idx val="5"/>
            <c:bubble3D val="0"/>
            <c:spPr>
              <a:solidFill>
                <a:srgbClr val="FFD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BD-714E-9479-B7AE3F499038}"/>
              </c:ext>
            </c:extLst>
          </c:dPt>
          <c:dLbls>
            <c:dLbl>
              <c:idx val="0"/>
              <c:layout>
                <c:manualLayout>
                  <c:x val="-0.24806529549466103"/>
                  <c:y val="8.4988444300974131E-2"/>
                </c:manualLayout>
              </c:layout>
              <c:tx>
                <c:rich>
                  <a:bodyPr/>
                  <a:lstStyle/>
                  <a:p>
                    <a:fld id="{DB81A4A7-51A3-2045-AE4B-C35408A8458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B3012D8C-5E7B-4A4C-8AC8-EB6FD46C088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BD-714E-9479-B7AE3F499038}"/>
                </c:ext>
              </c:extLst>
            </c:dLbl>
            <c:dLbl>
              <c:idx val="1"/>
              <c:layout>
                <c:manualLayout>
                  <c:x val="-0.12833411721785978"/>
                  <c:y val="-8.7313498253078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BD-714E-9479-B7AE3F499038}"/>
                </c:ext>
              </c:extLst>
            </c:dLbl>
            <c:dLbl>
              <c:idx val="2"/>
              <c:layout>
                <c:manualLayout>
                  <c:x val="-1.8171218263853827E-2"/>
                  <c:y val="-0.129244058311406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D-714E-9479-B7AE3F499038}"/>
                </c:ext>
              </c:extLst>
            </c:dLbl>
            <c:dLbl>
              <c:idx val="3"/>
              <c:layout>
                <c:manualLayout>
                  <c:x val="2.2425851552939899E-2"/>
                  <c:y val="-2.05955272057645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D-714E-9479-B7AE3F499038}"/>
                </c:ext>
              </c:extLst>
            </c:dLbl>
            <c:dLbl>
              <c:idx val="4"/>
              <c:layout>
                <c:manualLayout>
                  <c:x val="1.3257603530878192E-2"/>
                  <c:y val="-2.42156247521542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BD-714E-9479-B7AE3F4990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B6276F-8F59-6342-9F4A-2B27508E733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34%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1BD-714E-9479-B7AE3F499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Hispanic</c:v>
                </c:pt>
                <c:pt idx="1">
                  <c:v>Black</c:v>
                </c:pt>
                <c:pt idx="2">
                  <c:v>Asian</c:v>
                </c:pt>
                <c:pt idx="3">
                  <c:v>Foreign</c:v>
                </c:pt>
                <c:pt idx="4">
                  <c:v>Other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7</c:v>
                </c:pt>
                <c:pt idx="2">
                  <c:v>21</c:v>
                </c:pt>
                <c:pt idx="3">
                  <c:v>3</c:v>
                </c:pt>
                <c:pt idx="4">
                  <c:v>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BD-714E-9479-B7AE3F4990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Automatic Enrollments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F9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BD-714E-9479-B7AE3F499038}"/>
              </c:ext>
            </c:extLst>
          </c:dPt>
          <c:dPt>
            <c:idx val="1"/>
            <c:bubble3D val="0"/>
            <c:spPr>
              <a:solidFill>
                <a:srgbClr val="7ED3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D-714E-9479-B7AE3F499038}"/>
              </c:ext>
            </c:extLst>
          </c:dPt>
          <c:dPt>
            <c:idx val="2"/>
            <c:bubble3D val="0"/>
            <c:spPr>
              <a:solidFill>
                <a:srgbClr val="A2D0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BD-714E-9479-B7AE3F4990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BD-714E-9479-B7AE3F499038}"/>
              </c:ext>
            </c:extLst>
          </c:dPt>
          <c:dPt>
            <c:idx val="4"/>
            <c:bubble3D val="0"/>
            <c:spPr>
              <a:solidFill>
                <a:srgbClr val="FF6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BD-714E-9479-B7AE3F499038}"/>
              </c:ext>
            </c:extLst>
          </c:dPt>
          <c:dPt>
            <c:idx val="5"/>
            <c:bubble3D val="0"/>
            <c:spPr>
              <a:solidFill>
                <a:srgbClr val="FFD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BD-714E-9479-B7AE3F499038}"/>
              </c:ext>
            </c:extLst>
          </c:dPt>
          <c:dLbls>
            <c:dLbl>
              <c:idx val="0"/>
              <c:layout>
                <c:manualLayout>
                  <c:x val="-0.24806529549466103"/>
                  <c:y val="8.4988444300974131E-2"/>
                </c:manualLayout>
              </c:layout>
              <c:tx>
                <c:rich>
                  <a:bodyPr/>
                  <a:lstStyle/>
                  <a:p>
                    <a:fld id="{DB81A4A7-51A3-2045-AE4B-C35408A8458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B3012D8C-5E7B-4A4C-8AC8-EB6FD46C088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BD-714E-9479-B7AE3F499038}"/>
                </c:ext>
              </c:extLst>
            </c:dLbl>
            <c:dLbl>
              <c:idx val="1"/>
              <c:layout>
                <c:manualLayout>
                  <c:x val="-0.12833411721785978"/>
                  <c:y val="-8.7313498253078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BD-714E-9479-B7AE3F499038}"/>
                </c:ext>
              </c:extLst>
            </c:dLbl>
            <c:dLbl>
              <c:idx val="2"/>
              <c:layout>
                <c:manualLayout>
                  <c:x val="-1.8171218263853827E-2"/>
                  <c:y val="-0.129244058311406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D-714E-9479-B7AE3F499038}"/>
                </c:ext>
              </c:extLst>
            </c:dLbl>
            <c:dLbl>
              <c:idx val="3"/>
              <c:layout>
                <c:manualLayout>
                  <c:x val="2.2425851552939899E-2"/>
                  <c:y val="-2.05955272057645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D-714E-9479-B7AE3F499038}"/>
                </c:ext>
              </c:extLst>
            </c:dLbl>
            <c:dLbl>
              <c:idx val="4"/>
              <c:layout>
                <c:manualLayout>
                  <c:x val="1.3257603530878192E-2"/>
                  <c:y val="-2.42156247521542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BD-714E-9479-B7AE3F4990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B6276F-8F59-6342-9F4A-2B27508E733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34%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1BD-714E-9479-B7AE3F499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Hispanic</c:v>
                </c:pt>
                <c:pt idx="1">
                  <c:v>Black</c:v>
                </c:pt>
                <c:pt idx="2">
                  <c:v>Asian</c:v>
                </c:pt>
                <c:pt idx="3">
                  <c:v>Foreign</c:v>
                </c:pt>
                <c:pt idx="4">
                  <c:v>Other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7</c:v>
                </c:pt>
                <c:pt idx="2">
                  <c:v>21</c:v>
                </c:pt>
                <c:pt idx="3">
                  <c:v>3</c:v>
                </c:pt>
                <c:pt idx="4">
                  <c:v>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BD-714E-9479-B7AE3F4990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Holistic Enrollments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FF9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E-5848-BE60-3070D372A744}"/>
              </c:ext>
            </c:extLst>
          </c:dPt>
          <c:dPt>
            <c:idx val="1"/>
            <c:bubble3D val="0"/>
            <c:spPr>
              <a:solidFill>
                <a:srgbClr val="7ED3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E-5848-BE60-3070D372A744}"/>
              </c:ext>
            </c:extLst>
          </c:dPt>
          <c:dPt>
            <c:idx val="2"/>
            <c:bubble3D val="0"/>
            <c:spPr>
              <a:solidFill>
                <a:srgbClr val="A2D0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E-5848-BE60-3070D372A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BE-5848-BE60-3070D372A744}"/>
              </c:ext>
            </c:extLst>
          </c:dPt>
          <c:dPt>
            <c:idx val="4"/>
            <c:bubble3D val="0"/>
            <c:spPr>
              <a:solidFill>
                <a:srgbClr val="FF6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BE-5848-BE60-3070D372A744}"/>
              </c:ext>
            </c:extLst>
          </c:dPt>
          <c:dPt>
            <c:idx val="5"/>
            <c:bubble3D val="0"/>
            <c:spPr>
              <a:solidFill>
                <a:srgbClr val="FFD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BE-5848-BE60-3070D372A744}"/>
              </c:ext>
            </c:extLst>
          </c:dPt>
          <c:dLbls>
            <c:dLbl>
              <c:idx val="0"/>
              <c:layout>
                <c:manualLayout>
                  <c:x val="-0.1843201179913472"/>
                  <c:y val="0.1748947174672642"/>
                </c:manualLayout>
              </c:layout>
              <c:tx>
                <c:rich>
                  <a:bodyPr/>
                  <a:lstStyle/>
                  <a:p>
                    <a:fld id="{DB81A4A7-51A3-2045-AE4B-C35408A8458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B3012D8C-5E7B-4A4C-8AC8-EB6FD46C088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3846153846158"/>
                      <c:h val="0.19206751800255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BE-5848-BE60-3070D372A744}"/>
                </c:ext>
              </c:extLst>
            </c:dLbl>
            <c:dLbl>
              <c:idx val="1"/>
              <c:layout>
                <c:manualLayout>
                  <c:x val="-4.1969305003840517E-2"/>
                  <c:y val="4.24403452204677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E-5848-BE60-3070D372A744}"/>
                </c:ext>
              </c:extLst>
            </c:dLbl>
            <c:dLbl>
              <c:idx val="2"/>
              <c:layout>
                <c:manualLayout>
                  <c:x val="-0.19298672751948082"/>
                  <c:y val="9.64482805033986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BE-5848-BE60-3070D372A744}"/>
                </c:ext>
              </c:extLst>
            </c:dLbl>
            <c:dLbl>
              <c:idx val="3"/>
              <c:layout>
                <c:manualLayout>
                  <c:x val="-1.3564621261774918E-2"/>
                  <c:y val="-2.91702191086074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739E5F-802F-1B4F-80CD-51B0CED52162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 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00957510472765"/>
                      <c:h val="0.169625303866893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BE-5848-BE60-3070D372A744}"/>
                </c:ext>
              </c:extLst>
            </c:dLbl>
            <c:dLbl>
              <c:idx val="4"/>
              <c:layout>
                <c:manualLayout>
                  <c:x val="-3.3840698553270168E-2"/>
                  <c:y val="9.87532137161281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078C43-7534-744B-974A-99F08AA974FF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3030272997332"/>
                      <c:h val="3.56698867506567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DBE-5848-BE60-3070D372A744}"/>
                </c:ext>
              </c:extLst>
            </c:dLbl>
            <c:dLbl>
              <c:idx val="5"/>
              <c:layout>
                <c:manualLayout>
                  <c:x val="0.16105832918260718"/>
                  <c:y val="-2.8537855844942461E-2"/>
                </c:manualLayout>
              </c:layout>
              <c:tx>
                <c:rich>
                  <a:bodyPr/>
                  <a:lstStyle/>
                  <a:p>
                    <a:fld id="{4EB6276F-8F59-6342-9F4A-2B27508E733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31794423132998"/>
                      <c:h val="0.19206751800255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DBE-5848-BE60-3070D372A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Hispanic</c:v>
                </c:pt>
                <c:pt idx="1">
                  <c:v>Black</c:v>
                </c:pt>
                <c:pt idx="2">
                  <c:v>Asian</c:v>
                </c:pt>
                <c:pt idx="3">
                  <c:v>Foreign</c:v>
                </c:pt>
                <c:pt idx="4">
                  <c:v>Other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3</c:v>
                </c:pt>
                <c:pt idx="2">
                  <c:v>23</c:v>
                </c:pt>
                <c:pt idx="3">
                  <c:v>9</c:v>
                </c:pt>
                <c:pt idx="4">
                  <c:v>5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BE-5848-BE60-3070D372A7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Hispanic T</a:t>
            </a:r>
            <a:r>
              <a:rPr lang="en-US" b="1"/>
              <a:t>&amp;</a:t>
            </a:r>
            <a:r>
              <a:rPr lang="en-US"/>
              <a:t>TT faculty</a:t>
            </a:r>
          </a:p>
        </c:rich>
      </c:tx>
      <c:layout>
        <c:manualLayout>
          <c:xMode val="edge"/>
          <c:yMode val="edge"/>
          <c:x val="0.62730898221055698"/>
          <c:y val="7.210750573582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T-TT faculty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02-274B-9507-15BCEFD8F0FC}"/>
              </c:ext>
            </c:extLst>
          </c:dPt>
          <c:dPt>
            <c:idx val="1"/>
            <c:bubble3D val="0"/>
            <c:explosion val="7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02-274B-9507-15BCEFD8F0FC}"/>
              </c:ext>
            </c:extLst>
          </c:dPt>
          <c:dPt>
            <c:idx val="2"/>
            <c:bubble3D val="0"/>
            <c:explosion val="9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02-274B-9507-15BCEFD8F0FC}"/>
              </c:ext>
            </c:extLst>
          </c:dPt>
          <c:dPt>
            <c:idx val="3"/>
            <c:bubble3D val="0"/>
            <c:explosion val="11"/>
            <c:spPr>
              <a:solidFill>
                <a:srgbClr val="A5F0E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02-274B-9507-15BCEFD8F0FC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02-274B-9507-15BCEFD8F0FC}"/>
              </c:ext>
            </c:extLst>
          </c:dPt>
          <c:dPt>
            <c:idx val="5"/>
            <c:bubble3D val="0"/>
            <c:explosion val="15"/>
            <c:spPr>
              <a:solidFill>
                <a:srgbClr val="B88FC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02-274B-9507-15BCEFD8F0FC}"/>
              </c:ext>
            </c:extLst>
          </c:dPt>
          <c:dPt>
            <c:idx val="6"/>
            <c:bubble3D val="0"/>
            <c:explosion val="17"/>
            <c:spPr>
              <a:solidFill>
                <a:srgbClr val="FF0000">
                  <a:alpha val="6902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02-274B-9507-15BCEFD8F0FC}"/>
              </c:ext>
            </c:extLst>
          </c:dPt>
          <c:dPt>
            <c:idx val="7"/>
            <c:bubble3D val="0"/>
            <c:explosion val="17"/>
            <c:spPr>
              <a:solidFill>
                <a:srgbClr val="FF9C4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002-274B-9507-15BCEFD8F0FC}"/>
              </c:ext>
            </c:extLst>
          </c:dPt>
          <c:dPt>
            <c:idx val="8"/>
            <c:bubble3D val="0"/>
            <c:explosion val="19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002-274B-9507-15BCEFD8F0FC}"/>
              </c:ext>
            </c:extLst>
          </c:dPt>
          <c:dPt>
            <c:idx val="9"/>
            <c:bubble3D val="0"/>
            <c:explosion val="2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002-274B-9507-15BCEFD8F0FC}"/>
              </c:ext>
            </c:extLst>
          </c:dPt>
          <c:dPt>
            <c:idx val="10"/>
            <c:bubble3D val="0"/>
            <c:explosion val="2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002-274B-9507-15BCEFD8F0FC}"/>
              </c:ext>
            </c:extLst>
          </c:dPt>
          <c:dPt>
            <c:idx val="11"/>
            <c:bubble3D val="0"/>
            <c:explosion val="2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002-274B-9507-15BCEFD8F0FC}"/>
              </c:ext>
            </c:extLst>
          </c:dPt>
          <c:dPt>
            <c:idx val="12"/>
            <c:bubble3D val="0"/>
            <c:explosion val="21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002-274B-9507-15BCEFD8F0FC}"/>
              </c:ext>
            </c:extLst>
          </c:dPt>
          <c:dPt>
            <c:idx val="13"/>
            <c:bubble3D val="0"/>
            <c:explosion val="21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002-274B-9507-15BCEFD8F0FC}"/>
              </c:ext>
            </c:extLst>
          </c:dPt>
          <c:dLbls>
            <c:dLbl>
              <c:idx val="0"/>
              <c:layout>
                <c:manualLayout>
                  <c:x val="-0.19907407407407407"/>
                  <c:y val="3.2776138970829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58B6D7-DF33-424C-8D34-9EF08303854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baseline="0">
                        <a:solidFill>
                          <a:schemeClr val="tx1"/>
                        </a:solidFill>
                      </a:rPr>
                      <a:t>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02-274B-9507-15BCEFD8F0FC}"/>
                </c:ext>
              </c:extLst>
            </c:dLbl>
            <c:dLbl>
              <c:idx val="1"/>
              <c:layout>
                <c:manualLayout>
                  <c:x val="-3.3564814814814818E-2"/>
                  <c:y val="-9.1773189118321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tx1"/>
                        </a:solidFill>
                      </a:rPr>
                      <a:t>ENG
14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81018518518518E-2"/>
                      <c:h val="8.983939691904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02-274B-9507-15BCEFD8F0FC}"/>
                </c:ext>
              </c:extLst>
            </c:dLbl>
            <c:dLbl>
              <c:idx val="2"/>
              <c:layout>
                <c:manualLayout>
                  <c:x val="5.5555555555555601E-2"/>
                  <c:y val="-0.11143887250081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1E5BEA-3E9B-5541-9C03-20C25093255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002-274B-9507-15BCEFD8F0FC}"/>
                </c:ext>
              </c:extLst>
            </c:dLbl>
            <c:dLbl>
              <c:idx val="3"/>
              <c:layout>
                <c:manualLayout>
                  <c:x val="0.10185185185185185"/>
                  <c:y val="-4.91642084562438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429FBC-D7D7-9C4E-A84C-9DF8A73EF65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>
                        <a:solidFill>
                          <a:schemeClr val="tx1"/>
                        </a:solidFill>
                      </a:rPr>
                      <a:t>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002-274B-9507-15BCEFD8F0F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5D921B-B838-5740-94C3-8F40C8F581AE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rgbClr val="4472C4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>
                        <a:solidFill>
                          <a:schemeClr val="tx1"/>
                        </a:solidFill>
                      </a:rPr>
                      <a:t>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002-274B-9507-15BCEFD8F0FC}"/>
                </c:ext>
              </c:extLst>
            </c:dLbl>
            <c:dLbl>
              <c:idx val="5"/>
              <c:layout>
                <c:manualLayout>
                  <c:x val="-2.0833333333333332E-2"/>
                  <c:y val="-7.07035514366019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95763A-FC7F-A84B-80AA-1D7D4D54210A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002-274B-9507-15BCEFD8F0FC}"/>
                </c:ext>
              </c:extLst>
            </c:dLbl>
            <c:dLbl>
              <c:idx val="6"/>
              <c:layout>
                <c:manualLayout>
                  <c:x val="-2.0833333333333332E-2"/>
                  <c:y val="-3.004444698057815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CBA7B-7E28-DF41-9AC4-A38B9AD1A698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002-274B-9507-15BCEFD8F0FC}"/>
                </c:ext>
              </c:extLst>
            </c:dLbl>
            <c:dLbl>
              <c:idx val="7"/>
              <c:layout>
                <c:manualLayout>
                  <c:x val="-2.7777777777777776E-2"/>
                  <c:y val="-6.55522779416584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F9EC24-8DC6-BD42-B599-5490E1EF0B02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002-274B-9507-15BCEFD8F0FC}"/>
                </c:ext>
              </c:extLst>
            </c:dLbl>
            <c:dLbl>
              <c:idx val="8"/>
              <c:layout>
                <c:manualLayout>
                  <c:x val="-2.3148148148148147E-2"/>
                  <c:y val="-1.966568338249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D61FA9-AE8D-DB4A-81D1-A9EBF3F310AC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002-274B-9507-15BCEFD8F0FC}"/>
                </c:ext>
              </c:extLst>
            </c:dLbl>
            <c:dLbl>
              <c:idx val="9"/>
              <c:layout>
                <c:manualLayout>
                  <c:x val="-3.4722222222222265E-2"/>
                  <c:y val="-4.84725545000090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961590-326F-4A40-91CB-95D020A86BED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002-274B-9507-15BCEFD8F0FC}"/>
                </c:ext>
              </c:extLst>
            </c:dLbl>
            <c:dLbl>
              <c:idx val="10"/>
              <c:layout>
                <c:manualLayout>
                  <c:x val="-1.3888888888888931E-2"/>
                  <c:y val="-1.6388069485414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CBB90D-E3DF-3A4C-BC6F-78849970D3E7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92220764071157E-2"/>
                      <c:h val="8.98393969190429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002-274B-9507-15BCEFD8F0FC}"/>
                </c:ext>
              </c:extLst>
            </c:dLbl>
            <c:dLbl>
              <c:idx val="11"/>
              <c:layout>
                <c:manualLayout>
                  <c:x val="0"/>
                  <c:y val="-1.31104555883316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89E7B4-58A1-A64E-8DA4-63F4F8BFC206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002-274B-9507-15BCEFD8F0FC}"/>
                </c:ext>
              </c:extLst>
            </c:dLbl>
            <c:dLbl>
              <c:idx val="12"/>
              <c:layout>
                <c:manualLayout>
                  <c:x val="2.7777777777777776E-2"/>
                  <c:y val="-7.44844210107954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3F4EB4-2FD7-2F47-83BE-739C81D74DF5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E002-274B-9507-15BCEFD8F0FC}"/>
                </c:ext>
              </c:extLst>
            </c:dLbl>
            <c:dLbl>
              <c:idx val="13"/>
              <c:layout>
                <c:manualLayout>
                  <c:x val="6.7129629629629539E-2"/>
                  <c:y val="2.19133006604262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9F9617-DB78-0145-AD47-3E1FE4C43D5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E002-274B-9507-15BCEFD8F0F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LIBERAL ARTS</c:v>
                </c:pt>
                <c:pt idx="1">
                  <c:v>ENG</c:v>
                </c:pt>
                <c:pt idx="2">
                  <c:v>EDU</c:v>
                </c:pt>
                <c:pt idx="3">
                  <c:v>NAT SCI</c:v>
                </c:pt>
                <c:pt idx="4">
                  <c:v>ARTS</c:v>
                </c:pt>
                <c:pt idx="5">
                  <c:v>SOC WORK</c:v>
                </c:pt>
                <c:pt idx="6">
                  <c:v>COMM</c:v>
                </c:pt>
                <c:pt idx="7">
                  <c:v>ARCH</c:v>
                </c:pt>
                <c:pt idx="8">
                  <c:v>BUS</c:v>
                </c:pt>
                <c:pt idx="9">
                  <c:v>NUR</c:v>
                </c:pt>
                <c:pt idx="10">
                  <c:v>LAW</c:v>
                </c:pt>
                <c:pt idx="11">
                  <c:v>LBJ</c:v>
                </c:pt>
                <c:pt idx="12">
                  <c:v>GEO</c:v>
                </c:pt>
                <c:pt idx="13">
                  <c:v>PHAR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48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002-274B-9507-15BCEFD8F0F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Success in Promotions to Tenure</a:t>
            </a:r>
          </a:p>
          <a:p>
            <a:pPr>
              <a:defRPr/>
            </a:pPr>
            <a:r>
              <a:rPr 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2010-2018</a:t>
            </a:r>
          </a:p>
        </c:rich>
      </c:tx>
      <c:layout>
        <c:manualLayout>
          <c:xMode val="edge"/>
          <c:yMode val="edge"/>
          <c:x val="0.32294505519078487"/>
          <c:y val="1.2629956788396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Percentages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Hispanic</c:v>
                </c:pt>
                <c:pt idx="1">
                  <c:v>Black</c:v>
                </c:pt>
                <c:pt idx="2">
                  <c:v>Asian</c:v>
                </c:pt>
                <c:pt idx="3">
                  <c:v>White</c:v>
                </c:pt>
                <c:pt idx="4">
                  <c:v>                           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62.5</c:v>
                </c:pt>
                <c:pt idx="1">
                  <c:v>76.3</c:v>
                </c:pt>
                <c:pt idx="2">
                  <c:v>84.4</c:v>
                </c:pt>
                <c:pt idx="3">
                  <c:v>84.7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E-F24A-BC46-874EFB6FF6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855777872"/>
        <c:axId val="855782032"/>
      </c:barChart>
      <c:catAx>
        <c:axId val="85577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782032"/>
        <c:crosses val="autoZero"/>
        <c:auto val="1"/>
        <c:lblAlgn val="ctr"/>
        <c:lblOffset val="100"/>
        <c:noMultiLvlLbl val="0"/>
      </c:catAx>
      <c:valAx>
        <c:axId val="855782032"/>
        <c:scaling>
          <c:orientation val="minMax"/>
          <c:max val="100"/>
          <c:min val="5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777872"/>
        <c:crosses val="autoZero"/>
        <c:crossBetween val="between"/>
        <c:majorUnit val="10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dPt>
            <c:idx val="0"/>
            <c:bubble3D val="0"/>
            <c:spPr>
              <a:solidFill>
                <a:srgbClr val="FF4732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9-9142-9867-38D9E0ED2EAC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E89-9142-9867-38D9E0ED2EAC}"/>
              </c:ext>
            </c:extLst>
          </c:dPt>
          <c:cat>
            <c:strRef>
              <c:f>Sheet1!$A$2:$A$3</c:f>
              <c:strCache>
                <c:ptCount val="2"/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9-9142-9867-38D9E0ED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dPt>
            <c:idx val="0"/>
            <c:bubble3D val="0"/>
            <c:spPr>
              <a:solidFill>
                <a:srgbClr val="FF4732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9-9142-9867-38D9E0ED2EAC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E89-9142-9867-38D9E0ED2EAC}"/>
              </c:ext>
            </c:extLst>
          </c:dPt>
          <c:cat>
            <c:strRef>
              <c:f>Sheet1!$A$2:$A$3</c:f>
              <c:strCache>
                <c:ptCount val="2"/>
                <c:pt idx="0">
                  <c:v>Latino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25.4</c:v>
                </c:pt>
                <c:pt idx="1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9-9142-9867-38D9E0ED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0.23227</cdr:y>
    </cdr:from>
    <cdr:to>
      <cdr:x>0.1888</cdr:x>
      <cdr:y>0.37067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743366"/>
          <a:ext cx="1035843" cy="44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          </a:t>
          </a:r>
          <a:r>
            <a:rPr lang="en-US" sz="900" baseline="0"/>
            <a:t> </a:t>
          </a:r>
          <a:r>
            <a:rPr lang="en-US" sz="900"/>
            <a:t>MULTIPLE</a:t>
          </a:r>
        </a:p>
        <a:p xmlns:a="http://schemas.openxmlformats.org/drawingml/2006/main">
          <a:r>
            <a:rPr lang="en-US" sz="900"/>
            <a:t>    (non-Hispanic)</a:t>
          </a:r>
        </a:p>
      </cdr:txBody>
    </cdr:sp>
  </cdr:relSizeAnchor>
  <cdr:relSizeAnchor xmlns:cdr="http://schemas.openxmlformats.org/drawingml/2006/chartDrawing">
    <cdr:from>
      <cdr:x>0.16669</cdr:x>
      <cdr:y>0.91498</cdr:y>
    </cdr:from>
    <cdr:to>
      <cdr:x>0.89552</cdr:x>
      <cdr:y>0.99318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914529" y="2928302"/>
          <a:ext cx="3998666" cy="250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/>
            <a:t>%                              %                               %                              %                             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0.49139</cdr:x>
      <cdr:y>0.147</cdr:y>
    </cdr:from>
    <cdr:to>
      <cdr:x>0.51091</cdr:x>
      <cdr:y>0.67969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7D3874F-436F-174C-9293-12CEF5453906}"/>
            </a:ext>
          </a:extLst>
        </cdr:cNvPr>
        <cdr:cNvSpPr/>
      </cdr:nvSpPr>
      <cdr:spPr>
        <a:xfrm xmlns:a="http://schemas.openxmlformats.org/drawingml/2006/main">
          <a:off x="2931559" y="542247"/>
          <a:ext cx="116442" cy="196493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0.42585</cdr:x>
      <cdr:y>0.36588</cdr:y>
    </cdr:from>
    <cdr:to>
      <cdr:x>0.62218</cdr:x>
      <cdr:y>0.69129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8246DD68-1644-FB43-BCA8-951D67D532ED}"/>
            </a:ext>
          </a:extLst>
        </cdr:cNvPr>
        <cdr:cNvSpPr txBox="1"/>
      </cdr:nvSpPr>
      <cdr:spPr>
        <a:xfrm xmlns:a="http://schemas.openxmlformats.org/drawingml/2006/main">
          <a:off x="2540575" y="1349642"/>
          <a:ext cx="1171254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62 </a:t>
          </a:r>
        </a:p>
        <a:p xmlns:a="http://schemas.openxmlformats.org/drawingml/2006/main">
          <a:r>
            <a:rPr lang="en-US" dirty="0"/>
            <a:t>Depts,</a:t>
          </a:r>
        </a:p>
        <a:p xmlns:a="http://schemas.openxmlformats.org/drawingml/2006/main">
          <a:r>
            <a:rPr lang="en-US" dirty="0"/>
            <a:t>Centers,</a:t>
          </a:r>
        </a:p>
        <a:p xmlns:a="http://schemas.openxmlformats.org/drawingml/2006/main">
          <a:r>
            <a:rPr lang="en-US" dirty="0"/>
            <a:t>Institutes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877-D3F4-5144-B1BC-B438B277F858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DCAC-6144-0847-94D5-24C2828998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5E686C3-892F-6C48-BFB1-ECEF3B6C2C8A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9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45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139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8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587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84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38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804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5E686C3-892F-6C48-BFB1-ECEF3B6C2C8A}" type="slidenum">
              <a:rPr lang="en-US" sz="1200"/>
              <a:pPr algn="r"/>
              <a:t>32</a:t>
            </a:fld>
            <a:endParaRPr lang="en-US" sz="12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0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3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35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1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14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51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71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66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38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5FC830C-B60E-7341-82A7-E5821D68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874FA-4561-C344-B0CA-AFCFB72C62C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E4F7B0-2246-CB47-9ECC-A346FC402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90A0BA-72CD-D841-AF35-22E44A136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42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3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0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8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02ED-D42C-9D43-B4C6-E517D2D4EE50}" type="datetimeFigureOut">
              <a:rPr lang="en-US" smtClean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DF74-1D34-6B4C-B331-3271E15C36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laries.texastribune.org/university-of-texas-at-austi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2393921" y="408105"/>
            <a:ext cx="4356158" cy="61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H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ISPANIC</a:t>
            </a:r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E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QUITY</a:t>
            </a:r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R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EPORT</a:t>
            </a:r>
            <a:endParaRPr lang="en-US" altLang="ja-JP" sz="3000" spc="-100" dirty="0">
              <a:solidFill>
                <a:schemeClr val="bg2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  <a:latin typeface="Baskerville" charset="0"/>
                <a:cs typeface="Baskerville" charset="0"/>
              </a:rPr>
              <a:t>_________________</a:t>
            </a:r>
          </a:p>
          <a:p>
            <a:pPr algn="ctr"/>
            <a:endParaRPr lang="en-US" altLang="ja-JP" dirty="0">
              <a:solidFill>
                <a:schemeClr val="bg2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Independent Equity Committee</a:t>
            </a:r>
          </a:p>
          <a:p>
            <a:pPr algn="ctr"/>
            <a:endParaRPr lang="en-US" altLang="ja-JP" sz="3200" dirty="0">
              <a:solidFill>
                <a:srgbClr val="0D0D0D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Alberto Martínez, Chair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Jorge Cañizares-Esguerra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Gloria González-López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Emilio Zamora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Martha Menchaca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Francisco Gonzalez-Lima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John Morán González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Fred Valdez, Jr.</a:t>
            </a:r>
          </a:p>
          <a:p>
            <a:pPr algn="ctr"/>
            <a:r>
              <a:rPr lang="en-US" altLang="ja-JP" sz="9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   </a:t>
            </a:r>
          </a:p>
          <a:p>
            <a:pPr algn="ctr"/>
            <a:r>
              <a:rPr lang="en-US" sz="5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       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The University of Texas at Austin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  <a:latin typeface="Baskerville" charset="0"/>
                <a:cs typeface="Baskerville" charset="0"/>
              </a:rPr>
              <a:t>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56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9300" y="595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9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BFD41-5390-8B43-AFD0-1C316D969F52}"/>
              </a:ext>
            </a:extLst>
          </p:cNvPr>
          <p:cNvSpPr/>
          <p:nvPr/>
        </p:nvSpPr>
        <p:spPr>
          <a:xfrm>
            <a:off x="1474470" y="1582966"/>
            <a:ext cx="54521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2010-18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Hispanic Assistant Professors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(irrespective of application to tenure)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yields an even more disturbing number: 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40% remained at UT.</a:t>
            </a:r>
          </a:p>
        </p:txBody>
      </p:sp>
    </p:spTree>
    <p:extLst>
      <p:ext uri="{BB962C8B-B14F-4D97-AF65-F5344CB8AC3E}">
        <p14:creationId xmlns:p14="http://schemas.microsoft.com/office/powerpoint/2010/main" val="341274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103" y="1202954"/>
            <a:ext cx="67029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 3: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latin typeface="TimesNewRomanPSMT"/>
              </a:rPr>
              <a:t>More Hispanics should be hired as T-TT faculty.</a:t>
            </a:r>
            <a:r>
              <a:rPr lang="en-US" dirty="0"/>
              <a:t> </a:t>
            </a:r>
          </a:p>
          <a:p>
            <a:endParaRPr lang="en-US" dirty="0">
              <a:latin typeface="TimesNewRomanPSMT"/>
              <a:cs typeface="Times New Roman" panose="02020603050405020304" pitchFamily="18" charset="0"/>
            </a:endParaRPr>
          </a:p>
          <a:p>
            <a:r>
              <a:rPr lang="en-US" dirty="0">
                <a:latin typeface="TimesNewRomanPSMT"/>
                <a:cs typeface="Times New Roman" panose="02020603050405020304" pitchFamily="18" charset="0"/>
              </a:rPr>
              <a:t>Prioritize hiring Hispanics who are </a:t>
            </a:r>
            <a:r>
              <a:rPr lang="en-US" dirty="0">
                <a:solidFill>
                  <a:srgbClr val="FF0000"/>
                </a:solidFill>
                <a:latin typeface="TimesNewRomanPSMT"/>
                <a:cs typeface="Times New Roman" panose="02020603050405020304" pitchFamily="18" charset="0"/>
              </a:rPr>
              <a:t>Tejanos</a:t>
            </a:r>
            <a:r>
              <a:rPr lang="en-US" dirty="0">
                <a:latin typeface="TimesNewRomanPSMT"/>
                <a:cs typeface="Times New Roman" panose="02020603050405020304" pitchFamily="18" charset="0"/>
              </a:rPr>
              <a:t>, who originate from disadvantaged groups, and who labor to improve inclusion and advancement of Hispanic students.</a:t>
            </a:r>
          </a:p>
        </p:txBody>
      </p:sp>
    </p:spTree>
    <p:extLst>
      <p:ext uri="{BB962C8B-B14F-4D97-AF65-F5344CB8AC3E}">
        <p14:creationId xmlns:p14="http://schemas.microsoft.com/office/powerpoint/2010/main" val="317505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A907D-B20F-C44D-9D1B-0E65FBDC77EF}"/>
              </a:ext>
            </a:extLst>
          </p:cNvPr>
          <p:cNvSpPr/>
          <p:nvPr/>
        </p:nvSpPr>
        <p:spPr>
          <a:xfrm>
            <a:off x="2894876" y="5483670"/>
            <a:ext cx="376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Psychology = 93 Years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1A6C6D54-5B52-514F-811A-1FD7105A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86" y="937549"/>
            <a:ext cx="7171277" cy="39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A907D-B20F-C44D-9D1B-0E65FBDC77EF}"/>
              </a:ext>
            </a:extLst>
          </p:cNvPr>
          <p:cNvSpPr/>
          <p:nvPr/>
        </p:nvSpPr>
        <p:spPr>
          <a:xfrm>
            <a:off x="1447800" y="10047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 departments and units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only 6 Dept Chairs are Hispanic: </a:t>
            </a:r>
          </a:p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 Liberal Arts, Education, and Fine Arts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A907D-B20F-C44D-9D1B-0E65FBDC77EF}"/>
              </a:ext>
            </a:extLst>
          </p:cNvPr>
          <p:cNvSpPr/>
          <p:nvPr/>
        </p:nvSpPr>
        <p:spPr>
          <a:xfrm>
            <a:off x="1447800" y="10047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 departments and units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only 6 Dept Chairs are Hispanic: </a:t>
            </a:r>
          </a:p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 Liberal Arts, Education, and Fine Arts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 Centers and Institutes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only 8 Directors (3.6%) are Hispanic.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Presently no Hispanics at all head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Depts, Centers, or Institutes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any branches of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Engineering, Medicine, Natural Sciences, Business, Architecture, Law, Public Affairs, Information, or Communication.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2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A907D-B20F-C44D-9D1B-0E65FBDC77EF}"/>
              </a:ext>
            </a:extLst>
          </p:cNvPr>
          <p:cNvSpPr/>
          <p:nvPr/>
        </p:nvSpPr>
        <p:spPr>
          <a:xfrm>
            <a:off x="2361958" y="5715164"/>
            <a:ext cx="5010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Latin American Studies = 80 Years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tatue in front of a building&#10;&#10;Description automatically generated">
            <a:extLst>
              <a:ext uri="{FF2B5EF4-FFF2-40B4-BE49-F238E27FC236}">
                <a16:creationId xmlns:a16="http://schemas.microsoft.com/office/drawing/2014/main" id="{87610E98-FD4B-B44E-882B-3CF6B7C7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96" y="280706"/>
            <a:ext cx="7211027" cy="51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A907D-B20F-C44D-9D1B-0E65FBDC77EF}"/>
              </a:ext>
            </a:extLst>
          </p:cNvPr>
          <p:cNvSpPr/>
          <p:nvPr/>
        </p:nvSpPr>
        <p:spPr>
          <a:xfrm>
            <a:off x="2894795" y="5530465"/>
            <a:ext cx="376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History = 130 Years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C0528EE2-ADF6-E94E-AB30-1C83A1CE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82" y="776306"/>
            <a:ext cx="6405385" cy="4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AA3D6B1-D13A-BC4D-B7E0-260FDBD9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02" y="225320"/>
            <a:ext cx="4812205" cy="1252728"/>
          </a:xfrm>
          <a:prstGeom prst="rect">
            <a:avLst/>
          </a:prstGeom>
        </p:spPr>
      </p:pic>
      <p:sp>
        <p:nvSpPr>
          <p:cNvPr id="30" name="Rectangle 36">
            <a:extLst>
              <a:ext uri="{FF2B5EF4-FFF2-40B4-BE49-F238E27FC236}">
                <a16:creationId xmlns:a16="http://schemas.microsoft.com/office/drawing/2014/main" id="{DDFDEC15-ECF3-A14E-9BAE-257FC6198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002" y="6119387"/>
            <a:ext cx="494251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30.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HISTORY Department, leadership positions,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2003-2020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0C09AD0-E2D9-A140-8F7B-601055778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19453"/>
              </p:ext>
            </p:extLst>
          </p:nvPr>
        </p:nvGraphicFramePr>
        <p:xfrm>
          <a:off x="1830521" y="1461864"/>
          <a:ext cx="5488502" cy="45259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5319">
                  <a:extLst>
                    <a:ext uri="{9D8B030D-6E8A-4147-A177-3AD203B41FA5}">
                      <a16:colId xmlns:a16="http://schemas.microsoft.com/office/drawing/2014/main" val="497375423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1159231476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2974717161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3812343239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4235819354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2851457234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4055193021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2629687599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1516264483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2168452126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3930503452"/>
                    </a:ext>
                  </a:extLst>
                </a:gridCol>
                <a:gridCol w="436653">
                  <a:extLst>
                    <a:ext uri="{9D8B030D-6E8A-4147-A177-3AD203B41FA5}">
                      <a16:colId xmlns:a16="http://schemas.microsoft.com/office/drawing/2014/main" val="2681181156"/>
                    </a:ext>
                  </a:extLst>
                </a:gridCol>
              </a:tblGrid>
              <a:tr h="157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ss,3cr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ar,2cr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ar,2cr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ar,1cr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ar,2cr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2cr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ss,1cr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3904627733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2003-04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/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32732319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2004-05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5555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2005-06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8854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2006-07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43175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9313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2008-09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7429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2009-10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991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2010-11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594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2011-12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19297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2012-13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6206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2013-14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63223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2014-15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45829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2015-16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344719527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2016-17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2Ethn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12320403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2017-18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3954394059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2018-19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2938130517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2019-20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Asian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49" marR="64249" marT="0" marB="0" anchor="ctr"/>
                </a:tc>
                <a:extLst>
                  <a:ext uri="{0D108BD9-81ED-4DB2-BD59-A6C34878D82A}">
                    <a16:rowId xmlns:a16="http://schemas.microsoft.com/office/drawing/2014/main" val="198453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84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829" y="1343288"/>
            <a:ext cx="66234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 4: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solidFill>
                  <a:srgbClr val="FF0000"/>
                </a:solidFill>
                <a:latin typeface="TimesNewRomanPSMT"/>
              </a:rPr>
              <a:t>More Hispanics and people of color</a:t>
            </a:r>
            <a:r>
              <a:rPr lang="en-US" dirty="0">
                <a:latin typeface="TimesNewRomanPSMT"/>
              </a:rPr>
              <a:t> should be appointed to positions of departmental and university governance.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UT should establish </a:t>
            </a:r>
            <a:r>
              <a:rPr lang="en-US" dirty="0">
                <a:solidFill>
                  <a:srgbClr val="FF0000"/>
                </a:solidFill>
                <a:latin typeface="TimesNewRomanPSMT"/>
              </a:rPr>
              <a:t>rotation</a:t>
            </a:r>
            <a:r>
              <a:rPr lang="en-US" dirty="0">
                <a:latin typeface="TimesNewRomanPSMT"/>
              </a:rPr>
              <a:t> as a method of inclusion for campus-wide departmental and university governance.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45510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F0073F-2AFF-3A4D-A817-62F5F791D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81581"/>
              </p:ext>
            </p:extLst>
          </p:nvPr>
        </p:nvGraphicFramePr>
        <p:xfrm>
          <a:off x="1493176" y="758926"/>
          <a:ext cx="6330228" cy="333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2044">
                  <a:extLst>
                    <a:ext uri="{9D8B030D-6E8A-4147-A177-3AD203B41FA5}">
                      <a16:colId xmlns:a16="http://schemas.microsoft.com/office/drawing/2014/main" val="1610194546"/>
                    </a:ext>
                  </a:extLst>
                </a:gridCol>
                <a:gridCol w="1564092">
                  <a:extLst>
                    <a:ext uri="{9D8B030D-6E8A-4147-A177-3AD203B41FA5}">
                      <a16:colId xmlns:a16="http://schemas.microsoft.com/office/drawing/2014/main" val="959451659"/>
                    </a:ext>
                  </a:extLst>
                </a:gridCol>
                <a:gridCol w="1564092">
                  <a:extLst>
                    <a:ext uri="{9D8B030D-6E8A-4147-A177-3AD203B41FA5}">
                      <a16:colId xmlns:a16="http://schemas.microsoft.com/office/drawing/2014/main" val="1561992778"/>
                    </a:ext>
                  </a:extLst>
                </a:gridCol>
              </a:tblGrid>
              <a:tr h="733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Median salary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 July 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Median salary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July 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651954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$63,461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$68,962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453463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Native 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$62,127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$62,500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76050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$56,262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$76,867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474787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American Indian/Alaskan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$53,596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$53,131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520600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 Or More Ethnicities/Races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$47,478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$55,389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3941320"/>
                  </a:ext>
                </a:extLst>
              </a:tr>
              <a:tr h="366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Black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$45,002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$48,000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358183"/>
                  </a:ext>
                </a:extLst>
              </a:tr>
              <a:tr h="4000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</a:t>
                      </a:r>
                      <a:r>
                        <a:rPr lang="en-US" sz="1400" dirty="0">
                          <a:effectLst/>
                        </a:rPr>
                        <a:t>ISPANIC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$42,638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$47,002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435553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E33408A-755E-4F4F-A398-588A28D9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947" y="4551045"/>
            <a:ext cx="488362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 Austin Salaries by Race or Ethnicity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Employees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Data provided by UT Austin to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Texas Tribune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on 7/6/2017</a:t>
            </a:r>
            <a:r>
              <a:rPr lang="en-US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the 2018-19 data is available at</a:t>
            </a:r>
            <a:r>
              <a:rPr kumimoji="0" lang="en-US" altLang="en-US" sz="1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https://salaries.texastribune.org/university-of-texas-at-austin/</a:t>
            </a:r>
            <a:r>
              <a:rPr kumimoji="0" lang="en-US" altLang="en-US" sz="1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8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4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435" y="469963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93AC22-F478-5F4B-A422-50F1DEEE8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08344"/>
              </p:ext>
            </p:extLst>
          </p:nvPr>
        </p:nvGraphicFramePr>
        <p:xfrm>
          <a:off x="457200" y="698659"/>
          <a:ext cx="8131996" cy="3575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70">
                  <a:extLst>
                    <a:ext uri="{9D8B030D-6E8A-4147-A177-3AD203B41FA5}">
                      <a16:colId xmlns:a16="http://schemas.microsoft.com/office/drawing/2014/main" val="1111493846"/>
                    </a:ext>
                  </a:extLst>
                </a:gridCol>
                <a:gridCol w="2886638">
                  <a:extLst>
                    <a:ext uri="{9D8B030D-6E8A-4147-A177-3AD203B41FA5}">
                      <a16:colId xmlns:a16="http://schemas.microsoft.com/office/drawing/2014/main" val="2145431045"/>
                    </a:ext>
                  </a:extLst>
                </a:gridCol>
                <a:gridCol w="1341049">
                  <a:extLst>
                    <a:ext uri="{9D8B030D-6E8A-4147-A177-3AD203B41FA5}">
                      <a16:colId xmlns:a16="http://schemas.microsoft.com/office/drawing/2014/main" val="2340848174"/>
                    </a:ext>
                  </a:extLst>
                </a:gridCol>
                <a:gridCol w="1972639">
                  <a:extLst>
                    <a:ext uri="{9D8B030D-6E8A-4147-A177-3AD203B41FA5}">
                      <a16:colId xmlns:a16="http://schemas.microsoft.com/office/drawing/2014/main" val="4197615768"/>
                    </a:ext>
                  </a:extLst>
                </a:gridCol>
              </a:tblGrid>
              <a:tr h="2705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Hispanics      Percentage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375988"/>
                  </a:ext>
                </a:extLst>
              </a:tr>
              <a:tr h="69556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Texas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Population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28,304,596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11,082,299      39.1%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481029"/>
                  </a:ext>
                </a:extLst>
              </a:tr>
              <a:tr h="898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</a:rPr>
                        <a:t>18-24 year-olds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2,883,788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1,285,222      44.6%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4321240"/>
                  </a:ext>
                </a:extLst>
              </a:tr>
              <a:tr h="10366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73798"/>
                  </a:ext>
                </a:extLst>
              </a:tr>
              <a:tr h="263746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Austin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UT Austin undergraduates, Fall 2017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     40,492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       9,312         23.0%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099115"/>
                  </a:ext>
                </a:extLst>
              </a:tr>
              <a:tr h="263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016635"/>
                  </a:ext>
                </a:extLst>
              </a:tr>
              <a:tr h="263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T&amp;TT faculty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1,706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          119           6.9%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8871"/>
                  </a:ext>
                </a:extLst>
              </a:tr>
              <a:tr h="263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8615248"/>
                  </a:ext>
                </a:extLst>
              </a:tr>
              <a:tr h="256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Deans (incl. Vice, Assoc., Assistant) 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   117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              7           5.9%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556570"/>
                  </a:ext>
                </a:extLst>
              </a:tr>
              <a:tr h="256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7203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6CF1D3-477C-6E47-BD7E-02F8D529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" y="4698972"/>
            <a:ext cx="46405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Hispanics in Texas and our University, in 2017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CF6879-4A3B-AE40-BEB2-D4DCA41C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78" y="4986974"/>
            <a:ext cx="5837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University of Texas at Austin, 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Statistical Handbook 2017-2018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(SHB17-18Complete.pdf), p. 7.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Also in IRRIS, 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 Data Set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IMA_PUB_CDS_2017-2018_Ay.pdf, p. 3.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1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703" y="373414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30F03-9E7E-B54C-AD44-6004A9B2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4398"/>
              </p:ext>
            </p:extLst>
          </p:nvPr>
        </p:nvGraphicFramePr>
        <p:xfrm>
          <a:off x="1658453" y="1172942"/>
          <a:ext cx="5224500" cy="1821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830">
                  <a:extLst>
                    <a:ext uri="{9D8B030D-6E8A-4147-A177-3AD203B41FA5}">
                      <a16:colId xmlns:a16="http://schemas.microsoft.com/office/drawing/2014/main" val="2854820484"/>
                    </a:ext>
                  </a:extLst>
                </a:gridCol>
                <a:gridCol w="2393670">
                  <a:extLst>
                    <a:ext uri="{9D8B030D-6E8A-4147-A177-3AD203B41FA5}">
                      <a16:colId xmlns:a16="http://schemas.microsoft.com/office/drawing/2014/main" val="4093865148"/>
                    </a:ext>
                  </a:extLst>
                </a:gridCol>
              </a:tblGrid>
              <a:tr h="686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Hispanic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 Professors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616209"/>
                  </a:ext>
                </a:extLst>
              </a:tr>
              <a:tr h="1134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2016-17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Annual Compensation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Compared to White Faculty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Excluding administrators.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– $25,342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35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7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703" y="373414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30F03-9E7E-B54C-AD44-6004A9B2E0F1}"/>
              </a:ext>
            </a:extLst>
          </p:cNvPr>
          <p:cNvGraphicFramePr>
            <a:graphicFrameLocks noGrp="1"/>
          </p:cNvGraphicFramePr>
          <p:nvPr/>
        </p:nvGraphicFramePr>
        <p:xfrm>
          <a:off x="1658453" y="1172942"/>
          <a:ext cx="5224500" cy="352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830">
                  <a:extLst>
                    <a:ext uri="{9D8B030D-6E8A-4147-A177-3AD203B41FA5}">
                      <a16:colId xmlns:a16="http://schemas.microsoft.com/office/drawing/2014/main" val="2854820484"/>
                    </a:ext>
                  </a:extLst>
                </a:gridCol>
                <a:gridCol w="2393670">
                  <a:extLst>
                    <a:ext uri="{9D8B030D-6E8A-4147-A177-3AD203B41FA5}">
                      <a16:colId xmlns:a16="http://schemas.microsoft.com/office/drawing/2014/main" val="4093865148"/>
                    </a:ext>
                  </a:extLst>
                </a:gridCol>
              </a:tblGrid>
              <a:tr h="686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Hispanic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 Professors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616209"/>
                  </a:ext>
                </a:extLst>
              </a:tr>
              <a:tr h="1134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2016-17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Annual Compensation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Compared to White Faculty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Excluding administrators.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– $25,342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353981"/>
                  </a:ext>
                </a:extLst>
              </a:tr>
              <a:tr h="1227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2018-19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Nine-Month Base Salaries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Compared to White Faculty. </a:t>
                      </a:r>
                      <a:r>
                        <a:rPr lang="en-US" sz="1600" b="0" dirty="0">
                          <a:effectLst/>
                        </a:rPr>
                        <a:t>Excluding endowments. Disaggregated by departments and excluding administrators, directors and dept. chairs.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– $21,880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25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0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2F8E0E-5BFB-404B-9643-383DD488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FE19E-60F9-764D-856E-6092CDF90B23}"/>
              </a:ext>
            </a:extLst>
          </p:cNvPr>
          <p:cNvSpPr/>
          <p:nvPr/>
        </p:nvSpPr>
        <p:spPr>
          <a:xfrm>
            <a:off x="1127760" y="4973710"/>
            <a:ext cx="729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analyzed 90 faculty c.v. including 27% of Hispanic full Professors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77% were near the bottom of their pay scales, yet 54% were Top Ten most published.</a:t>
            </a:r>
          </a:p>
        </p:txBody>
      </p:sp>
    </p:spTree>
    <p:extLst>
      <p:ext uri="{BB962C8B-B14F-4D97-AF65-F5344CB8AC3E}">
        <p14:creationId xmlns:p14="http://schemas.microsoft.com/office/powerpoint/2010/main" val="414400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193" name="Picture 29">
            <a:extLst>
              <a:ext uri="{FF2B5EF4-FFF2-40B4-BE49-F238E27FC236}">
                <a16:creationId xmlns:a16="http://schemas.microsoft.com/office/drawing/2014/main" id="{E9AFD4CA-1A7E-A24C-917D-A438B8A6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5" y="539134"/>
            <a:ext cx="6296194" cy="41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A2F8E0E-5BFB-404B-9643-383DD488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FE19E-60F9-764D-856E-6092CDF90B23}"/>
              </a:ext>
            </a:extLst>
          </p:cNvPr>
          <p:cNvSpPr/>
          <p:nvPr/>
        </p:nvSpPr>
        <p:spPr>
          <a:xfrm>
            <a:off x="1127760" y="4973710"/>
            <a:ext cx="7294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analyzed 90 faculty c.v. including 27% of Hispanic full Professors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77% were near the bottom of their pay scales, yet 54% were Top Ten most published.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analyzed covariance with one-tailed hypothesis testing, adjusted for covariates of gender, years employed, and publications, which showed that the mean compensation of Hispanic faculty was </a:t>
            </a:r>
            <a:r>
              <a:rPr lang="en-US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significantly lower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the mean compensation of White faculty. 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found a near zero correlation between the compensation and publications of Hispanic faculty, contrary to White, Black, Asian faculty. </a:t>
            </a:r>
          </a:p>
        </p:txBody>
      </p:sp>
    </p:spTree>
    <p:extLst>
      <p:ext uri="{BB962C8B-B14F-4D97-AF65-F5344CB8AC3E}">
        <p14:creationId xmlns:p14="http://schemas.microsoft.com/office/powerpoint/2010/main" val="127513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AD9D-4BF4-D643-9927-0BB95847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7260"/>
            <a:ext cx="8229600" cy="581889"/>
          </a:xfrm>
        </p:spPr>
        <p:txBody>
          <a:bodyPr>
            <a:normAutofit/>
          </a:bodyPr>
          <a:lstStyle/>
          <a:p>
            <a:r>
              <a:rPr lang="en-US" sz="1400" dirty="0"/>
              <a:t>Chart by UT IRRS, 2019; provided to the Mexican American Legislative Caucus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8E47F67-B4EC-BF44-8A3C-1EBC62DB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65086"/>
            <a:ext cx="7031615" cy="53875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C89727-927E-1F4D-920D-68EC59E1E178}"/>
              </a:ext>
            </a:extLst>
          </p:cNvPr>
          <p:cNvSpPr txBox="1">
            <a:spLocks/>
          </p:cNvSpPr>
          <p:nvPr/>
        </p:nvSpPr>
        <p:spPr>
          <a:xfrm>
            <a:off x="3424177" y="3806846"/>
            <a:ext cx="2855089" cy="58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Full Professors, Hispanic Males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C83A712-4407-ED40-B8C5-22F0094D37BC}"/>
              </a:ext>
            </a:extLst>
          </p:cNvPr>
          <p:cNvSpPr txBox="1">
            <a:spLocks noChangeArrowheads="1"/>
          </p:cNvSpPr>
          <p:nvPr/>
        </p:nvSpPr>
        <p:spPr>
          <a:xfrm>
            <a:off x="1664825" y="400765"/>
            <a:ext cx="3124200" cy="36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>
                <a:solidFill>
                  <a:schemeClr val="bg1"/>
                </a:solidFill>
                <a:latin typeface="Arno Pro" pitchFamily="28" charset="0"/>
              </a:rPr>
              <a:t>  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C654A-5A8F-8C45-8596-8ABE3D75EF5A}"/>
              </a:ext>
            </a:extLst>
          </p:cNvPr>
          <p:cNvSpPr/>
          <p:nvPr/>
        </p:nvSpPr>
        <p:spPr>
          <a:xfrm>
            <a:off x="4363656" y="435852"/>
            <a:ext cx="1285111" cy="744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5C32C8-D09F-004A-9614-3C46D1349BEB}"/>
              </a:ext>
            </a:extLst>
          </p:cNvPr>
          <p:cNvSpPr txBox="1">
            <a:spLocks/>
          </p:cNvSpPr>
          <p:nvPr/>
        </p:nvSpPr>
        <p:spPr>
          <a:xfrm>
            <a:off x="3458904" y="2386034"/>
            <a:ext cx="2733555" cy="58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Full Professors, White Males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CC2ECC-E604-634C-9679-B51C3A41C359}"/>
              </a:ext>
            </a:extLst>
          </p:cNvPr>
          <p:cNvSpPr txBox="1">
            <a:spLocks/>
          </p:cNvSpPr>
          <p:nvPr/>
        </p:nvSpPr>
        <p:spPr>
          <a:xfrm>
            <a:off x="2550288" y="322866"/>
            <a:ext cx="4043423" cy="85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CAMPUS-WIDE AVERAGE</a:t>
            </a:r>
          </a:p>
          <a:p>
            <a:r>
              <a:rPr lang="en-US" sz="1400" dirty="0"/>
              <a:t>NINE-MONTH BASE SALARIES </a:t>
            </a:r>
          </a:p>
          <a:p>
            <a:r>
              <a:rPr lang="en-US" sz="1400" dirty="0"/>
              <a:t>OF FULL PROFESSORS</a:t>
            </a:r>
          </a:p>
          <a:p>
            <a:r>
              <a:rPr lang="en-US" sz="1500" b="1" dirty="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31035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4EA1FEA-4DCE-994E-8F42-87B16BB4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55" y="460356"/>
            <a:ext cx="7079399" cy="517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2AD9D-4BF4-D643-9927-0BB95847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7260"/>
            <a:ext cx="8229600" cy="581889"/>
          </a:xfrm>
        </p:spPr>
        <p:txBody>
          <a:bodyPr>
            <a:normAutofit/>
          </a:bodyPr>
          <a:lstStyle/>
          <a:p>
            <a:r>
              <a:rPr lang="en-US" sz="1400" dirty="0"/>
              <a:t>Chart by UT IRRS, 2019; provided to the Mexican American Legislative Caucus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C89727-927E-1F4D-920D-68EC59E1E178}"/>
              </a:ext>
            </a:extLst>
          </p:cNvPr>
          <p:cNvSpPr txBox="1">
            <a:spLocks/>
          </p:cNvSpPr>
          <p:nvPr/>
        </p:nvSpPr>
        <p:spPr>
          <a:xfrm>
            <a:off x="3458902" y="3806846"/>
            <a:ext cx="2855089" cy="58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Full Professors, Hispanic Female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C83A712-4407-ED40-B8C5-22F0094D37BC}"/>
              </a:ext>
            </a:extLst>
          </p:cNvPr>
          <p:cNvSpPr txBox="1">
            <a:spLocks noChangeArrowheads="1"/>
          </p:cNvSpPr>
          <p:nvPr/>
        </p:nvSpPr>
        <p:spPr>
          <a:xfrm>
            <a:off x="1664825" y="400765"/>
            <a:ext cx="3124200" cy="36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>
                <a:solidFill>
                  <a:schemeClr val="bg1"/>
                </a:solidFill>
                <a:latin typeface="Arno Pro" pitchFamily="28" charset="0"/>
              </a:rPr>
              <a:t>  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C654A-5A8F-8C45-8596-8ABE3D75EF5A}"/>
              </a:ext>
            </a:extLst>
          </p:cNvPr>
          <p:cNvSpPr/>
          <p:nvPr/>
        </p:nvSpPr>
        <p:spPr>
          <a:xfrm>
            <a:off x="4127353" y="435852"/>
            <a:ext cx="1285111" cy="744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5C32C8-D09F-004A-9614-3C46D1349BEB}"/>
              </a:ext>
            </a:extLst>
          </p:cNvPr>
          <p:cNvSpPr txBox="1">
            <a:spLocks/>
          </p:cNvSpPr>
          <p:nvPr/>
        </p:nvSpPr>
        <p:spPr>
          <a:xfrm>
            <a:off x="3458904" y="2386034"/>
            <a:ext cx="2733555" cy="58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Full Professors, White Females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410863-2236-874C-A601-3B369EBC3991}"/>
              </a:ext>
            </a:extLst>
          </p:cNvPr>
          <p:cNvSpPr txBox="1">
            <a:spLocks/>
          </p:cNvSpPr>
          <p:nvPr/>
        </p:nvSpPr>
        <p:spPr>
          <a:xfrm>
            <a:off x="2550288" y="322865"/>
            <a:ext cx="4043423" cy="85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CAMPUS-WIDE AVERAGE</a:t>
            </a:r>
          </a:p>
          <a:p>
            <a:r>
              <a:rPr lang="en-US" sz="1400" dirty="0"/>
              <a:t>NINE-MONTH BASE SALARIES</a:t>
            </a:r>
          </a:p>
          <a:p>
            <a:r>
              <a:rPr lang="en-US" sz="1400" dirty="0"/>
              <a:t>OF FULL PROFESSORS</a:t>
            </a:r>
          </a:p>
          <a:p>
            <a:r>
              <a:rPr lang="en-US" sz="1500" b="1" dirty="0"/>
              <a:t>FEMALES</a:t>
            </a:r>
          </a:p>
        </p:txBody>
      </p:sp>
    </p:spTree>
    <p:extLst>
      <p:ext uri="{BB962C8B-B14F-4D97-AF65-F5344CB8AC3E}">
        <p14:creationId xmlns:p14="http://schemas.microsoft.com/office/powerpoint/2010/main" val="319728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939" y="1678495"/>
            <a:ext cx="66790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 5:  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latin typeface="TimesNewRomanPSMT"/>
              </a:rPr>
              <a:t>We request an annual investment of $2.3 Million to achieve</a:t>
            </a:r>
          </a:p>
          <a:p>
            <a:r>
              <a:rPr lang="en-US" dirty="0">
                <a:solidFill>
                  <a:srgbClr val="FF0000"/>
                </a:solidFill>
                <a:latin typeface="TimesNewRomanPSMT"/>
              </a:rPr>
              <a:t>equity compensation </a:t>
            </a:r>
            <a:r>
              <a:rPr lang="en-US" dirty="0">
                <a:latin typeface="TimesNewRomanPSMT"/>
              </a:rPr>
              <a:t>for Hispanic faculty relative to White faculty.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6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BE58-2E97-554B-B577-9348DE98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183366" cy="6321371"/>
          </a:xfrm>
        </p:spPr>
        <p:txBody>
          <a:bodyPr>
            <a:normAutofit/>
          </a:bodyPr>
          <a:lstStyle/>
          <a:p>
            <a:r>
              <a:rPr lang="en-US" sz="2000" dirty="0"/>
              <a:t>In 2019, the College of Liberal Arts</a:t>
            </a:r>
            <a:br>
              <a:rPr lang="en-US" sz="2000" dirty="0"/>
            </a:br>
            <a:r>
              <a:rPr lang="en-US" sz="2000" dirty="0"/>
              <a:t>cut $4.9 Million from its academic programs: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dirty="0"/>
              <a:t> 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4D74CC-4FC4-1B4D-8970-EFF97D353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552759"/>
              </p:ext>
            </p:extLst>
          </p:nvPr>
        </p:nvGraphicFramePr>
        <p:xfrm>
          <a:off x="1523999" y="1397000"/>
          <a:ext cx="5965861" cy="36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26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BE58-2E97-554B-B577-9348DE98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183366" cy="6321371"/>
          </a:xfrm>
        </p:spPr>
        <p:txBody>
          <a:bodyPr>
            <a:normAutofit/>
          </a:bodyPr>
          <a:lstStyle/>
          <a:p>
            <a:r>
              <a:rPr lang="en-US" sz="2000" dirty="0"/>
              <a:t>In 2019, the College of Liberal Arts</a:t>
            </a:r>
            <a:br>
              <a:rPr lang="en-US" sz="2000" dirty="0"/>
            </a:br>
            <a:r>
              <a:rPr lang="en-US" sz="2000" dirty="0"/>
              <a:t>cut $4.9 Million from its academic programs: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$1.3 Million were cut from Latino Studies </a:t>
            </a:r>
            <a:br>
              <a:rPr lang="en-US" sz="2000" dirty="0"/>
            </a:br>
            <a:r>
              <a:rPr lang="en-US" sz="2000" dirty="0"/>
              <a:t>(25.4% of the cuts)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4D74CC-4FC4-1B4D-8970-EFF97D3539E7}"/>
              </a:ext>
            </a:extLst>
          </p:cNvPr>
          <p:cNvGraphicFramePr/>
          <p:nvPr/>
        </p:nvGraphicFramePr>
        <p:xfrm>
          <a:off x="1523999" y="1397000"/>
          <a:ext cx="5965861" cy="36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46DD68-1644-FB43-BCA8-951D67D532ED}"/>
              </a:ext>
            </a:extLst>
          </p:cNvPr>
          <p:cNvSpPr txBox="1"/>
          <p:nvPr/>
        </p:nvSpPr>
        <p:spPr>
          <a:xfrm>
            <a:off x="3476094" y="2892556"/>
            <a:ext cx="1171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 </a:t>
            </a:r>
          </a:p>
          <a:p>
            <a:r>
              <a:rPr lang="en-US" dirty="0"/>
              <a:t>other </a:t>
            </a:r>
          </a:p>
          <a:p>
            <a:r>
              <a:rPr lang="en-US" dirty="0"/>
              <a:t>Depts,</a:t>
            </a:r>
          </a:p>
          <a:p>
            <a:r>
              <a:rPr lang="en-US" dirty="0"/>
              <a:t>Centers,</a:t>
            </a:r>
          </a:p>
          <a:p>
            <a:r>
              <a:rPr lang="en-US" dirty="0"/>
              <a:t>Institutes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CA3FB-AB48-D64A-A14F-5332ADD4816E}"/>
              </a:ext>
            </a:extLst>
          </p:cNvPr>
          <p:cNvSpPr txBox="1"/>
          <p:nvPr/>
        </p:nvSpPr>
        <p:spPr>
          <a:xfrm>
            <a:off x="4931607" y="2156708"/>
            <a:ext cx="3335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1. Latino Research Institute</a:t>
            </a:r>
          </a:p>
          <a:p>
            <a:r>
              <a:rPr lang="en-US" sz="1400" dirty="0"/>
              <a:t>2. Center for Mexican American Studies</a:t>
            </a:r>
          </a:p>
          <a:p>
            <a:r>
              <a:rPr lang="en-US" sz="1400" dirty="0"/>
              <a:t>3. Dept. Mexican Am. &amp; Latina/o Studies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8210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209" y="1551563"/>
            <a:ext cx="65439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Recommendation: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latin typeface="TimesNewRomanPSMT"/>
              </a:rPr>
              <a:t>The UT System should review </a:t>
            </a:r>
          </a:p>
          <a:p>
            <a:r>
              <a:rPr lang="en-US" dirty="0">
                <a:latin typeface="TimesNewRomanPSMT"/>
              </a:rPr>
              <a:t>equity for minorities who are faculty, including Non-TT Faculty, </a:t>
            </a:r>
          </a:p>
          <a:p>
            <a:r>
              <a:rPr lang="en-US" dirty="0">
                <a:latin typeface="TimesNewRomanPSMT"/>
              </a:rPr>
              <a:t>not only regarding compensation </a:t>
            </a:r>
          </a:p>
          <a:p>
            <a:r>
              <a:rPr lang="en-US" dirty="0">
                <a:latin typeface="TimesNewRomanPSMT"/>
              </a:rPr>
              <a:t>but also especially inclusion in leadership.  </a:t>
            </a:r>
          </a:p>
          <a:p>
            <a:endParaRPr lang="en-US" dirty="0">
              <a:latin typeface="TimesNewRomanPSMT"/>
            </a:endParaRPr>
          </a:p>
          <a:p>
            <a:endParaRPr lang="en-US" dirty="0">
              <a:latin typeface="TimesNewRomanPSMT"/>
            </a:endParaRPr>
          </a:p>
          <a:p>
            <a:endParaRPr lang="en-US" dirty="0">
              <a:latin typeface="TimesNewRomanPS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4E317D-0BDC-0C4A-A448-AB7C54605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374" y="573324"/>
            <a:ext cx="459350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Admission of First Year Students 2011-15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454E96-6685-E84D-BC94-9977A7748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833895"/>
              </p:ext>
            </p:extLst>
          </p:nvPr>
        </p:nvGraphicFramePr>
        <p:xfrm>
          <a:off x="970844" y="1250432"/>
          <a:ext cx="4068831" cy="425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FB84C349-DB0E-4244-9ACD-6764B453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24" y="6186086"/>
            <a:ext cx="6535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https://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www.texastribune.org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/2016/06/23/race-and-admissions-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austin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-last-five-years/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12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A337A-8CC4-C343-ACE4-4AE9CFB92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0" r="36021" b="4494"/>
          <a:stretch/>
        </p:blipFill>
        <p:spPr>
          <a:xfrm>
            <a:off x="0" y="0"/>
            <a:ext cx="3869236" cy="68580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88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779E7-AA08-4741-B2FB-3BCDFB5C9A9D}"/>
              </a:ext>
            </a:extLst>
          </p:cNvPr>
          <p:cNvSpPr txBox="1"/>
          <p:nvPr/>
        </p:nvSpPr>
        <p:spPr>
          <a:xfrm>
            <a:off x="153670" y="1715782"/>
            <a:ext cx="412484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>
                <a:latin typeface="Baskerville Old Face" panose="02020602080505020303" pitchFamily="18" charset="77"/>
              </a:rPr>
              <a:t>The Daily Texan			</a:t>
            </a:r>
            <a:r>
              <a:rPr lang="en-US" sz="1700" dirty="0">
                <a:latin typeface="Baskerville Old Face" panose="02020602080505020303" pitchFamily="18" charset="77"/>
              </a:rPr>
              <a:t>Apr.18,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Texas Ed Equity</a:t>
            </a:r>
            <a:r>
              <a:rPr lang="en-US" sz="1700" dirty="0">
                <a:latin typeface="Baskerville Old Face" panose="02020602080505020303" pitchFamily="18" charset="77"/>
              </a:rPr>
              <a:t>			Oct.11,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The Daily Texan  			</a:t>
            </a:r>
            <a:r>
              <a:rPr lang="en-US" sz="1700" dirty="0">
                <a:latin typeface="Baskerville Old Face" panose="02020602080505020303" pitchFamily="18" charset="77"/>
              </a:rPr>
              <a:t>Oct.22,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Austin American-Statesman 	</a:t>
            </a:r>
            <a:r>
              <a:rPr lang="en-US" sz="1700" dirty="0">
                <a:latin typeface="Baskerville Old Face" panose="02020602080505020303" pitchFamily="18" charset="77"/>
              </a:rPr>
              <a:t>Oct.23, 2019</a:t>
            </a:r>
          </a:p>
          <a:p>
            <a:r>
              <a:rPr lang="en-US" sz="1700" dirty="0" err="1">
                <a:latin typeface="Baskerville Old Face" panose="02020602080505020303" pitchFamily="18" charset="77"/>
              </a:rPr>
              <a:t>MSN.com</a:t>
            </a:r>
            <a:r>
              <a:rPr lang="en-US" sz="1700" dirty="0">
                <a:latin typeface="Baskerville Old Face" panose="02020602080505020303" pitchFamily="18" charset="77"/>
              </a:rPr>
              <a:t>   				Oct.23,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Austin News Briefs  			</a:t>
            </a:r>
            <a:r>
              <a:rPr lang="en-US" sz="1700" dirty="0">
                <a:latin typeface="Baskerville Old Face" panose="02020602080505020303" pitchFamily="18" charset="77"/>
              </a:rPr>
              <a:t>Oct.24,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Inside Higher Ed			</a:t>
            </a:r>
            <a:r>
              <a:rPr lang="en-US" sz="1700" dirty="0">
                <a:latin typeface="Baskerville Old Face" panose="02020602080505020303" pitchFamily="18" charset="77"/>
              </a:rPr>
              <a:t>Oct.30, 2019</a:t>
            </a:r>
          </a:p>
          <a:p>
            <a:r>
              <a:rPr lang="en-US" sz="1700" i="1" dirty="0">
                <a:solidFill>
                  <a:srgbClr val="C00000"/>
                </a:solidFill>
                <a:latin typeface="Baskerville Old Face" panose="02020602080505020303" pitchFamily="18" charset="77"/>
              </a:rPr>
              <a:t>*</a:t>
            </a:r>
            <a:r>
              <a:rPr lang="en-US" sz="1700" b="1" i="1" dirty="0">
                <a:solidFill>
                  <a:srgbClr val="C00000"/>
                </a:solidFill>
                <a:latin typeface="Baskerville Old Face" panose="02020602080505020303" pitchFamily="18" charset="77"/>
              </a:rPr>
              <a:t>Austin American-Statesman </a:t>
            </a:r>
            <a:r>
              <a:rPr lang="en-US" sz="1700" i="1" dirty="0">
                <a:latin typeface="Baskerville Old Face" panose="02020602080505020303" pitchFamily="18" charset="77"/>
              </a:rPr>
              <a:t>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 err="1">
                <a:latin typeface="Baskerville Old Face" panose="02020602080505020303" pitchFamily="18" charset="77"/>
              </a:rPr>
              <a:t>HeraldDemocrat.com</a:t>
            </a:r>
            <a:r>
              <a:rPr lang="en-US" sz="1700" i="1" dirty="0">
                <a:latin typeface="Baskerville Old Face" panose="02020602080505020303" pitchFamily="18" charset="77"/>
              </a:rPr>
              <a:t>	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Glen Rose Reporter 		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Alice Echo News Journal  	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Brownwood Bulletin  	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Nueces County Record Star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  <a:endParaRPr lang="en-US" sz="1700" i="1" dirty="0">
              <a:latin typeface="Baskerville Old Face" panose="02020602080505020303" pitchFamily="18" charset="77"/>
            </a:endParaRPr>
          </a:p>
          <a:p>
            <a:r>
              <a:rPr lang="en-US" sz="1700" i="1" dirty="0">
                <a:latin typeface="Baskerville Old Face" panose="02020602080505020303" pitchFamily="18" charset="77"/>
              </a:rPr>
              <a:t>Van Alstyne Leader		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  <a:endParaRPr lang="en-US" sz="1700" i="1" dirty="0">
              <a:latin typeface="Baskerville Old Face" panose="02020602080505020303" pitchFamily="18" charset="77"/>
            </a:endParaRPr>
          </a:p>
          <a:p>
            <a:r>
              <a:rPr lang="en-US" sz="1700" i="1" dirty="0">
                <a:latin typeface="Baskerville Old Face" panose="02020602080505020303" pitchFamily="18" charset="77"/>
              </a:rPr>
              <a:t>Waxahachie TX Daily Light 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Stephenville Empire-Tribune 	</a:t>
            </a:r>
            <a:r>
              <a:rPr lang="en-US" sz="1700" dirty="0">
                <a:latin typeface="Baskerville Old Face" panose="02020602080505020303" pitchFamily="18" charset="77"/>
              </a:rPr>
              <a:t>Nov. 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Austin American-Statesman 	</a:t>
            </a:r>
            <a:r>
              <a:rPr lang="en-US" sz="1700" dirty="0">
                <a:latin typeface="Baskerville Old Face" panose="02020602080505020303" pitchFamily="18" charset="77"/>
              </a:rPr>
              <a:t>Nov.13,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Historia Chicana Newsletter</a:t>
            </a:r>
            <a:r>
              <a:rPr lang="en-US" sz="1700" dirty="0">
                <a:latin typeface="Baskerville Old Face" panose="02020602080505020303" pitchFamily="18" charset="77"/>
              </a:rPr>
              <a:t>	Nov.15,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Telemundo 	</a:t>
            </a:r>
            <a:r>
              <a:rPr lang="en-US" sz="1700" dirty="0">
                <a:latin typeface="Baskerville Old Face" panose="02020602080505020303" pitchFamily="18" charset="77"/>
              </a:rPr>
              <a:t>			Nov.22, 2019</a:t>
            </a:r>
          </a:p>
          <a:p>
            <a:endParaRPr lang="en-US" sz="1700" dirty="0">
              <a:latin typeface="Baskerville Old Face" panose="02020602080505020303" pitchFamily="18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88285-2B96-1243-BD64-FBBBF42ADD02}"/>
              </a:ext>
            </a:extLst>
          </p:cNvPr>
          <p:cNvSpPr/>
          <p:nvPr/>
        </p:nvSpPr>
        <p:spPr>
          <a:xfrm>
            <a:off x="3042350" y="650132"/>
            <a:ext cx="30592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H</a:t>
            </a:r>
            <a:r>
              <a:rPr lang="en-US" altLang="ja-JP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ISPANIC</a:t>
            </a:r>
            <a:r>
              <a:rPr lang="en-US" altLang="ja-JP" sz="2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E</a:t>
            </a:r>
            <a:r>
              <a:rPr lang="en-US" altLang="ja-JP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QUITY</a:t>
            </a:r>
            <a:r>
              <a:rPr lang="en-US" altLang="ja-JP" sz="2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R</a:t>
            </a:r>
            <a:r>
              <a:rPr lang="en-US" altLang="ja-JP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EPORT, </a:t>
            </a:r>
          </a:p>
          <a:p>
            <a:pPr algn="ctr"/>
            <a:r>
              <a:rPr lang="en-US" altLang="ja-JP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October 8, 2019</a:t>
            </a:r>
            <a:endParaRPr lang="en-US" altLang="ja-JP" spc="-100" dirty="0">
              <a:solidFill>
                <a:schemeClr val="bg2"/>
              </a:solidFill>
              <a:latin typeface="Baskerville" charset="0"/>
              <a:cs typeface="Baskerville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DDB85-7145-4444-974D-D8354C37EBDC}"/>
              </a:ext>
            </a:extLst>
          </p:cNvPr>
          <p:cNvSpPr txBox="1"/>
          <p:nvPr/>
        </p:nvSpPr>
        <p:spPr>
          <a:xfrm>
            <a:off x="4540743" y="1715782"/>
            <a:ext cx="4801314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>
                <a:latin typeface="Baskerville Old Face" panose="02020602080505020303" pitchFamily="18" charset="77"/>
              </a:rPr>
              <a:t>CBS Austin 	 </a:t>
            </a:r>
            <a:r>
              <a:rPr lang="en-US" sz="1700" dirty="0">
                <a:latin typeface="Baskerville Old Face" panose="02020602080505020303" pitchFamily="18" charset="77"/>
              </a:rPr>
              <a:t>			Nov.22, 2019 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Univision</a:t>
            </a:r>
            <a:r>
              <a:rPr lang="en-US" sz="1700" dirty="0">
                <a:latin typeface="Baskerville Old Face" panose="02020602080505020303" pitchFamily="18" charset="77"/>
              </a:rPr>
              <a:t>					Nov.22,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Texas Ed Equity</a:t>
            </a:r>
            <a:r>
              <a:rPr lang="en-US" sz="1700" dirty="0">
                <a:latin typeface="Baskerville Old Face" panose="02020602080505020303" pitchFamily="18" charset="77"/>
              </a:rPr>
              <a:t>			Nov.24,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NBC News				</a:t>
            </a:r>
            <a:r>
              <a:rPr lang="en-US" sz="1700" dirty="0">
                <a:latin typeface="Baskerville Old Face" panose="02020602080505020303" pitchFamily="18" charset="77"/>
              </a:rPr>
              <a:t>Nov.25, 2019</a:t>
            </a:r>
            <a:endParaRPr lang="en-US" sz="1700" i="1" dirty="0">
              <a:latin typeface="Baskerville Old Face" panose="02020602080505020303" pitchFamily="18" charset="77"/>
            </a:endParaRPr>
          </a:p>
          <a:p>
            <a:r>
              <a:rPr lang="en-US" sz="1700" i="1" dirty="0">
                <a:latin typeface="Baskerville Old Face" panose="02020602080505020303" pitchFamily="18" charset="77"/>
              </a:rPr>
              <a:t>Latin Post 				</a:t>
            </a:r>
            <a:r>
              <a:rPr lang="en-US" sz="1700" dirty="0">
                <a:latin typeface="Baskerville Old Face" panose="02020602080505020303" pitchFamily="18" charset="77"/>
              </a:rPr>
              <a:t>Nov.25,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The Daily Texan</a:t>
            </a:r>
            <a:r>
              <a:rPr lang="en-US" sz="1700" dirty="0">
                <a:latin typeface="Baskerville Old Face" panose="02020602080505020303" pitchFamily="18" charset="77"/>
              </a:rPr>
              <a:t>			Nov.25,2019</a:t>
            </a:r>
            <a:endParaRPr lang="en-US" sz="1700" i="1" dirty="0">
              <a:latin typeface="Baskerville Old Face" panose="02020602080505020303" pitchFamily="18" charset="77"/>
            </a:endParaRPr>
          </a:p>
          <a:p>
            <a:r>
              <a:rPr lang="en-US" sz="1700" i="1" dirty="0">
                <a:latin typeface="Baskerville Old Face" panose="02020602080505020303" pitchFamily="18" charset="77"/>
              </a:rPr>
              <a:t>San Antonio Current			</a:t>
            </a:r>
            <a:r>
              <a:rPr lang="en-US" sz="1700" dirty="0">
                <a:latin typeface="Baskerville Old Face" panose="02020602080505020303" pitchFamily="18" charset="77"/>
              </a:rPr>
              <a:t>Nov.25,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DNYUZ					</a:t>
            </a:r>
            <a:r>
              <a:rPr lang="en-US" sz="1700" dirty="0">
                <a:latin typeface="Baskerville Old Face" panose="02020602080505020303" pitchFamily="18" charset="77"/>
              </a:rPr>
              <a:t>Nov.25, 2019</a:t>
            </a:r>
            <a:r>
              <a:rPr lang="en-US" sz="1700" i="1" dirty="0">
                <a:latin typeface="Baskerville Old Face" panose="02020602080505020303" pitchFamily="18" charset="77"/>
              </a:rPr>
              <a:t>		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Diverse Issues in Higher Ed	</a:t>
            </a:r>
            <a:r>
              <a:rPr lang="en-US" sz="1700" dirty="0">
                <a:latin typeface="Baskerville Old Face" panose="02020602080505020303" pitchFamily="18" charset="77"/>
              </a:rPr>
              <a:t>Nov.26,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Medium</a:t>
            </a:r>
            <a:r>
              <a:rPr lang="en-US" sz="1700" dirty="0">
                <a:latin typeface="Baskerville Old Face" panose="02020602080505020303" pitchFamily="18" charset="77"/>
              </a:rPr>
              <a:t>					Nov.27,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Project </a:t>
            </a:r>
            <a:r>
              <a:rPr lang="en-US" sz="1700" i="1" dirty="0" err="1">
                <a:latin typeface="Baskerville Old Face" panose="02020602080505020303" pitchFamily="18" charset="77"/>
              </a:rPr>
              <a:t>Pulso</a:t>
            </a:r>
            <a:r>
              <a:rPr lang="en-US" sz="1700" i="1" dirty="0">
                <a:latin typeface="Baskerville Old Face" panose="02020602080505020303" pitchFamily="18" charset="77"/>
              </a:rPr>
              <a:t>	  			</a:t>
            </a:r>
            <a:r>
              <a:rPr lang="en-US" sz="1700" dirty="0">
                <a:latin typeface="Baskerville Old Face" panose="02020602080505020303" pitchFamily="18" charset="77"/>
              </a:rPr>
              <a:t>Dec.23, 2019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Houston Chronicle</a:t>
            </a:r>
            <a:r>
              <a:rPr lang="en-US" sz="1700" dirty="0">
                <a:latin typeface="Baskerville Old Face" panose="02020602080505020303" pitchFamily="18" charset="77"/>
              </a:rPr>
              <a:t>			 Jan. 5, 2020</a:t>
            </a:r>
          </a:p>
          <a:p>
            <a:r>
              <a:rPr lang="en-US" sz="1700" dirty="0" err="1">
                <a:latin typeface="Baskerville Old Face" panose="02020602080505020303" pitchFamily="18" charset="77"/>
              </a:rPr>
              <a:t>Agencia</a:t>
            </a:r>
            <a:r>
              <a:rPr lang="en-US" sz="1700" dirty="0">
                <a:latin typeface="Baskerville Old Face" panose="02020602080505020303" pitchFamily="18" charset="77"/>
              </a:rPr>
              <a:t> EFE (SPAIN)   		 Jan. 9, 2020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Yahoo! 	  				 </a:t>
            </a:r>
            <a:r>
              <a:rPr lang="en-US" sz="1700" dirty="0">
                <a:latin typeface="Baskerville Old Face" panose="02020602080505020303" pitchFamily="18" charset="77"/>
              </a:rPr>
              <a:t>Jan. 9, 2020</a:t>
            </a:r>
          </a:p>
          <a:p>
            <a:r>
              <a:rPr lang="en-US" sz="1700" i="1" dirty="0" err="1">
                <a:latin typeface="Baskerville Old Face" panose="02020602080505020303" pitchFamily="18" charset="77"/>
              </a:rPr>
              <a:t>Impacto</a:t>
            </a:r>
            <a:r>
              <a:rPr lang="en-US" sz="1700" i="1" dirty="0">
                <a:latin typeface="Baskerville Old Face" panose="02020602080505020303" pitchFamily="18" charset="77"/>
              </a:rPr>
              <a:t> Latino</a:t>
            </a:r>
            <a:r>
              <a:rPr lang="en-US" sz="1700" dirty="0">
                <a:latin typeface="Baskerville Old Face" panose="02020602080505020303" pitchFamily="18" charset="77"/>
              </a:rPr>
              <a:t> (NY)			 Jan. 9, 2020</a:t>
            </a:r>
          </a:p>
          <a:p>
            <a:r>
              <a:rPr lang="en-US" sz="1700" i="1" dirty="0" err="1">
                <a:latin typeface="Baskerville Old Face" panose="02020602080505020303" pitchFamily="18" charset="77"/>
              </a:rPr>
              <a:t>Alianza</a:t>
            </a:r>
            <a:r>
              <a:rPr lang="en-US" sz="1700" i="1" dirty="0">
                <a:latin typeface="Baskerville Old Face" panose="02020602080505020303" pitchFamily="18" charset="77"/>
              </a:rPr>
              <a:t> News </a:t>
            </a:r>
            <a:r>
              <a:rPr lang="en-US" sz="1700" dirty="0">
                <a:latin typeface="Baskerville Old Face" panose="02020602080505020303" pitchFamily="18" charset="77"/>
              </a:rPr>
              <a:t>(Miami)		 Jan. 9, 2020</a:t>
            </a:r>
          </a:p>
          <a:p>
            <a:r>
              <a:rPr lang="en-US" sz="1700" i="1" dirty="0" err="1">
                <a:latin typeface="Baskerville Old Face" panose="02020602080505020303" pitchFamily="18" charset="77"/>
              </a:rPr>
              <a:t>NonProfit</a:t>
            </a:r>
            <a:r>
              <a:rPr lang="en-US" sz="1700" i="1" dirty="0">
                <a:latin typeface="Baskerville Old Face" panose="02020602080505020303" pitchFamily="18" charset="77"/>
              </a:rPr>
              <a:t> Quarterly			 </a:t>
            </a:r>
            <a:r>
              <a:rPr lang="en-US" sz="1700" dirty="0">
                <a:latin typeface="Baskerville Old Face" panose="02020602080505020303" pitchFamily="18" charset="77"/>
              </a:rPr>
              <a:t>Jan. 9, 2020</a:t>
            </a:r>
          </a:p>
          <a:p>
            <a:r>
              <a:rPr lang="en-US" sz="1700" i="1" dirty="0">
                <a:latin typeface="Baskerville Old Face" panose="02020602080505020303" pitchFamily="18" charset="77"/>
              </a:rPr>
              <a:t>Be Latina	</a:t>
            </a:r>
            <a:r>
              <a:rPr lang="en-US" sz="1700" dirty="0">
                <a:latin typeface="Baskerville Old Face" panose="02020602080505020303" pitchFamily="18" charset="77"/>
              </a:rPr>
              <a:t>				 Jan.10, 2020</a:t>
            </a:r>
          </a:p>
          <a:p>
            <a:r>
              <a:rPr lang="en-US" sz="1700" b="1" i="1" dirty="0">
                <a:solidFill>
                  <a:srgbClr val="C00000"/>
                </a:solidFill>
                <a:latin typeface="Baskerville Old Face" panose="02020602080505020303" pitchFamily="18" charset="77"/>
              </a:rPr>
              <a:t>*Houston Chronicle	</a:t>
            </a:r>
            <a:r>
              <a:rPr lang="en-US" sz="1700" i="1" dirty="0">
                <a:latin typeface="Baskerville Old Face" panose="02020602080505020303" pitchFamily="18" charset="77"/>
              </a:rPr>
              <a:t>		 </a:t>
            </a:r>
            <a:r>
              <a:rPr lang="en-US" sz="1700" dirty="0">
                <a:latin typeface="Baskerville Old Face" panose="02020602080505020303" pitchFamily="18" charset="77"/>
              </a:rPr>
              <a:t>Jan.22, 2020</a:t>
            </a:r>
          </a:p>
        </p:txBody>
      </p:sp>
    </p:spTree>
    <p:extLst>
      <p:ext uri="{BB962C8B-B14F-4D97-AF65-F5344CB8AC3E}">
        <p14:creationId xmlns:p14="http://schemas.microsoft.com/office/powerpoint/2010/main" val="1889139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2393921" y="408105"/>
            <a:ext cx="4356158" cy="61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H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ISPANIC</a:t>
            </a:r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E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QUITY</a:t>
            </a:r>
            <a:r>
              <a:rPr lang="en-US" altLang="ja-JP" sz="3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 R</a:t>
            </a:r>
            <a:r>
              <a:rPr lang="en-US" altLang="ja-JP" sz="30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" charset="0"/>
                <a:cs typeface="Baskerville" charset="0"/>
              </a:rPr>
              <a:t>EPORT</a:t>
            </a:r>
            <a:endParaRPr lang="en-US" altLang="ja-JP" sz="3000" spc="-100" dirty="0">
              <a:solidFill>
                <a:schemeClr val="bg2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  <a:latin typeface="Baskerville" charset="0"/>
                <a:cs typeface="Baskerville" charset="0"/>
              </a:rPr>
              <a:t>_________________</a:t>
            </a:r>
          </a:p>
          <a:p>
            <a:pPr algn="ctr"/>
            <a:endParaRPr lang="en-US" altLang="ja-JP" dirty="0">
              <a:solidFill>
                <a:schemeClr val="bg2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Independent Equity Committee</a:t>
            </a:r>
          </a:p>
          <a:p>
            <a:pPr algn="ctr"/>
            <a:endParaRPr lang="en-US" altLang="ja-JP" sz="2800" dirty="0">
              <a:solidFill>
                <a:srgbClr val="0D0D0D"/>
              </a:solidFill>
              <a:latin typeface="Baskerville" charset="0"/>
              <a:cs typeface="Baskerville" charset="0"/>
            </a:endParaRP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Alberto Martínez, Chair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Jorge Cañizares-Esguerra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Gloria González-López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Emilio Zamora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Martha Menchaca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Francisco Gonzalez-Lima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John Morán González</a:t>
            </a:r>
          </a:p>
          <a:p>
            <a:pPr algn="ctr"/>
            <a:r>
              <a:rPr lang="en-US" altLang="ja-JP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Prof. Fred Valdez, Jr.</a:t>
            </a:r>
          </a:p>
          <a:p>
            <a:pPr algn="ctr"/>
            <a:r>
              <a:rPr lang="en-US" altLang="ja-JP" sz="9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   </a:t>
            </a:r>
          </a:p>
          <a:p>
            <a:pPr algn="ctr"/>
            <a:r>
              <a:rPr lang="en-US" sz="5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       </a:t>
            </a:r>
          </a:p>
          <a:p>
            <a:pPr algn="ctr"/>
            <a:r>
              <a:rPr lang="en-US" sz="2000" dirty="0">
                <a:solidFill>
                  <a:srgbClr val="0D0D0D"/>
                </a:solidFill>
                <a:latin typeface="Baskerville" charset="0"/>
                <a:cs typeface="Baskerville" charset="0"/>
              </a:rPr>
              <a:t>University of Texas at Austin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  <a:latin typeface="Baskerville" charset="0"/>
                <a:cs typeface="Baskerville" charset="0"/>
              </a:rPr>
              <a:t>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56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9300" y="595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34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7FE0CB-810F-5E45-B814-333E6AC73B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31242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no Pro" pitchFamily="28" charset="0"/>
              </a:rPr>
              <a:t>   </a:t>
            </a:r>
            <a:endParaRPr lang="en-US" altLang="en-US"/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4E317D-0BDC-0C4A-A448-AB7C54605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374" y="573324"/>
            <a:ext cx="459350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Admission of First Year Students 2011-15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454E96-6685-E84D-BC94-9977A7748D95}"/>
              </a:ext>
            </a:extLst>
          </p:cNvPr>
          <p:cNvGraphicFramePr/>
          <p:nvPr/>
        </p:nvGraphicFramePr>
        <p:xfrm>
          <a:off x="970844" y="1250432"/>
          <a:ext cx="4068831" cy="425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1E003C-ECE3-0C48-B4D0-DD774353E6EC}"/>
              </a:ext>
            </a:extLst>
          </p:cNvPr>
          <p:cNvGraphicFramePr/>
          <p:nvPr/>
        </p:nvGraphicFramePr>
        <p:xfrm>
          <a:off x="5039675" y="1349022"/>
          <a:ext cx="2828682" cy="282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FB84C349-DB0E-4244-9ACD-6764B453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24" y="6186086"/>
            <a:ext cx="6535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https://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www.texastribune.org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/2016/06/23/race-and-admissions-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austin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-last-five-years/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7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5575" y="1713965"/>
            <a:ext cx="62894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 1: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latin typeface="TimesNewRomanPSMT"/>
              </a:rPr>
              <a:t>UT Austin should </a:t>
            </a:r>
            <a:r>
              <a:rPr lang="en-US" dirty="0">
                <a:solidFill>
                  <a:srgbClr val="FF0000"/>
                </a:solidFill>
                <a:latin typeface="TimesNewRomanPSMT"/>
              </a:rPr>
              <a:t>modify the Holistic Admissions </a:t>
            </a:r>
            <a:r>
              <a:rPr lang="en-US" dirty="0">
                <a:latin typeface="TimesNewRomanPSMT"/>
              </a:rPr>
              <a:t>process to enroll more qualified Hispanic and Black students. </a:t>
            </a:r>
          </a:p>
        </p:txBody>
      </p:sp>
    </p:spTree>
    <p:extLst>
      <p:ext uri="{BB962C8B-B14F-4D97-AF65-F5344CB8AC3E}">
        <p14:creationId xmlns:p14="http://schemas.microsoft.com/office/powerpoint/2010/main" val="19713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435" y="469963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93AC22-F478-5F4B-A422-50F1DEEE8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08928"/>
              </p:ext>
            </p:extLst>
          </p:nvPr>
        </p:nvGraphicFramePr>
        <p:xfrm>
          <a:off x="457200" y="698659"/>
          <a:ext cx="8131996" cy="1864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70">
                  <a:extLst>
                    <a:ext uri="{9D8B030D-6E8A-4147-A177-3AD203B41FA5}">
                      <a16:colId xmlns:a16="http://schemas.microsoft.com/office/drawing/2014/main" val="1111493846"/>
                    </a:ext>
                  </a:extLst>
                </a:gridCol>
                <a:gridCol w="2886638">
                  <a:extLst>
                    <a:ext uri="{9D8B030D-6E8A-4147-A177-3AD203B41FA5}">
                      <a16:colId xmlns:a16="http://schemas.microsoft.com/office/drawing/2014/main" val="2145431045"/>
                    </a:ext>
                  </a:extLst>
                </a:gridCol>
                <a:gridCol w="1341049">
                  <a:extLst>
                    <a:ext uri="{9D8B030D-6E8A-4147-A177-3AD203B41FA5}">
                      <a16:colId xmlns:a16="http://schemas.microsoft.com/office/drawing/2014/main" val="2340848174"/>
                    </a:ext>
                  </a:extLst>
                </a:gridCol>
                <a:gridCol w="1972639">
                  <a:extLst>
                    <a:ext uri="{9D8B030D-6E8A-4147-A177-3AD203B41FA5}">
                      <a16:colId xmlns:a16="http://schemas.microsoft.com/office/drawing/2014/main" val="4197615768"/>
                    </a:ext>
                  </a:extLst>
                </a:gridCol>
              </a:tblGrid>
              <a:tr h="2705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Hispanic Women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375988"/>
                  </a:ext>
                </a:extLst>
              </a:tr>
              <a:tr h="695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Texas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Hispanic Population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11,082,299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5.6 Million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481029"/>
                  </a:ext>
                </a:extLst>
              </a:tr>
              <a:tr h="10366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73798"/>
                  </a:ext>
                </a:extLst>
              </a:tr>
              <a:tr h="263746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Austin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099115"/>
                  </a:ext>
                </a:extLst>
              </a:tr>
              <a:tr h="256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Deans (incl. Vice, Assoc., Assistant) 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       130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             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556570"/>
                  </a:ext>
                </a:extLst>
              </a:tr>
              <a:tr h="256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7203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6CF1D3-477C-6E47-BD7E-02F8D529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027" y="2992998"/>
            <a:ext cx="32105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2019:    No Latina Deans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9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942" y="1218681"/>
            <a:ext cx="618611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Recommendation 2:</a:t>
            </a:r>
          </a:p>
          <a:p>
            <a:endParaRPr lang="en-US" sz="2000" b="1" dirty="0">
              <a:latin typeface="Garamond-Bold"/>
            </a:endParaRPr>
          </a:p>
          <a:p>
            <a:r>
              <a:rPr lang="en-US" dirty="0">
                <a:solidFill>
                  <a:srgbClr val="FF0000"/>
                </a:solidFill>
                <a:latin typeface="TimesNewRomanPSMT"/>
              </a:rPr>
              <a:t>Hispanic</a:t>
            </a:r>
            <a:r>
              <a:rPr lang="en-US" dirty="0">
                <a:solidFill>
                  <a:srgbClr val="FF0000"/>
                </a:solidFill>
                <a:latin typeface="TimesNewRomanPS-ItalicMT"/>
              </a:rPr>
              <a:t> women</a:t>
            </a:r>
            <a:r>
              <a:rPr lang="en-US" dirty="0">
                <a:latin typeface="TimesNewRomanPSMT"/>
              </a:rPr>
              <a:t> should be appointed </a:t>
            </a:r>
          </a:p>
          <a:p>
            <a:r>
              <a:rPr lang="en-US" dirty="0">
                <a:latin typeface="TimesNewRomanPSMT"/>
              </a:rPr>
              <a:t>as Deans, Associate Deans, Assistant Deans, and other high administrative roles.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0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89316DD-646C-AD4D-9AE5-064A619F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05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4E317D-0BDC-0C4A-A448-AB7C54605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847" y="4976444"/>
            <a:ext cx="53723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Tenured and Tenure-Track Hispanics on Campus, July 2017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A94A34-746F-7641-924C-4D3944B03A1B}"/>
              </a:ext>
            </a:extLst>
          </p:cNvPr>
          <p:cNvGraphicFramePr/>
          <p:nvPr/>
        </p:nvGraphicFramePr>
        <p:xfrm>
          <a:off x="1158240" y="654367"/>
          <a:ext cx="6827520" cy="43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8F93EE5C-3F32-5644-A114-76718918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56495"/>
            <a:ext cx="54811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Schools and Colleges had merely two or fewer T&amp;TT Hispanic faculty.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were no T&amp;TT Hispanics in Departments such as: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Studies, Advertising and Public Relations;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Nutritional Sciences;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Development &amp; Family Sciences; Business, Government and Society.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6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B1BF933-D729-034B-B5B9-7F7374E4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7B003F-7CD3-694B-BD92-7011CB935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487404"/>
              </p:ext>
            </p:extLst>
          </p:nvPr>
        </p:nvGraphicFramePr>
        <p:xfrm>
          <a:off x="891540" y="582930"/>
          <a:ext cx="7155180" cy="450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A8524D7-08FC-BE41-9B1F-6F57BB26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0" y="5427523"/>
            <a:ext cx="6400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Office of the Executive Vice President and Provost: Promotion and Tenure: “Ten Year Data,” 2010-2018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2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1966</Words>
  <Application>Microsoft Macintosh PowerPoint</Application>
  <PresentationFormat>On-screen Show (4:3)</PresentationFormat>
  <Paragraphs>529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Arno Pro</vt:lpstr>
      <vt:lpstr>Baskerville</vt:lpstr>
      <vt:lpstr>Baskerville Old Face</vt:lpstr>
      <vt:lpstr>Calibri</vt:lpstr>
      <vt:lpstr>Garamond</vt:lpstr>
      <vt:lpstr>Garamond-Bold</vt:lpstr>
      <vt:lpstr>Times New Roman</vt:lpstr>
      <vt:lpstr>TimesNewRomanPS-ItalicMT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  <vt:lpstr>   </vt:lpstr>
      <vt:lpstr>   </vt:lpstr>
      <vt:lpstr>   </vt:lpstr>
      <vt:lpstr>Chart by UT IRRS, 2019; provided to the Mexican American Legislative Caucus</vt:lpstr>
      <vt:lpstr>Chart by UT IRRS, 2019; provided to the Mexican American Legislative Caucus</vt:lpstr>
      <vt:lpstr>PowerPoint Presentation</vt:lpstr>
      <vt:lpstr>In 2019, the College of Liberal Arts cut $4.9 Million from its academic programs:                     </vt:lpstr>
      <vt:lpstr>In 2019, the College of Liberal Arts cut $4.9 Million from its academic programs:              $1.3 Million were cut from Latino Studies  (25.4% of the cuts)</vt:lpstr>
      <vt:lpstr>PowerPoint Presentation</vt:lpstr>
      <vt:lpstr>   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A. Martinez</dc:creator>
  <cp:lastModifiedBy>Alberto A. Martinez</cp:lastModifiedBy>
  <cp:revision>67</cp:revision>
  <dcterms:created xsi:type="dcterms:W3CDTF">2019-11-13T02:34:34Z</dcterms:created>
  <dcterms:modified xsi:type="dcterms:W3CDTF">2020-01-31T20:24:47Z</dcterms:modified>
</cp:coreProperties>
</file>