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tep.edu/strategic-plan/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90000"/>
              </a:lnSpc>
            </a:pPr>
            <a:r>
              <a:rPr lang="en-US" sz="6000" b="1" strike="noStrike" spc="-1">
                <a:solidFill>
                  <a:srgbClr val="041E42"/>
                </a:solidFill>
                <a:latin typeface="Cambria"/>
                <a:ea typeface="Cambria"/>
              </a:rPr>
              <a:t>2030 Strategic </a:t>
            </a:r>
            <a:r>
              <a:rPr lang="en-US" sz="6000" b="1" strike="noStrike" spc="-1" smtClean="0">
                <a:solidFill>
                  <a:srgbClr val="041E42"/>
                </a:solidFill>
                <a:latin typeface="Cambria"/>
                <a:ea typeface="Cambria"/>
              </a:rPr>
              <a:t>Plan</a:t>
            </a:r>
            <a:endParaRPr lang="en-US" sz="6000" b="0" strike="noStrike" spc="-1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1523880" y="3602160"/>
            <a:ext cx="9143280" cy="165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3B3838"/>
                </a:solidFill>
                <a:latin typeface="Cambria"/>
                <a:ea typeface="Cambria"/>
              </a:rPr>
              <a:t>Virginia Fraire</a:t>
            </a:r>
            <a:endParaRPr lang="en-US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1800" b="0" strike="noStrike" spc="-1">
                <a:solidFill>
                  <a:srgbClr val="A6A6A6"/>
                </a:solidFill>
                <a:latin typeface="Cambria"/>
                <a:ea typeface="Cambria"/>
              </a:rPr>
              <a:t>Associate Provost</a:t>
            </a:r>
            <a:endParaRPr lang="en-US" sz="18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3B3838"/>
                </a:solidFill>
                <a:latin typeface="Cambria"/>
                <a:ea typeface="Cambria"/>
              </a:rPr>
              <a:t>Steve Crites</a:t>
            </a:r>
            <a:endParaRPr lang="en-US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</a:pPr>
            <a:r>
              <a:rPr lang="en-US" sz="1800" b="0" strike="noStrike" spc="-1">
                <a:solidFill>
                  <a:srgbClr val="A6A6A6"/>
                </a:solidFill>
                <a:latin typeface="Cambria"/>
                <a:ea typeface="Cambria"/>
              </a:rPr>
              <a:t>Dean of Graduate School &amp; Associate Provost</a:t>
            </a:r>
            <a:endParaRPr lang="en-US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Strategic Planning Team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4B484C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4B484C"/>
                </a:solidFill>
                <a:latin typeface="Cambria"/>
                <a:ea typeface="Cambria"/>
              </a:rPr>
              <a:t>UTEP Senior Leadership 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4B484C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4B484C"/>
                </a:solidFill>
                <a:latin typeface="Cambria"/>
                <a:ea typeface="Cambria"/>
              </a:rPr>
              <a:t>Supported by Consultant - MGT Consulting; Strategic Planning Advisory Committee; Strategic Planning Communications / Writing Group</a:t>
            </a:r>
            <a:endParaRPr lang="en-US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4B484C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Campus community </a:t>
            </a:r>
            <a:endParaRPr lang="en-US" sz="28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4B484C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4B484C"/>
                </a:solidFill>
                <a:latin typeface="Cambria"/>
                <a:ea typeface="Cambria"/>
              </a:rPr>
              <a:t>Faculty, staffs, students, alumni, community stakeholders 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Approaches to Strategic Planning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4B484C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Different approaches to strategic planning</a:t>
            </a:r>
            <a:endParaRPr lang="en-US" sz="28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SWOT Approach</a:t>
            </a:r>
            <a:endParaRPr lang="en-US" sz="28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Aspirational Approach</a:t>
            </a:r>
            <a:endParaRPr lang="en-US" sz="28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4B484C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Alternative Futures framework</a:t>
            </a:r>
            <a:endParaRPr lang="en-US" sz="28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Identified 7 alternative futures (website)</a:t>
            </a:r>
            <a:endParaRPr lang="en-US" sz="2800" b="0" strike="noStrike" spc="-1">
              <a:latin typeface="Arial"/>
            </a:endParaRPr>
          </a:p>
          <a:p>
            <a:pPr marL="648000" lvl="2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e.g., professional education leader</a:t>
            </a:r>
            <a:endParaRPr lang="en-US" sz="28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4B484C"/>
                </a:solidFill>
                <a:latin typeface="Cambria"/>
                <a:ea typeface="Cambria"/>
              </a:rPr>
              <a:t>Final strategic plan will likely include elements from different futures</a:t>
            </a:r>
            <a:endParaRPr lang="en-US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Generate Potential Initiatives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Ways to advance toward alternative futures</a:t>
            </a:r>
            <a:endParaRPr lang="en-US" sz="2400" b="0" strike="noStrike" spc="-1">
              <a:latin typeface="Arial"/>
            </a:endParaRPr>
          </a:p>
          <a:p>
            <a:pPr marL="432000" lvl="1" indent="-2160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Existing initiatives that spread to other units and/or increased</a:t>
            </a:r>
            <a:endParaRPr lang="en-US" sz="24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New ideas</a:t>
            </a:r>
            <a:endParaRPr lang="en-US" sz="24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Please provide ideas to committee!!</a:t>
            </a:r>
            <a:endParaRPr lang="en-US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Consolidate and refine ideas</a:t>
            </a:r>
            <a:endParaRPr lang="en-US" sz="24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Initial impact assessment (e.g., enrollment, student success, research/scholarship, institutional resources, and/or regional development) </a:t>
            </a:r>
            <a:endParaRPr lang="en-US" sz="2400" b="0" strike="noStrike" spc="-1">
              <a:latin typeface="Arial"/>
            </a:endParaRPr>
          </a:p>
          <a:p>
            <a:pPr marL="432000" lvl="1" indent="-21564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Have 2-3 potential initiatives for each alternative future</a:t>
            </a: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Explore and Vet Potential Initiatives 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990720" y="152568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Campus-wide Charrettes to gather feedback on potential initiatives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Ideas for improving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Potential risks or unintended consequences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Ways campus community can contribute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Faculty,  staff and student participation is vital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	Attend Charrette sponsored by the Faculty Senate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	provide feedback to planning committee members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	provide feedback via website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Refinement of Strategic Initiatives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990720" y="152568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Narrow and refine initiatives based on feedback from Charrettes and further analysis</a:t>
            </a:r>
            <a:endParaRPr lang="en-US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Share refined list initiatives via website and town hall meetings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Faculty and staff can</a:t>
            </a:r>
            <a:endParaRPr lang="en-US" sz="2400" b="0" strike="noStrike" spc="-1">
              <a:latin typeface="Arial"/>
            </a:endParaRPr>
          </a:p>
          <a:p>
            <a:pPr marL="432000" lvl="1" indent="-2160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attend town hall meeting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	provide feedback to planning committee members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	provide feedback via website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Plan Production &amp; Dissemination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990720" y="152568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Writing team will produce the final Strategic Plan</a:t>
            </a:r>
            <a:endParaRPr lang="en-US" sz="24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Final document will be distributed through website and presentations 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Faculty can participate by: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Distributing and discussing the strategic priorities with your colleagues</a:t>
            </a:r>
            <a:endParaRPr lang="en-US" sz="2400" b="0" strike="noStrike" spc="-1">
              <a:latin typeface="Arial"/>
            </a:endParaRPr>
          </a:p>
          <a:p>
            <a:pPr marL="685800" lvl="1" indent="-227880">
              <a:lnSpc>
                <a:spcPct val="90000"/>
              </a:lnSpc>
              <a:spcBef>
                <a:spcPts val="499"/>
              </a:spcBef>
              <a:buClr>
                <a:srgbClr val="041D41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41D41"/>
                </a:solidFill>
                <a:latin typeface="Cambria"/>
                <a:ea typeface="Cambria"/>
              </a:rPr>
              <a:t>Support the advancement of strategic initiatives at the department and college level 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838080" y="267120"/>
            <a:ext cx="10514880" cy="103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41E42"/>
                </a:solidFill>
                <a:latin typeface="Cambria"/>
                <a:ea typeface="Cambria"/>
              </a:rPr>
              <a:t>Strategic Planning Website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838080" y="1373400"/>
            <a:ext cx="9872640" cy="435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95" name="CustomShape 3"/>
          <p:cNvSpPr/>
          <p:nvPr/>
        </p:nvSpPr>
        <p:spPr>
          <a:xfrm>
            <a:off x="990720" y="2136960"/>
            <a:ext cx="9872640" cy="38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Details on the Planning Process</a:t>
            </a:r>
            <a:endParaRPr lang="en-US" sz="20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List of Members of the Strategic Planning Team</a:t>
            </a:r>
            <a:endParaRPr lang="en-US" sz="20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Timeline</a:t>
            </a:r>
            <a:endParaRPr lang="en-US" sz="20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Description of Alternative Futures</a:t>
            </a:r>
            <a:endParaRPr lang="en-US" sz="20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Resources and Reading Materials</a:t>
            </a:r>
            <a:endParaRPr lang="en-US" sz="2000" b="0" strike="noStrike" spc="-1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41D41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News</a:t>
            </a:r>
            <a:endParaRPr lang="en-US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US" sz="2000" b="0" strike="noStrike" spc="-1">
              <a:latin typeface="Arial"/>
            </a:endParaRPr>
          </a:p>
          <a:p>
            <a:pPr>
              <a:lnSpc>
                <a:spcPct val="90000"/>
              </a:lnSpc>
              <a:spcBef>
                <a:spcPts val="499"/>
              </a:spcBef>
            </a:pPr>
            <a:endParaRPr lang="en-US" sz="20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499"/>
              </a:spcBef>
            </a:pPr>
            <a:endParaRPr lang="en-US" sz="20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000" b="0" strike="noStrike" spc="-1">
              <a:latin typeface="Arial"/>
            </a:endParaRPr>
          </a:p>
          <a:p>
            <a:pPr marL="457200">
              <a:lnSpc>
                <a:spcPct val="90000"/>
              </a:lnSpc>
              <a:spcBef>
                <a:spcPts val="1001"/>
              </a:spcBef>
            </a:pPr>
            <a:endParaRPr lang="en-US" sz="2000" b="0" strike="noStrike" spc="-1">
              <a:latin typeface="Arial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2652840" y="1386360"/>
            <a:ext cx="6243480" cy="39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n-US" sz="2000" b="0" u="sng" strike="noStrike" spc="-1">
                <a:solidFill>
                  <a:srgbClr val="0000FF"/>
                </a:solidFill>
                <a:uFillTx/>
                <a:latin typeface="Cambria"/>
                <a:ea typeface="Cambria"/>
                <a:hlinkClick r:id="rId2"/>
              </a:rPr>
              <a:t>https://www.utep.edu/strategic-plan/</a:t>
            </a:r>
            <a:r>
              <a:rPr lang="en-US" sz="2000" b="0" strike="noStrike" spc="-1">
                <a:solidFill>
                  <a:srgbClr val="041D41"/>
                </a:solidFill>
                <a:latin typeface="Cambria"/>
                <a:ea typeface="Cambria"/>
              </a:rPr>
              <a:t> </a:t>
            </a:r>
            <a:endParaRPr lang="en-US" sz="2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</TotalTime>
  <Words>293</Words>
  <Application>Microsoft Office PowerPoint</Application>
  <PresentationFormat>Custom</PresentationFormat>
  <Paragraphs>97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Calleja, Jorge I</dc:creator>
  <dc:description/>
  <cp:lastModifiedBy>sdorgo</cp:lastModifiedBy>
  <cp:revision>57</cp:revision>
  <dcterms:created xsi:type="dcterms:W3CDTF">2019-09-09T15:00:41Z</dcterms:created>
  <dcterms:modified xsi:type="dcterms:W3CDTF">2020-02-08T01:59:20Z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16.0016</vt:lpwstr>
  </property>
  <property fmtid="{D5CDD505-2E9C-101B-9397-08002B2CF9AE}" pid="3" name="ContentTypeId">
    <vt:lpwstr>0x01010066C22E7631D37D49B5EDC2866DA23D37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Widescreen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8</vt:i4>
  </property>
</Properties>
</file>