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0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72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7CF29-C420-4AB4-B0A9-61A857F7C856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1ABB4-460D-4BCE-8483-CA6E6AEC6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602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ABB4-460D-4BCE-8483-CA6E6AEC6B7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192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ABB4-460D-4BCE-8483-CA6E6AEC6B7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83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51ABB4-460D-4BCE-8483-CA6E6AEC6B7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9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381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167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550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Page">
    <p:bg>
      <p:bgPr>
        <a:solidFill>
          <a:srgbClr val="111B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544396" y="5555832"/>
            <a:ext cx="10711939" cy="1002197"/>
          </a:xfrm>
        </p:spPr>
        <p:txBody>
          <a:bodyPr anchor="t">
            <a:noAutofit/>
          </a:bodyPr>
          <a:lstStyle>
            <a:lvl1pPr marL="0" indent="0">
              <a:lnSpc>
                <a:spcPct val="88000"/>
              </a:lnSpc>
              <a:spcBef>
                <a:spcPts val="0"/>
              </a:spcBef>
              <a:buNone/>
              <a:defRPr sz="2800" b="1" baseline="0">
                <a:solidFill>
                  <a:schemeClr val="bg1"/>
                </a:solidFill>
              </a:defRPr>
            </a:lvl1pPr>
            <a:lvl2pPr marL="0" indent="0">
              <a:lnSpc>
                <a:spcPct val="88000"/>
              </a:lnSpc>
              <a:spcBef>
                <a:spcPts val="0"/>
              </a:spcBef>
              <a:buNone/>
              <a:defRPr sz="2800" baseline="0">
                <a:solidFill>
                  <a:schemeClr val="bg1"/>
                </a:solidFill>
              </a:defRPr>
            </a:lvl2pPr>
            <a:lvl3pPr marL="0" indent="0">
              <a:lnSpc>
                <a:spcPct val="88000"/>
              </a:lnSpc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</a:defRPr>
            </a:lvl3pPr>
            <a:lvl4pPr marL="509588" indent="0">
              <a:buNone/>
              <a:defRPr/>
            </a:lvl4pPr>
            <a:lvl5pPr marL="690563" indent="0">
              <a:buNone/>
              <a:defRPr/>
            </a:lvl5pPr>
          </a:lstStyle>
          <a:p>
            <a:pPr lvl="0"/>
            <a:r>
              <a:rPr lang="en-US" dirty="0" smtClean="0"/>
              <a:t>Title</a:t>
            </a:r>
          </a:p>
          <a:p>
            <a:pPr lvl="1"/>
            <a:r>
              <a:rPr lang="en-US" dirty="0" smtClean="0"/>
              <a:t>Subtitle</a:t>
            </a:r>
          </a:p>
          <a:p>
            <a:pPr lvl="2"/>
            <a:r>
              <a:rPr lang="en-US" dirty="0" smtClean="0"/>
              <a:t>Month DD, YYYY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342" y="557399"/>
            <a:ext cx="5146295" cy="160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591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927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32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69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63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0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593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99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B3855-96D9-49E4-9821-1E2F2F431CEA}" type="datetimeFigureOut">
              <a:rPr lang="en-US" smtClean="0"/>
              <a:t>9/8/2020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BD5F8C-3247-4B2B-869A-5D9A6879E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17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anromero@utep.edu" TargetMode="External"/><Relationship Id="rId5" Type="http://schemas.openxmlformats.org/officeDocument/2006/relationships/hyperlink" Target="mailto:rener@utep.edu" TargetMode="External"/><Relationship Id="rId4" Type="http://schemas.openxmlformats.org/officeDocument/2006/relationships/hyperlink" Target="https://campusedge.utep.edu/browse-by-unit/disbursement-travel/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iatatravelcentre.com/world.php" TargetMode="External"/><Relationship Id="rId3" Type="http://schemas.openxmlformats.org/officeDocument/2006/relationships/image" Target="../media/image2.png"/><Relationship Id="rId7" Type="http://schemas.openxmlformats.org/officeDocument/2006/relationships/hyperlink" Target="https://www.utep.edu/ehs/COVID-19/travelinformation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travel.state.gov/content/travel/en/traveladvisories/traveladvisories.html/" TargetMode="External"/><Relationship Id="rId5" Type="http://schemas.openxmlformats.org/officeDocument/2006/relationships/hyperlink" Target="https://www.cdc.gov/coronavirus/2019-ncov/travelers/index.html" TargetMode="External"/><Relationship Id="rId4" Type="http://schemas.openxmlformats.org/officeDocument/2006/relationships/hyperlink" Target="mailto:COVIDaction@utep.edu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hyperlink" Target="https://www.utep.edu/travel/ut-system-contracted/concur-online-booking-tool.html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487"/>
            <a:ext cx="12561168" cy="7087265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5771" y="365125"/>
            <a:ext cx="11916229" cy="1325563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Commitment to Faculty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5771" y="1524000"/>
            <a:ext cx="11916229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8200"/>
                </a:solidFill>
              </a:rPr>
              <a:t>Initiatives and Goals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 Communication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Responsive to Feedback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FF82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8200"/>
                </a:solidFill>
              </a:rPr>
              <a:t>Campus Training/Information Sessions </a:t>
            </a:r>
            <a:r>
              <a:rPr lang="en-US" sz="2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 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Campus Edge Travel Sessions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8200"/>
                </a:solidFill>
              </a:rPr>
              <a:t>UTEP &amp; Southwest Airlines Virtual Travel Forum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3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9/17/2020, 2:00pm – 3:00pm</a:t>
            </a:r>
            <a:endParaRPr lang="en-US" sz="23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300" dirty="0" smtClean="0">
                <a:solidFill>
                  <a:schemeClr val="bg1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9/23/2020, 2:00pm – 3:00pm</a:t>
            </a:r>
            <a:endParaRPr lang="en-US" sz="2300" dirty="0" smtClean="0">
              <a:solidFill>
                <a:srgbClr val="FF82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>
              <a:solidFill>
                <a:srgbClr val="FF82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8200"/>
                </a:solidFill>
              </a:rPr>
              <a:t>Travel Management Contact Information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Rene Rayon, Director – 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rener@utep.edu</a:t>
            </a:r>
            <a:endParaRPr lang="en-US" sz="2400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Antonio Romero, Assistant Director – 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anromero@utep.edu</a:t>
            </a:r>
            <a:r>
              <a:rPr lang="en-US" sz="240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724900" y="5672673"/>
            <a:ext cx="3467100" cy="107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58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487"/>
            <a:ext cx="12443522" cy="702088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Travel &amp; COVID-19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33350" y="1379827"/>
            <a:ext cx="5832897" cy="686473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Notices/Reminders: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272000" y="1251288"/>
            <a:ext cx="5920000" cy="823912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Helpful Links: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21" name="Content Placeholder 20"/>
          <p:cNvSpPr>
            <a:spLocks noGrp="1"/>
          </p:cNvSpPr>
          <p:nvPr>
            <p:ph sz="half" idx="2"/>
          </p:nvPr>
        </p:nvSpPr>
        <p:spPr>
          <a:xfrm>
            <a:off x="281514" y="2248658"/>
            <a:ext cx="5692775" cy="3684588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FF8200"/>
                </a:solidFill>
              </a:rPr>
              <a:t>Follow </a:t>
            </a:r>
            <a:r>
              <a:rPr lang="en-US" sz="2400" smtClean="0">
                <a:solidFill>
                  <a:srgbClr val="FF8200"/>
                </a:solidFill>
              </a:rPr>
              <a:t>University </a:t>
            </a:r>
            <a:r>
              <a:rPr lang="en-US" sz="2400" smtClean="0">
                <a:solidFill>
                  <a:srgbClr val="FF8200"/>
                </a:solidFill>
              </a:rPr>
              <a:t>policies </a:t>
            </a:r>
            <a:r>
              <a:rPr lang="en-US" sz="2400" dirty="0" smtClean="0">
                <a:solidFill>
                  <a:srgbClr val="FF8200"/>
                </a:solidFill>
              </a:rPr>
              <a:t>and guidelines</a:t>
            </a:r>
          </a:p>
          <a:p>
            <a:pPr marL="0" indent="0">
              <a:buNone/>
            </a:pPr>
            <a:endParaRPr lang="en-US" sz="900" dirty="0" smtClean="0">
              <a:solidFill>
                <a:srgbClr val="FF8200"/>
              </a:solidFill>
            </a:endParaRPr>
          </a:p>
          <a:p>
            <a:r>
              <a:rPr lang="en-US" sz="2400" dirty="0" smtClean="0">
                <a:solidFill>
                  <a:srgbClr val="FF8200"/>
                </a:solidFill>
              </a:rPr>
              <a:t>Review travel restrictions/airline policies</a:t>
            </a:r>
          </a:p>
          <a:p>
            <a:pPr marL="0" indent="0">
              <a:buNone/>
            </a:pPr>
            <a:endParaRPr lang="en-US" sz="900" dirty="0" smtClean="0">
              <a:solidFill>
                <a:srgbClr val="FF8200"/>
              </a:solidFill>
            </a:endParaRPr>
          </a:p>
          <a:p>
            <a:r>
              <a:rPr lang="en-US" sz="2400" dirty="0" smtClean="0">
                <a:solidFill>
                  <a:srgbClr val="FF8200"/>
                </a:solidFill>
              </a:rPr>
              <a:t>Request International Oversight Committee (IOC) approval, if required</a:t>
            </a:r>
          </a:p>
          <a:p>
            <a:pPr marL="0" indent="0">
              <a:buNone/>
            </a:pPr>
            <a:endParaRPr lang="en-US" sz="900" dirty="0" smtClean="0">
              <a:solidFill>
                <a:srgbClr val="FF8200"/>
              </a:solidFill>
            </a:endParaRPr>
          </a:p>
          <a:p>
            <a:r>
              <a:rPr lang="en-US" sz="2400" dirty="0" smtClean="0">
                <a:solidFill>
                  <a:srgbClr val="FF8200"/>
                </a:solidFill>
              </a:rPr>
              <a:t>Apply “Unused” Tickets</a:t>
            </a:r>
          </a:p>
          <a:p>
            <a:endParaRPr lang="en-US" sz="900" dirty="0" smtClean="0">
              <a:solidFill>
                <a:srgbClr val="FF8200"/>
              </a:solidFill>
            </a:endParaRPr>
          </a:p>
          <a:p>
            <a:r>
              <a:rPr lang="en-US" sz="2400" dirty="0" smtClean="0">
                <a:solidFill>
                  <a:srgbClr val="FF8200"/>
                </a:solidFill>
              </a:rPr>
              <a:t>Report to </a:t>
            </a:r>
            <a:r>
              <a:rPr lang="en-US" sz="2400" dirty="0" smtClean="0">
                <a:solidFill>
                  <a:srgbClr val="FF8200"/>
                </a:solidFill>
                <a:hlinkClick r:id="rId4"/>
              </a:rPr>
              <a:t>COVIDaction@utep.edu</a:t>
            </a:r>
            <a:endParaRPr lang="en-US" sz="2400" dirty="0" smtClean="0">
              <a:solidFill>
                <a:srgbClr val="FF8200"/>
              </a:solidFill>
            </a:endParaRPr>
          </a:p>
          <a:p>
            <a:endParaRPr lang="en-US" dirty="0" smtClean="0">
              <a:solidFill>
                <a:srgbClr val="FF8200"/>
              </a:solidFill>
            </a:endParaRPr>
          </a:p>
        </p:txBody>
      </p:sp>
      <p:sp>
        <p:nvSpPr>
          <p:cNvPr id="22" name="Content Placeholder 21"/>
          <p:cNvSpPr>
            <a:spLocks noGrp="1"/>
          </p:cNvSpPr>
          <p:nvPr>
            <p:ph sz="quarter" idx="4"/>
          </p:nvPr>
        </p:nvSpPr>
        <p:spPr>
          <a:xfrm>
            <a:off x="6272000" y="2222748"/>
            <a:ext cx="6019800" cy="398359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8200"/>
                </a:solidFill>
                <a:hlinkClick r:id="rId5"/>
              </a:rPr>
              <a:t>Center for Disease </a:t>
            </a:r>
            <a:r>
              <a:rPr lang="en-US" dirty="0" smtClean="0">
                <a:solidFill>
                  <a:srgbClr val="FF8200"/>
                </a:solidFill>
                <a:hlinkClick r:id="rId5"/>
              </a:rPr>
              <a:t>Control Prevention</a:t>
            </a:r>
            <a:endParaRPr lang="en-US" dirty="0" smtClean="0">
              <a:solidFill>
                <a:srgbClr val="FF8200"/>
              </a:solidFill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rgbClr val="FF8200"/>
                </a:solidFill>
              </a:rPr>
              <a:t>     Safety Guidelines and Travel Warnings</a:t>
            </a:r>
            <a:endParaRPr lang="en-US" sz="2400" dirty="0">
              <a:solidFill>
                <a:srgbClr val="FF82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8200"/>
                </a:solidFill>
                <a:hlinkClick r:id="rId6"/>
              </a:rPr>
              <a:t>Department of State</a:t>
            </a:r>
            <a:endParaRPr lang="en-US" dirty="0">
              <a:solidFill>
                <a:srgbClr val="FF82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8200"/>
                </a:solidFill>
              </a:rPr>
              <a:t> </a:t>
            </a:r>
            <a:r>
              <a:rPr lang="en-US" dirty="0" smtClean="0">
                <a:solidFill>
                  <a:srgbClr val="FF8200"/>
                </a:solidFill>
              </a:rPr>
              <a:t>    </a:t>
            </a:r>
            <a:r>
              <a:rPr lang="en-US" sz="2400" dirty="0" smtClean="0">
                <a:solidFill>
                  <a:srgbClr val="FF8200"/>
                </a:solidFill>
              </a:rPr>
              <a:t>Country Travel Warnings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8200"/>
                </a:solidFill>
                <a:hlinkClick r:id="rId7"/>
              </a:rPr>
              <a:t>UTEP </a:t>
            </a:r>
            <a:r>
              <a:rPr lang="en-US" dirty="0">
                <a:solidFill>
                  <a:srgbClr val="FF8200"/>
                </a:solidFill>
                <a:hlinkClick r:id="rId7"/>
              </a:rPr>
              <a:t>EH&amp;S </a:t>
            </a:r>
            <a:r>
              <a:rPr lang="en-US" dirty="0" smtClean="0">
                <a:solidFill>
                  <a:srgbClr val="FF8200"/>
                </a:solidFill>
                <a:hlinkClick r:id="rId7"/>
              </a:rPr>
              <a:t>Department</a:t>
            </a:r>
            <a:endParaRPr lang="en-US" dirty="0">
              <a:solidFill>
                <a:srgbClr val="FF82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8200"/>
                </a:solidFill>
              </a:rPr>
              <a:t> </a:t>
            </a:r>
            <a:r>
              <a:rPr lang="en-US" dirty="0" smtClean="0">
                <a:solidFill>
                  <a:srgbClr val="FF8200"/>
                </a:solidFill>
              </a:rPr>
              <a:t>     </a:t>
            </a:r>
            <a:r>
              <a:rPr lang="en-US" sz="2400" dirty="0" smtClean="0">
                <a:solidFill>
                  <a:srgbClr val="FF8200"/>
                </a:solidFill>
              </a:rPr>
              <a:t>UTEP Protocols and Guidelines</a:t>
            </a:r>
            <a:endParaRPr lang="en-US" sz="2400" dirty="0">
              <a:solidFill>
                <a:srgbClr val="FF8200"/>
              </a:solidFill>
            </a:endParaRPr>
          </a:p>
          <a:p>
            <a:pPr marL="0" indent="0">
              <a:buNone/>
            </a:pPr>
            <a:r>
              <a:rPr lang="en-US" dirty="0">
                <a:hlinkClick r:id="rId8"/>
              </a:rPr>
              <a:t>International Air Transport </a:t>
            </a:r>
            <a:r>
              <a:rPr lang="en-US" dirty="0" smtClean="0">
                <a:hlinkClick r:id="rId8"/>
              </a:rPr>
              <a:t>Association</a:t>
            </a:r>
            <a:endParaRPr lang="en-US" dirty="0" smtClean="0"/>
          </a:p>
          <a:p>
            <a:pPr marL="0" indent="0">
              <a:buNone/>
            </a:pPr>
            <a:r>
              <a:rPr lang="en-US" sz="2400" dirty="0" smtClean="0">
                <a:solidFill>
                  <a:srgbClr val="FF8200"/>
                </a:solidFill>
              </a:rPr>
              <a:t>       Travel and Entry Restrictions</a:t>
            </a:r>
            <a:endParaRPr lang="en-US" sz="2400" dirty="0">
              <a:solidFill>
                <a:srgbClr val="FF8200"/>
              </a:solidFill>
            </a:endParaRPr>
          </a:p>
          <a:p>
            <a:pPr marL="0" indent="0">
              <a:buNone/>
            </a:pPr>
            <a:endParaRPr lang="en-US" dirty="0" smtClean="0"/>
          </a:p>
        </p:txBody>
      </p:sp>
      <p:cxnSp>
        <p:nvCxnSpPr>
          <p:cNvPr id="9" name="Straight Connector 8"/>
          <p:cNvCxnSpPr/>
          <p:nvPr/>
        </p:nvCxnSpPr>
        <p:spPr>
          <a:xfrm>
            <a:off x="5966247" y="1702964"/>
            <a:ext cx="0" cy="380963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918122" y="6353889"/>
            <a:ext cx="809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** Standard travel operation resumed 9/1/2020 **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720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0"/>
            <a:ext cx="12830097" cy="72390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Contracted Agencies</a:t>
            </a:r>
            <a:endParaRPr lang="en-US" sz="4800" b="1" dirty="0">
              <a:solidFill>
                <a:schemeClr val="bg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64513" y="1047149"/>
            <a:ext cx="5626945" cy="84039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Airfare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097588" y="1055388"/>
            <a:ext cx="5791622" cy="8239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</a:rPr>
              <a:t>Vehicle Rentals</a:t>
            </a:r>
            <a:endParaRPr lang="en-US" sz="3200" dirty="0">
              <a:solidFill>
                <a:schemeClr val="bg1"/>
              </a:solidFill>
            </a:endParaRP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7262" y="1920742"/>
            <a:ext cx="4276397" cy="1943817"/>
          </a:xfrm>
          <a:prstGeom prst="rect">
            <a:avLst/>
          </a:prstGeom>
        </p:spPr>
      </p:pic>
      <p:sp>
        <p:nvSpPr>
          <p:cNvPr id="22" name="Content Placeholder 21"/>
          <p:cNvSpPr>
            <a:spLocks noGrp="1"/>
          </p:cNvSpPr>
          <p:nvPr>
            <p:ph sz="half" idx="2"/>
          </p:nvPr>
        </p:nvSpPr>
        <p:spPr>
          <a:xfrm>
            <a:off x="164513" y="4005388"/>
            <a:ext cx="5670393" cy="1546391"/>
          </a:xfrm>
        </p:spPr>
        <p:txBody>
          <a:bodyPr>
            <a:noAutofit/>
          </a:bodyPr>
          <a:lstStyle/>
          <a:p>
            <a:r>
              <a:rPr lang="en-US" sz="2300" dirty="0" smtClean="0">
                <a:solidFill>
                  <a:srgbClr val="FF8200"/>
                </a:solidFill>
              </a:rPr>
              <a:t>Onsite Travel Agent and After Hours Service</a:t>
            </a:r>
          </a:p>
          <a:p>
            <a:r>
              <a:rPr lang="en-US" sz="2300" dirty="0" smtClean="0">
                <a:solidFill>
                  <a:srgbClr val="FF8200"/>
                </a:solidFill>
              </a:rPr>
              <a:t>Contracted Discounts</a:t>
            </a:r>
          </a:p>
          <a:p>
            <a:r>
              <a:rPr lang="en-US" sz="2300" dirty="0" smtClean="0">
                <a:solidFill>
                  <a:srgbClr val="FF8200"/>
                </a:solidFill>
              </a:rPr>
              <a:t>Direct Bill</a:t>
            </a:r>
          </a:p>
          <a:p>
            <a:r>
              <a:rPr lang="en-US" sz="2300" dirty="0" smtClean="0">
                <a:solidFill>
                  <a:srgbClr val="FF8200"/>
                </a:solidFill>
              </a:rPr>
              <a:t>International SOS Registration Included</a:t>
            </a:r>
            <a:endParaRPr lang="en-US" sz="2300" dirty="0">
              <a:solidFill>
                <a:srgbClr val="FF8200"/>
              </a:solidFill>
            </a:endParaRPr>
          </a:p>
          <a:p>
            <a:r>
              <a:rPr lang="en-US" sz="2300" dirty="0" smtClean="0">
                <a:solidFill>
                  <a:srgbClr val="FF8200"/>
                </a:solidFill>
              </a:rPr>
              <a:t>Online Booking Tool (</a:t>
            </a:r>
            <a:r>
              <a:rPr lang="en-US" sz="2300" dirty="0" smtClean="0">
                <a:solidFill>
                  <a:schemeClr val="bg1"/>
                </a:solidFill>
                <a:hlinkClick r:id="rId5"/>
              </a:rPr>
              <a:t>Concur</a:t>
            </a:r>
            <a:r>
              <a:rPr lang="en-US" sz="2300" dirty="0" smtClean="0">
                <a:solidFill>
                  <a:srgbClr val="FF8200"/>
                </a:solidFill>
              </a:rPr>
              <a:t>)</a:t>
            </a:r>
            <a:endParaRPr lang="en-US" sz="2300" dirty="0">
              <a:solidFill>
                <a:srgbClr val="FF8200"/>
              </a:solidFill>
            </a:endParaRPr>
          </a:p>
        </p:txBody>
      </p:sp>
      <p:sp>
        <p:nvSpPr>
          <p:cNvPr id="23" name="Content Placeholder 22"/>
          <p:cNvSpPr>
            <a:spLocks noGrp="1"/>
          </p:cNvSpPr>
          <p:nvPr>
            <p:ph sz="quarter" idx="4"/>
          </p:nvPr>
        </p:nvSpPr>
        <p:spPr>
          <a:xfrm>
            <a:off x="6495760" y="4012334"/>
            <a:ext cx="5423529" cy="1546391"/>
          </a:xfrm>
        </p:spPr>
        <p:txBody>
          <a:bodyPr>
            <a:noAutofit/>
          </a:bodyPr>
          <a:lstStyle/>
          <a:p>
            <a:r>
              <a:rPr lang="en-US" sz="2300" dirty="0" smtClean="0">
                <a:solidFill>
                  <a:srgbClr val="FF8200"/>
                </a:solidFill>
              </a:rPr>
              <a:t>Insurance Coverage Included</a:t>
            </a:r>
          </a:p>
          <a:p>
            <a:r>
              <a:rPr lang="en-US" sz="2300" dirty="0" smtClean="0">
                <a:solidFill>
                  <a:srgbClr val="FF8200"/>
                </a:solidFill>
              </a:rPr>
              <a:t>Contracted Discounts</a:t>
            </a:r>
          </a:p>
          <a:p>
            <a:r>
              <a:rPr lang="en-US" sz="2300" dirty="0" smtClean="0">
                <a:solidFill>
                  <a:srgbClr val="FF8200"/>
                </a:solidFill>
              </a:rPr>
              <a:t>Direct Bill</a:t>
            </a:r>
          </a:p>
          <a:p>
            <a:r>
              <a:rPr lang="en-US" sz="2300" dirty="0" smtClean="0">
                <a:solidFill>
                  <a:srgbClr val="FF8200"/>
                </a:solidFill>
              </a:rPr>
              <a:t>One-way Rentals Available</a:t>
            </a:r>
            <a:endParaRPr lang="en-US" sz="2300" dirty="0">
              <a:solidFill>
                <a:srgbClr val="FF8200"/>
              </a:solidFill>
            </a:endParaRPr>
          </a:p>
          <a:p>
            <a:r>
              <a:rPr lang="en-US" sz="2300" dirty="0" smtClean="0">
                <a:solidFill>
                  <a:srgbClr val="FF8200"/>
                </a:solidFill>
              </a:rPr>
              <a:t>Online Booking Tool (</a:t>
            </a:r>
            <a:r>
              <a:rPr lang="en-US" sz="2300" dirty="0" smtClean="0">
                <a:solidFill>
                  <a:schemeClr val="bg1"/>
                </a:solidFill>
                <a:hlinkClick r:id="rId5"/>
              </a:rPr>
              <a:t>Concur</a:t>
            </a:r>
            <a:r>
              <a:rPr lang="en-US" sz="2300" dirty="0" smtClean="0">
                <a:solidFill>
                  <a:srgbClr val="FF8200"/>
                </a:solidFill>
              </a:rPr>
              <a:t>)</a:t>
            </a:r>
            <a:endParaRPr lang="en-US" sz="2300" dirty="0">
              <a:solidFill>
                <a:srgbClr val="FF8200"/>
              </a:solidFill>
            </a:endParaRPr>
          </a:p>
          <a:p>
            <a:pPr marL="0" indent="0">
              <a:buNone/>
            </a:pPr>
            <a:endParaRPr lang="en-US" sz="2300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78893" y="1920742"/>
            <a:ext cx="3429012" cy="2050150"/>
          </a:xfrm>
          <a:prstGeom prst="rect">
            <a:avLst/>
          </a:prstGeom>
        </p:spPr>
      </p:pic>
      <p:cxnSp>
        <p:nvCxnSpPr>
          <p:cNvPr id="28" name="Straight Connector 27"/>
          <p:cNvCxnSpPr/>
          <p:nvPr/>
        </p:nvCxnSpPr>
        <p:spPr>
          <a:xfrm>
            <a:off x="5966247" y="1702964"/>
            <a:ext cx="0" cy="3809639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918122" y="6488668"/>
            <a:ext cx="80962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** Travelers </a:t>
            </a:r>
            <a:r>
              <a:rPr lang="en-US" b="1" u="sng" dirty="0" smtClean="0">
                <a:solidFill>
                  <a:schemeClr val="bg1"/>
                </a:solidFill>
              </a:rPr>
              <a:t>must</a:t>
            </a:r>
            <a:r>
              <a:rPr lang="en-US" b="1" dirty="0" smtClean="0">
                <a:solidFill>
                  <a:schemeClr val="bg1"/>
                </a:solidFill>
              </a:rPr>
              <a:t> use contracted agencies for business travel **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1964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1499</TotalTime>
  <Words>186</Words>
  <Application>Microsoft Office PowerPoint</Application>
  <PresentationFormat>Widescreen</PresentationFormat>
  <Paragraphs>51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Commitment to Faculty</vt:lpstr>
      <vt:lpstr>Travel &amp; COVID-19</vt:lpstr>
      <vt:lpstr>Contracted Agencies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Romero, Antonio</dc:creator>
  <cp:lastModifiedBy>Romero, Antonio</cp:lastModifiedBy>
  <cp:revision>36</cp:revision>
  <dcterms:created xsi:type="dcterms:W3CDTF">2020-09-02T20:47:38Z</dcterms:created>
  <dcterms:modified xsi:type="dcterms:W3CDTF">2020-09-08T19:57:54Z</dcterms:modified>
</cp:coreProperties>
</file>