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7CF29-C420-4AB4-B0A9-61A857F7C85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1ABB4-460D-4BCE-8483-CA6E6AEC6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0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ABB4-460D-4BCE-8483-CA6E6AEC6B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92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ABB4-460D-4BCE-8483-CA6E6AEC6B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8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ABB4-460D-4BCE-8483-CA6E6AEC6B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8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6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5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ge">
    <p:bg>
      <p:bgPr>
        <a:solidFill>
          <a:srgbClr val="111B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44396" y="5555832"/>
            <a:ext cx="10711939" cy="1002197"/>
          </a:xfrm>
        </p:spPr>
        <p:txBody>
          <a:bodyPr anchor="t">
            <a:noAutofit/>
          </a:bodyPr>
          <a:lstStyle>
            <a:lvl1pPr marL="0" indent="0">
              <a:lnSpc>
                <a:spcPct val="88000"/>
              </a:lnSpc>
              <a:spcBef>
                <a:spcPts val="0"/>
              </a:spcBef>
              <a:buNone/>
              <a:defRPr sz="2800" b="1" baseline="0">
                <a:solidFill>
                  <a:schemeClr val="bg1"/>
                </a:solidFill>
              </a:defRPr>
            </a:lvl1pPr>
            <a:lvl2pPr marL="0" indent="0">
              <a:lnSpc>
                <a:spcPct val="88000"/>
              </a:lnSpc>
              <a:spcBef>
                <a:spcPts val="0"/>
              </a:spcBef>
              <a:buNone/>
              <a:defRPr sz="2800" baseline="0">
                <a:solidFill>
                  <a:schemeClr val="bg1"/>
                </a:solidFill>
              </a:defRPr>
            </a:lvl2pPr>
            <a:lvl3pPr marL="0" indent="0">
              <a:lnSpc>
                <a:spcPct val="88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3pPr>
            <a:lvl4pPr marL="509588" indent="0">
              <a:buNone/>
              <a:defRPr/>
            </a:lvl4pPr>
            <a:lvl5pPr marL="690563" indent="0"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Month DD, YYYY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42" y="557399"/>
            <a:ext cx="5146295" cy="16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9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2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3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6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5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9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B3855-96D9-49E4-9821-1E2F2F431CE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5F8C-3247-4B2B-869A-5D9A6879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7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anromero@utep.edu" TargetMode="External"/><Relationship Id="rId5" Type="http://schemas.openxmlformats.org/officeDocument/2006/relationships/hyperlink" Target="mailto:rener@utep.edu" TargetMode="External"/><Relationship Id="rId4" Type="http://schemas.openxmlformats.org/officeDocument/2006/relationships/hyperlink" Target="https://campusedge.utep.edu/browse-by-unit/disbursement-travel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atatravelcentre.com/world.php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utep.edu/ehs/COVID-19/travelinformation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ravel.state.gov/content/travel/en/traveladvisories/traveladvisories.html/" TargetMode="External"/><Relationship Id="rId5" Type="http://schemas.openxmlformats.org/officeDocument/2006/relationships/hyperlink" Target="https://www.cdc.gov/coronavirus/2019-ncov/travelers/index.html" TargetMode="External"/><Relationship Id="rId4" Type="http://schemas.openxmlformats.org/officeDocument/2006/relationships/hyperlink" Target="mailto:COVIDaction@utep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www.utep.edu/travel/ut-system-contracted/concur-online-booking-tool.html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487"/>
            <a:ext cx="12561168" cy="708726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5771" y="365125"/>
            <a:ext cx="11916229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Commitment to Faculty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771" y="1524000"/>
            <a:ext cx="1191622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8200"/>
                </a:solidFill>
              </a:rPr>
              <a:t>Initiatives and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Responsive to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82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8200"/>
                </a:solidFill>
              </a:rPr>
              <a:t>Campus Training/Information Sessions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Campus Edge Travel Sessions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8200"/>
                </a:solidFill>
              </a:rPr>
              <a:t>UTEP &amp; Southwest Airlines Virtual Travel Forum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9/17/2020, 2:00pm – 3:00pm</a:t>
            </a:r>
            <a:endParaRPr lang="en-US" sz="2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9/23/2020, 2:00pm – 3:00pm</a:t>
            </a:r>
            <a:endParaRPr lang="en-US" sz="2300" dirty="0" smtClean="0">
              <a:solidFill>
                <a:srgbClr val="FF82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82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8200"/>
                </a:solidFill>
              </a:rPr>
              <a:t>Travel Management Contact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 Rayon, Director –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rener@utep.edu</a:t>
            </a:r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Antonio Romero, Assistant Director –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anromero@utep.edu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4900" y="5672673"/>
            <a:ext cx="346710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487"/>
            <a:ext cx="12443522" cy="702088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Travel &amp; COVID-19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3350" y="1379827"/>
            <a:ext cx="5832897" cy="68647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Notices/Reminders: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272000" y="1251288"/>
            <a:ext cx="5920000" cy="8239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Helpful Links: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>
          <a:xfrm>
            <a:off x="281514" y="2248658"/>
            <a:ext cx="5692775" cy="368458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8200"/>
                </a:solidFill>
              </a:rPr>
              <a:t>Follow </a:t>
            </a:r>
            <a:r>
              <a:rPr lang="en-US" sz="2400" smtClean="0">
                <a:solidFill>
                  <a:srgbClr val="FF8200"/>
                </a:solidFill>
              </a:rPr>
              <a:t>University </a:t>
            </a:r>
            <a:r>
              <a:rPr lang="en-US" sz="2400" smtClean="0">
                <a:solidFill>
                  <a:srgbClr val="FF8200"/>
                </a:solidFill>
              </a:rPr>
              <a:t>policies </a:t>
            </a:r>
            <a:r>
              <a:rPr lang="en-US" sz="2400" dirty="0" smtClean="0">
                <a:solidFill>
                  <a:srgbClr val="FF8200"/>
                </a:solidFill>
              </a:rPr>
              <a:t>and guidelines</a:t>
            </a:r>
          </a:p>
          <a:p>
            <a:pPr marL="0" indent="0">
              <a:buNone/>
            </a:pPr>
            <a:endParaRPr lang="en-US" sz="900" dirty="0" smtClean="0">
              <a:solidFill>
                <a:srgbClr val="FF8200"/>
              </a:solidFill>
            </a:endParaRPr>
          </a:p>
          <a:p>
            <a:r>
              <a:rPr lang="en-US" sz="2400" dirty="0" smtClean="0">
                <a:solidFill>
                  <a:srgbClr val="FF8200"/>
                </a:solidFill>
              </a:rPr>
              <a:t>Review travel restrictions/airline policies</a:t>
            </a:r>
          </a:p>
          <a:p>
            <a:pPr marL="0" indent="0">
              <a:buNone/>
            </a:pPr>
            <a:endParaRPr lang="en-US" sz="900" dirty="0" smtClean="0">
              <a:solidFill>
                <a:srgbClr val="FF8200"/>
              </a:solidFill>
            </a:endParaRPr>
          </a:p>
          <a:p>
            <a:r>
              <a:rPr lang="en-US" sz="2400" dirty="0" smtClean="0">
                <a:solidFill>
                  <a:srgbClr val="FF8200"/>
                </a:solidFill>
              </a:rPr>
              <a:t>Request International Oversight Committee (IOC) approval, if required</a:t>
            </a:r>
          </a:p>
          <a:p>
            <a:pPr marL="0" indent="0">
              <a:buNone/>
            </a:pPr>
            <a:endParaRPr lang="en-US" sz="900" dirty="0" smtClean="0">
              <a:solidFill>
                <a:srgbClr val="FF8200"/>
              </a:solidFill>
            </a:endParaRPr>
          </a:p>
          <a:p>
            <a:r>
              <a:rPr lang="en-US" sz="2400" dirty="0" smtClean="0">
                <a:solidFill>
                  <a:srgbClr val="FF8200"/>
                </a:solidFill>
              </a:rPr>
              <a:t>Apply “Unused” Tickets</a:t>
            </a:r>
          </a:p>
          <a:p>
            <a:endParaRPr lang="en-US" sz="900" dirty="0" smtClean="0">
              <a:solidFill>
                <a:srgbClr val="FF8200"/>
              </a:solidFill>
            </a:endParaRPr>
          </a:p>
          <a:p>
            <a:r>
              <a:rPr lang="en-US" sz="2400" dirty="0" smtClean="0">
                <a:solidFill>
                  <a:srgbClr val="FF8200"/>
                </a:solidFill>
              </a:rPr>
              <a:t>Report to </a:t>
            </a:r>
            <a:r>
              <a:rPr lang="en-US" sz="2400" dirty="0" smtClean="0">
                <a:solidFill>
                  <a:srgbClr val="FF8200"/>
                </a:solidFill>
                <a:hlinkClick r:id="rId4"/>
              </a:rPr>
              <a:t>COVIDaction@utep.edu</a:t>
            </a:r>
            <a:endParaRPr lang="en-US" sz="2400" dirty="0" smtClean="0">
              <a:solidFill>
                <a:srgbClr val="FF8200"/>
              </a:solidFill>
            </a:endParaRPr>
          </a:p>
          <a:p>
            <a:endParaRPr lang="en-US" dirty="0" smtClean="0">
              <a:solidFill>
                <a:srgbClr val="FF8200"/>
              </a:solidFill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"/>
          </p:nvPr>
        </p:nvSpPr>
        <p:spPr>
          <a:xfrm>
            <a:off x="6272000" y="2222748"/>
            <a:ext cx="6019800" cy="3983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8200"/>
                </a:solidFill>
                <a:hlinkClick r:id="rId5"/>
              </a:rPr>
              <a:t>Center for Disease </a:t>
            </a:r>
            <a:r>
              <a:rPr lang="en-US" dirty="0" smtClean="0">
                <a:solidFill>
                  <a:srgbClr val="FF8200"/>
                </a:solidFill>
                <a:hlinkClick r:id="rId5"/>
              </a:rPr>
              <a:t>Control Prevention</a:t>
            </a:r>
            <a:endParaRPr lang="en-US" dirty="0" smtClean="0">
              <a:solidFill>
                <a:srgbClr val="FF82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8200"/>
                </a:solidFill>
              </a:rPr>
              <a:t>     Safety Guidelines and Travel Warnings</a:t>
            </a:r>
            <a:endParaRPr lang="en-US" sz="2400" dirty="0">
              <a:solidFill>
                <a:srgbClr val="FF82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8200"/>
                </a:solidFill>
                <a:hlinkClick r:id="rId6"/>
              </a:rPr>
              <a:t>Department of State</a:t>
            </a:r>
            <a:endParaRPr lang="en-US" dirty="0">
              <a:solidFill>
                <a:srgbClr val="FF82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8200"/>
                </a:solidFill>
              </a:rPr>
              <a:t> </a:t>
            </a:r>
            <a:r>
              <a:rPr lang="en-US" dirty="0" smtClean="0">
                <a:solidFill>
                  <a:srgbClr val="FF8200"/>
                </a:solidFill>
              </a:rPr>
              <a:t>    </a:t>
            </a:r>
            <a:r>
              <a:rPr lang="en-US" sz="2400" dirty="0" smtClean="0">
                <a:solidFill>
                  <a:srgbClr val="FF8200"/>
                </a:solidFill>
              </a:rPr>
              <a:t>Country Travel Warnings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8200"/>
                </a:solidFill>
                <a:hlinkClick r:id="rId7"/>
              </a:rPr>
              <a:t>UTEP </a:t>
            </a:r>
            <a:r>
              <a:rPr lang="en-US" dirty="0">
                <a:solidFill>
                  <a:srgbClr val="FF8200"/>
                </a:solidFill>
                <a:hlinkClick r:id="rId7"/>
              </a:rPr>
              <a:t>EH&amp;S </a:t>
            </a:r>
            <a:r>
              <a:rPr lang="en-US" dirty="0" smtClean="0">
                <a:solidFill>
                  <a:srgbClr val="FF8200"/>
                </a:solidFill>
                <a:hlinkClick r:id="rId7"/>
              </a:rPr>
              <a:t>Department</a:t>
            </a:r>
            <a:endParaRPr lang="en-US" dirty="0">
              <a:solidFill>
                <a:srgbClr val="FF82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8200"/>
                </a:solidFill>
              </a:rPr>
              <a:t> </a:t>
            </a:r>
            <a:r>
              <a:rPr lang="en-US" dirty="0" smtClean="0">
                <a:solidFill>
                  <a:srgbClr val="FF8200"/>
                </a:solidFill>
              </a:rPr>
              <a:t>     </a:t>
            </a:r>
            <a:r>
              <a:rPr lang="en-US" sz="2400" dirty="0" smtClean="0">
                <a:solidFill>
                  <a:srgbClr val="FF8200"/>
                </a:solidFill>
              </a:rPr>
              <a:t>UTEP Protocols and Guidelines</a:t>
            </a:r>
            <a:endParaRPr lang="en-US" sz="2400" dirty="0">
              <a:solidFill>
                <a:srgbClr val="FF8200"/>
              </a:solidFill>
            </a:endParaRPr>
          </a:p>
          <a:p>
            <a:pPr marL="0" indent="0">
              <a:buNone/>
            </a:pPr>
            <a:r>
              <a:rPr lang="en-US" dirty="0">
                <a:hlinkClick r:id="rId8"/>
              </a:rPr>
              <a:t>International Air Transport </a:t>
            </a:r>
            <a:r>
              <a:rPr lang="en-US" dirty="0" smtClean="0">
                <a:hlinkClick r:id="rId8"/>
              </a:rPr>
              <a:t>Association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8200"/>
                </a:solidFill>
              </a:rPr>
              <a:t>       Travel and Entry Restrictions</a:t>
            </a:r>
            <a:endParaRPr lang="en-US" sz="2400" dirty="0">
              <a:solidFill>
                <a:srgbClr val="FF82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66247" y="1702964"/>
            <a:ext cx="0" cy="38096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18122" y="6353889"/>
            <a:ext cx="809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** Standard travel operation resumed 9/1/2020 **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830097" cy="7239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Contracted Agencies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64513" y="1047149"/>
            <a:ext cx="5626945" cy="84039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Airfare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97588" y="1055388"/>
            <a:ext cx="5791622" cy="82391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Vehicle Rentals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262" y="1920742"/>
            <a:ext cx="4276397" cy="1943817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164513" y="4005388"/>
            <a:ext cx="5670393" cy="1546391"/>
          </a:xfrm>
        </p:spPr>
        <p:txBody>
          <a:bodyPr>
            <a:noAutofit/>
          </a:bodyPr>
          <a:lstStyle/>
          <a:p>
            <a:r>
              <a:rPr lang="en-US" sz="2300" dirty="0" smtClean="0">
                <a:solidFill>
                  <a:srgbClr val="FF8200"/>
                </a:solidFill>
              </a:rPr>
              <a:t>Onsite Travel Agent and After Hours Service</a:t>
            </a:r>
          </a:p>
          <a:p>
            <a:r>
              <a:rPr lang="en-US" sz="2300" dirty="0" smtClean="0">
                <a:solidFill>
                  <a:srgbClr val="FF8200"/>
                </a:solidFill>
              </a:rPr>
              <a:t>Contracted Discounts</a:t>
            </a:r>
          </a:p>
          <a:p>
            <a:r>
              <a:rPr lang="en-US" sz="2300" dirty="0" smtClean="0">
                <a:solidFill>
                  <a:srgbClr val="FF8200"/>
                </a:solidFill>
              </a:rPr>
              <a:t>Direct Bill</a:t>
            </a:r>
          </a:p>
          <a:p>
            <a:r>
              <a:rPr lang="en-US" sz="2300" dirty="0" smtClean="0">
                <a:solidFill>
                  <a:srgbClr val="FF8200"/>
                </a:solidFill>
              </a:rPr>
              <a:t>International SOS Registration Included</a:t>
            </a:r>
            <a:endParaRPr lang="en-US" sz="2300" dirty="0">
              <a:solidFill>
                <a:srgbClr val="FF8200"/>
              </a:solidFill>
            </a:endParaRPr>
          </a:p>
          <a:p>
            <a:r>
              <a:rPr lang="en-US" sz="2300" dirty="0" smtClean="0">
                <a:solidFill>
                  <a:srgbClr val="FF8200"/>
                </a:solidFill>
              </a:rPr>
              <a:t>Online Booking Tool (</a:t>
            </a:r>
            <a:r>
              <a:rPr lang="en-US" sz="2300" dirty="0" smtClean="0">
                <a:solidFill>
                  <a:schemeClr val="bg1"/>
                </a:solidFill>
                <a:hlinkClick r:id="rId5"/>
              </a:rPr>
              <a:t>Concur</a:t>
            </a:r>
            <a:r>
              <a:rPr lang="en-US" sz="2300" dirty="0" smtClean="0">
                <a:solidFill>
                  <a:srgbClr val="FF8200"/>
                </a:solidFill>
              </a:rPr>
              <a:t>)</a:t>
            </a:r>
            <a:endParaRPr lang="en-US" sz="2300" dirty="0">
              <a:solidFill>
                <a:srgbClr val="FF8200"/>
              </a:solidFill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4"/>
          </p:nvPr>
        </p:nvSpPr>
        <p:spPr>
          <a:xfrm>
            <a:off x="6495760" y="4012334"/>
            <a:ext cx="5423529" cy="1546391"/>
          </a:xfrm>
        </p:spPr>
        <p:txBody>
          <a:bodyPr>
            <a:noAutofit/>
          </a:bodyPr>
          <a:lstStyle/>
          <a:p>
            <a:r>
              <a:rPr lang="en-US" sz="2300" dirty="0" smtClean="0">
                <a:solidFill>
                  <a:srgbClr val="FF8200"/>
                </a:solidFill>
              </a:rPr>
              <a:t>Insurance Coverage Included</a:t>
            </a:r>
          </a:p>
          <a:p>
            <a:r>
              <a:rPr lang="en-US" sz="2300" dirty="0" smtClean="0">
                <a:solidFill>
                  <a:srgbClr val="FF8200"/>
                </a:solidFill>
              </a:rPr>
              <a:t>Contracted Discounts</a:t>
            </a:r>
          </a:p>
          <a:p>
            <a:r>
              <a:rPr lang="en-US" sz="2300" dirty="0" smtClean="0">
                <a:solidFill>
                  <a:srgbClr val="FF8200"/>
                </a:solidFill>
              </a:rPr>
              <a:t>Direct Bill</a:t>
            </a:r>
          </a:p>
          <a:p>
            <a:r>
              <a:rPr lang="en-US" sz="2300" dirty="0" smtClean="0">
                <a:solidFill>
                  <a:srgbClr val="FF8200"/>
                </a:solidFill>
              </a:rPr>
              <a:t>One-way Rentals Available</a:t>
            </a:r>
            <a:endParaRPr lang="en-US" sz="2300" dirty="0">
              <a:solidFill>
                <a:srgbClr val="FF8200"/>
              </a:solidFill>
            </a:endParaRPr>
          </a:p>
          <a:p>
            <a:r>
              <a:rPr lang="en-US" sz="2300" dirty="0" smtClean="0">
                <a:solidFill>
                  <a:srgbClr val="FF8200"/>
                </a:solidFill>
              </a:rPr>
              <a:t>Online Booking Tool (</a:t>
            </a:r>
            <a:r>
              <a:rPr lang="en-US" sz="2300" dirty="0" smtClean="0">
                <a:solidFill>
                  <a:schemeClr val="bg1"/>
                </a:solidFill>
                <a:hlinkClick r:id="rId5"/>
              </a:rPr>
              <a:t>Concur</a:t>
            </a:r>
            <a:r>
              <a:rPr lang="en-US" sz="2300" dirty="0" smtClean="0">
                <a:solidFill>
                  <a:srgbClr val="FF8200"/>
                </a:solidFill>
              </a:rPr>
              <a:t>)</a:t>
            </a:r>
            <a:endParaRPr lang="en-US" sz="2300" dirty="0">
              <a:solidFill>
                <a:srgbClr val="FF8200"/>
              </a:solidFill>
            </a:endParaRPr>
          </a:p>
          <a:p>
            <a:pPr marL="0" indent="0">
              <a:buNone/>
            </a:pPr>
            <a:endParaRPr lang="en-US" sz="23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8893" y="1920742"/>
            <a:ext cx="3429012" cy="205015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5966247" y="1702964"/>
            <a:ext cx="0" cy="38096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18122" y="6488668"/>
            <a:ext cx="809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** Travelers </a:t>
            </a:r>
            <a:r>
              <a:rPr lang="en-US" b="1" u="sng" dirty="0" smtClean="0">
                <a:solidFill>
                  <a:schemeClr val="bg1"/>
                </a:solidFill>
              </a:rPr>
              <a:t>must</a:t>
            </a:r>
            <a:r>
              <a:rPr lang="en-US" b="1" dirty="0" smtClean="0">
                <a:solidFill>
                  <a:schemeClr val="bg1"/>
                </a:solidFill>
              </a:rPr>
              <a:t> use contracted agencies for business travel **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186</Words>
  <Application>Microsoft Office PowerPoint</Application>
  <PresentationFormat>Widescreen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Commitment to Faculty</vt:lpstr>
      <vt:lpstr>Travel &amp; COVID-19</vt:lpstr>
      <vt:lpstr>Contracted Agencies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Romero, Antonio</dc:creator>
  <cp:lastModifiedBy>Romero, Antonio</cp:lastModifiedBy>
  <cp:revision>36</cp:revision>
  <dcterms:created xsi:type="dcterms:W3CDTF">2020-09-02T20:47:38Z</dcterms:created>
  <dcterms:modified xsi:type="dcterms:W3CDTF">2020-09-08T19:57:54Z</dcterms:modified>
</cp:coreProperties>
</file>