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9" r:id="rId7"/>
    <p:sldId id="260" r:id="rId8"/>
    <p:sldId id="261" r:id="rId9"/>
    <p:sldId id="262" r:id="rId10"/>
    <p:sldId id="264" r:id="rId11"/>
    <p:sldId id="265" r:id="rId12"/>
    <p:sldId id="266" r:id="rId13"/>
    <p:sldId id="267" r:id="rId14"/>
    <p:sldId id="268"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912"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7897126-AFF8-4246-8DDF-A06657773AB4}"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F689D-BC04-4706-83B2-9C1A5A33FEC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087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97126-AFF8-4246-8DDF-A06657773AB4}"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F689D-BC04-4706-83B2-9C1A5A33FEC8}" type="slidenum">
              <a:rPr lang="en-US" smtClean="0"/>
              <a:t>‹#›</a:t>
            </a:fld>
            <a:endParaRPr lang="en-US"/>
          </a:p>
        </p:txBody>
      </p:sp>
    </p:spTree>
    <p:extLst>
      <p:ext uri="{BB962C8B-B14F-4D97-AF65-F5344CB8AC3E}">
        <p14:creationId xmlns:p14="http://schemas.microsoft.com/office/powerpoint/2010/main" val="184588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97126-AFF8-4246-8DDF-A06657773AB4}"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F689D-BC04-4706-83B2-9C1A5A33FEC8}" type="slidenum">
              <a:rPr lang="en-US" smtClean="0"/>
              <a:t>‹#›</a:t>
            </a:fld>
            <a:endParaRPr lang="en-US"/>
          </a:p>
        </p:txBody>
      </p:sp>
    </p:spTree>
    <p:extLst>
      <p:ext uri="{BB962C8B-B14F-4D97-AF65-F5344CB8AC3E}">
        <p14:creationId xmlns:p14="http://schemas.microsoft.com/office/powerpoint/2010/main" val="1791100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97126-AFF8-4246-8DDF-A06657773AB4}"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F689D-BC04-4706-83B2-9C1A5A33FEC8}" type="slidenum">
              <a:rPr lang="en-US" smtClean="0"/>
              <a:t>‹#›</a:t>
            </a:fld>
            <a:endParaRPr lang="en-US"/>
          </a:p>
        </p:txBody>
      </p:sp>
    </p:spTree>
    <p:extLst>
      <p:ext uri="{BB962C8B-B14F-4D97-AF65-F5344CB8AC3E}">
        <p14:creationId xmlns:p14="http://schemas.microsoft.com/office/powerpoint/2010/main" val="116278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7897126-AFF8-4246-8DDF-A06657773AB4}"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F689D-BC04-4706-83B2-9C1A5A33FEC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0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897126-AFF8-4246-8DDF-A06657773AB4}" type="datetimeFigureOut">
              <a:rPr lang="en-US" smtClean="0"/>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F689D-BC04-4706-83B2-9C1A5A33FEC8}" type="slidenum">
              <a:rPr lang="en-US" smtClean="0"/>
              <a:t>‹#›</a:t>
            </a:fld>
            <a:endParaRPr lang="en-US"/>
          </a:p>
        </p:txBody>
      </p:sp>
    </p:spTree>
    <p:extLst>
      <p:ext uri="{BB962C8B-B14F-4D97-AF65-F5344CB8AC3E}">
        <p14:creationId xmlns:p14="http://schemas.microsoft.com/office/powerpoint/2010/main" val="414286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897126-AFF8-4246-8DDF-A06657773AB4}" type="datetimeFigureOut">
              <a:rPr lang="en-US" smtClean="0"/>
              <a:t>3/4/2026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2F689D-BC04-4706-83B2-9C1A5A33FEC8}" type="slidenum">
              <a:rPr lang="en-US" smtClean="0"/>
              <a:t>‹#›</a:t>
            </a:fld>
            <a:endParaRPr lang="en-US"/>
          </a:p>
        </p:txBody>
      </p:sp>
    </p:spTree>
    <p:extLst>
      <p:ext uri="{BB962C8B-B14F-4D97-AF65-F5344CB8AC3E}">
        <p14:creationId xmlns:p14="http://schemas.microsoft.com/office/powerpoint/2010/main" val="244243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897126-AFF8-4246-8DDF-A06657773AB4}" type="datetimeFigureOut">
              <a:rPr lang="en-US" smtClean="0"/>
              <a:t>3/4/2026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2F689D-BC04-4706-83B2-9C1A5A33FEC8}" type="slidenum">
              <a:rPr lang="en-US" smtClean="0"/>
              <a:t>‹#›</a:t>
            </a:fld>
            <a:endParaRPr lang="en-US"/>
          </a:p>
        </p:txBody>
      </p:sp>
    </p:spTree>
    <p:extLst>
      <p:ext uri="{BB962C8B-B14F-4D97-AF65-F5344CB8AC3E}">
        <p14:creationId xmlns:p14="http://schemas.microsoft.com/office/powerpoint/2010/main" val="1767974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7897126-AFF8-4246-8DDF-A06657773AB4}" type="datetimeFigureOut">
              <a:rPr lang="en-US" smtClean="0"/>
              <a:t>3/4/2026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22F689D-BC04-4706-83B2-9C1A5A33FEC8}" type="slidenum">
              <a:rPr lang="en-US" smtClean="0"/>
              <a:t>‹#›</a:t>
            </a:fld>
            <a:endParaRPr lang="en-US"/>
          </a:p>
        </p:txBody>
      </p:sp>
    </p:spTree>
    <p:extLst>
      <p:ext uri="{BB962C8B-B14F-4D97-AF65-F5344CB8AC3E}">
        <p14:creationId xmlns:p14="http://schemas.microsoft.com/office/powerpoint/2010/main" val="4011415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7897126-AFF8-4246-8DDF-A06657773AB4}" type="datetimeFigureOut">
              <a:rPr lang="en-US" smtClean="0"/>
              <a:t>3/4/2026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22F689D-BC04-4706-83B2-9C1A5A33FEC8}" type="slidenum">
              <a:rPr lang="en-US" smtClean="0"/>
              <a:t>‹#›</a:t>
            </a:fld>
            <a:endParaRPr lang="en-US"/>
          </a:p>
        </p:txBody>
      </p:sp>
    </p:spTree>
    <p:extLst>
      <p:ext uri="{BB962C8B-B14F-4D97-AF65-F5344CB8AC3E}">
        <p14:creationId xmlns:p14="http://schemas.microsoft.com/office/powerpoint/2010/main" val="2262975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7897126-AFF8-4246-8DDF-A06657773AB4}" type="datetimeFigureOut">
              <a:rPr lang="en-US" smtClean="0"/>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F689D-BC04-4706-83B2-9C1A5A33FEC8}" type="slidenum">
              <a:rPr lang="en-US" smtClean="0"/>
              <a:t>‹#›</a:t>
            </a:fld>
            <a:endParaRPr lang="en-US"/>
          </a:p>
        </p:txBody>
      </p:sp>
    </p:spTree>
    <p:extLst>
      <p:ext uri="{BB962C8B-B14F-4D97-AF65-F5344CB8AC3E}">
        <p14:creationId xmlns:p14="http://schemas.microsoft.com/office/powerpoint/2010/main" val="3151570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7897126-AFF8-4246-8DDF-A06657773AB4}" type="datetimeFigureOut">
              <a:rPr lang="en-US" smtClean="0"/>
              <a:t>3/4/2026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22F689D-BC04-4706-83B2-9C1A5A33FEC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715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hernandez6@utep.edu"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degreeplans.utep.edu/default.aspx" TargetMode="Externa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mailto:SHERNANDEZ6@UTEP.EDU"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2171" y="733245"/>
            <a:ext cx="10058400" cy="3566160"/>
          </a:xfrm>
        </p:spPr>
        <p:txBody>
          <a:bodyPr/>
          <a:lstStyle/>
          <a:p>
            <a:r>
              <a:rPr lang="en-US" dirty="0" smtClean="0">
                <a:latin typeface="Arial" panose="020B0604020202020204" pitchFamily="34" charset="0"/>
                <a:cs typeface="Arial" panose="020B0604020202020204" pitchFamily="34" charset="0"/>
              </a:rPr>
              <a:t>How to Fill Out Your 104-R</a:t>
            </a:r>
            <a:endParaRPr lang="en-US" dirty="0">
              <a:latin typeface="Arial" panose="020B0604020202020204" pitchFamily="34" charset="0"/>
              <a:cs typeface="Arial" panose="020B0604020202020204" pitchFamily="34" charset="0"/>
            </a:endParaRPr>
          </a:p>
        </p:txBody>
      </p:sp>
      <p:sp>
        <p:nvSpPr>
          <p:cNvPr id="6" name="Oval 5"/>
          <p:cNvSpPr/>
          <p:nvPr/>
        </p:nvSpPr>
        <p:spPr>
          <a:xfrm>
            <a:off x="217385" y="4524554"/>
            <a:ext cx="1645921" cy="1656272"/>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TextBox 6"/>
          <p:cNvSpPr txBox="1"/>
          <p:nvPr/>
        </p:nvSpPr>
        <p:spPr>
          <a:xfrm>
            <a:off x="3929354" y="4416725"/>
            <a:ext cx="5598543" cy="2215991"/>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UTEP ARMY ROTC</a:t>
            </a:r>
          </a:p>
          <a:p>
            <a:r>
              <a:rPr lang="en-US" sz="2400" dirty="0" err="1" smtClean="0">
                <a:latin typeface="Arial" panose="020B0604020202020204" pitchFamily="34" charset="0"/>
                <a:cs typeface="Arial" panose="020B0604020202020204" pitchFamily="34" charset="0"/>
              </a:rPr>
              <a:t>Fightin</a:t>
            </a:r>
            <a:r>
              <a:rPr lang="en-US" sz="2400" dirty="0" smtClean="0">
                <a:latin typeface="Arial" panose="020B0604020202020204" pitchFamily="34" charset="0"/>
                <a:cs typeface="Arial" panose="020B0604020202020204" pitchFamily="34" charset="0"/>
              </a:rPr>
              <a:t>’ Miner </a:t>
            </a:r>
            <a:r>
              <a:rPr lang="en-US" sz="2400" dirty="0" err="1" smtClean="0">
                <a:latin typeface="Arial" panose="020B0604020202020204" pitchFamily="34" charset="0"/>
                <a:cs typeface="Arial" panose="020B0604020202020204" pitchFamily="34" charset="0"/>
              </a:rPr>
              <a:t>Battallion</a:t>
            </a:r>
            <a:r>
              <a:rPr lang="en-US" sz="2400" dirty="0" smtClean="0">
                <a:latin typeface="Arial" panose="020B0604020202020204" pitchFamily="34" charset="0"/>
                <a:cs typeface="Arial" panose="020B0604020202020204" pitchFamily="34" charset="0"/>
              </a:rPr>
              <a:t> </a:t>
            </a:r>
          </a:p>
          <a:p>
            <a:r>
              <a:rPr lang="en-US" sz="2400" dirty="0" smtClean="0">
                <a:latin typeface="Arial" panose="020B0604020202020204" pitchFamily="34" charset="0"/>
                <a:cs typeface="Arial" panose="020B0604020202020204" pitchFamily="34" charset="0"/>
              </a:rPr>
              <a:t>Simon Hernandez </a:t>
            </a:r>
          </a:p>
          <a:p>
            <a:r>
              <a:rPr lang="en-US" sz="2400" dirty="0" smtClean="0">
                <a:latin typeface="Arial" panose="020B0604020202020204" pitchFamily="34" charset="0"/>
                <a:cs typeface="Arial" panose="020B0604020202020204" pitchFamily="34" charset="0"/>
              </a:rPr>
              <a:t>Recruiting Operations Officer</a:t>
            </a:r>
          </a:p>
          <a:p>
            <a:r>
              <a:rPr lang="en-US" sz="2400" dirty="0">
                <a:latin typeface="Arial" panose="020B0604020202020204" pitchFamily="34" charset="0"/>
                <a:cs typeface="Arial" panose="020B0604020202020204" pitchFamily="34" charset="0"/>
                <a:hlinkClick r:id="rId3"/>
              </a:rPr>
              <a:t>s</a:t>
            </a:r>
            <a:r>
              <a:rPr lang="en-US" sz="2400" dirty="0" smtClean="0">
                <a:latin typeface="Arial" panose="020B0604020202020204" pitchFamily="34" charset="0"/>
                <a:cs typeface="Arial" panose="020B0604020202020204" pitchFamily="34" charset="0"/>
                <a:hlinkClick r:id="rId3"/>
              </a:rPr>
              <a:t>hernandez6@utep.edu</a:t>
            </a:r>
            <a:endParaRPr lang="en-US" sz="24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5305" y="103517"/>
            <a:ext cx="1828800" cy="22098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26151" y="4416725"/>
            <a:ext cx="1247954" cy="1871931"/>
          </a:xfrm>
          <a:prstGeom prst="rect">
            <a:avLst/>
          </a:prstGeom>
        </p:spPr>
      </p:pic>
    </p:spTree>
    <p:extLst>
      <p:ext uri="{BB962C8B-B14F-4D97-AF65-F5344CB8AC3E}">
        <p14:creationId xmlns:p14="http://schemas.microsoft.com/office/powerpoint/2010/main" val="4027955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5681" y="207858"/>
            <a:ext cx="4706420"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buFont typeface="Wingdings" panose="05000000000000000000" pitchFamily="2" charset="2"/>
              <a:buChar char="§"/>
            </a:pPr>
            <a:r>
              <a:rPr lang="en-US" sz="1400" dirty="0"/>
              <a:t>A traditional freshman student will have 8 semesters in order to finish their Bachelors degree in four </a:t>
            </a:r>
            <a:r>
              <a:rPr lang="en-US" sz="1400" dirty="0" smtClean="0"/>
              <a:t>years</a:t>
            </a:r>
          </a:p>
          <a:p>
            <a:pPr marL="285750" indent="-285750">
              <a:buFont typeface="Wingdings" panose="05000000000000000000" pitchFamily="2" charset="2"/>
              <a:buChar char="§"/>
            </a:pPr>
            <a:r>
              <a:rPr kumimoji="0" lang="en-US" sz="1400" b="0" i="0" u="none" strike="noStrike" cap="none" spc="0" normalizeH="0" baseline="0" dirty="0" smtClean="0">
                <a:ln>
                  <a:noFill/>
                </a:ln>
                <a:solidFill>
                  <a:srgbClr val="000000"/>
                </a:solidFill>
                <a:effectLst/>
                <a:uFillTx/>
                <a:sym typeface="Calibri"/>
              </a:rPr>
              <a:t>A Sophomore will have 6 semesters</a:t>
            </a:r>
            <a:r>
              <a:rPr kumimoji="0" lang="en-US" sz="1400" b="0" i="0" u="none" strike="noStrike" cap="none" spc="0" normalizeH="0" dirty="0" smtClean="0">
                <a:ln>
                  <a:noFill/>
                </a:ln>
                <a:solidFill>
                  <a:srgbClr val="000000"/>
                </a:solidFill>
                <a:effectLst/>
                <a:uFillTx/>
                <a:sym typeface="Calibri"/>
              </a:rPr>
              <a:t> left</a:t>
            </a:r>
          </a:p>
          <a:p>
            <a:pPr marL="285750" indent="-285750">
              <a:buFont typeface="Wingdings" panose="05000000000000000000" pitchFamily="2" charset="2"/>
              <a:buChar char="§"/>
            </a:pPr>
            <a:r>
              <a:rPr lang="en-US" sz="1400" baseline="0" dirty="0" smtClean="0"/>
              <a:t>A</a:t>
            </a:r>
            <a:r>
              <a:rPr lang="en-US" sz="1400" dirty="0" smtClean="0"/>
              <a:t> junior will have 4 semesters left </a:t>
            </a:r>
            <a:endParaRPr kumimoji="0" lang="en-US" sz="1400" b="0" i="0" u="none" strike="noStrike" cap="none" spc="0" normalizeH="0" baseline="0" dirty="0">
              <a:ln>
                <a:noFill/>
              </a:ln>
              <a:solidFill>
                <a:srgbClr val="000000"/>
              </a:solidFill>
              <a:effectLst/>
              <a:uFillTx/>
              <a:sym typeface="Calibri"/>
            </a:endParaRPr>
          </a:p>
        </p:txBody>
      </p:sp>
      <p:sp>
        <p:nvSpPr>
          <p:cNvPr id="13" name="TextBox 12"/>
          <p:cNvSpPr txBox="1"/>
          <p:nvPr/>
        </p:nvSpPr>
        <p:spPr>
          <a:xfrm>
            <a:off x="6588317" y="525654"/>
            <a:ext cx="4643895" cy="1015661"/>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1" u="none" strike="noStrike" cap="none" spc="0" normalizeH="0" baseline="0" dirty="0" smtClean="0">
                <a:ln>
                  <a:noFill/>
                </a:ln>
                <a:solidFill>
                  <a:srgbClr val="000000"/>
                </a:solidFill>
                <a:effectLst/>
                <a:uFillTx/>
                <a:latin typeface="+mn-lt"/>
                <a:ea typeface="+mn-ea"/>
                <a:cs typeface="+mn-cs"/>
                <a:sym typeface="Calibri"/>
              </a:rPr>
              <a:t>This can vary on your major and the amount</a:t>
            </a:r>
            <a:r>
              <a:rPr kumimoji="0" lang="en-US" sz="2000" b="1" i="1" u="none" strike="noStrike" cap="none" spc="0" normalizeH="0" dirty="0" smtClean="0">
                <a:ln>
                  <a:noFill/>
                </a:ln>
                <a:solidFill>
                  <a:srgbClr val="000000"/>
                </a:solidFill>
                <a:effectLst/>
                <a:uFillTx/>
                <a:latin typeface="+mn-lt"/>
                <a:ea typeface="+mn-ea"/>
                <a:cs typeface="+mn-cs"/>
                <a:sym typeface="Calibri"/>
              </a:rPr>
              <a:t> of credits you  have that count towards your </a:t>
            </a:r>
            <a:r>
              <a:rPr kumimoji="0" lang="en-US" sz="2000" b="1" i="1" u="none" strike="noStrike" cap="none" spc="0" normalizeH="0" dirty="0" smtClean="0">
                <a:ln>
                  <a:noFill/>
                </a:ln>
                <a:solidFill>
                  <a:srgbClr val="000000"/>
                </a:solidFill>
                <a:effectLst/>
                <a:uFillTx/>
                <a:latin typeface="+mn-lt"/>
                <a:ea typeface="+mn-ea"/>
                <a:cs typeface="+mn-cs"/>
                <a:sym typeface="Calibri"/>
              </a:rPr>
              <a:t>degree.</a:t>
            </a:r>
            <a:endParaRPr kumimoji="0" lang="en-US" sz="2000" b="1" i="1" u="none" strike="noStrike" cap="none" spc="0" normalizeH="0" baseline="0" dirty="0">
              <a:ln>
                <a:noFill/>
              </a:ln>
              <a:solidFill>
                <a:srgbClr val="000000"/>
              </a:solidFill>
              <a:effectLst/>
              <a:uFillTx/>
              <a:latin typeface="+mn-lt"/>
              <a:ea typeface="+mn-ea"/>
              <a:cs typeface="+mn-cs"/>
              <a:sym typeface="Calibri"/>
            </a:endParaRPr>
          </a:p>
        </p:txBody>
      </p:sp>
      <p:pic>
        <p:nvPicPr>
          <p:cNvPr id="14" name="Picture 13"/>
          <p:cNvPicPr>
            <a:picLocks noChangeAspect="1"/>
          </p:cNvPicPr>
          <p:nvPr/>
        </p:nvPicPr>
        <p:blipFill>
          <a:blip r:embed="rId2"/>
          <a:stretch>
            <a:fillRect/>
          </a:stretch>
        </p:blipFill>
        <p:spPr>
          <a:xfrm>
            <a:off x="0" y="1210286"/>
            <a:ext cx="6165669" cy="4937107"/>
          </a:xfrm>
          <a:prstGeom prst="rect">
            <a:avLst/>
          </a:prstGeom>
        </p:spPr>
      </p:pic>
      <p:pic>
        <p:nvPicPr>
          <p:cNvPr id="15" name="Picture 14"/>
          <p:cNvPicPr>
            <a:picLocks noChangeAspect="1"/>
          </p:cNvPicPr>
          <p:nvPr/>
        </p:nvPicPr>
        <p:blipFill>
          <a:blip r:embed="rId3"/>
          <a:stretch>
            <a:fillRect/>
          </a:stretch>
        </p:blipFill>
        <p:spPr>
          <a:xfrm>
            <a:off x="6165669" y="1872344"/>
            <a:ext cx="5828625" cy="4275049"/>
          </a:xfrm>
          <a:prstGeom prst="rect">
            <a:avLst/>
          </a:prstGeom>
        </p:spPr>
      </p:pic>
    </p:spTree>
    <p:extLst>
      <p:ext uri="{BB962C8B-B14F-4D97-AF65-F5344CB8AC3E}">
        <p14:creationId xmlns:p14="http://schemas.microsoft.com/office/powerpoint/2010/main" val="3833739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5904" y="3524622"/>
            <a:ext cx="4702965" cy="2574254"/>
          </a:xfrm>
          <a:prstGeom prst="rect">
            <a:avLst/>
          </a:prstGeom>
        </p:spPr>
      </p:pic>
      <p:sp>
        <p:nvSpPr>
          <p:cNvPr id="4" name="Rectangle 3"/>
          <p:cNvSpPr/>
          <p:nvPr/>
        </p:nvSpPr>
        <p:spPr>
          <a:xfrm>
            <a:off x="7338333" y="3911451"/>
            <a:ext cx="129266" cy="10415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511994" y="2437766"/>
            <a:ext cx="2688250" cy="707884"/>
          </a:xfrm>
          <a:prstGeom prst="rect">
            <a:avLst/>
          </a:prstGeom>
          <a:noFill/>
          <a:ln w="1905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dirty="0" smtClean="0"/>
              <a:t>To figure the amount of credit hour per class look at the second number in the catalog number and that will tell you how many credit hours the class is.</a:t>
            </a:r>
            <a:endParaRPr kumimoji="0" lang="en-US" sz="1000" b="0" i="0" u="none" strike="noStrike" cap="none" spc="0" normalizeH="0" baseline="0" dirty="0">
              <a:ln>
                <a:noFill/>
              </a:ln>
              <a:solidFill>
                <a:srgbClr val="000000"/>
              </a:solidFill>
              <a:effectLst/>
              <a:uFillTx/>
              <a:latin typeface="+mn-lt"/>
              <a:ea typeface="+mn-ea"/>
              <a:cs typeface="+mn-cs"/>
              <a:sym typeface="Calibri"/>
            </a:endParaRPr>
          </a:p>
        </p:txBody>
      </p:sp>
      <p:cxnSp>
        <p:nvCxnSpPr>
          <p:cNvPr id="7" name="Straight Connector 6"/>
          <p:cNvCxnSpPr/>
          <p:nvPr/>
        </p:nvCxnSpPr>
        <p:spPr>
          <a:xfrm flipV="1">
            <a:off x="7338333" y="2842426"/>
            <a:ext cx="1173661" cy="1069025"/>
          </a:xfrm>
          <a:prstGeom prst="line">
            <a:avLst/>
          </a:prstGeom>
          <a:noFill/>
          <a:ln w="19050" cap="flat">
            <a:solidFill>
              <a:srgbClr val="FF0000"/>
            </a:solidFill>
            <a:prstDash val="solid"/>
            <a:miter lim="800000"/>
          </a:ln>
          <a:effectLst/>
          <a:sp3d/>
        </p:spPr>
        <p:style>
          <a:lnRef idx="0">
            <a:scrgbClr r="0" g="0" b="0"/>
          </a:lnRef>
          <a:fillRef idx="0">
            <a:scrgbClr r="0" g="0" b="0"/>
          </a:fillRef>
          <a:effectRef idx="0">
            <a:scrgbClr r="0" g="0" b="0"/>
          </a:effectRef>
          <a:fontRef idx="none"/>
        </p:style>
      </p:cxnSp>
      <p:sp>
        <p:nvSpPr>
          <p:cNvPr id="11" name="Title 1"/>
          <p:cNvSpPr txBox="1">
            <a:spLocks/>
          </p:cNvSpPr>
          <p:nvPr/>
        </p:nvSpPr>
        <p:spPr>
          <a:xfrm>
            <a:off x="5858132" y="469157"/>
            <a:ext cx="5869459" cy="2040974"/>
          </a:xfrm>
          <a:prstGeom prst="rect">
            <a:avLst/>
          </a:prstGeom>
        </p:spPr>
        <p:txBody>
          <a:bodyPr>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800" dirty="0"/>
              <a:t>The degree plan on this page will be our example to fill out a semester block. This can  be used instead of using your Gold Mine account.</a:t>
            </a:r>
          </a:p>
          <a:p>
            <a:endParaRPr lang="en-US" sz="1800" dirty="0"/>
          </a:p>
          <a:p>
            <a:r>
              <a:rPr lang="en-US" sz="1800" dirty="0"/>
              <a:t>If you need to generate a degree plan, you can use the following link in with UTEP to help generate your degree plan.</a:t>
            </a:r>
          </a:p>
          <a:p>
            <a:endParaRPr lang="en-US" sz="1800" dirty="0"/>
          </a:p>
          <a:p>
            <a:r>
              <a:rPr lang="en-US" sz="1800" dirty="0">
                <a:hlinkClick r:id="rId3"/>
              </a:rPr>
              <a:t>Degree Plans - The University of Texas at El Paso</a:t>
            </a:r>
            <a:endParaRPr lang="en-US" sz="1800" dirty="0"/>
          </a:p>
          <a:p>
            <a:r>
              <a:rPr lang="en-US" sz="1800">
                <a:hlinkClick r:id="rId3"/>
              </a:rPr>
              <a:t>Degree </a:t>
            </a:r>
            <a:r>
              <a:rPr lang="en-US" sz="1800" dirty="0">
                <a:hlinkClick r:id="rId3"/>
              </a:rPr>
              <a:t>Plans - The University of Texas at El Paso</a:t>
            </a:r>
            <a:endParaRPr lang="en-US" sz="1800"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93" y="202457"/>
            <a:ext cx="5850026" cy="6506662"/>
          </a:xfrm>
          <a:prstGeom prst="rect">
            <a:avLst/>
          </a:prstGeom>
        </p:spPr>
      </p:pic>
      <p:sp>
        <p:nvSpPr>
          <p:cNvPr id="18" name="Rectangle 17"/>
          <p:cNvSpPr/>
          <p:nvPr/>
        </p:nvSpPr>
        <p:spPr>
          <a:xfrm>
            <a:off x="550390" y="1686869"/>
            <a:ext cx="1259360" cy="103832"/>
          </a:xfrm>
          <a:prstGeom prst="rect">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solidFill>
                  <a:srgbClr val="FF0000"/>
                </a:solidFill>
              </a:ln>
              <a:noFill/>
              <a:effectLst/>
              <a:uFillTx/>
              <a:latin typeface="+mn-lt"/>
              <a:ea typeface="+mn-ea"/>
              <a:cs typeface="+mn-cs"/>
              <a:sym typeface="Calibri"/>
            </a:endParaRPr>
          </a:p>
        </p:txBody>
      </p:sp>
      <p:sp>
        <p:nvSpPr>
          <p:cNvPr id="20" name="Rectangle 19"/>
          <p:cNvSpPr/>
          <p:nvPr/>
        </p:nvSpPr>
        <p:spPr>
          <a:xfrm>
            <a:off x="550390" y="2372206"/>
            <a:ext cx="1551459" cy="131119"/>
          </a:xfrm>
          <a:prstGeom prst="rect">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solidFill>
                  <a:srgbClr val="FF0000"/>
                </a:solidFill>
              </a:ln>
              <a:noFill/>
              <a:effectLst/>
              <a:uFillTx/>
              <a:latin typeface="+mn-lt"/>
              <a:ea typeface="+mn-ea"/>
              <a:cs typeface="+mn-cs"/>
              <a:sym typeface="Calibri"/>
            </a:endParaRPr>
          </a:p>
        </p:txBody>
      </p:sp>
      <p:sp>
        <p:nvSpPr>
          <p:cNvPr id="21" name="Rectangle 20"/>
          <p:cNvSpPr/>
          <p:nvPr/>
        </p:nvSpPr>
        <p:spPr>
          <a:xfrm>
            <a:off x="3130884" y="4613074"/>
            <a:ext cx="1244428" cy="168963"/>
          </a:xfrm>
          <a:prstGeom prst="rect">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solidFill>
                  <a:srgbClr val="FF0000"/>
                </a:solidFill>
              </a:ln>
              <a:noFill/>
              <a:effectLst/>
              <a:uFillTx/>
              <a:latin typeface="+mn-lt"/>
              <a:ea typeface="+mn-ea"/>
              <a:cs typeface="+mn-cs"/>
              <a:sym typeface="Calibri"/>
            </a:endParaRPr>
          </a:p>
        </p:txBody>
      </p:sp>
      <p:cxnSp>
        <p:nvCxnSpPr>
          <p:cNvPr id="22" name="Straight Connector 21"/>
          <p:cNvCxnSpPr/>
          <p:nvPr/>
        </p:nvCxnSpPr>
        <p:spPr>
          <a:xfrm flipV="1">
            <a:off x="4375312" y="4697555"/>
            <a:ext cx="2438914" cy="1"/>
          </a:xfrm>
          <a:prstGeom prst="line">
            <a:avLst/>
          </a:prstGeom>
          <a:noFill/>
          <a:ln w="19050"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24" name="Straight Connector 23"/>
          <p:cNvCxnSpPr/>
          <p:nvPr/>
        </p:nvCxnSpPr>
        <p:spPr>
          <a:xfrm>
            <a:off x="2101849" y="2503326"/>
            <a:ext cx="4712377" cy="1781291"/>
          </a:xfrm>
          <a:prstGeom prst="line">
            <a:avLst/>
          </a:prstGeom>
          <a:noFill/>
          <a:ln w="19050"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26" name="Straight Connector 25"/>
          <p:cNvCxnSpPr/>
          <p:nvPr/>
        </p:nvCxnSpPr>
        <p:spPr>
          <a:xfrm>
            <a:off x="1809201" y="1756285"/>
            <a:ext cx="5005025" cy="2335285"/>
          </a:xfrm>
          <a:prstGeom prst="line">
            <a:avLst/>
          </a:prstGeom>
          <a:noFill/>
          <a:ln w="19050" cap="flat">
            <a:solidFill>
              <a:srgbClr val="FF0000"/>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08065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Things to keep in mind: </a:t>
            </a:r>
            <a:r>
              <a:rPr lang="en-US" b="1" u="sng" dirty="0"/>
              <a:t/>
            </a:r>
            <a:br>
              <a:rPr lang="en-US" b="1" u="sng" dirty="0"/>
            </a:br>
            <a:endParaRPr lang="en-US" dirty="0"/>
          </a:p>
        </p:txBody>
      </p:sp>
      <p:sp>
        <p:nvSpPr>
          <p:cNvPr id="3" name="Content Placeholder 2"/>
          <p:cNvSpPr>
            <a:spLocks noGrp="1"/>
          </p:cNvSpPr>
          <p:nvPr>
            <p:ph idx="1"/>
          </p:nvPr>
        </p:nvSpPr>
        <p:spPr/>
        <p:txBody>
          <a:bodyPr>
            <a:normAutofit/>
          </a:bodyPr>
          <a:lstStyle/>
          <a:p>
            <a:pPr marL="171450" indent="-171450" hangingPunct="0">
              <a:lnSpc>
                <a:spcPct val="100000"/>
              </a:lnSpc>
              <a:spcBef>
                <a:spcPts val="0"/>
              </a:spcBef>
              <a:spcAft>
                <a:spcPts val="0"/>
              </a:spcAft>
              <a:buClrTx/>
              <a:buSzTx/>
              <a:buFont typeface="Arial" panose="020B0604020202020204" pitchFamily="34" charset="0"/>
              <a:buChar char="•"/>
            </a:pPr>
            <a:r>
              <a:rPr lang="en-US" dirty="0"/>
              <a:t>Most major classes have prerequisite classes that must be met prior to registering for them</a:t>
            </a:r>
            <a:r>
              <a:rPr lang="en-US" dirty="0" smtClean="0"/>
              <a:t>.</a:t>
            </a:r>
            <a:endParaRPr lang="en-US" dirty="0"/>
          </a:p>
          <a:p>
            <a:pPr marL="171450" indent="-171450" hangingPunct="0">
              <a:lnSpc>
                <a:spcPct val="100000"/>
              </a:lnSpc>
              <a:spcBef>
                <a:spcPts val="0"/>
              </a:spcBef>
              <a:spcAft>
                <a:spcPts val="0"/>
              </a:spcAft>
              <a:buClrTx/>
              <a:buSzTx/>
              <a:buFont typeface="Arial" panose="020B0604020202020204" pitchFamily="34" charset="0"/>
              <a:buChar char="•"/>
            </a:pPr>
            <a:r>
              <a:rPr lang="en-US" dirty="0">
                <a:solidFill>
                  <a:srgbClr val="000000"/>
                </a:solidFill>
                <a:sym typeface="Calibri"/>
              </a:rPr>
              <a:t>This form is subject to change due to some </a:t>
            </a:r>
            <a:r>
              <a:rPr lang="en-US" dirty="0"/>
              <a:t>classes are only offered one time of the year, class may have already reached its max number of students or the class conflicts with the Military Science courses and classes were taken in the summer or </a:t>
            </a:r>
            <a:r>
              <a:rPr lang="en-US" dirty="0" smtClean="0"/>
              <a:t>mini-</a:t>
            </a:r>
            <a:r>
              <a:rPr lang="en-US" dirty="0" err="1" smtClean="0"/>
              <a:t>mesters</a:t>
            </a:r>
            <a:r>
              <a:rPr lang="en-US" dirty="0" smtClean="0"/>
              <a:t>.</a:t>
            </a:r>
          </a:p>
          <a:p>
            <a:pPr marL="171450" indent="-171450" hangingPunct="0">
              <a:lnSpc>
                <a:spcPct val="100000"/>
              </a:lnSpc>
              <a:spcBef>
                <a:spcPts val="0"/>
              </a:spcBef>
              <a:spcAft>
                <a:spcPts val="0"/>
              </a:spcAft>
              <a:buClrTx/>
              <a:buSzTx/>
              <a:buFont typeface="Arial" panose="020B0604020202020204" pitchFamily="34" charset="0"/>
              <a:buChar char="•"/>
            </a:pPr>
            <a:r>
              <a:rPr lang="en-US" dirty="0" smtClean="0"/>
              <a:t>The </a:t>
            </a:r>
            <a:r>
              <a:rPr lang="en-US" dirty="0"/>
              <a:t>summer between your junior and senior year will be designated for Advanced Camp. </a:t>
            </a:r>
          </a:p>
          <a:p>
            <a:pPr marL="171450" indent="-171450" hangingPunct="0">
              <a:lnSpc>
                <a:spcPct val="100000"/>
              </a:lnSpc>
              <a:spcBef>
                <a:spcPts val="0"/>
              </a:spcBef>
              <a:spcAft>
                <a:spcPts val="0"/>
              </a:spcAft>
              <a:buClrTx/>
              <a:buSzTx/>
              <a:buFont typeface="Arial" panose="020B0604020202020204" pitchFamily="34" charset="0"/>
              <a:buChar char="•"/>
            </a:pPr>
            <a:r>
              <a:rPr lang="en-US" dirty="0"/>
              <a:t>When reviewing with your advisor, ensure that it matches the degree plan with the correct year group/ catalog year</a:t>
            </a:r>
            <a:r>
              <a:rPr lang="en-US" dirty="0" smtClean="0"/>
              <a:t>.</a:t>
            </a:r>
            <a:endParaRPr lang="en-US" dirty="0"/>
          </a:p>
          <a:p>
            <a:pPr marL="171450" indent="-171450" hangingPunct="0">
              <a:lnSpc>
                <a:spcPct val="100000"/>
              </a:lnSpc>
              <a:spcBef>
                <a:spcPts val="0"/>
              </a:spcBef>
              <a:spcAft>
                <a:spcPts val="0"/>
              </a:spcAft>
              <a:buClrTx/>
              <a:buSzTx/>
              <a:buFont typeface="Arial" panose="020B0604020202020204" pitchFamily="34" charset="0"/>
              <a:buChar char="•"/>
            </a:pPr>
            <a:r>
              <a:rPr lang="en-US" dirty="0"/>
              <a:t>Make it a habit to consistently check up with your advisor, to make sure that you are still on track to graduate.  (Recommended at least once a semester). </a:t>
            </a:r>
          </a:p>
          <a:p>
            <a:pPr marL="171450" indent="-171450" hangingPunct="0">
              <a:lnSpc>
                <a:spcPct val="100000"/>
              </a:lnSpc>
              <a:spcBef>
                <a:spcPts val="0"/>
              </a:spcBef>
              <a:spcAft>
                <a:spcPts val="0"/>
              </a:spcAft>
              <a:buClrTx/>
              <a:buSzTx/>
              <a:buFont typeface="Arial" panose="020B0604020202020204" pitchFamily="34" charset="0"/>
              <a:buChar char="•"/>
            </a:pPr>
            <a:endParaRPr lang="en-US" dirty="0">
              <a:solidFill>
                <a:srgbClr val="000000"/>
              </a:solidFill>
              <a:sym typeface="Calibri"/>
            </a:endParaRPr>
          </a:p>
          <a:p>
            <a:pPr marL="0" indent="0">
              <a:buNone/>
            </a:pPr>
            <a:endParaRPr lang="en-US" dirty="0"/>
          </a:p>
        </p:txBody>
      </p:sp>
    </p:spTree>
    <p:extLst>
      <p:ext uri="{BB962C8B-B14F-4D97-AF65-F5344CB8AC3E}">
        <p14:creationId xmlns:p14="http://schemas.microsoft.com/office/powerpoint/2010/main" val="3894721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30" y="0"/>
            <a:ext cx="10058400" cy="1450757"/>
          </a:xfrm>
        </p:spPr>
        <p:txBody>
          <a:bodyPr/>
          <a:lstStyle/>
          <a:p>
            <a:r>
              <a:rPr lang="en-US" dirty="0" smtClean="0"/>
              <a:t>What Military Science Courses do you need to take?</a:t>
            </a:r>
            <a:endParaRPr lang="en-US" dirty="0"/>
          </a:p>
        </p:txBody>
      </p:sp>
      <p:sp>
        <p:nvSpPr>
          <p:cNvPr id="3" name="Content Placeholder 2"/>
          <p:cNvSpPr>
            <a:spLocks noGrp="1"/>
          </p:cNvSpPr>
          <p:nvPr>
            <p:ph sz="half" idx="1"/>
          </p:nvPr>
        </p:nvSpPr>
        <p:spPr>
          <a:xfrm>
            <a:off x="4732020" y="1950510"/>
            <a:ext cx="4937760" cy="4023360"/>
          </a:xfrm>
        </p:spPr>
        <p:txBody>
          <a:bodyPr>
            <a:normAutofit/>
          </a:bodyPr>
          <a:lstStyle/>
          <a:p>
            <a:pPr marL="292608" lvl="1" indent="0" hangingPunct="0">
              <a:lnSpc>
                <a:spcPct val="100000"/>
              </a:lnSpc>
              <a:spcBef>
                <a:spcPts val="0"/>
              </a:spcBef>
              <a:spcAft>
                <a:spcPts val="0"/>
              </a:spcAft>
              <a:buClrTx/>
              <a:buNone/>
            </a:pPr>
            <a:r>
              <a:rPr lang="en-US" sz="1600" b="1" dirty="0"/>
              <a:t>MS 3401. Summer Field Training (SUMMER)</a:t>
            </a:r>
          </a:p>
          <a:p>
            <a:pPr marL="0" indent="0" hangingPunct="0">
              <a:lnSpc>
                <a:spcPct val="100000"/>
              </a:lnSpc>
              <a:spcBef>
                <a:spcPts val="0"/>
              </a:spcBef>
              <a:spcAft>
                <a:spcPts val="0"/>
              </a:spcAft>
              <a:buClrTx/>
              <a:buSzTx/>
              <a:buNone/>
            </a:pPr>
            <a:r>
              <a:rPr lang="en-US" sz="1600" b="1" dirty="0">
                <a:solidFill>
                  <a:srgbClr val="FF0000"/>
                </a:solidFill>
              </a:rPr>
              <a:t>Only after your Junior Year</a:t>
            </a:r>
          </a:p>
          <a:p>
            <a:pPr marL="0" indent="0" hangingPunct="0">
              <a:lnSpc>
                <a:spcPct val="100000"/>
              </a:lnSpc>
              <a:spcBef>
                <a:spcPts val="0"/>
              </a:spcBef>
              <a:spcAft>
                <a:spcPts val="0"/>
              </a:spcAft>
              <a:buClrTx/>
              <a:buSzTx/>
              <a:buNone/>
            </a:pPr>
            <a:r>
              <a:rPr lang="en-US" sz="1600" b="1" dirty="0">
                <a:solidFill>
                  <a:srgbClr val="FF0000"/>
                </a:solidFill>
              </a:rPr>
              <a:t>Based on your Degree Plan if credit is needed</a:t>
            </a:r>
          </a:p>
          <a:p>
            <a:pPr marL="292608" lvl="1" indent="0" hangingPunct="0">
              <a:lnSpc>
                <a:spcPct val="100000"/>
              </a:lnSpc>
              <a:spcBef>
                <a:spcPts val="0"/>
              </a:spcBef>
              <a:spcAft>
                <a:spcPts val="0"/>
              </a:spcAft>
              <a:buClrTx/>
              <a:buNone/>
            </a:pPr>
            <a:r>
              <a:rPr lang="en-US" sz="1600" b="1" dirty="0"/>
              <a:t>Senior Year</a:t>
            </a:r>
          </a:p>
          <a:p>
            <a:pPr marL="0" indent="0" hangingPunct="0">
              <a:lnSpc>
                <a:spcPct val="100000"/>
              </a:lnSpc>
              <a:spcBef>
                <a:spcPts val="0"/>
              </a:spcBef>
              <a:spcAft>
                <a:spcPts val="0"/>
              </a:spcAft>
              <a:buClrTx/>
              <a:buSzTx/>
              <a:buNone/>
            </a:pPr>
            <a:r>
              <a:rPr lang="en-US" sz="1600" b="1" dirty="0"/>
              <a:t>• MS4401 The Army Officer (FALL)</a:t>
            </a:r>
          </a:p>
          <a:p>
            <a:pPr marL="0" indent="0" hangingPunct="0">
              <a:lnSpc>
                <a:spcPct val="100000"/>
              </a:lnSpc>
              <a:spcBef>
                <a:spcPts val="0"/>
              </a:spcBef>
              <a:spcAft>
                <a:spcPts val="0"/>
              </a:spcAft>
              <a:buClrTx/>
              <a:buSzTx/>
              <a:buNone/>
            </a:pPr>
            <a:r>
              <a:rPr lang="en-US" sz="1600" b="1" dirty="0"/>
              <a:t>• MS4401 The Army Officer Lab</a:t>
            </a:r>
          </a:p>
          <a:p>
            <a:pPr marL="0" indent="0" hangingPunct="0">
              <a:lnSpc>
                <a:spcPct val="100000"/>
              </a:lnSpc>
              <a:spcBef>
                <a:spcPts val="0"/>
              </a:spcBef>
              <a:spcAft>
                <a:spcPts val="0"/>
              </a:spcAft>
              <a:buClrTx/>
              <a:buSzTx/>
              <a:buNone/>
            </a:pPr>
            <a:r>
              <a:rPr lang="en-US" sz="1600" b="1" dirty="0"/>
              <a:t>• MS4402 Company Grade Leadership (SPRING)</a:t>
            </a:r>
          </a:p>
          <a:p>
            <a:pPr marL="0" indent="0" hangingPunct="0">
              <a:lnSpc>
                <a:spcPct val="100000"/>
              </a:lnSpc>
              <a:spcBef>
                <a:spcPts val="0"/>
              </a:spcBef>
              <a:spcAft>
                <a:spcPts val="0"/>
              </a:spcAft>
              <a:buClrTx/>
              <a:buSzTx/>
              <a:buNone/>
            </a:pPr>
            <a:r>
              <a:rPr lang="en-US" sz="1600" b="1" dirty="0"/>
              <a:t>• MS4402 Company Grade Leadership Lab</a:t>
            </a:r>
          </a:p>
          <a:p>
            <a:pPr marL="0" indent="0" hangingPunct="0">
              <a:lnSpc>
                <a:spcPct val="100000"/>
              </a:lnSpc>
              <a:spcBef>
                <a:spcPts val="0"/>
              </a:spcBef>
              <a:spcAft>
                <a:spcPts val="0"/>
              </a:spcAft>
              <a:buClrTx/>
              <a:buSzTx/>
              <a:buNone/>
            </a:pPr>
            <a:endParaRPr lang="en-US" sz="1600" b="1" dirty="0"/>
          </a:p>
          <a:p>
            <a:pPr marL="0" indent="0" hangingPunct="0">
              <a:lnSpc>
                <a:spcPct val="100000"/>
              </a:lnSpc>
              <a:spcBef>
                <a:spcPts val="0"/>
              </a:spcBef>
              <a:spcAft>
                <a:spcPts val="0"/>
              </a:spcAft>
              <a:buClrTx/>
              <a:buSzTx/>
              <a:buNone/>
            </a:pPr>
            <a:r>
              <a:rPr lang="en-US" sz="1600" b="1" dirty="0"/>
              <a:t>MS 3313. U.S. Military History</a:t>
            </a:r>
          </a:p>
          <a:p>
            <a:pPr marL="0" indent="0" hangingPunct="0">
              <a:lnSpc>
                <a:spcPct val="100000"/>
              </a:lnSpc>
              <a:spcBef>
                <a:spcPts val="0"/>
              </a:spcBef>
              <a:spcAft>
                <a:spcPts val="0"/>
              </a:spcAft>
              <a:buClrTx/>
              <a:buSzTx/>
              <a:buNone/>
            </a:pPr>
            <a:r>
              <a:rPr lang="en-US" sz="1600" b="1" dirty="0"/>
              <a:t>Only needed 1 Semester Registration</a:t>
            </a:r>
          </a:p>
          <a:p>
            <a:pPr marL="0" indent="0" hangingPunct="0">
              <a:lnSpc>
                <a:spcPct val="100000"/>
              </a:lnSpc>
              <a:spcBef>
                <a:spcPts val="0"/>
              </a:spcBef>
              <a:spcAft>
                <a:spcPts val="0"/>
              </a:spcAft>
              <a:buClrTx/>
              <a:buSzTx/>
              <a:buNone/>
            </a:pPr>
            <a:endParaRPr lang="en-US" sz="1600" b="1" dirty="0"/>
          </a:p>
          <a:p>
            <a:pPr marL="0" indent="0" hangingPunct="0">
              <a:lnSpc>
                <a:spcPct val="100000"/>
              </a:lnSpc>
              <a:spcBef>
                <a:spcPts val="0"/>
              </a:spcBef>
              <a:spcAft>
                <a:spcPts val="0"/>
              </a:spcAft>
              <a:buClrTx/>
              <a:buSzTx/>
              <a:buNone/>
            </a:pPr>
            <a:r>
              <a:rPr lang="en-US" sz="1600" b="1" dirty="0"/>
              <a:t>PE 1157. Military Conditioning</a:t>
            </a:r>
          </a:p>
          <a:p>
            <a:pPr marL="0" indent="0" hangingPunct="0">
              <a:lnSpc>
                <a:spcPct val="100000"/>
              </a:lnSpc>
              <a:spcBef>
                <a:spcPts val="0"/>
              </a:spcBef>
              <a:spcAft>
                <a:spcPts val="0"/>
              </a:spcAft>
              <a:buClrTx/>
              <a:buSzTx/>
              <a:buNone/>
            </a:pPr>
            <a:r>
              <a:rPr lang="en-US" sz="1600" b="1" dirty="0"/>
              <a:t>Only needed 1 Semester Registration</a:t>
            </a:r>
            <a:endParaRPr lang="en-US" sz="1600" dirty="0"/>
          </a:p>
        </p:txBody>
      </p:sp>
      <p:sp>
        <p:nvSpPr>
          <p:cNvPr id="7" name="Content Placeholder 6"/>
          <p:cNvSpPr>
            <a:spLocks noGrp="1"/>
          </p:cNvSpPr>
          <p:nvPr>
            <p:ph sz="half" idx="2"/>
          </p:nvPr>
        </p:nvSpPr>
        <p:spPr>
          <a:xfrm>
            <a:off x="8963025" y="1950510"/>
            <a:ext cx="2828924" cy="5537835"/>
          </a:xfrm>
        </p:spPr>
        <p:txBody>
          <a:bodyPr>
            <a:normAutofit/>
          </a:bodyPr>
          <a:lstStyle/>
          <a:p>
            <a:pPr hangingPunct="0">
              <a:lnSpc>
                <a:spcPct val="100000"/>
              </a:lnSpc>
              <a:spcBef>
                <a:spcPts val="0"/>
              </a:spcBef>
              <a:spcAft>
                <a:spcPts val="0"/>
              </a:spcAft>
              <a:buClrTx/>
              <a:buSzTx/>
              <a:buFont typeface="Arial" panose="020B0604020202020204" pitchFamily="34" charset="0"/>
              <a:buChar char="•"/>
            </a:pPr>
            <a:r>
              <a:rPr lang="en-US" sz="1200" b="1" dirty="0" smtClean="0"/>
              <a:t>MS1104/1105 </a:t>
            </a:r>
            <a:r>
              <a:rPr lang="en-US" sz="1200" b="1" dirty="0"/>
              <a:t>and MS </a:t>
            </a:r>
            <a:r>
              <a:rPr lang="en-US" sz="1200" b="1" dirty="0" smtClean="0"/>
              <a:t>2201/2203 </a:t>
            </a:r>
            <a:r>
              <a:rPr lang="en-US" sz="1200" b="1" dirty="0"/>
              <a:t>may be replaced by attendance of </a:t>
            </a:r>
            <a:r>
              <a:rPr lang="en-US" sz="1200" b="1" dirty="0" smtClean="0"/>
              <a:t>Basic Training/Prior Service/Approval</a:t>
            </a:r>
            <a:r>
              <a:rPr lang="en-US" sz="1200" b="1" dirty="0"/>
              <a:t>, based on the amount of years of </a:t>
            </a:r>
            <a:r>
              <a:rPr lang="en-US" sz="1200" b="1" dirty="0" smtClean="0"/>
              <a:t>schooling is done.</a:t>
            </a:r>
          </a:p>
          <a:p>
            <a:pPr hangingPunct="0">
              <a:lnSpc>
                <a:spcPct val="100000"/>
              </a:lnSpc>
              <a:spcBef>
                <a:spcPts val="0"/>
              </a:spcBef>
              <a:spcAft>
                <a:spcPts val="0"/>
              </a:spcAft>
              <a:buClrTx/>
              <a:buSzTx/>
              <a:buFont typeface="Arial" panose="020B0604020202020204" pitchFamily="34" charset="0"/>
              <a:buChar char="•"/>
            </a:pPr>
            <a:endParaRPr lang="en-US" sz="1200" b="1" dirty="0" smtClean="0"/>
          </a:p>
          <a:p>
            <a:pPr hangingPunct="0">
              <a:lnSpc>
                <a:spcPct val="100000"/>
              </a:lnSpc>
              <a:spcBef>
                <a:spcPts val="0"/>
              </a:spcBef>
              <a:spcAft>
                <a:spcPts val="0"/>
              </a:spcAft>
              <a:buClrTx/>
              <a:buSzTx/>
              <a:buFont typeface="Arial" panose="020B0604020202020204" pitchFamily="34" charset="0"/>
              <a:buChar char="•"/>
            </a:pPr>
            <a:r>
              <a:rPr lang="en-US" sz="1200" b="1" dirty="0"/>
              <a:t>A college student who is in their junior year, with approval from PMS, skips freshman and sophomore Military Science </a:t>
            </a:r>
            <a:r>
              <a:rPr lang="en-US" sz="1200" b="1" dirty="0" smtClean="0"/>
              <a:t>classes.</a:t>
            </a:r>
          </a:p>
          <a:p>
            <a:pPr hangingPunct="0">
              <a:lnSpc>
                <a:spcPct val="100000"/>
              </a:lnSpc>
              <a:spcBef>
                <a:spcPts val="0"/>
              </a:spcBef>
              <a:spcAft>
                <a:spcPts val="0"/>
              </a:spcAft>
              <a:buClrTx/>
              <a:buSzTx/>
              <a:buFont typeface="Arial" panose="020B0604020202020204" pitchFamily="34" charset="0"/>
              <a:buChar char="•"/>
            </a:pPr>
            <a:endParaRPr lang="en-US" sz="1200" b="1" dirty="0"/>
          </a:p>
        </p:txBody>
      </p:sp>
      <p:sp>
        <p:nvSpPr>
          <p:cNvPr id="5" name="Content Placeholder 2"/>
          <p:cNvSpPr txBox="1">
            <a:spLocks/>
          </p:cNvSpPr>
          <p:nvPr/>
        </p:nvSpPr>
        <p:spPr>
          <a:xfrm>
            <a:off x="278129" y="1704975"/>
            <a:ext cx="4522471" cy="4068870"/>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hangingPunct="0">
              <a:lnSpc>
                <a:spcPct val="100000"/>
              </a:lnSpc>
              <a:spcBef>
                <a:spcPts val="0"/>
              </a:spcBef>
              <a:spcAft>
                <a:spcPts val="0"/>
              </a:spcAft>
              <a:buClrTx/>
              <a:buSzTx/>
              <a:buFont typeface="Calibri" panose="020F0502020204030204" pitchFamily="34" charset="0"/>
              <a:buNone/>
            </a:pPr>
            <a:r>
              <a:rPr lang="en-US" sz="1600" b="1" i="1" u="sng" dirty="0" smtClean="0"/>
              <a:t>Military Science Course</a:t>
            </a:r>
          </a:p>
          <a:p>
            <a:pPr marL="0" indent="0" hangingPunct="0">
              <a:lnSpc>
                <a:spcPct val="100000"/>
              </a:lnSpc>
              <a:spcBef>
                <a:spcPts val="0"/>
              </a:spcBef>
              <a:spcAft>
                <a:spcPts val="0"/>
              </a:spcAft>
              <a:buClrTx/>
              <a:buSzTx/>
              <a:buFont typeface="Calibri" panose="020F0502020204030204" pitchFamily="34" charset="0"/>
              <a:buNone/>
            </a:pPr>
            <a:endParaRPr lang="en-US" sz="1600" b="1" i="1" u="sng" dirty="0" smtClean="0"/>
          </a:p>
          <a:p>
            <a:pPr marL="292608" lvl="1" indent="0" hangingPunct="0">
              <a:lnSpc>
                <a:spcPct val="100000"/>
              </a:lnSpc>
              <a:spcBef>
                <a:spcPts val="0"/>
              </a:spcBef>
              <a:spcAft>
                <a:spcPts val="0"/>
              </a:spcAft>
              <a:buClrTx/>
              <a:buFont typeface="Calibri" pitchFamily="34" charset="0"/>
              <a:buNone/>
            </a:pPr>
            <a:r>
              <a:rPr lang="en-US" sz="1600" b="1" dirty="0" smtClean="0"/>
              <a:t>Freshmen Year</a:t>
            </a:r>
          </a:p>
          <a:p>
            <a:pPr marL="0" indent="0" hangingPunct="0">
              <a:lnSpc>
                <a:spcPct val="100000"/>
              </a:lnSpc>
              <a:spcBef>
                <a:spcPts val="0"/>
              </a:spcBef>
              <a:spcAft>
                <a:spcPts val="0"/>
              </a:spcAft>
              <a:buClrTx/>
              <a:buSzTx/>
              <a:buFont typeface="Calibri" panose="020F0502020204030204" pitchFamily="34" charset="0"/>
              <a:buNone/>
            </a:pPr>
            <a:r>
              <a:rPr lang="en-US" sz="1600" b="1" dirty="0" smtClean="0"/>
              <a:t>• MS1104 Intro to the Army (FALL)</a:t>
            </a:r>
          </a:p>
          <a:p>
            <a:pPr marL="0" indent="0" hangingPunct="0">
              <a:lnSpc>
                <a:spcPct val="100000"/>
              </a:lnSpc>
              <a:spcBef>
                <a:spcPts val="0"/>
              </a:spcBef>
              <a:spcAft>
                <a:spcPts val="0"/>
              </a:spcAft>
              <a:buClrTx/>
              <a:buSzTx/>
              <a:buFont typeface="Calibri" panose="020F0502020204030204" pitchFamily="34" charset="0"/>
              <a:buNone/>
            </a:pPr>
            <a:r>
              <a:rPr lang="en-US" sz="1600" b="1" dirty="0" smtClean="0"/>
              <a:t>• MS1104 Intro to the Army Lab</a:t>
            </a:r>
          </a:p>
          <a:p>
            <a:pPr marL="0" indent="0" hangingPunct="0">
              <a:lnSpc>
                <a:spcPct val="100000"/>
              </a:lnSpc>
              <a:spcBef>
                <a:spcPts val="0"/>
              </a:spcBef>
              <a:spcAft>
                <a:spcPts val="0"/>
              </a:spcAft>
              <a:buClrTx/>
              <a:buSzTx/>
              <a:buFont typeface="Calibri" panose="020F0502020204030204" pitchFamily="34" charset="0"/>
              <a:buNone/>
            </a:pPr>
            <a:r>
              <a:rPr lang="en-US" sz="1600" b="1" dirty="0" smtClean="0"/>
              <a:t>• MS1105 Foundations of Leadership (SPRING)</a:t>
            </a:r>
          </a:p>
          <a:p>
            <a:pPr marL="0" indent="0" hangingPunct="0">
              <a:lnSpc>
                <a:spcPct val="100000"/>
              </a:lnSpc>
              <a:spcBef>
                <a:spcPts val="0"/>
              </a:spcBef>
              <a:spcAft>
                <a:spcPts val="0"/>
              </a:spcAft>
              <a:buClrTx/>
              <a:buSzTx/>
              <a:buFont typeface="Calibri" panose="020F0502020204030204" pitchFamily="34" charset="0"/>
              <a:buNone/>
            </a:pPr>
            <a:r>
              <a:rPr lang="en-US" sz="1600" b="1" dirty="0" smtClean="0"/>
              <a:t>• MS1105 Foundations of Leadership Lab</a:t>
            </a:r>
          </a:p>
          <a:p>
            <a:pPr marL="292608" lvl="1" indent="0" hangingPunct="0">
              <a:lnSpc>
                <a:spcPct val="100000"/>
              </a:lnSpc>
              <a:spcBef>
                <a:spcPts val="0"/>
              </a:spcBef>
              <a:spcAft>
                <a:spcPts val="0"/>
              </a:spcAft>
              <a:buClrTx/>
              <a:buFont typeface="Calibri" pitchFamily="34" charset="0"/>
              <a:buNone/>
            </a:pPr>
            <a:r>
              <a:rPr lang="en-US" sz="1600" b="1" dirty="0" smtClean="0"/>
              <a:t>Sophomore Year</a:t>
            </a:r>
          </a:p>
          <a:p>
            <a:pPr marL="0" indent="0" hangingPunct="0">
              <a:lnSpc>
                <a:spcPct val="100000"/>
              </a:lnSpc>
              <a:spcBef>
                <a:spcPts val="0"/>
              </a:spcBef>
              <a:spcAft>
                <a:spcPts val="0"/>
              </a:spcAft>
              <a:buClrTx/>
              <a:buSzTx/>
              <a:buFont typeface="Calibri" panose="020F0502020204030204" pitchFamily="34" charset="0"/>
              <a:buNone/>
            </a:pPr>
            <a:r>
              <a:rPr lang="en-US" sz="1600" b="1" dirty="0" smtClean="0"/>
              <a:t>• MS2201 Leadership and Ethics (FALL)</a:t>
            </a:r>
          </a:p>
          <a:p>
            <a:pPr marL="0" indent="0" hangingPunct="0">
              <a:lnSpc>
                <a:spcPct val="100000"/>
              </a:lnSpc>
              <a:spcBef>
                <a:spcPts val="0"/>
              </a:spcBef>
              <a:spcAft>
                <a:spcPts val="0"/>
              </a:spcAft>
              <a:buClrTx/>
              <a:buSzTx/>
              <a:buFont typeface="Calibri" panose="020F0502020204030204" pitchFamily="34" charset="0"/>
              <a:buNone/>
            </a:pPr>
            <a:r>
              <a:rPr lang="en-US" sz="1600" b="1" dirty="0" smtClean="0"/>
              <a:t>• MS2201 Leadership and Ethics Lab</a:t>
            </a:r>
          </a:p>
          <a:p>
            <a:pPr marL="0" indent="0" hangingPunct="0">
              <a:lnSpc>
                <a:spcPct val="100000"/>
              </a:lnSpc>
              <a:spcBef>
                <a:spcPts val="0"/>
              </a:spcBef>
              <a:spcAft>
                <a:spcPts val="0"/>
              </a:spcAft>
              <a:buClrTx/>
              <a:buSzTx/>
              <a:buFont typeface="Calibri" panose="020F0502020204030204" pitchFamily="34" charset="0"/>
              <a:buNone/>
            </a:pPr>
            <a:r>
              <a:rPr lang="en-US" sz="1600" b="1" dirty="0" smtClean="0"/>
              <a:t>• MS2203 Army Doctrine&amp; Decision Making (SPRING)</a:t>
            </a:r>
          </a:p>
          <a:p>
            <a:pPr marL="0" indent="0" hangingPunct="0">
              <a:lnSpc>
                <a:spcPct val="100000"/>
              </a:lnSpc>
              <a:spcBef>
                <a:spcPts val="0"/>
              </a:spcBef>
              <a:spcAft>
                <a:spcPts val="0"/>
              </a:spcAft>
              <a:buClrTx/>
              <a:buSzTx/>
              <a:buFont typeface="Calibri" panose="020F0502020204030204" pitchFamily="34" charset="0"/>
              <a:buNone/>
            </a:pPr>
            <a:r>
              <a:rPr lang="en-US" sz="1600" b="1" dirty="0" smtClean="0"/>
              <a:t>• MS2203 Army Doctrine&amp; Decision Making Lab</a:t>
            </a:r>
          </a:p>
          <a:p>
            <a:pPr marL="292608" lvl="1" indent="0" hangingPunct="0">
              <a:lnSpc>
                <a:spcPct val="100000"/>
              </a:lnSpc>
              <a:spcBef>
                <a:spcPts val="0"/>
              </a:spcBef>
              <a:spcAft>
                <a:spcPts val="0"/>
              </a:spcAft>
              <a:buClrTx/>
              <a:buFont typeface="Calibri" pitchFamily="34" charset="0"/>
              <a:buNone/>
            </a:pPr>
            <a:r>
              <a:rPr lang="en-US" sz="1600" b="1" dirty="0" smtClean="0"/>
              <a:t>Junior Year</a:t>
            </a:r>
          </a:p>
          <a:p>
            <a:pPr marL="0" indent="0" hangingPunct="0">
              <a:lnSpc>
                <a:spcPct val="100000"/>
              </a:lnSpc>
              <a:spcBef>
                <a:spcPts val="0"/>
              </a:spcBef>
              <a:spcAft>
                <a:spcPts val="0"/>
              </a:spcAft>
              <a:buClrTx/>
              <a:buSzTx/>
              <a:buFont typeface="Calibri" panose="020F0502020204030204" pitchFamily="34" charset="0"/>
              <a:buNone/>
            </a:pPr>
            <a:r>
              <a:rPr lang="en-US" sz="1600" b="1" dirty="0" smtClean="0"/>
              <a:t>• MS3304 Training Management (FALL)</a:t>
            </a:r>
          </a:p>
          <a:p>
            <a:pPr marL="0" indent="0" hangingPunct="0">
              <a:lnSpc>
                <a:spcPct val="100000"/>
              </a:lnSpc>
              <a:spcBef>
                <a:spcPts val="0"/>
              </a:spcBef>
              <a:spcAft>
                <a:spcPts val="0"/>
              </a:spcAft>
              <a:buClrTx/>
              <a:buSzTx/>
              <a:buFont typeface="Calibri" panose="020F0502020204030204" pitchFamily="34" charset="0"/>
              <a:buNone/>
            </a:pPr>
            <a:r>
              <a:rPr lang="en-US" sz="1600" b="1" dirty="0" smtClean="0"/>
              <a:t>• MS3304 Training Management Lab</a:t>
            </a:r>
          </a:p>
          <a:p>
            <a:pPr marL="0" indent="0" hangingPunct="0">
              <a:lnSpc>
                <a:spcPct val="100000"/>
              </a:lnSpc>
              <a:spcBef>
                <a:spcPts val="0"/>
              </a:spcBef>
              <a:spcAft>
                <a:spcPts val="0"/>
              </a:spcAft>
              <a:buClrTx/>
              <a:buSzTx/>
              <a:buFont typeface="Calibri" panose="020F0502020204030204" pitchFamily="34" charset="0"/>
              <a:buNone/>
            </a:pPr>
            <a:r>
              <a:rPr lang="en-US" sz="1600" b="1" dirty="0" smtClean="0"/>
              <a:t>• MS3305 Applied Leadership (SPRING)</a:t>
            </a:r>
          </a:p>
          <a:p>
            <a:pPr marL="0" indent="0" hangingPunct="0">
              <a:lnSpc>
                <a:spcPct val="100000"/>
              </a:lnSpc>
              <a:spcBef>
                <a:spcPts val="0"/>
              </a:spcBef>
              <a:spcAft>
                <a:spcPts val="0"/>
              </a:spcAft>
              <a:buClrTx/>
              <a:buSzTx/>
              <a:buFont typeface="Calibri" panose="020F0502020204030204" pitchFamily="34" charset="0"/>
              <a:buNone/>
            </a:pPr>
            <a:r>
              <a:rPr lang="en-US" sz="1600" b="1" dirty="0" smtClean="0"/>
              <a:t>• MS3305 Applied Leadership Lab</a:t>
            </a:r>
            <a:endParaRPr lang="en-US" sz="1600" b="1" dirty="0"/>
          </a:p>
        </p:txBody>
      </p:sp>
    </p:spTree>
    <p:extLst>
      <p:ext uri="{BB962C8B-B14F-4D97-AF65-F5344CB8AC3E}">
        <p14:creationId xmlns:p14="http://schemas.microsoft.com/office/powerpoint/2010/main" val="1813771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20" y="212175"/>
            <a:ext cx="11663917" cy="1450757"/>
          </a:xfrm>
        </p:spPr>
        <p:txBody>
          <a:bodyPr>
            <a:noAutofit/>
          </a:bodyPr>
          <a:lstStyle/>
          <a:p>
            <a:r>
              <a:rPr lang="en-US" sz="3500" dirty="0" smtClean="0"/>
              <a:t>Plan out all the 8 Semesters using your degree plans and include the Military Science courses that are needed for each semester. </a:t>
            </a:r>
            <a:br>
              <a:rPr lang="en-US" sz="3500" dirty="0" smtClean="0"/>
            </a:br>
            <a:r>
              <a:rPr lang="en-US" sz="3500" dirty="0" smtClean="0"/>
              <a:t>(In orange)</a:t>
            </a:r>
            <a:endParaRPr lang="en-US" sz="3500" dirty="0"/>
          </a:p>
        </p:txBody>
      </p:sp>
      <p:pic>
        <p:nvPicPr>
          <p:cNvPr id="20" name="Picture 19"/>
          <p:cNvPicPr>
            <a:picLocks noChangeAspect="1"/>
          </p:cNvPicPr>
          <p:nvPr/>
        </p:nvPicPr>
        <p:blipFill>
          <a:blip r:embed="rId2"/>
          <a:stretch>
            <a:fillRect/>
          </a:stretch>
        </p:blipFill>
        <p:spPr>
          <a:xfrm>
            <a:off x="990955" y="1556607"/>
            <a:ext cx="10246834" cy="3430905"/>
          </a:xfrm>
          <a:prstGeom prst="rect">
            <a:avLst/>
          </a:prstGeom>
        </p:spPr>
      </p:pic>
      <p:pic>
        <p:nvPicPr>
          <p:cNvPr id="21" name="Picture 20"/>
          <p:cNvPicPr>
            <a:picLocks noChangeAspect="1"/>
          </p:cNvPicPr>
          <p:nvPr/>
        </p:nvPicPr>
        <p:blipFill>
          <a:blip r:embed="rId3"/>
          <a:stretch>
            <a:fillRect/>
          </a:stretch>
        </p:blipFill>
        <p:spPr>
          <a:xfrm>
            <a:off x="990955" y="4987512"/>
            <a:ext cx="6675120" cy="1768753"/>
          </a:xfrm>
          <a:prstGeom prst="rect">
            <a:avLst/>
          </a:prstGeom>
        </p:spPr>
      </p:pic>
      <p:sp>
        <p:nvSpPr>
          <p:cNvPr id="22" name="Rectangle 21"/>
          <p:cNvSpPr/>
          <p:nvPr/>
        </p:nvSpPr>
        <p:spPr>
          <a:xfrm>
            <a:off x="1286540" y="2147777"/>
            <a:ext cx="2562446" cy="41467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16055" y="2132638"/>
            <a:ext cx="2654595" cy="31285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666075" y="2132638"/>
            <a:ext cx="3019646" cy="31285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240465" y="3750454"/>
            <a:ext cx="2654595" cy="31285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416054" y="3743250"/>
            <a:ext cx="2654596" cy="46170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666075" y="3750454"/>
            <a:ext cx="3019646" cy="31285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262381" y="5548406"/>
            <a:ext cx="2654595" cy="31285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464228" y="5502718"/>
            <a:ext cx="2654595" cy="31285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6313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UTEP ARMY ROTC </a:t>
            </a:r>
            <a:br>
              <a:rPr lang="en-US" dirty="0" smtClean="0"/>
            </a:br>
            <a:r>
              <a:rPr lang="en-US" dirty="0" smtClean="0"/>
              <a:t>RECRUITING OPERATIONS OFFICER</a:t>
            </a:r>
            <a:endParaRPr lang="en-US" dirty="0"/>
          </a:p>
        </p:txBody>
      </p:sp>
      <p:sp>
        <p:nvSpPr>
          <p:cNvPr id="3" name="Content Placeholder 2"/>
          <p:cNvSpPr>
            <a:spLocks noGrp="1"/>
          </p:cNvSpPr>
          <p:nvPr>
            <p:ph idx="1"/>
          </p:nvPr>
        </p:nvSpPr>
        <p:spPr/>
        <p:txBody>
          <a:bodyPr/>
          <a:lstStyle/>
          <a:p>
            <a:pPr marL="0" indent="0">
              <a:buNone/>
            </a:pPr>
            <a:r>
              <a:rPr lang="en-US" dirty="0" smtClean="0"/>
              <a:t>THE UNIVERSITY OF TEXAS AT EL PASO</a:t>
            </a:r>
            <a:endParaRPr lang="en-US" dirty="0"/>
          </a:p>
          <a:p>
            <a:pPr marL="0" indent="0">
              <a:buNone/>
            </a:pPr>
            <a:r>
              <a:rPr lang="en-US" dirty="0" smtClean="0"/>
              <a:t>MILITARY SCIENCE DEPARTMENT</a:t>
            </a:r>
          </a:p>
          <a:p>
            <a:pPr marL="0" indent="0">
              <a:buNone/>
            </a:pPr>
            <a:r>
              <a:rPr lang="en-US" dirty="0" smtClean="0"/>
              <a:t>SIMON HERNANDEZ </a:t>
            </a:r>
          </a:p>
          <a:p>
            <a:pPr marL="0" indent="0">
              <a:buNone/>
            </a:pPr>
            <a:r>
              <a:rPr lang="en-US" dirty="0" smtClean="0">
                <a:hlinkClick r:id="rId2"/>
              </a:rPr>
              <a:t>SHERNANDEZ6@UTEP.EDU</a:t>
            </a:r>
            <a:endParaRPr lang="en-US" dirty="0" smtClean="0"/>
          </a:p>
          <a:p>
            <a:pPr marL="0" indent="0">
              <a:buNone/>
            </a:pPr>
            <a:endParaRPr lang="en-US" dirty="0"/>
          </a:p>
          <a:p>
            <a:pPr marL="0" indent="0">
              <a:buNone/>
            </a:pPr>
            <a:r>
              <a:rPr lang="en-US" dirty="0" smtClean="0"/>
              <a:t>MILITARY SCIENCE BUILDING </a:t>
            </a:r>
          </a:p>
          <a:p>
            <a:pPr marL="0" indent="0">
              <a:buNone/>
            </a:pPr>
            <a:r>
              <a:rPr lang="en-US" dirty="0" smtClean="0"/>
              <a:t>251 GLORY ROAD,</a:t>
            </a:r>
          </a:p>
          <a:p>
            <a:pPr marL="0" indent="0">
              <a:buNone/>
            </a:pPr>
            <a:r>
              <a:rPr lang="en-US" dirty="0" smtClean="0"/>
              <a:t>EL PASO, TEXAS, 79902</a:t>
            </a:r>
          </a:p>
          <a:p>
            <a:pPr marL="0" indent="0">
              <a:buNone/>
            </a:pPr>
            <a:endParaRPr lang="en-US" dirty="0" smtClean="0"/>
          </a:p>
        </p:txBody>
      </p:sp>
      <p:sp>
        <p:nvSpPr>
          <p:cNvPr id="4" name="Oval 3"/>
          <p:cNvSpPr/>
          <p:nvPr/>
        </p:nvSpPr>
        <p:spPr>
          <a:xfrm>
            <a:off x="5639909" y="1906558"/>
            <a:ext cx="4003821" cy="3962536"/>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6629" y="154176"/>
            <a:ext cx="2105371" cy="254399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45305" y="3545457"/>
            <a:ext cx="1828800" cy="2743200"/>
          </a:xfrm>
          <a:prstGeom prst="rect">
            <a:avLst/>
          </a:prstGeom>
        </p:spPr>
      </p:pic>
    </p:spTree>
    <p:extLst>
      <p:ext uri="{BB962C8B-B14F-4D97-AF65-F5344CB8AC3E}">
        <p14:creationId xmlns:p14="http://schemas.microsoft.com/office/powerpoint/2010/main" val="2867967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104=R?</a:t>
            </a:r>
            <a:endParaRPr lang="en-US" dirty="0"/>
          </a:p>
        </p:txBody>
      </p:sp>
      <p:sp>
        <p:nvSpPr>
          <p:cNvPr id="3" name="Content Placeholder 2"/>
          <p:cNvSpPr>
            <a:spLocks noGrp="1"/>
          </p:cNvSpPr>
          <p:nvPr>
            <p:ph idx="1"/>
          </p:nvPr>
        </p:nvSpPr>
        <p:spPr>
          <a:xfrm>
            <a:off x="1097280" y="1845734"/>
            <a:ext cx="9148025" cy="4023360"/>
          </a:xfrm>
        </p:spPr>
        <p:txBody>
          <a:bodyPr/>
          <a:lstStyle/>
          <a:p>
            <a:pPr marL="0" indent="0">
              <a:buNone/>
            </a:pPr>
            <a:r>
              <a:rPr lang="en-US" dirty="0">
                <a:solidFill>
                  <a:srgbClr val="000000"/>
                </a:solidFill>
                <a:sym typeface="Calibri"/>
              </a:rPr>
              <a:t>The 104-R form is an academic planner that lays out all the classes required for you to graduate. </a:t>
            </a:r>
            <a:r>
              <a:rPr lang="en-US" dirty="0"/>
              <a:t>You will also lay out all the classes needed for you to complete the ROTC curriculum. Keep in mind that this form is subject to change any semester of your time in college. </a:t>
            </a:r>
          </a:p>
          <a:p>
            <a:pPr marL="0" indent="0" hangingPunct="0">
              <a:lnSpc>
                <a:spcPct val="100000"/>
              </a:lnSpc>
              <a:spcBef>
                <a:spcPts val="0"/>
              </a:spcBef>
              <a:spcAft>
                <a:spcPts val="0"/>
              </a:spcAft>
              <a:buClrTx/>
              <a:buSzTx/>
              <a:buNone/>
            </a:pPr>
            <a:r>
              <a:rPr lang="en-US" b="1" dirty="0"/>
              <a:t>Key topics:</a:t>
            </a:r>
          </a:p>
          <a:p>
            <a:pPr marL="285750" indent="-285750" hangingPunct="0">
              <a:lnSpc>
                <a:spcPct val="100000"/>
              </a:lnSpc>
              <a:spcBef>
                <a:spcPts val="0"/>
              </a:spcBef>
              <a:spcAft>
                <a:spcPts val="0"/>
              </a:spcAft>
              <a:buClrTx/>
              <a:buSzTx/>
              <a:buFont typeface="Arial" panose="020B0604020202020204" pitchFamily="34" charset="0"/>
              <a:buChar char="•"/>
            </a:pPr>
            <a:r>
              <a:rPr lang="en-US" dirty="0">
                <a:solidFill>
                  <a:srgbClr val="000000"/>
                </a:solidFill>
                <a:sym typeface="Calibri"/>
              </a:rPr>
              <a:t>Personal information</a:t>
            </a:r>
          </a:p>
          <a:p>
            <a:pPr marL="285750" indent="-285750" hangingPunct="0">
              <a:lnSpc>
                <a:spcPct val="100000"/>
              </a:lnSpc>
              <a:spcBef>
                <a:spcPts val="0"/>
              </a:spcBef>
              <a:spcAft>
                <a:spcPts val="0"/>
              </a:spcAft>
              <a:buClrTx/>
              <a:buSzTx/>
              <a:buFont typeface="Arial" panose="020B0604020202020204" pitchFamily="34" charset="0"/>
              <a:buChar char="•"/>
            </a:pPr>
            <a:r>
              <a:rPr lang="en-US" dirty="0"/>
              <a:t>What information is needed to input classes.</a:t>
            </a:r>
          </a:p>
          <a:p>
            <a:pPr marL="285750" indent="-285750" hangingPunct="0">
              <a:lnSpc>
                <a:spcPct val="100000"/>
              </a:lnSpc>
              <a:spcBef>
                <a:spcPts val="0"/>
              </a:spcBef>
              <a:spcAft>
                <a:spcPts val="0"/>
              </a:spcAft>
              <a:buClrTx/>
              <a:buSzTx/>
              <a:buFont typeface="Arial" panose="020B0604020202020204" pitchFamily="34" charset="0"/>
              <a:buChar char="•"/>
            </a:pPr>
            <a:r>
              <a:rPr lang="en-US" dirty="0"/>
              <a:t>How to properly look at your degree plan.</a:t>
            </a:r>
          </a:p>
          <a:p>
            <a:pPr marL="285750" indent="-285750" hangingPunct="0">
              <a:lnSpc>
                <a:spcPct val="100000"/>
              </a:lnSpc>
              <a:spcBef>
                <a:spcPts val="0"/>
              </a:spcBef>
              <a:spcAft>
                <a:spcPts val="0"/>
              </a:spcAft>
              <a:buClrTx/>
              <a:buSzTx/>
              <a:buFont typeface="Arial" panose="020B0604020202020204" pitchFamily="34" charset="0"/>
              <a:buChar char="•"/>
            </a:pPr>
            <a:r>
              <a:rPr lang="en-US" dirty="0">
                <a:solidFill>
                  <a:srgbClr val="000000"/>
                </a:solidFill>
                <a:sym typeface="Calibri"/>
              </a:rPr>
              <a:t>The ROTC courses that you need to take.</a:t>
            </a:r>
          </a:p>
          <a:p>
            <a:pPr marL="0" indent="0">
              <a:buNone/>
            </a:pPr>
            <a:endParaRPr lang="en-US" dirty="0"/>
          </a:p>
        </p:txBody>
      </p:sp>
    </p:spTree>
    <p:extLst>
      <p:ext uri="{BB962C8B-B14F-4D97-AF65-F5344CB8AC3E}">
        <p14:creationId xmlns:p14="http://schemas.microsoft.com/office/powerpoint/2010/main" val="3913217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92277" y="1070803"/>
            <a:ext cx="4099723" cy="2862322"/>
          </a:xfrm>
          <a:prstGeom prst="rect">
            <a:avLst/>
          </a:prstGeom>
        </p:spPr>
        <p:txBody>
          <a:bodyPr wrap="square">
            <a:spAutoFit/>
          </a:bodyPr>
          <a:lstStyle/>
          <a:p>
            <a:pPr defTabSz="914400" hangingPunct="0"/>
            <a:r>
              <a:rPr lang="en-US" sz="1200" dirty="0" smtClean="0"/>
              <a:t>1. In </a:t>
            </a:r>
            <a:r>
              <a:rPr lang="en-US" sz="1200" dirty="0"/>
              <a:t>all CAPS – LAST, FIRST , MI</a:t>
            </a:r>
            <a:r>
              <a:rPr lang="en-US" sz="1200" dirty="0" smtClean="0"/>
              <a:t>.</a:t>
            </a:r>
          </a:p>
          <a:p>
            <a:pPr hangingPunct="0"/>
            <a:r>
              <a:rPr lang="en-US" sz="1200" dirty="0"/>
              <a:t> </a:t>
            </a:r>
            <a:r>
              <a:rPr lang="en-US" sz="1200" dirty="0" smtClean="0"/>
              <a:t>   1A. Cadet ID: Can be provided by your Military Instructor</a:t>
            </a:r>
            <a:endParaRPr lang="en-US" sz="1200" dirty="0"/>
          </a:p>
          <a:p>
            <a:pPr defTabSz="914400" hangingPunct="0"/>
            <a:r>
              <a:rPr lang="en-US" sz="1200" dirty="0" smtClean="0">
                <a:solidFill>
                  <a:srgbClr val="FF0000"/>
                </a:solidFill>
                <a:sym typeface="Calibri"/>
              </a:rPr>
              <a:t>2. Your </a:t>
            </a:r>
            <a:r>
              <a:rPr lang="en-US" sz="1200" dirty="0">
                <a:solidFill>
                  <a:srgbClr val="FF0000"/>
                </a:solidFill>
                <a:sym typeface="Calibri"/>
              </a:rPr>
              <a:t>academic major  </a:t>
            </a:r>
            <a:r>
              <a:rPr lang="en-US" sz="1200" b="1" dirty="0">
                <a:solidFill>
                  <a:srgbClr val="FF0000"/>
                </a:solidFill>
                <a:sym typeface="Calibri"/>
              </a:rPr>
              <a:t>, BE SURE TO ADD: B.S., B.A. OR MASTER</a:t>
            </a:r>
            <a:endParaRPr lang="en-US" sz="1200" dirty="0">
              <a:solidFill>
                <a:srgbClr val="FF0000"/>
              </a:solidFill>
              <a:sym typeface="Calibri"/>
            </a:endParaRPr>
          </a:p>
          <a:p>
            <a:pPr defTabSz="914400" hangingPunct="0"/>
            <a:r>
              <a:rPr lang="en-US" sz="1200" dirty="0"/>
              <a:t>2a. </a:t>
            </a:r>
            <a:r>
              <a:rPr lang="en-US" sz="1200" dirty="0" smtClean="0"/>
              <a:t>CIP </a:t>
            </a:r>
            <a:r>
              <a:rPr lang="en-US" sz="1200" dirty="0"/>
              <a:t>CODE: </a:t>
            </a:r>
            <a:r>
              <a:rPr lang="en-US" sz="1200" b="1" dirty="0"/>
              <a:t>ELX</a:t>
            </a:r>
          </a:p>
          <a:p>
            <a:pPr defTabSz="914400" hangingPunct="0"/>
            <a:r>
              <a:rPr lang="en-US" sz="1200" dirty="0" smtClean="0"/>
              <a:t>3. Todays date</a:t>
            </a:r>
          </a:p>
          <a:p>
            <a:pPr defTabSz="914400" hangingPunct="0"/>
            <a:r>
              <a:rPr lang="en-US" sz="1200" dirty="0" smtClean="0"/>
              <a:t>4. Type of Degree Currently Pursuing</a:t>
            </a:r>
          </a:p>
          <a:p>
            <a:pPr defTabSz="914400" hangingPunct="0"/>
            <a:r>
              <a:rPr lang="en-US" sz="1200" dirty="0" smtClean="0"/>
              <a:t>5. Select Appropriate Term Type </a:t>
            </a:r>
            <a:r>
              <a:rPr lang="en-US" sz="1200" dirty="0"/>
              <a:t>and </a:t>
            </a:r>
            <a:r>
              <a:rPr lang="en-US" sz="1200" dirty="0" smtClean="0"/>
              <a:t>Degree plan</a:t>
            </a:r>
          </a:p>
          <a:p>
            <a:pPr defTabSz="914400" hangingPunct="0"/>
            <a:r>
              <a:rPr lang="en-US" sz="1200" dirty="0" smtClean="0"/>
              <a:t>6. Input Term (Fall 2025, Spring 2025,etc.) </a:t>
            </a:r>
          </a:p>
          <a:p>
            <a:pPr defTabSz="914400" hangingPunct="0"/>
            <a:r>
              <a:rPr lang="en-US" sz="1200" dirty="0"/>
              <a:t> </a:t>
            </a:r>
            <a:r>
              <a:rPr lang="en-US" sz="1200" dirty="0" smtClean="0"/>
              <a:t>   Term GPA </a:t>
            </a:r>
            <a:r>
              <a:rPr lang="en-US" sz="1200" dirty="0"/>
              <a:t>and </a:t>
            </a:r>
            <a:r>
              <a:rPr lang="en-US" sz="1200" dirty="0" smtClean="0"/>
              <a:t>Cumulative GPA.</a:t>
            </a:r>
            <a:endParaRPr lang="en-US" sz="1200" dirty="0"/>
          </a:p>
          <a:p>
            <a:pPr defTabSz="914400" hangingPunct="0"/>
            <a:r>
              <a:rPr lang="en-US" sz="1200" dirty="0" smtClean="0">
                <a:solidFill>
                  <a:srgbClr val="000000"/>
                </a:solidFill>
                <a:sym typeface="Calibri"/>
              </a:rPr>
              <a:t>7. 7A. BDE (5</a:t>
            </a:r>
            <a:r>
              <a:rPr lang="en-US" sz="1200" baseline="30000" dirty="0" smtClean="0">
                <a:solidFill>
                  <a:srgbClr val="000000"/>
                </a:solidFill>
                <a:sym typeface="Calibri"/>
              </a:rPr>
              <a:t>th</a:t>
            </a:r>
            <a:r>
              <a:rPr lang="en-US" sz="1200" dirty="0" smtClean="0">
                <a:solidFill>
                  <a:srgbClr val="000000"/>
                </a:solidFill>
                <a:sym typeface="Calibri"/>
              </a:rPr>
              <a:t>) </a:t>
            </a:r>
          </a:p>
          <a:p>
            <a:pPr defTabSz="914400" hangingPunct="0"/>
            <a:r>
              <a:rPr lang="en-US" sz="1200" dirty="0" smtClean="0">
                <a:solidFill>
                  <a:srgbClr val="000000"/>
                </a:solidFill>
                <a:sym typeface="Calibri"/>
              </a:rPr>
              <a:t>    7B. University of Texas at El Paso</a:t>
            </a:r>
          </a:p>
          <a:p>
            <a:pPr defTabSz="914400" hangingPunct="0"/>
            <a:r>
              <a:rPr lang="en-US" sz="1200" dirty="0">
                <a:solidFill>
                  <a:srgbClr val="000000"/>
                </a:solidFill>
                <a:sym typeface="Calibri"/>
              </a:rPr>
              <a:t> </a:t>
            </a:r>
            <a:r>
              <a:rPr lang="en-US" sz="1200" dirty="0" smtClean="0">
                <a:solidFill>
                  <a:srgbClr val="000000"/>
                </a:solidFill>
                <a:sym typeface="Calibri"/>
              </a:rPr>
              <a:t>   7C. UNI OF TEXAS AT EL PASO</a:t>
            </a:r>
            <a:endParaRPr lang="en-US" sz="1200" dirty="0">
              <a:solidFill>
                <a:srgbClr val="000000"/>
              </a:solidFill>
              <a:sym typeface="Calibri"/>
            </a:endParaRPr>
          </a:p>
          <a:p>
            <a:pPr defTabSz="914400" hangingPunct="0"/>
            <a:r>
              <a:rPr lang="en-US" sz="1200" dirty="0" smtClean="0"/>
              <a:t>8. Academic School ID: </a:t>
            </a:r>
            <a:r>
              <a:rPr lang="en-US" sz="1200" dirty="0"/>
              <a:t>HOST</a:t>
            </a:r>
          </a:p>
          <a:p>
            <a:pPr defTabSz="914400" hangingPunct="0"/>
            <a:endParaRPr lang="en-US" sz="1200" dirty="0">
              <a:solidFill>
                <a:srgbClr val="000000"/>
              </a:solidFill>
              <a:sym typeface="Calibri"/>
            </a:endParaRPr>
          </a:p>
        </p:txBody>
      </p:sp>
      <p:sp>
        <p:nvSpPr>
          <p:cNvPr id="4" name="TextBox 3"/>
          <p:cNvSpPr txBox="1"/>
          <p:nvPr/>
        </p:nvSpPr>
        <p:spPr>
          <a:xfrm>
            <a:off x="8202900" y="4443580"/>
            <a:ext cx="2530277"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600" i="1" dirty="0" smtClean="0">
                <a:solidFill>
                  <a:srgbClr val="FF0000"/>
                </a:solidFill>
              </a:rPr>
              <a:t>The MSSC needs everything filled out correctly in order for the form to be completed, especially what is high lighted in red.</a:t>
            </a:r>
            <a:endParaRPr kumimoji="0" lang="en-US" sz="1600" b="0" i="1" u="none" strike="noStrike" cap="none" spc="0" normalizeH="0" baseline="0" dirty="0">
              <a:ln>
                <a:noFill/>
              </a:ln>
              <a:solidFill>
                <a:srgbClr val="FF0000"/>
              </a:solidFill>
              <a:effectLst/>
              <a:uFillTx/>
              <a:sym typeface="Calibri"/>
            </a:endParaRPr>
          </a:p>
        </p:txBody>
      </p:sp>
      <p:sp>
        <p:nvSpPr>
          <p:cNvPr id="6" name="Rectangle 5"/>
          <p:cNvSpPr/>
          <p:nvPr/>
        </p:nvSpPr>
        <p:spPr>
          <a:xfrm>
            <a:off x="5180050" y="118362"/>
            <a:ext cx="1342803" cy="369332"/>
          </a:xfrm>
          <a:prstGeom prst="rect">
            <a:avLst/>
          </a:prstGeom>
        </p:spPr>
        <p:txBody>
          <a:bodyPr wrap="none">
            <a:spAutoFit/>
          </a:bodyPr>
          <a:lstStyle/>
          <a:p>
            <a:r>
              <a:rPr lang="en-US" b="1" dirty="0"/>
              <a:t>PAGE </a:t>
            </a:r>
            <a:r>
              <a:rPr lang="en-US" b="1" dirty="0" smtClean="0"/>
              <a:t>1 OF </a:t>
            </a:r>
            <a:r>
              <a:rPr lang="en-US" b="1" dirty="0"/>
              <a:t>3</a:t>
            </a:r>
            <a:endParaRPr lang="en-US" dirty="0"/>
          </a:p>
        </p:txBody>
      </p:sp>
      <p:sp>
        <p:nvSpPr>
          <p:cNvPr id="9" name="Rectangle 8"/>
          <p:cNvSpPr/>
          <p:nvPr/>
        </p:nvSpPr>
        <p:spPr>
          <a:xfrm>
            <a:off x="8090098" y="701471"/>
            <a:ext cx="1377941" cy="369332"/>
          </a:xfrm>
          <a:prstGeom prst="rect">
            <a:avLst/>
          </a:prstGeom>
        </p:spPr>
        <p:txBody>
          <a:bodyPr wrap="none">
            <a:spAutoFit/>
          </a:bodyPr>
          <a:lstStyle/>
          <a:p>
            <a:r>
              <a:rPr lang="en-US" b="1" dirty="0" smtClean="0"/>
              <a:t>Instructions:</a:t>
            </a:r>
            <a:endParaRPr lang="en-US" dirty="0"/>
          </a:p>
        </p:txBody>
      </p:sp>
      <p:pic>
        <p:nvPicPr>
          <p:cNvPr id="5" name="Picture 4"/>
          <p:cNvPicPr>
            <a:picLocks noChangeAspect="1"/>
          </p:cNvPicPr>
          <p:nvPr/>
        </p:nvPicPr>
        <p:blipFill>
          <a:blip r:embed="rId2"/>
          <a:stretch>
            <a:fillRect/>
          </a:stretch>
        </p:blipFill>
        <p:spPr>
          <a:xfrm>
            <a:off x="184690" y="411494"/>
            <a:ext cx="7905408" cy="6370306"/>
          </a:xfrm>
          <a:prstGeom prst="rect">
            <a:avLst/>
          </a:prstGeom>
        </p:spPr>
      </p:pic>
    </p:spTree>
    <p:extLst>
      <p:ext uri="{BB962C8B-B14F-4D97-AF65-F5344CB8AC3E}">
        <p14:creationId xmlns:p14="http://schemas.microsoft.com/office/powerpoint/2010/main" val="4238903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25072" y="456314"/>
            <a:ext cx="8542053" cy="6328921"/>
          </a:xfrm>
          <a:prstGeom prst="rect">
            <a:avLst/>
          </a:prstGeom>
        </p:spPr>
      </p:pic>
      <p:sp>
        <p:nvSpPr>
          <p:cNvPr id="3" name="Rectangle 2"/>
          <p:cNvSpPr/>
          <p:nvPr/>
        </p:nvSpPr>
        <p:spPr>
          <a:xfrm>
            <a:off x="5180050" y="118362"/>
            <a:ext cx="1342803" cy="369332"/>
          </a:xfrm>
          <a:prstGeom prst="rect">
            <a:avLst/>
          </a:prstGeom>
        </p:spPr>
        <p:txBody>
          <a:bodyPr wrap="none">
            <a:spAutoFit/>
          </a:bodyPr>
          <a:lstStyle/>
          <a:p>
            <a:r>
              <a:rPr lang="en-US" b="1" dirty="0"/>
              <a:t>PAGE 2 OF 3</a:t>
            </a:r>
            <a:endParaRPr lang="en-US" dirty="0"/>
          </a:p>
        </p:txBody>
      </p:sp>
      <p:sp>
        <p:nvSpPr>
          <p:cNvPr id="4" name="Rectangle 3"/>
          <p:cNvSpPr/>
          <p:nvPr/>
        </p:nvSpPr>
        <p:spPr>
          <a:xfrm>
            <a:off x="325073" y="5299222"/>
            <a:ext cx="8427042" cy="326515"/>
          </a:xfrm>
          <a:prstGeom prst="rect">
            <a:avLst/>
          </a:prstGeom>
          <a:noFill/>
          <a:ln w="539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5" name="Rectangle 4"/>
          <p:cNvSpPr/>
          <p:nvPr/>
        </p:nvSpPr>
        <p:spPr>
          <a:xfrm>
            <a:off x="325072" y="5638472"/>
            <a:ext cx="8542053" cy="959856"/>
          </a:xfrm>
          <a:prstGeom prst="rect">
            <a:avLst/>
          </a:prstGeom>
          <a:noFill/>
          <a:ln w="539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6" name="TextBox 5"/>
          <p:cNvSpPr txBox="1"/>
          <p:nvPr/>
        </p:nvSpPr>
        <p:spPr>
          <a:xfrm>
            <a:off x="9244250" y="2394362"/>
            <a:ext cx="2381693"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r>
              <a:rPr lang="en-US" sz="1600" dirty="0" smtClean="0"/>
              <a:t>9. Mark YES , completion should result in </a:t>
            </a:r>
            <a:r>
              <a:rPr lang="en-US" sz="1600" u="sng" dirty="0" smtClean="0">
                <a:solidFill>
                  <a:srgbClr val="FF0000"/>
                </a:solidFill>
              </a:rPr>
              <a:t>( Your degree SAME AS IN BLOCK 2 ON PAGE 2) </a:t>
            </a:r>
            <a:r>
              <a:rPr lang="en-US" sz="1600" dirty="0" smtClean="0"/>
              <a:t>Then insert the month and year you will graduate</a:t>
            </a:r>
          </a:p>
          <a:p>
            <a:pPr marR="0" algn="l" defTabSz="914400" rtl="0" fontAlgn="auto" latinLnBrk="0" hangingPunct="0">
              <a:lnSpc>
                <a:spcPct val="100000"/>
              </a:lnSpc>
              <a:spcBef>
                <a:spcPts val="0"/>
              </a:spcBef>
              <a:spcAft>
                <a:spcPts val="0"/>
              </a:spcAft>
              <a:buClrTx/>
              <a:buSzTx/>
              <a:tabLst/>
            </a:pPr>
            <a:r>
              <a:rPr lang="en-US" sz="1600" dirty="0" smtClean="0"/>
              <a:t>10.-12 </a:t>
            </a:r>
            <a:r>
              <a:rPr lang="en-US" sz="1600" dirty="0" smtClean="0">
                <a:solidFill>
                  <a:srgbClr val="FF0000"/>
                </a:solidFill>
              </a:rPr>
              <a:t>Signatures must be current and match page 3 dates.</a:t>
            </a:r>
            <a:endParaRPr lang="en-US" sz="1600" dirty="0" smtClean="0"/>
          </a:p>
        </p:txBody>
      </p:sp>
    </p:spTree>
    <p:extLst>
      <p:ext uri="{BB962C8B-B14F-4D97-AF65-F5344CB8AC3E}">
        <p14:creationId xmlns:p14="http://schemas.microsoft.com/office/powerpoint/2010/main" val="489171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80050" y="118362"/>
            <a:ext cx="1342803" cy="369332"/>
          </a:xfrm>
          <a:prstGeom prst="rect">
            <a:avLst/>
          </a:prstGeom>
        </p:spPr>
        <p:txBody>
          <a:bodyPr wrap="none">
            <a:spAutoFit/>
          </a:bodyPr>
          <a:lstStyle/>
          <a:p>
            <a:r>
              <a:rPr lang="en-US" b="1" dirty="0"/>
              <a:t>PAGE </a:t>
            </a:r>
            <a:r>
              <a:rPr lang="en-US" b="1" dirty="0" smtClean="0"/>
              <a:t>3 </a:t>
            </a:r>
            <a:r>
              <a:rPr lang="en-US" b="1" dirty="0"/>
              <a:t>OF 3</a:t>
            </a:r>
            <a:endParaRPr lang="en-US" dirty="0"/>
          </a:p>
        </p:txBody>
      </p:sp>
      <p:pic>
        <p:nvPicPr>
          <p:cNvPr id="7" name="Picture 6"/>
          <p:cNvPicPr>
            <a:picLocks noChangeAspect="1"/>
          </p:cNvPicPr>
          <p:nvPr/>
        </p:nvPicPr>
        <p:blipFill>
          <a:blip r:embed="rId2"/>
          <a:stretch>
            <a:fillRect/>
          </a:stretch>
        </p:blipFill>
        <p:spPr>
          <a:xfrm>
            <a:off x="2373917" y="487694"/>
            <a:ext cx="6955068" cy="5187051"/>
          </a:xfrm>
          <a:prstGeom prst="rect">
            <a:avLst/>
          </a:prstGeom>
        </p:spPr>
      </p:pic>
      <p:sp>
        <p:nvSpPr>
          <p:cNvPr id="5" name="Rectangle 4"/>
          <p:cNvSpPr/>
          <p:nvPr/>
        </p:nvSpPr>
        <p:spPr>
          <a:xfrm>
            <a:off x="2373917" y="4028098"/>
            <a:ext cx="6185987" cy="1646647"/>
          </a:xfrm>
          <a:prstGeom prst="rect">
            <a:avLst/>
          </a:prstGeom>
          <a:noFill/>
          <a:ln w="539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6" name="TextBox 5"/>
          <p:cNvSpPr txBox="1"/>
          <p:nvPr/>
        </p:nvSpPr>
        <p:spPr>
          <a:xfrm>
            <a:off x="846351" y="5899684"/>
            <a:ext cx="10275305"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dirty="0" smtClean="0">
                <a:solidFill>
                  <a:srgbClr val="FF0000"/>
                </a:solidFill>
                <a:latin typeface="Arial" panose="020B0604020202020204" pitchFamily="34" charset="0"/>
                <a:cs typeface="Arial" panose="020B0604020202020204" pitchFamily="34" charset="0"/>
              </a:rPr>
              <a:t>AGAIN BE SURE TO CORRECTLY IN PUT YOUR DEGREE AND SIGNATURES MUST </a:t>
            </a:r>
            <a:endParaRPr kumimoji="0" lang="en-US" sz="2000" b="0" i="0" u="none" strike="noStrike" cap="none" spc="0" normalizeH="0" baseline="0" dirty="0">
              <a:ln>
                <a:noFill/>
              </a:ln>
              <a:solidFill>
                <a:srgbClr val="FF0000"/>
              </a:solidFill>
              <a:effectLst/>
              <a:uFillTx/>
              <a:latin typeface="Arial" panose="020B0604020202020204" pitchFamily="34" charset="0"/>
              <a:cs typeface="Arial" panose="020B0604020202020204" pitchFamily="34" charset="0"/>
              <a:sym typeface="Calibri"/>
            </a:endParaRPr>
          </a:p>
        </p:txBody>
      </p:sp>
      <p:sp>
        <p:nvSpPr>
          <p:cNvPr id="4" name="Rectangle 3"/>
          <p:cNvSpPr/>
          <p:nvPr/>
        </p:nvSpPr>
        <p:spPr>
          <a:xfrm>
            <a:off x="3951298" y="1908290"/>
            <a:ext cx="2457504" cy="414671"/>
          </a:xfrm>
          <a:prstGeom prst="rect">
            <a:avLst/>
          </a:prstGeom>
          <a:noFill/>
          <a:ln w="539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788877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Input Class Into 104-R	</a:t>
            </a:r>
            <a:endParaRPr lang="en-US" dirty="0"/>
          </a:p>
        </p:txBody>
      </p:sp>
      <p:sp>
        <p:nvSpPr>
          <p:cNvPr id="3" name="Content Placeholder 2"/>
          <p:cNvSpPr>
            <a:spLocks noGrp="1"/>
          </p:cNvSpPr>
          <p:nvPr>
            <p:ph idx="1"/>
          </p:nvPr>
        </p:nvSpPr>
        <p:spPr/>
        <p:txBody>
          <a:bodyPr>
            <a:normAutofit/>
          </a:bodyPr>
          <a:lstStyle/>
          <a:p>
            <a:pPr marL="285750" indent="-285750" hangingPunct="0">
              <a:lnSpc>
                <a:spcPct val="100000"/>
              </a:lnSpc>
              <a:spcBef>
                <a:spcPts val="0"/>
              </a:spcBef>
              <a:spcAft>
                <a:spcPts val="0"/>
              </a:spcAft>
              <a:buClrTx/>
              <a:buSzTx/>
              <a:buFont typeface="Wingdings" panose="05000000000000000000" pitchFamily="2" charset="2"/>
              <a:buChar char="v"/>
            </a:pPr>
            <a:r>
              <a:rPr lang="en-US" sz="1600" dirty="0">
                <a:solidFill>
                  <a:srgbClr val="000000"/>
                </a:solidFill>
                <a:latin typeface="Arial" panose="020B0604020202020204" pitchFamily="34" charset="0"/>
                <a:cs typeface="Arial" panose="020B0604020202020204" pitchFamily="34" charset="0"/>
                <a:sym typeface="Calibri"/>
              </a:rPr>
              <a:t>The first TERM should be your current or first semester (if freshman) that includes classes that you have already registered for .</a:t>
            </a:r>
          </a:p>
          <a:p>
            <a:pPr hangingPunct="0">
              <a:lnSpc>
                <a:spcPct val="100000"/>
              </a:lnSpc>
              <a:spcBef>
                <a:spcPts val="0"/>
              </a:spcBef>
              <a:spcAft>
                <a:spcPts val="0"/>
              </a:spcAft>
              <a:buClrTx/>
              <a:buSzTx/>
            </a:pPr>
            <a:endParaRPr lang="en-US" sz="1600" dirty="0">
              <a:solidFill>
                <a:srgbClr val="000000"/>
              </a:solidFill>
              <a:latin typeface="Arial" panose="020B0604020202020204" pitchFamily="34" charset="0"/>
              <a:cs typeface="Arial" panose="020B0604020202020204" pitchFamily="34" charset="0"/>
              <a:sym typeface="Calibri"/>
            </a:endParaRPr>
          </a:p>
          <a:p>
            <a:pPr marL="285750" indent="-285750" hangingPunct="0">
              <a:lnSpc>
                <a:spcPct val="100000"/>
              </a:lnSpc>
              <a:spcBef>
                <a:spcPts val="0"/>
              </a:spcBef>
              <a:spcAft>
                <a:spcPts val="0"/>
              </a:spcAft>
              <a:buClrTx/>
              <a:buSzTx/>
              <a:buFont typeface="Wingdings" panose="05000000000000000000" pitchFamily="2" charset="2"/>
              <a:buChar char="v"/>
            </a:pPr>
            <a:r>
              <a:rPr lang="en-US" sz="1600" dirty="0">
                <a:latin typeface="Arial" panose="020B0604020202020204" pitchFamily="34" charset="0"/>
                <a:cs typeface="Arial" panose="020B0604020202020204" pitchFamily="34" charset="0"/>
              </a:rPr>
              <a:t>The next steps will show you how to access your detail schedule in order to correctly fill out the form</a:t>
            </a:r>
            <a:r>
              <a:rPr lang="en-US" sz="1600" dirty="0" smtClean="0">
                <a:latin typeface="Arial" panose="020B0604020202020204" pitchFamily="34" charset="0"/>
                <a:cs typeface="Arial" panose="020B0604020202020204" pitchFamily="34" charset="0"/>
              </a:rPr>
              <a:t>.</a:t>
            </a:r>
          </a:p>
          <a:p>
            <a:pPr marL="285750" indent="-285750" hangingPunct="0">
              <a:lnSpc>
                <a:spcPct val="100000"/>
              </a:lnSpc>
              <a:spcBef>
                <a:spcPts val="0"/>
              </a:spcBef>
              <a:spcAft>
                <a:spcPts val="0"/>
              </a:spcAft>
              <a:buClrTx/>
              <a:buSzTx/>
              <a:buFont typeface="Wingdings" panose="05000000000000000000" pitchFamily="2" charset="2"/>
              <a:buChar char="v"/>
            </a:pPr>
            <a:endParaRPr lang="en-US" sz="1600" dirty="0">
              <a:latin typeface="Arial" panose="020B0604020202020204" pitchFamily="34" charset="0"/>
              <a:cs typeface="Arial" panose="020B0604020202020204" pitchFamily="34" charset="0"/>
            </a:endParaRPr>
          </a:p>
          <a:p>
            <a:pPr marL="342900" lvl="2" indent="-342900">
              <a:buClrTx/>
              <a:buFont typeface="+mj-lt"/>
              <a:buAutoNum type="arabicPeriod"/>
            </a:pPr>
            <a:r>
              <a:rPr lang="en-US" sz="1600" dirty="0">
                <a:solidFill>
                  <a:srgbClr val="000000"/>
                </a:solidFill>
                <a:latin typeface="Arial" panose="020B0604020202020204" pitchFamily="34" charset="0"/>
                <a:cs typeface="Arial" panose="020B0604020202020204" pitchFamily="34" charset="0"/>
                <a:sym typeface="Calibri"/>
              </a:rPr>
              <a:t>Go to your UTEP </a:t>
            </a:r>
            <a:r>
              <a:rPr lang="en-US" sz="1600" dirty="0" smtClean="0">
                <a:solidFill>
                  <a:srgbClr val="000000"/>
                </a:solidFill>
                <a:latin typeface="Arial" panose="020B0604020202020204" pitchFamily="34" charset="0"/>
                <a:cs typeface="Arial" panose="020B0604020202020204" pitchFamily="34" charset="0"/>
                <a:sym typeface="Calibri"/>
              </a:rPr>
              <a:t>account (my.utep.edu) </a:t>
            </a:r>
            <a:r>
              <a:rPr lang="en-US" sz="1600" dirty="0">
                <a:solidFill>
                  <a:srgbClr val="000000"/>
                </a:solidFill>
                <a:latin typeface="Arial" panose="020B0604020202020204" pitchFamily="34" charset="0"/>
                <a:cs typeface="Arial" panose="020B0604020202020204" pitchFamily="34" charset="0"/>
                <a:sym typeface="Calibri"/>
              </a:rPr>
              <a:t>and log into your </a:t>
            </a:r>
            <a:r>
              <a:rPr lang="en-US" sz="1600" dirty="0" err="1" smtClean="0">
                <a:solidFill>
                  <a:srgbClr val="000000"/>
                </a:solidFill>
                <a:latin typeface="Arial" panose="020B0604020202020204" pitchFamily="34" charset="0"/>
                <a:cs typeface="Arial" panose="020B0604020202020204" pitchFamily="34" charset="0"/>
                <a:sym typeface="Calibri"/>
              </a:rPr>
              <a:t>GoldMine</a:t>
            </a:r>
            <a:r>
              <a:rPr lang="en-US" sz="1600" dirty="0" smtClean="0">
                <a:solidFill>
                  <a:srgbClr val="000000"/>
                </a:solidFill>
                <a:latin typeface="Arial" panose="020B0604020202020204" pitchFamily="34" charset="0"/>
                <a:cs typeface="Arial" panose="020B0604020202020204" pitchFamily="34" charset="0"/>
                <a:sym typeface="Calibri"/>
              </a:rPr>
              <a:t> through the main page</a:t>
            </a:r>
            <a:endParaRPr lang="en-US" sz="1600" dirty="0">
              <a:solidFill>
                <a:srgbClr val="000000"/>
              </a:solidFill>
              <a:latin typeface="Arial" panose="020B0604020202020204" pitchFamily="34" charset="0"/>
              <a:cs typeface="Arial" panose="020B0604020202020204" pitchFamily="34" charset="0"/>
              <a:sym typeface="Calibri"/>
            </a:endParaRPr>
          </a:p>
          <a:p>
            <a:endParaRPr lang="en-US" sz="16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1824776" y="3553036"/>
            <a:ext cx="4362651" cy="2689678"/>
          </a:xfrm>
          <a:prstGeom prst="rect">
            <a:avLst/>
          </a:prstGeom>
        </p:spPr>
      </p:pic>
      <p:pic>
        <p:nvPicPr>
          <p:cNvPr id="9" name="Picture 8"/>
          <p:cNvPicPr>
            <a:picLocks noChangeAspect="1"/>
          </p:cNvPicPr>
          <p:nvPr/>
        </p:nvPicPr>
        <p:blipFill>
          <a:blip r:embed="rId3"/>
          <a:stretch>
            <a:fillRect/>
          </a:stretch>
        </p:blipFill>
        <p:spPr>
          <a:xfrm>
            <a:off x="6602175" y="3553036"/>
            <a:ext cx="3132033" cy="2672964"/>
          </a:xfrm>
          <a:prstGeom prst="rect">
            <a:avLst/>
          </a:prstGeom>
        </p:spPr>
      </p:pic>
    </p:spTree>
    <p:extLst>
      <p:ext uri="{BB962C8B-B14F-4D97-AF65-F5344CB8AC3E}">
        <p14:creationId xmlns:p14="http://schemas.microsoft.com/office/powerpoint/2010/main" val="3127518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685327" y="1189475"/>
            <a:ext cx="4243339" cy="4345700"/>
          </a:xfrm>
          <a:prstGeom prst="rect">
            <a:avLst/>
          </a:prstGeom>
        </p:spPr>
      </p:pic>
      <p:sp>
        <p:nvSpPr>
          <p:cNvPr id="5" name="TextBox 4"/>
          <p:cNvSpPr txBox="1"/>
          <p:nvPr/>
        </p:nvSpPr>
        <p:spPr>
          <a:xfrm>
            <a:off x="2193352" y="1510783"/>
            <a:ext cx="27184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solidFill>
                    <a:schemeClr val="tx1"/>
                  </a:solidFill>
                </a:ln>
                <a:solidFill>
                  <a:srgbClr val="000000"/>
                </a:solidFill>
                <a:effectLst/>
                <a:uFillTx/>
                <a:latin typeface="+mn-lt"/>
                <a:ea typeface="+mn-ea"/>
                <a:cs typeface="+mn-cs"/>
                <a:sym typeface="Calibri"/>
              </a:rPr>
              <a:t>2. </a:t>
            </a:r>
          </a:p>
        </p:txBody>
      </p:sp>
      <p:cxnSp>
        <p:nvCxnSpPr>
          <p:cNvPr id="6" name="Straight Connector 5"/>
          <p:cNvCxnSpPr/>
          <p:nvPr/>
        </p:nvCxnSpPr>
        <p:spPr>
          <a:xfrm flipV="1">
            <a:off x="1552717" y="1695448"/>
            <a:ext cx="574777" cy="1366055"/>
          </a:xfrm>
          <a:prstGeom prst="lin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cxnSp>
      <p:sp>
        <p:nvSpPr>
          <p:cNvPr id="7" name="Rectangle 6"/>
          <p:cNvSpPr/>
          <p:nvPr/>
        </p:nvSpPr>
        <p:spPr>
          <a:xfrm>
            <a:off x="796994" y="3072039"/>
            <a:ext cx="726189" cy="266700"/>
          </a:xfrm>
          <a:prstGeom prst="rect">
            <a:avLst/>
          </a:prstGeom>
          <a:noFill/>
          <a:ln w="444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9" name="Picture 8"/>
          <p:cNvPicPr>
            <a:picLocks noChangeAspect="1"/>
          </p:cNvPicPr>
          <p:nvPr/>
        </p:nvPicPr>
        <p:blipFill>
          <a:blip r:embed="rId3"/>
          <a:stretch>
            <a:fillRect/>
          </a:stretch>
        </p:blipFill>
        <p:spPr>
          <a:xfrm>
            <a:off x="6408135" y="1117898"/>
            <a:ext cx="4356724" cy="4174983"/>
          </a:xfrm>
          <a:prstGeom prst="rect">
            <a:avLst/>
          </a:prstGeom>
        </p:spPr>
      </p:pic>
      <p:sp>
        <p:nvSpPr>
          <p:cNvPr id="10" name="TextBox 9"/>
          <p:cNvSpPr txBox="1"/>
          <p:nvPr/>
        </p:nvSpPr>
        <p:spPr>
          <a:xfrm>
            <a:off x="8828832" y="708757"/>
            <a:ext cx="27184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ln>
                  <a:solidFill>
                    <a:schemeClr val="tx1"/>
                  </a:solidFill>
                </a:ln>
                <a:solidFill>
                  <a:srgbClr val="000000"/>
                </a:solidFill>
                <a:sym typeface="Calibri"/>
              </a:rPr>
              <a:t>3</a:t>
            </a:r>
            <a:r>
              <a:rPr kumimoji="0" lang="en-US" sz="1800" b="0" i="0" u="none" strike="noStrike" cap="none" spc="0" normalizeH="0" baseline="0" dirty="0" smtClean="0">
                <a:ln>
                  <a:solidFill>
                    <a:schemeClr val="tx1"/>
                  </a:solidFill>
                </a:ln>
                <a:solidFill>
                  <a:srgbClr val="000000"/>
                </a:solidFill>
                <a:effectLst/>
                <a:uFillTx/>
                <a:latin typeface="+mn-lt"/>
                <a:ea typeface="+mn-ea"/>
                <a:cs typeface="+mn-cs"/>
                <a:sym typeface="Calibri"/>
              </a:rPr>
              <a:t>. </a:t>
            </a:r>
          </a:p>
        </p:txBody>
      </p:sp>
      <p:cxnSp>
        <p:nvCxnSpPr>
          <p:cNvPr id="11" name="Straight Connector 10"/>
          <p:cNvCxnSpPr/>
          <p:nvPr/>
        </p:nvCxnSpPr>
        <p:spPr>
          <a:xfrm flipV="1">
            <a:off x="7867650" y="1078088"/>
            <a:ext cx="961182" cy="2480480"/>
          </a:xfrm>
          <a:prstGeom prst="lin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cxnSp>
      <p:sp>
        <p:nvSpPr>
          <p:cNvPr id="14" name="Rectangle 13"/>
          <p:cNvSpPr/>
          <p:nvPr/>
        </p:nvSpPr>
        <p:spPr>
          <a:xfrm>
            <a:off x="6408135" y="3558568"/>
            <a:ext cx="1459515" cy="266700"/>
          </a:xfrm>
          <a:prstGeom prst="rect">
            <a:avLst/>
          </a:prstGeom>
          <a:noFill/>
          <a:ln w="444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6" name="TextBox 15"/>
          <p:cNvSpPr txBox="1"/>
          <p:nvPr/>
        </p:nvSpPr>
        <p:spPr>
          <a:xfrm>
            <a:off x="946298" y="233916"/>
            <a:ext cx="4359349" cy="923330"/>
          </a:xfrm>
          <a:prstGeom prst="rect">
            <a:avLst/>
          </a:prstGeom>
          <a:noFill/>
        </p:spPr>
        <p:txBody>
          <a:bodyPr wrap="square" rtlCol="0">
            <a:spAutoFit/>
          </a:bodyPr>
          <a:lstStyle/>
          <a:p>
            <a:r>
              <a:rPr lang="en-US" sz="5400" dirty="0" smtClean="0"/>
              <a:t>NEXT STEPS</a:t>
            </a:r>
            <a:endParaRPr lang="en-US" sz="5400" dirty="0"/>
          </a:p>
        </p:txBody>
      </p:sp>
    </p:spTree>
    <p:extLst>
      <p:ext uri="{BB962C8B-B14F-4D97-AF65-F5344CB8AC3E}">
        <p14:creationId xmlns:p14="http://schemas.microsoft.com/office/powerpoint/2010/main" val="2194333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5642" y="1541000"/>
            <a:ext cx="4029207" cy="4411982"/>
          </a:xfrm>
          <a:prstGeom prst="rect">
            <a:avLst/>
          </a:prstGeom>
        </p:spPr>
      </p:pic>
      <p:sp>
        <p:nvSpPr>
          <p:cNvPr id="5" name="TextBox 4"/>
          <p:cNvSpPr txBox="1"/>
          <p:nvPr/>
        </p:nvSpPr>
        <p:spPr>
          <a:xfrm>
            <a:off x="2298870" y="2371468"/>
            <a:ext cx="221597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smtClean="0"/>
              <a:t>Semester we want</a:t>
            </a:r>
          </a:p>
        </p:txBody>
      </p:sp>
      <p:sp>
        <p:nvSpPr>
          <p:cNvPr id="6" name="Rectangle 5"/>
          <p:cNvSpPr/>
          <p:nvPr/>
        </p:nvSpPr>
        <p:spPr>
          <a:xfrm>
            <a:off x="1591444" y="3680315"/>
            <a:ext cx="2104256" cy="310659"/>
          </a:xfrm>
          <a:prstGeom prst="rect">
            <a:avLst/>
          </a:prstGeom>
          <a:noFill/>
          <a:ln w="317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cxnSp>
        <p:nvCxnSpPr>
          <p:cNvPr id="7" name="Straight Connector 6"/>
          <p:cNvCxnSpPr/>
          <p:nvPr/>
        </p:nvCxnSpPr>
        <p:spPr>
          <a:xfrm flipV="1">
            <a:off x="1701175" y="2740798"/>
            <a:ext cx="799070" cy="939517"/>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485642" y="4154020"/>
            <a:ext cx="831899" cy="360830"/>
          </a:xfrm>
          <a:prstGeom prst="rect">
            <a:avLst/>
          </a:prstGeom>
          <a:noFill/>
          <a:ln w="317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cxnSp>
        <p:nvCxnSpPr>
          <p:cNvPr id="10" name="Straight Connector 9"/>
          <p:cNvCxnSpPr/>
          <p:nvPr/>
        </p:nvCxnSpPr>
        <p:spPr>
          <a:xfrm>
            <a:off x="1296169" y="4505180"/>
            <a:ext cx="590550" cy="656416"/>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1866383" y="5143426"/>
            <a:ext cx="154047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Calibri"/>
              </a:rPr>
              <a:t>4.</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1233" y="1249938"/>
            <a:ext cx="6898508" cy="4851250"/>
          </a:xfrm>
          <a:prstGeom prst="rect">
            <a:avLst/>
          </a:prstGeom>
        </p:spPr>
      </p:pic>
      <p:sp>
        <p:nvSpPr>
          <p:cNvPr id="14" name="TextBox 13"/>
          <p:cNvSpPr txBox="1"/>
          <p:nvPr/>
        </p:nvSpPr>
        <p:spPr>
          <a:xfrm>
            <a:off x="5785022" y="326610"/>
            <a:ext cx="5090983"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Calibri"/>
              </a:rPr>
              <a:t>This</a:t>
            </a:r>
            <a:r>
              <a:rPr kumimoji="0" lang="en-US" sz="1800" b="0" i="0" u="none" strike="noStrike" cap="none" spc="0" normalizeH="0" dirty="0" smtClean="0">
                <a:ln>
                  <a:noFill/>
                </a:ln>
                <a:solidFill>
                  <a:srgbClr val="000000"/>
                </a:solidFill>
                <a:effectLst/>
                <a:uFillTx/>
                <a:latin typeface="+mn-lt"/>
                <a:ea typeface="+mn-ea"/>
                <a:cs typeface="+mn-cs"/>
                <a:sym typeface="Calibri"/>
              </a:rPr>
              <a:t> </a:t>
            </a:r>
            <a:r>
              <a:rPr lang="en-US" dirty="0" smtClean="0"/>
              <a:t>page will include the details to all your classes you have registered for your current/upcoming semester.</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5" name="TextBox 14"/>
          <p:cNvSpPr txBox="1"/>
          <p:nvPr/>
        </p:nvSpPr>
        <p:spPr>
          <a:xfrm>
            <a:off x="946298" y="233916"/>
            <a:ext cx="4359349" cy="923330"/>
          </a:xfrm>
          <a:prstGeom prst="rect">
            <a:avLst/>
          </a:prstGeom>
          <a:noFill/>
        </p:spPr>
        <p:txBody>
          <a:bodyPr wrap="square" rtlCol="0">
            <a:spAutoFit/>
          </a:bodyPr>
          <a:lstStyle/>
          <a:p>
            <a:r>
              <a:rPr lang="en-US" sz="5400" dirty="0" smtClean="0"/>
              <a:t>NEXT STEPS</a:t>
            </a:r>
            <a:endParaRPr lang="en-US" sz="5400" dirty="0"/>
          </a:p>
        </p:txBody>
      </p:sp>
    </p:spTree>
    <p:extLst>
      <p:ext uri="{BB962C8B-B14F-4D97-AF65-F5344CB8AC3E}">
        <p14:creationId xmlns:p14="http://schemas.microsoft.com/office/powerpoint/2010/main" val="2553565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3213" y="1712607"/>
            <a:ext cx="3352800"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smtClean="0"/>
              <a:t>Find the first block that looks like the one below and insert for Term: Fall , Year : 19</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771" y="3015996"/>
            <a:ext cx="4207684" cy="204989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8700" y="1271082"/>
            <a:ext cx="7150374" cy="4948218"/>
          </a:xfrm>
          <a:prstGeom prst="rect">
            <a:avLst/>
          </a:prstGeom>
        </p:spPr>
      </p:pic>
      <p:sp>
        <p:nvSpPr>
          <p:cNvPr id="5" name="TextBox 4"/>
          <p:cNvSpPr txBox="1"/>
          <p:nvPr/>
        </p:nvSpPr>
        <p:spPr>
          <a:xfrm>
            <a:off x="8413887" y="3788918"/>
            <a:ext cx="2718487"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Calibri"/>
              </a:rPr>
              <a:t>Split your screen to have</a:t>
            </a:r>
            <a:r>
              <a:rPr kumimoji="0" lang="en-US" sz="1800" b="0" i="0" u="none" strike="noStrike" cap="none" spc="0" normalizeH="0" dirty="0" smtClean="0">
                <a:ln>
                  <a:noFill/>
                </a:ln>
                <a:solidFill>
                  <a:srgbClr val="000000"/>
                </a:solidFill>
                <a:effectLst/>
                <a:uFillTx/>
                <a:latin typeface="+mn-lt"/>
                <a:ea typeface="+mn-ea"/>
                <a:cs typeface="+mn-cs"/>
                <a:sym typeface="Calibri"/>
              </a:rPr>
              <a:t> the webpage with your detail class schedule visible.</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8" name="Rectangle 7"/>
          <p:cNvSpPr/>
          <p:nvPr/>
        </p:nvSpPr>
        <p:spPr>
          <a:xfrm>
            <a:off x="1398301" y="3051028"/>
            <a:ext cx="1087394" cy="178245"/>
          </a:xfrm>
          <a:prstGeom prst="rect">
            <a:avLst/>
          </a:prstGeom>
          <a:noFill/>
          <a:ln w="254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9" name="Rectangle 8"/>
          <p:cNvSpPr/>
          <p:nvPr/>
        </p:nvSpPr>
        <p:spPr>
          <a:xfrm>
            <a:off x="3508224" y="3051028"/>
            <a:ext cx="708454" cy="178245"/>
          </a:xfrm>
          <a:prstGeom prst="rect">
            <a:avLst/>
          </a:prstGeom>
          <a:noFill/>
          <a:ln w="254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cxnSp>
        <p:nvCxnSpPr>
          <p:cNvPr id="12" name="Straight Connector 11"/>
          <p:cNvCxnSpPr>
            <a:endCxn id="13" idx="1"/>
          </p:cNvCxnSpPr>
          <p:nvPr/>
        </p:nvCxnSpPr>
        <p:spPr>
          <a:xfrm>
            <a:off x="1485900" y="3372489"/>
            <a:ext cx="5105776" cy="516145"/>
          </a:xfrm>
          <a:prstGeom prst="line">
            <a:avLst/>
          </a:prstGeom>
          <a:noFill/>
          <a:ln w="254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sp>
        <p:nvSpPr>
          <p:cNvPr id="13" name="Rectangle 12"/>
          <p:cNvSpPr/>
          <p:nvPr/>
        </p:nvSpPr>
        <p:spPr>
          <a:xfrm>
            <a:off x="6591676" y="3780177"/>
            <a:ext cx="595956" cy="216913"/>
          </a:xfrm>
          <a:prstGeom prst="rect">
            <a:avLst/>
          </a:prstGeom>
          <a:noFill/>
          <a:ln w="254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5" name="Rectangle 14"/>
          <p:cNvSpPr/>
          <p:nvPr/>
        </p:nvSpPr>
        <p:spPr>
          <a:xfrm>
            <a:off x="665176" y="3363193"/>
            <a:ext cx="708454" cy="178245"/>
          </a:xfrm>
          <a:prstGeom prst="rect">
            <a:avLst/>
          </a:prstGeom>
          <a:noFill/>
          <a:ln w="254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6" name="Rectangle 15"/>
          <p:cNvSpPr/>
          <p:nvPr/>
        </p:nvSpPr>
        <p:spPr>
          <a:xfrm>
            <a:off x="1428796" y="3383222"/>
            <a:ext cx="1561768" cy="141927"/>
          </a:xfrm>
          <a:prstGeom prst="rect">
            <a:avLst/>
          </a:prstGeom>
          <a:noFill/>
          <a:ln w="25400" cap="flat">
            <a:solidFill>
              <a:srgbClr val="00B0F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cxnSp>
        <p:nvCxnSpPr>
          <p:cNvPr id="17" name="Straight Connector 16"/>
          <p:cNvCxnSpPr/>
          <p:nvPr/>
        </p:nvCxnSpPr>
        <p:spPr>
          <a:xfrm>
            <a:off x="3007609" y="3479675"/>
            <a:ext cx="1957045" cy="309243"/>
          </a:xfrm>
          <a:prstGeom prst="line">
            <a:avLst/>
          </a:prstGeom>
          <a:noFill/>
          <a:ln w="25400" cap="flat">
            <a:solidFill>
              <a:srgbClr val="00B0F0"/>
            </a:solidFill>
            <a:prstDash val="solid"/>
            <a:miter lim="800000"/>
          </a:ln>
          <a:effectLst/>
          <a:sp3d/>
        </p:spPr>
        <p:style>
          <a:lnRef idx="0">
            <a:scrgbClr r="0" g="0" b="0"/>
          </a:lnRef>
          <a:fillRef idx="0">
            <a:scrgbClr r="0" g="0" b="0"/>
          </a:fillRef>
          <a:effectRef idx="0">
            <a:scrgbClr r="0" g="0" b="0"/>
          </a:effectRef>
          <a:fontRef idx="none"/>
        </p:style>
      </p:cxnSp>
      <p:sp>
        <p:nvSpPr>
          <p:cNvPr id="22" name="Rectangle 21"/>
          <p:cNvSpPr/>
          <p:nvPr/>
        </p:nvSpPr>
        <p:spPr>
          <a:xfrm>
            <a:off x="4821655" y="3780177"/>
            <a:ext cx="1718994" cy="140074"/>
          </a:xfrm>
          <a:prstGeom prst="rect">
            <a:avLst/>
          </a:prstGeom>
          <a:noFill/>
          <a:ln w="25400" cap="flat">
            <a:solidFill>
              <a:srgbClr val="00B0F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cxnSp>
        <p:nvCxnSpPr>
          <p:cNvPr id="23" name="Straight Connector 22"/>
          <p:cNvCxnSpPr>
            <a:endCxn id="26" idx="1"/>
          </p:cNvCxnSpPr>
          <p:nvPr/>
        </p:nvCxnSpPr>
        <p:spPr>
          <a:xfrm>
            <a:off x="3685717" y="3587862"/>
            <a:ext cx="1152983" cy="1177529"/>
          </a:xfrm>
          <a:prstGeom prst="line">
            <a:avLst/>
          </a:prstGeom>
          <a:noFill/>
          <a:ln w="25400" cap="flat">
            <a:solidFill>
              <a:srgbClr val="00B050"/>
            </a:solidFill>
            <a:prstDash val="solid"/>
            <a:miter lim="800000"/>
          </a:ln>
          <a:effectLst/>
          <a:sp3d/>
        </p:spPr>
        <p:style>
          <a:lnRef idx="0">
            <a:scrgbClr r="0" g="0" b="0"/>
          </a:lnRef>
          <a:fillRef idx="0">
            <a:scrgbClr r="0" g="0" b="0"/>
          </a:fillRef>
          <a:effectRef idx="0">
            <a:scrgbClr r="0" g="0" b="0"/>
          </a:effectRef>
          <a:fontRef idx="none"/>
        </p:style>
      </p:cxnSp>
      <p:sp>
        <p:nvSpPr>
          <p:cNvPr id="25" name="Rectangle 24"/>
          <p:cNvSpPr/>
          <p:nvPr/>
        </p:nvSpPr>
        <p:spPr>
          <a:xfrm>
            <a:off x="3512220" y="3400661"/>
            <a:ext cx="325842" cy="187201"/>
          </a:xfrm>
          <a:prstGeom prst="rect">
            <a:avLst/>
          </a:prstGeom>
          <a:noFill/>
          <a:ln w="254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26" name="Rectangle 25"/>
          <p:cNvSpPr/>
          <p:nvPr/>
        </p:nvSpPr>
        <p:spPr>
          <a:xfrm>
            <a:off x="4838700" y="4671790"/>
            <a:ext cx="1486796" cy="187201"/>
          </a:xfrm>
          <a:prstGeom prst="rect">
            <a:avLst/>
          </a:prstGeom>
          <a:noFill/>
          <a:ln w="254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cxnSp>
        <p:nvCxnSpPr>
          <p:cNvPr id="34" name="Straight Connector 33"/>
          <p:cNvCxnSpPr/>
          <p:nvPr/>
        </p:nvCxnSpPr>
        <p:spPr>
          <a:xfrm>
            <a:off x="2012041" y="2718594"/>
            <a:ext cx="1957045" cy="309243"/>
          </a:xfrm>
          <a:prstGeom prst="line">
            <a:avLst/>
          </a:prstGeom>
          <a:noFill/>
          <a:ln w="254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35" name="Straight Connector 34"/>
          <p:cNvCxnSpPr/>
          <p:nvPr/>
        </p:nvCxnSpPr>
        <p:spPr>
          <a:xfrm flipH="1">
            <a:off x="1941998" y="2670967"/>
            <a:ext cx="70043" cy="349776"/>
          </a:xfrm>
          <a:prstGeom prst="line">
            <a:avLst/>
          </a:prstGeom>
          <a:noFill/>
          <a:ln w="254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sp>
        <p:nvSpPr>
          <p:cNvPr id="37" name="TextBox 36"/>
          <p:cNvSpPr txBox="1"/>
          <p:nvPr/>
        </p:nvSpPr>
        <p:spPr>
          <a:xfrm>
            <a:off x="925033" y="340242"/>
            <a:ext cx="7857460" cy="707886"/>
          </a:xfrm>
          <a:prstGeom prst="rect">
            <a:avLst/>
          </a:prstGeom>
          <a:noFill/>
        </p:spPr>
        <p:txBody>
          <a:bodyPr wrap="square" rtlCol="0">
            <a:spAutoFit/>
          </a:bodyPr>
          <a:lstStyle/>
          <a:p>
            <a:r>
              <a:rPr lang="en-US" sz="4000" dirty="0" smtClean="0"/>
              <a:t>Filling In the Course Information</a:t>
            </a:r>
            <a:endParaRPr lang="en-US" sz="4000" dirty="0"/>
          </a:p>
        </p:txBody>
      </p:sp>
    </p:spTree>
    <p:extLst>
      <p:ext uri="{BB962C8B-B14F-4D97-AF65-F5344CB8AC3E}">
        <p14:creationId xmlns:p14="http://schemas.microsoft.com/office/powerpoint/2010/main" val="420908411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2ee7763-e70b-4a37-8fc7-fc5f5d5cc2d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45F605A51917E409A06C8E12E844F9A" ma:contentTypeVersion="15" ma:contentTypeDescription="Create a new document." ma:contentTypeScope="" ma:versionID="9bae44d5cf4f091f890751c43fe8e241">
  <xsd:schema xmlns:xsd="http://www.w3.org/2001/XMLSchema" xmlns:xs="http://www.w3.org/2001/XMLSchema" xmlns:p="http://schemas.microsoft.com/office/2006/metadata/properties" xmlns:ns3="02ee7763-e70b-4a37-8fc7-fc5f5d5cc2d8" xmlns:ns4="6a9d4b45-ce2d-4e95-8fd7-4a3ef691f12d" targetNamespace="http://schemas.microsoft.com/office/2006/metadata/properties" ma:root="true" ma:fieldsID="d3879739012db13b6e639e63088ef334" ns3:_="" ns4:_="">
    <xsd:import namespace="02ee7763-e70b-4a37-8fc7-fc5f5d5cc2d8"/>
    <xsd:import namespace="6a9d4b45-ce2d-4e95-8fd7-4a3ef691f12d"/>
    <xsd:element name="properties">
      <xsd:complexType>
        <xsd:sequence>
          <xsd:element name="documentManagement">
            <xsd:complexType>
              <xsd:all>
                <xsd:element ref="ns3:MediaServiceMetadata" minOccurs="0"/>
                <xsd:element ref="ns3:MediaServiceFastMetadata" minOccurs="0"/>
                <xsd:element ref="ns3:_activity" minOccurs="0"/>
                <xsd:element ref="ns3:MediaServiceObjectDetectorVersion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SystemTags" minOccurs="0"/>
                <xsd:element ref="ns4:SharedWithUsers" minOccurs="0"/>
                <xsd:element ref="ns4:SharedWithDetails" minOccurs="0"/>
                <xsd:element ref="ns4:SharingHintHash"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ee7763-e70b-4a37-8fc7-fc5f5d5cc2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9d4b45-ce2d-4e95-8fd7-4a3ef691f12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A9E0BC-D0D4-4E98-9E67-8FCD430AD820}">
  <ds:schemaRefs>
    <ds:schemaRef ds:uri="http://schemas.microsoft.com/office/2006/documentManagement/types"/>
    <ds:schemaRef ds:uri="http://purl.org/dc/terms/"/>
    <ds:schemaRef ds:uri="http://schemas.openxmlformats.org/package/2006/metadata/core-properties"/>
    <ds:schemaRef ds:uri="http://www.w3.org/XML/1998/namespace"/>
    <ds:schemaRef ds:uri="http://purl.org/dc/dcmitype/"/>
    <ds:schemaRef ds:uri="http://schemas.microsoft.com/office/2006/metadata/properties"/>
    <ds:schemaRef ds:uri="http://purl.org/dc/elements/1.1/"/>
    <ds:schemaRef ds:uri="http://schemas.microsoft.com/office/infopath/2007/PartnerControls"/>
    <ds:schemaRef ds:uri="6a9d4b45-ce2d-4e95-8fd7-4a3ef691f12d"/>
    <ds:schemaRef ds:uri="02ee7763-e70b-4a37-8fc7-fc5f5d5cc2d8"/>
  </ds:schemaRefs>
</ds:datastoreItem>
</file>

<file path=customXml/itemProps2.xml><?xml version="1.0" encoding="utf-8"?>
<ds:datastoreItem xmlns:ds="http://schemas.openxmlformats.org/officeDocument/2006/customXml" ds:itemID="{BD2887AE-2CCA-40E7-A2A0-8E3BDBDF4C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ee7763-e70b-4a37-8fc7-fc5f5d5cc2d8"/>
    <ds:schemaRef ds:uri="6a9d4b45-ce2d-4e95-8fd7-4a3ef691f1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FB3B94-4CC9-4682-9C1A-53076AA46C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3606</TotalTime>
  <Words>1045</Words>
  <Application>Microsoft Office PowerPoint</Application>
  <PresentationFormat>Widescreen</PresentationFormat>
  <Paragraphs>112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Retrospect</vt:lpstr>
      <vt:lpstr>How to Fill Out Your 104-R</vt:lpstr>
      <vt:lpstr>What is the 104=R?</vt:lpstr>
      <vt:lpstr>PowerPoint Presentation</vt:lpstr>
      <vt:lpstr>PowerPoint Presentation</vt:lpstr>
      <vt:lpstr>PowerPoint Presentation</vt:lpstr>
      <vt:lpstr>How To Input Class Into 104-R </vt:lpstr>
      <vt:lpstr>PowerPoint Presentation</vt:lpstr>
      <vt:lpstr>PowerPoint Presentation</vt:lpstr>
      <vt:lpstr>PowerPoint Presentation</vt:lpstr>
      <vt:lpstr>PowerPoint Presentation</vt:lpstr>
      <vt:lpstr>PowerPoint Presentation</vt:lpstr>
      <vt:lpstr>Things to keep in mind:  </vt:lpstr>
      <vt:lpstr>What Military Science Courses do you need to take?</vt:lpstr>
      <vt:lpstr>Plan out all the 8 Semesters using your degree plans and include the Military Science courses that are needed for each semester.  (In orange)</vt:lpstr>
      <vt:lpstr>UTEP ARMY ROTC  RECRUITING OPERATIONS OFFICER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Fill Out Your 104-R</dc:title>
  <dc:creator>Ramirez, Alfredo</dc:creator>
  <cp:lastModifiedBy>Ramirez, Alfredo</cp:lastModifiedBy>
  <cp:revision>35</cp:revision>
  <dcterms:created xsi:type="dcterms:W3CDTF">2025-04-09T16:00:55Z</dcterms:created>
  <dcterms:modified xsi:type="dcterms:W3CDTF">2026-03-04T19:36:59Z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0x010100945F605A51917E409A06C8E12E844F9A</vt:lpwstr>
  </property>
</Properties>
</file>