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fntdata" ContentType="application/x-fontdata"/>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0"/>
  </p:notesMasterIdLst>
  <p:sldIdLst>
    <p:sldId id="256" r:id="rId2"/>
    <p:sldId id="257" r:id="rId3"/>
    <p:sldId id="258" r:id="rId4"/>
    <p:sldId id="259" r:id="rId5"/>
    <p:sldId id="260" r:id="rId6"/>
    <p:sldId id="261" r:id="rId7"/>
    <p:sldId id="263" r:id="rId8"/>
    <p:sldId id="262" r:id="rId9"/>
  </p:sldIdLst>
  <p:sldSz cx="18288000" cy="10287000"/>
  <p:notesSz cx="6858000" cy="9144000"/>
  <p:embeddedFontLst>
    <p:embeddedFont>
      <p:font typeface="Calibri" panose="020F0502020204030204" pitchFamily="34" charset="0"/>
      <p:regular r:id="rId11"/>
      <p:bold r:id="rId12"/>
      <p:italic r:id="rId13"/>
      <p:boldItalic r:id="rId14"/>
    </p:embeddedFont>
    <p:embeddedFont>
      <p:font typeface="Lovelo" panose="020B0604020202020204" charset="0"/>
      <p:regular r:id="rId15"/>
    </p:embeddedFont>
    <p:embeddedFont>
      <p:font typeface="Radley Italics" panose="020B0604020202020204" charset="0"/>
      <p:regular r:id="rId16"/>
    </p:embeddedFont>
    <p:embeddedFont>
      <p:font typeface="Radley" panose="020B0604020202020204" charset="0"/>
      <p:regular r:id="rId17"/>
    </p:embeddedFont>
    <p:embeddedFont>
      <p:font typeface="Carlito" panose="020B0604020202020204" charset="0"/>
      <p:regular r:id="rId18"/>
    </p:embeddedFont>
    <p:embeddedFont>
      <p:font typeface="Carlito Bold" panose="020B0604020202020204" charset="0"/>
      <p:regular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9FC8D6-4B2C-B1E0-05B9-C91E59751B70}" v="2" dt="2026-05-01T00:24:40.2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1" d="100"/>
          <a:sy n="41" d="100"/>
        </p:scale>
        <p:origin x="834"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font" Target="fonts/font5.fntdata"/><Relationship Id="rId23" Type="http://schemas.openxmlformats.org/officeDocument/2006/relationships/tableStyles" Target="tableStyles.xml"/><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01.05.2026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71B2431-D351-4C6E-A3CF-9DFAC0E3E050}" type="slidenum">
              <a:rPr lang="cs-CZ" smtClean="0"/>
              <a:t>7</a:t>
            </a:fld>
            <a:endParaRPr lang="cs-CZ"/>
          </a:p>
        </p:txBody>
      </p:sp>
    </p:spTree>
    <p:extLst>
      <p:ext uri="{BB962C8B-B14F-4D97-AF65-F5344CB8AC3E}">
        <p14:creationId xmlns:p14="http://schemas.microsoft.com/office/powerpoint/2010/main" val="2130365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3.jpeg"/><Relationship Id="rId4"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2.mp4"/><Relationship Id="rId1" Type="http://schemas.openxmlformats.org/officeDocument/2006/relationships/video" Target="NULL" TargetMode="External"/><Relationship Id="rId5" Type="http://schemas.openxmlformats.org/officeDocument/2006/relationships/image" Target="../media/image4.jpeg"/><Relationship Id="rId4" Type="http://schemas.openxmlformats.org/officeDocument/2006/relationships/notesSlide" Target="../notesSlides/notesSlide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3.mp4"/><Relationship Id="rId1" Type="http://schemas.openxmlformats.org/officeDocument/2006/relationships/video" Target="NULL" TargetMode="External"/><Relationship Id="rId5" Type="http://schemas.openxmlformats.org/officeDocument/2006/relationships/image" Target="../media/image5.jpeg"/><Relationship Id="rId4"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0E3D1"/>
        </a:solidFill>
        <a:effectLst/>
      </p:bgPr>
    </p:bg>
    <p:spTree>
      <p:nvGrpSpPr>
        <p:cNvPr id="1" name=""/>
        <p:cNvGrpSpPr/>
        <p:nvPr/>
      </p:nvGrpSpPr>
      <p:grpSpPr>
        <a:xfrm>
          <a:off x="0" y="0"/>
          <a:ext cx="0" cy="0"/>
          <a:chOff x="0" y="0"/>
          <a:chExt cx="0" cy="0"/>
        </a:xfrm>
      </p:grpSpPr>
      <p:grpSp>
        <p:nvGrpSpPr>
          <p:cNvPr id="2" name="Group 2"/>
          <p:cNvGrpSpPr/>
          <p:nvPr/>
        </p:nvGrpSpPr>
        <p:grpSpPr>
          <a:xfrm>
            <a:off x="666750" y="666750"/>
            <a:ext cx="16954500" cy="1898647"/>
            <a:chOff x="0" y="0"/>
            <a:chExt cx="22606000" cy="2531529"/>
          </a:xfrm>
        </p:grpSpPr>
        <p:sp>
          <p:nvSpPr>
            <p:cNvPr id="3" name="AutoShape 3"/>
            <p:cNvSpPr/>
            <p:nvPr/>
          </p:nvSpPr>
          <p:spPr>
            <a:xfrm>
              <a:off x="0" y="2518829"/>
              <a:ext cx="22606000" cy="0"/>
            </a:xfrm>
            <a:prstGeom prst="line">
              <a:avLst/>
            </a:prstGeom>
            <a:ln w="25400" cap="flat">
              <a:solidFill>
                <a:srgbClr val="A36E51"/>
              </a:solidFill>
              <a:prstDash val="solid"/>
              <a:headEnd type="none" w="sm" len="sm"/>
              <a:tailEnd type="none" w="sm" len="sm"/>
            </a:ln>
          </p:spPr>
          <p:txBody>
            <a:bodyPr/>
            <a:lstStyle/>
            <a:p>
              <a:endParaRPr lang="en-US"/>
            </a:p>
          </p:txBody>
        </p:sp>
        <p:sp>
          <p:nvSpPr>
            <p:cNvPr id="4" name="TextBox 4"/>
            <p:cNvSpPr txBox="1"/>
            <p:nvPr/>
          </p:nvSpPr>
          <p:spPr>
            <a:xfrm>
              <a:off x="0" y="171450"/>
              <a:ext cx="22606000" cy="1611907"/>
            </a:xfrm>
            <a:prstGeom prst="rect">
              <a:avLst/>
            </a:prstGeom>
          </p:spPr>
          <p:txBody>
            <a:bodyPr lIns="0" tIns="0" rIns="0" bIns="0" rtlCol="0" anchor="t">
              <a:spAutoFit/>
            </a:bodyPr>
            <a:lstStyle/>
            <a:p>
              <a:pPr marL="0" lvl="0" indent="0" algn="ctr">
                <a:lnSpc>
                  <a:spcPts val="8783"/>
                </a:lnSpc>
              </a:pPr>
              <a:r>
                <a:rPr lang="en-US" sz="8783" u="none" spc="-175">
                  <a:solidFill>
                    <a:srgbClr val="1A0C08"/>
                  </a:solidFill>
                  <a:latin typeface="Radley"/>
                  <a:ea typeface="Radley"/>
                  <a:cs typeface="Radley"/>
                  <a:sym typeface="Radley"/>
                </a:rPr>
                <a:t>UTEP Volunteer Project</a:t>
              </a:r>
            </a:p>
          </p:txBody>
        </p:sp>
      </p:grpSp>
      <p:sp>
        <p:nvSpPr>
          <p:cNvPr id="5" name="Freeform 5"/>
          <p:cNvSpPr/>
          <p:nvPr/>
        </p:nvSpPr>
        <p:spPr>
          <a:xfrm>
            <a:off x="2307539" y="2991555"/>
            <a:ext cx="5168540" cy="6891387"/>
          </a:xfrm>
          <a:custGeom>
            <a:avLst/>
            <a:gdLst/>
            <a:ahLst/>
            <a:cxnLst/>
            <a:rect l="l" t="t" r="r" b="b"/>
            <a:pathLst>
              <a:path w="5168540" h="6891387">
                <a:moveTo>
                  <a:pt x="0" y="0"/>
                </a:moveTo>
                <a:lnTo>
                  <a:pt x="5168540" y="0"/>
                </a:lnTo>
                <a:lnTo>
                  <a:pt x="5168540" y="6891386"/>
                </a:lnTo>
                <a:lnTo>
                  <a:pt x="0" y="6891386"/>
                </a:lnTo>
                <a:lnTo>
                  <a:pt x="0" y="0"/>
                </a:lnTo>
                <a:close/>
              </a:path>
            </a:pathLst>
          </a:custGeom>
          <a:blipFill>
            <a:blip r:embed="rId2"/>
            <a:stretch>
              <a:fillRect/>
            </a:stretch>
          </a:blipFill>
        </p:spPr>
        <p:txBody>
          <a:bodyPr/>
          <a:lstStyle/>
          <a:p>
            <a:endParaRPr lang="en-US"/>
          </a:p>
        </p:txBody>
      </p:sp>
      <p:grpSp>
        <p:nvGrpSpPr>
          <p:cNvPr id="6" name="Group 6"/>
          <p:cNvGrpSpPr/>
          <p:nvPr/>
        </p:nvGrpSpPr>
        <p:grpSpPr>
          <a:xfrm>
            <a:off x="10282878" y="5993108"/>
            <a:ext cx="5383433" cy="874301"/>
            <a:chOff x="0" y="-1062245"/>
            <a:chExt cx="7177910" cy="1165736"/>
          </a:xfrm>
        </p:grpSpPr>
        <p:sp>
          <p:nvSpPr>
            <p:cNvPr id="7" name="TextBox 7"/>
            <p:cNvSpPr txBox="1"/>
            <p:nvPr/>
          </p:nvSpPr>
          <p:spPr>
            <a:xfrm>
              <a:off x="0" y="-459755"/>
              <a:ext cx="7078518" cy="563246"/>
            </a:xfrm>
            <a:prstGeom prst="rect">
              <a:avLst/>
            </a:prstGeom>
          </p:spPr>
          <p:txBody>
            <a:bodyPr wrap="square" lIns="0" tIns="0" rIns="0" bIns="0" rtlCol="0" anchor="t">
              <a:spAutoFit/>
            </a:bodyPr>
            <a:lstStyle/>
            <a:p>
              <a:pPr marL="0" lvl="0" indent="0" algn="r">
                <a:lnSpc>
                  <a:spcPts val="3359"/>
                </a:lnSpc>
                <a:spcBef>
                  <a:spcPct val="0"/>
                </a:spcBef>
              </a:pPr>
              <a:r>
                <a:rPr lang="en-US" sz="2400" spc="319">
                  <a:solidFill>
                    <a:srgbClr val="1A0C08"/>
                  </a:solidFill>
                  <a:latin typeface="Carlito"/>
                  <a:ea typeface="Carlito"/>
                  <a:cs typeface="Carlito"/>
                  <a:sym typeface="Carlito"/>
                </a:rPr>
                <a:t>COMMUNITY SERVICE ADVOCATE</a:t>
              </a:r>
            </a:p>
          </p:txBody>
        </p:sp>
        <p:sp>
          <p:nvSpPr>
            <p:cNvPr id="8" name="TextBox 8"/>
            <p:cNvSpPr txBox="1"/>
            <p:nvPr/>
          </p:nvSpPr>
          <p:spPr>
            <a:xfrm>
              <a:off x="99392" y="-1062245"/>
              <a:ext cx="7078518" cy="571096"/>
            </a:xfrm>
            <a:prstGeom prst="rect">
              <a:avLst/>
            </a:prstGeom>
          </p:spPr>
          <p:txBody>
            <a:bodyPr wrap="square" lIns="0" tIns="0" rIns="0" bIns="0" rtlCol="0" anchor="t">
              <a:spAutoFit/>
            </a:bodyPr>
            <a:lstStyle/>
            <a:p>
              <a:pPr marL="0" lvl="0" indent="0" algn="ctr">
                <a:lnSpc>
                  <a:spcPts val="2400"/>
                </a:lnSpc>
              </a:pPr>
              <a:r>
                <a:rPr lang="en-US" sz="5400" i="1">
                  <a:solidFill>
                    <a:srgbClr val="1A0C08"/>
                  </a:solidFill>
                  <a:latin typeface="Radley Italics"/>
                  <a:ea typeface="Radley Italics"/>
                  <a:cs typeface="Radley Italics"/>
                  <a:sym typeface="Radley Italics"/>
                </a:rPr>
                <a:t>Elizabeth Macias</a:t>
              </a: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0E3D1"/>
        </a:solidFill>
        <a:effectLst/>
      </p:bgPr>
    </p:bg>
    <p:spTree>
      <p:nvGrpSpPr>
        <p:cNvPr id="1" name=""/>
        <p:cNvGrpSpPr/>
        <p:nvPr/>
      </p:nvGrpSpPr>
      <p:grpSpPr>
        <a:xfrm>
          <a:off x="0" y="0"/>
          <a:ext cx="0" cy="0"/>
          <a:chOff x="0" y="0"/>
          <a:chExt cx="0" cy="0"/>
        </a:xfrm>
      </p:grpSpPr>
      <p:grpSp>
        <p:nvGrpSpPr>
          <p:cNvPr id="2" name="Group 2"/>
          <p:cNvGrpSpPr/>
          <p:nvPr/>
        </p:nvGrpSpPr>
        <p:grpSpPr>
          <a:xfrm>
            <a:off x="785382" y="1647825"/>
            <a:ext cx="7230865" cy="6991350"/>
            <a:chOff x="0" y="0"/>
            <a:chExt cx="9641153" cy="9321800"/>
          </a:xfrm>
        </p:grpSpPr>
        <p:sp>
          <p:nvSpPr>
            <p:cNvPr id="3" name="TextBox 3"/>
            <p:cNvSpPr txBox="1"/>
            <p:nvPr/>
          </p:nvSpPr>
          <p:spPr>
            <a:xfrm>
              <a:off x="26326" y="57150"/>
              <a:ext cx="9614826" cy="2679279"/>
            </a:xfrm>
            <a:prstGeom prst="rect">
              <a:avLst/>
            </a:prstGeom>
          </p:spPr>
          <p:txBody>
            <a:bodyPr lIns="0" tIns="0" rIns="0" bIns="0" rtlCol="0" anchor="t">
              <a:spAutoFit/>
            </a:bodyPr>
            <a:lstStyle/>
            <a:p>
              <a:pPr marL="0" lvl="0" indent="0" algn="l">
                <a:lnSpc>
                  <a:spcPts val="7840"/>
                </a:lnSpc>
                <a:spcBef>
                  <a:spcPct val="0"/>
                </a:spcBef>
              </a:pPr>
              <a:r>
                <a:rPr lang="en-US" sz="7000" i="1">
                  <a:solidFill>
                    <a:srgbClr val="1A0C08"/>
                  </a:solidFill>
                  <a:latin typeface="Radley Italics"/>
                  <a:ea typeface="Radley Italics"/>
                  <a:cs typeface="Radley Italics"/>
                  <a:sym typeface="Radley Italics"/>
                </a:rPr>
                <a:t>Volunteering and Leadership</a:t>
              </a:r>
            </a:p>
          </p:txBody>
        </p:sp>
        <p:sp>
          <p:nvSpPr>
            <p:cNvPr id="4" name="TextBox 4"/>
            <p:cNvSpPr txBox="1"/>
            <p:nvPr/>
          </p:nvSpPr>
          <p:spPr>
            <a:xfrm>
              <a:off x="26326" y="3708400"/>
              <a:ext cx="9614826" cy="2095500"/>
            </a:xfrm>
            <a:prstGeom prst="rect">
              <a:avLst/>
            </a:prstGeom>
          </p:spPr>
          <p:txBody>
            <a:bodyPr lIns="0" tIns="0" rIns="0" bIns="0" rtlCol="0" anchor="t">
              <a:spAutoFit/>
            </a:bodyPr>
            <a:lstStyle/>
            <a:p>
              <a:pPr marL="0" lvl="0" indent="0" algn="l">
                <a:lnSpc>
                  <a:spcPts val="4199"/>
                </a:lnSpc>
                <a:spcBef>
                  <a:spcPct val="0"/>
                </a:spcBef>
              </a:pPr>
              <a:r>
                <a:rPr lang="en-US" sz="3499" u="none">
                  <a:solidFill>
                    <a:srgbClr val="1A0C08"/>
                  </a:solidFill>
                  <a:latin typeface="Radley"/>
                  <a:ea typeface="Radley"/>
                  <a:cs typeface="Radley"/>
                  <a:sym typeface="Radley"/>
                </a:rPr>
                <a:t>A Journey of Empowerment through Community Service and Collaboration</a:t>
              </a:r>
            </a:p>
          </p:txBody>
        </p:sp>
        <p:sp>
          <p:nvSpPr>
            <p:cNvPr id="5" name="AutoShape 5"/>
            <p:cNvSpPr/>
            <p:nvPr/>
          </p:nvSpPr>
          <p:spPr>
            <a:xfrm>
              <a:off x="0" y="3222414"/>
              <a:ext cx="9614826" cy="0"/>
            </a:xfrm>
            <a:prstGeom prst="line">
              <a:avLst/>
            </a:prstGeom>
            <a:ln w="25400" cap="flat">
              <a:solidFill>
                <a:srgbClr val="A36E51"/>
              </a:solidFill>
              <a:prstDash val="solid"/>
              <a:headEnd type="none" w="sm" len="sm"/>
              <a:tailEnd type="none" w="sm" len="sm"/>
            </a:ln>
          </p:spPr>
          <p:txBody>
            <a:bodyPr/>
            <a:lstStyle/>
            <a:p>
              <a:endParaRPr lang="en-US"/>
            </a:p>
          </p:txBody>
        </p:sp>
        <p:sp>
          <p:nvSpPr>
            <p:cNvPr id="6" name="TextBox 6"/>
            <p:cNvSpPr txBox="1"/>
            <p:nvPr/>
          </p:nvSpPr>
          <p:spPr>
            <a:xfrm>
              <a:off x="26326" y="6438900"/>
              <a:ext cx="9588500" cy="2882900"/>
            </a:xfrm>
            <a:prstGeom prst="rect">
              <a:avLst/>
            </a:prstGeom>
          </p:spPr>
          <p:txBody>
            <a:bodyPr lIns="0" tIns="0" rIns="0" bIns="0" rtlCol="0" anchor="t">
              <a:spAutoFit/>
            </a:bodyPr>
            <a:lstStyle/>
            <a:p>
              <a:pPr marL="0" lvl="0" indent="0" algn="l">
                <a:lnSpc>
                  <a:spcPts val="2400"/>
                </a:lnSpc>
              </a:pPr>
              <a:r>
                <a:rPr lang="en-US" sz="2000">
                  <a:solidFill>
                    <a:srgbClr val="1A0C08"/>
                  </a:solidFill>
                  <a:latin typeface="Carlito"/>
                  <a:ea typeface="Carlito"/>
                  <a:cs typeface="Carlito"/>
                  <a:sym typeface="Carlito"/>
                </a:rPr>
                <a:t>This presentation reflects on my </a:t>
              </a:r>
              <a:r>
                <a:rPr lang="en-US" sz="2000" b="1">
                  <a:solidFill>
                    <a:srgbClr val="1A0C08"/>
                  </a:solidFill>
                  <a:latin typeface="Carlito Bold"/>
                  <a:ea typeface="Carlito Bold"/>
                  <a:cs typeface="Carlito Bold"/>
                  <a:sym typeface="Carlito Bold"/>
                </a:rPr>
                <a:t>transformative experiences</a:t>
              </a:r>
              <a:r>
                <a:rPr lang="en-US" sz="2000">
                  <a:solidFill>
                    <a:srgbClr val="1A0C08"/>
                  </a:solidFill>
                  <a:latin typeface="Carlito"/>
                  <a:ea typeface="Carlito"/>
                  <a:cs typeface="Carlito"/>
                  <a:sym typeface="Carlito"/>
                </a:rPr>
                <a:t> volunteering with various nonprofits and on the impact of empowered women in community service. </a:t>
              </a:r>
            </a:p>
            <a:p>
              <a:pPr marL="0" lvl="0" indent="0" algn="l">
                <a:lnSpc>
                  <a:spcPts val="2400"/>
                </a:lnSpc>
              </a:pPr>
              <a:endParaRPr lang="en-US" sz="2000">
                <a:solidFill>
                  <a:srgbClr val="1A0C08"/>
                </a:solidFill>
                <a:latin typeface="Carlito"/>
                <a:ea typeface="Carlito"/>
                <a:cs typeface="Carlito"/>
                <a:sym typeface="Carlito"/>
              </a:endParaRPr>
            </a:p>
            <a:p>
              <a:pPr marL="0" lvl="0" indent="0" algn="l">
                <a:lnSpc>
                  <a:spcPts val="2400"/>
                </a:lnSpc>
              </a:pPr>
              <a:r>
                <a:rPr lang="en-US" sz="2000">
                  <a:solidFill>
                    <a:srgbClr val="1A0C08"/>
                  </a:solidFill>
                  <a:latin typeface="Carlito"/>
                  <a:ea typeface="Carlito"/>
                  <a:cs typeface="Carlito"/>
                  <a:sym typeface="Carlito"/>
                </a:rPr>
                <a:t>Through collaboration with local nonprofits, I have learned valuable lessons in leadership, creativity, and the importance of visibility, ultimately strengthening our El Paso community.</a:t>
              </a:r>
            </a:p>
          </p:txBody>
        </p:sp>
      </p:grpSp>
      <p:grpSp>
        <p:nvGrpSpPr>
          <p:cNvPr id="7" name="Group 7"/>
          <p:cNvGrpSpPr/>
          <p:nvPr/>
        </p:nvGrpSpPr>
        <p:grpSpPr>
          <a:xfrm>
            <a:off x="666750" y="9184102"/>
            <a:ext cx="2171730" cy="2205796"/>
            <a:chOff x="0" y="0"/>
            <a:chExt cx="812800" cy="825500"/>
          </a:xfrm>
        </p:grpSpPr>
        <p:sp>
          <p:nvSpPr>
            <p:cNvPr id="8" name="Freeform 8"/>
            <p:cNvSpPr/>
            <p:nvPr/>
          </p:nvSpPr>
          <p:spPr>
            <a:xfrm>
              <a:off x="1270" y="0"/>
              <a:ext cx="810260" cy="822960"/>
            </a:xfrm>
            <a:custGeom>
              <a:avLst/>
              <a:gdLst/>
              <a:ahLst/>
              <a:cxnLst/>
              <a:rect l="l" t="t" r="r" b="b"/>
              <a:pathLst>
                <a:path w="810260" h="822960">
                  <a:moveTo>
                    <a:pt x="405130" y="0"/>
                  </a:moveTo>
                  <a:lnTo>
                    <a:pt x="450850" y="151130"/>
                  </a:lnTo>
                  <a:lnTo>
                    <a:pt x="546100" y="25400"/>
                  </a:lnTo>
                  <a:lnTo>
                    <a:pt x="537210" y="181610"/>
                  </a:lnTo>
                  <a:lnTo>
                    <a:pt x="669290" y="96520"/>
                  </a:lnTo>
                  <a:lnTo>
                    <a:pt x="608330" y="241300"/>
                  </a:lnTo>
                  <a:lnTo>
                    <a:pt x="760730" y="205740"/>
                  </a:lnTo>
                  <a:lnTo>
                    <a:pt x="654050" y="321310"/>
                  </a:lnTo>
                  <a:lnTo>
                    <a:pt x="810260" y="340360"/>
                  </a:lnTo>
                  <a:lnTo>
                    <a:pt x="669290" y="411480"/>
                  </a:lnTo>
                  <a:lnTo>
                    <a:pt x="810260" y="482600"/>
                  </a:lnTo>
                  <a:lnTo>
                    <a:pt x="654050" y="501650"/>
                  </a:lnTo>
                  <a:lnTo>
                    <a:pt x="760730" y="617220"/>
                  </a:lnTo>
                  <a:lnTo>
                    <a:pt x="608330" y="581660"/>
                  </a:lnTo>
                  <a:lnTo>
                    <a:pt x="669290" y="726440"/>
                  </a:lnTo>
                  <a:lnTo>
                    <a:pt x="537210" y="640080"/>
                  </a:lnTo>
                  <a:lnTo>
                    <a:pt x="546100" y="797560"/>
                  </a:lnTo>
                  <a:lnTo>
                    <a:pt x="450850" y="671830"/>
                  </a:lnTo>
                  <a:lnTo>
                    <a:pt x="405130" y="822960"/>
                  </a:lnTo>
                  <a:lnTo>
                    <a:pt x="359410" y="671830"/>
                  </a:lnTo>
                  <a:lnTo>
                    <a:pt x="264160" y="797560"/>
                  </a:lnTo>
                  <a:lnTo>
                    <a:pt x="273050" y="640080"/>
                  </a:lnTo>
                  <a:lnTo>
                    <a:pt x="140970" y="726440"/>
                  </a:lnTo>
                  <a:lnTo>
                    <a:pt x="201930" y="581660"/>
                  </a:lnTo>
                  <a:lnTo>
                    <a:pt x="49530" y="617220"/>
                  </a:lnTo>
                  <a:lnTo>
                    <a:pt x="156210" y="501650"/>
                  </a:lnTo>
                  <a:lnTo>
                    <a:pt x="0" y="482600"/>
                  </a:lnTo>
                  <a:lnTo>
                    <a:pt x="140970" y="411480"/>
                  </a:lnTo>
                  <a:lnTo>
                    <a:pt x="0" y="340360"/>
                  </a:lnTo>
                  <a:lnTo>
                    <a:pt x="156210" y="321310"/>
                  </a:lnTo>
                  <a:lnTo>
                    <a:pt x="49530" y="205740"/>
                  </a:lnTo>
                  <a:lnTo>
                    <a:pt x="201930" y="241300"/>
                  </a:lnTo>
                  <a:lnTo>
                    <a:pt x="140970" y="96520"/>
                  </a:lnTo>
                  <a:lnTo>
                    <a:pt x="273050" y="181610"/>
                  </a:lnTo>
                  <a:lnTo>
                    <a:pt x="264160" y="25400"/>
                  </a:lnTo>
                  <a:lnTo>
                    <a:pt x="359410" y="151130"/>
                  </a:lnTo>
                  <a:close/>
                </a:path>
              </a:pathLst>
            </a:custGeom>
            <a:solidFill>
              <a:srgbClr val="A36E51"/>
            </a:solidFill>
          </p:spPr>
          <p:txBody>
            <a:bodyPr/>
            <a:lstStyle/>
            <a:p>
              <a:endParaRPr lang="en-US"/>
            </a:p>
          </p:txBody>
        </p:sp>
        <p:sp>
          <p:nvSpPr>
            <p:cNvPr id="9" name="TextBox 9"/>
            <p:cNvSpPr txBox="1"/>
            <p:nvPr/>
          </p:nvSpPr>
          <p:spPr>
            <a:xfrm>
              <a:off x="141746" y="112576"/>
              <a:ext cx="529308" cy="559367"/>
            </a:xfrm>
            <a:prstGeom prst="rect">
              <a:avLst/>
            </a:prstGeom>
          </p:spPr>
          <p:txBody>
            <a:bodyPr lIns="50800" tIns="50800" rIns="50800" bIns="50800" rtlCol="0" anchor="ctr"/>
            <a:lstStyle/>
            <a:p>
              <a:pPr marL="0" lvl="0" indent="0" algn="ctr">
                <a:lnSpc>
                  <a:spcPts val="3359"/>
                </a:lnSpc>
                <a:spcBef>
                  <a:spcPct val="0"/>
                </a:spcBef>
              </a:pPr>
              <a:endParaRPr/>
            </a:p>
          </p:txBody>
        </p:sp>
      </p:grpSp>
      <p:sp>
        <p:nvSpPr>
          <p:cNvPr id="10" name="Freeform 10"/>
          <p:cNvSpPr/>
          <p:nvPr/>
        </p:nvSpPr>
        <p:spPr>
          <a:xfrm>
            <a:off x="8494719" y="935099"/>
            <a:ext cx="9289541" cy="8416803"/>
          </a:xfrm>
          <a:custGeom>
            <a:avLst/>
            <a:gdLst/>
            <a:ahLst/>
            <a:cxnLst/>
            <a:rect l="l" t="t" r="r" b="b"/>
            <a:pathLst>
              <a:path w="9289541" h="8416803">
                <a:moveTo>
                  <a:pt x="0" y="0"/>
                </a:moveTo>
                <a:lnTo>
                  <a:pt x="9289540" y="0"/>
                </a:lnTo>
                <a:lnTo>
                  <a:pt x="9289540" y="8416802"/>
                </a:lnTo>
                <a:lnTo>
                  <a:pt x="0" y="8416802"/>
                </a:lnTo>
                <a:lnTo>
                  <a:pt x="0" y="0"/>
                </a:lnTo>
                <a:close/>
              </a:path>
            </a:pathLst>
          </a:custGeom>
          <a:blipFill>
            <a:blip r:embed="rId2"/>
            <a:stretch>
              <a:fillRect t="-11552" b="-35606"/>
            </a:stretch>
          </a:blipFill>
        </p:spPr>
        <p:txBody>
          <a:bodyPr/>
          <a:lstStyle/>
          <a:p>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0E3D1"/>
        </a:solidFill>
        <a:effectLst/>
      </p:bgPr>
    </p:bg>
    <p:spTree>
      <p:nvGrpSpPr>
        <p:cNvPr id="1" name=""/>
        <p:cNvGrpSpPr/>
        <p:nvPr/>
      </p:nvGrpSpPr>
      <p:grpSpPr>
        <a:xfrm>
          <a:off x="0" y="0"/>
          <a:ext cx="0" cy="0"/>
          <a:chOff x="0" y="0"/>
          <a:chExt cx="0" cy="0"/>
        </a:xfrm>
      </p:grpSpPr>
      <p:grpSp>
        <p:nvGrpSpPr>
          <p:cNvPr id="2" name="Group 2"/>
          <p:cNvGrpSpPr/>
          <p:nvPr/>
        </p:nvGrpSpPr>
        <p:grpSpPr>
          <a:xfrm>
            <a:off x="666750" y="9184102"/>
            <a:ext cx="2171730" cy="2205796"/>
            <a:chOff x="0" y="0"/>
            <a:chExt cx="812800" cy="825500"/>
          </a:xfrm>
        </p:grpSpPr>
        <p:sp>
          <p:nvSpPr>
            <p:cNvPr id="3" name="Freeform 3"/>
            <p:cNvSpPr/>
            <p:nvPr/>
          </p:nvSpPr>
          <p:spPr>
            <a:xfrm>
              <a:off x="1270" y="0"/>
              <a:ext cx="810260" cy="822960"/>
            </a:xfrm>
            <a:custGeom>
              <a:avLst/>
              <a:gdLst/>
              <a:ahLst/>
              <a:cxnLst/>
              <a:rect l="l" t="t" r="r" b="b"/>
              <a:pathLst>
                <a:path w="810260" h="822960">
                  <a:moveTo>
                    <a:pt x="405130" y="0"/>
                  </a:moveTo>
                  <a:lnTo>
                    <a:pt x="450850" y="151130"/>
                  </a:lnTo>
                  <a:lnTo>
                    <a:pt x="546100" y="25400"/>
                  </a:lnTo>
                  <a:lnTo>
                    <a:pt x="537210" y="181610"/>
                  </a:lnTo>
                  <a:lnTo>
                    <a:pt x="669290" y="96520"/>
                  </a:lnTo>
                  <a:lnTo>
                    <a:pt x="608330" y="241300"/>
                  </a:lnTo>
                  <a:lnTo>
                    <a:pt x="760730" y="205740"/>
                  </a:lnTo>
                  <a:lnTo>
                    <a:pt x="654050" y="321310"/>
                  </a:lnTo>
                  <a:lnTo>
                    <a:pt x="810260" y="340360"/>
                  </a:lnTo>
                  <a:lnTo>
                    <a:pt x="669290" y="411480"/>
                  </a:lnTo>
                  <a:lnTo>
                    <a:pt x="810260" y="482600"/>
                  </a:lnTo>
                  <a:lnTo>
                    <a:pt x="654050" y="501650"/>
                  </a:lnTo>
                  <a:lnTo>
                    <a:pt x="760730" y="617220"/>
                  </a:lnTo>
                  <a:lnTo>
                    <a:pt x="608330" y="581660"/>
                  </a:lnTo>
                  <a:lnTo>
                    <a:pt x="669290" y="726440"/>
                  </a:lnTo>
                  <a:lnTo>
                    <a:pt x="537210" y="640080"/>
                  </a:lnTo>
                  <a:lnTo>
                    <a:pt x="546100" y="797560"/>
                  </a:lnTo>
                  <a:lnTo>
                    <a:pt x="450850" y="671830"/>
                  </a:lnTo>
                  <a:lnTo>
                    <a:pt x="405130" y="822960"/>
                  </a:lnTo>
                  <a:lnTo>
                    <a:pt x="359410" y="671830"/>
                  </a:lnTo>
                  <a:lnTo>
                    <a:pt x="264160" y="797560"/>
                  </a:lnTo>
                  <a:lnTo>
                    <a:pt x="273050" y="640080"/>
                  </a:lnTo>
                  <a:lnTo>
                    <a:pt x="140970" y="726440"/>
                  </a:lnTo>
                  <a:lnTo>
                    <a:pt x="201930" y="581660"/>
                  </a:lnTo>
                  <a:lnTo>
                    <a:pt x="49530" y="617220"/>
                  </a:lnTo>
                  <a:lnTo>
                    <a:pt x="156210" y="501650"/>
                  </a:lnTo>
                  <a:lnTo>
                    <a:pt x="0" y="482600"/>
                  </a:lnTo>
                  <a:lnTo>
                    <a:pt x="140970" y="411480"/>
                  </a:lnTo>
                  <a:lnTo>
                    <a:pt x="0" y="340360"/>
                  </a:lnTo>
                  <a:lnTo>
                    <a:pt x="156210" y="321310"/>
                  </a:lnTo>
                  <a:lnTo>
                    <a:pt x="49530" y="205740"/>
                  </a:lnTo>
                  <a:lnTo>
                    <a:pt x="201930" y="241300"/>
                  </a:lnTo>
                  <a:lnTo>
                    <a:pt x="140970" y="96520"/>
                  </a:lnTo>
                  <a:lnTo>
                    <a:pt x="273050" y="181610"/>
                  </a:lnTo>
                  <a:lnTo>
                    <a:pt x="264160" y="25400"/>
                  </a:lnTo>
                  <a:lnTo>
                    <a:pt x="359410" y="151130"/>
                  </a:lnTo>
                  <a:close/>
                </a:path>
              </a:pathLst>
            </a:custGeom>
            <a:solidFill>
              <a:srgbClr val="A36E51"/>
            </a:solidFill>
          </p:spPr>
          <p:txBody>
            <a:bodyPr/>
            <a:lstStyle/>
            <a:p>
              <a:endParaRPr lang="en-US"/>
            </a:p>
          </p:txBody>
        </p:sp>
        <p:sp>
          <p:nvSpPr>
            <p:cNvPr id="4" name="TextBox 4"/>
            <p:cNvSpPr txBox="1"/>
            <p:nvPr/>
          </p:nvSpPr>
          <p:spPr>
            <a:xfrm>
              <a:off x="141746" y="112576"/>
              <a:ext cx="529308" cy="559367"/>
            </a:xfrm>
            <a:prstGeom prst="rect">
              <a:avLst/>
            </a:prstGeom>
          </p:spPr>
          <p:txBody>
            <a:bodyPr lIns="50800" tIns="50800" rIns="50800" bIns="50800" rtlCol="0" anchor="ctr"/>
            <a:lstStyle/>
            <a:p>
              <a:pPr marL="0" lvl="0" indent="0" algn="ctr">
                <a:lnSpc>
                  <a:spcPts val="3359"/>
                </a:lnSpc>
                <a:spcBef>
                  <a:spcPct val="0"/>
                </a:spcBef>
              </a:pPr>
              <a:endParaRPr/>
            </a:p>
          </p:txBody>
        </p:sp>
      </p:grpSp>
      <p:pic>
        <p:nvPicPr>
          <p:cNvPr id="5" name="Picture 5">
            <a:hlinkClick r:id="" action="ppaction://media"/>
          </p:cNvPr>
          <p:cNvPicPr>
            <a:picLocks noChangeAspect="1"/>
          </p:cNvPicPr>
          <p:nvPr>
            <a:videoFile r:link="rId1"/>
            <p:extLst>
              <p:ext uri="{DAA4B4D4-6D71-4841-9C94-3DE7FCFB9230}">
                <p14:media xmlns:p14="http://schemas.microsoft.com/office/powerpoint/2010/main" r:embed="rId2">
                  <p14:trim/>
                </p14:media>
              </p:ext>
            </p:extLst>
          </p:nvPr>
        </p:nvPicPr>
        <p:blipFill>
          <a:blip r:embed="rId5"/>
          <a:srcRect/>
          <a:stretch>
            <a:fillRect/>
          </a:stretch>
        </p:blipFill>
        <p:spPr>
          <a:xfrm>
            <a:off x="12053063" y="954502"/>
            <a:ext cx="4663152" cy="8229600"/>
          </a:xfrm>
          <a:prstGeom prst="rect">
            <a:avLst/>
          </a:prstGeom>
        </p:spPr>
      </p:pic>
      <p:sp>
        <p:nvSpPr>
          <p:cNvPr id="6" name="TextBox 6"/>
          <p:cNvSpPr txBox="1"/>
          <p:nvPr/>
        </p:nvSpPr>
        <p:spPr>
          <a:xfrm>
            <a:off x="666750" y="469685"/>
            <a:ext cx="9842295" cy="1995170"/>
          </a:xfrm>
          <a:prstGeom prst="rect">
            <a:avLst/>
          </a:prstGeom>
        </p:spPr>
        <p:txBody>
          <a:bodyPr lIns="0" tIns="0" rIns="0" bIns="0" rtlCol="0" anchor="t">
            <a:spAutoFit/>
          </a:bodyPr>
          <a:lstStyle/>
          <a:p>
            <a:pPr marL="0" lvl="0" indent="0" algn="l">
              <a:lnSpc>
                <a:spcPts val="7839"/>
              </a:lnSpc>
              <a:spcBef>
                <a:spcPct val="0"/>
              </a:spcBef>
            </a:pPr>
            <a:r>
              <a:rPr lang="en-US" sz="6999">
                <a:solidFill>
                  <a:srgbClr val="1A0C08"/>
                </a:solidFill>
                <a:latin typeface="Radley"/>
                <a:ea typeface="Radley"/>
                <a:cs typeface="Radley"/>
                <a:sym typeface="Radley"/>
              </a:rPr>
              <a:t>Hadassah:</a:t>
            </a:r>
          </a:p>
          <a:p>
            <a:pPr marL="0" lvl="0" indent="0" algn="l">
              <a:lnSpc>
                <a:spcPts val="7839"/>
              </a:lnSpc>
              <a:spcBef>
                <a:spcPct val="0"/>
              </a:spcBef>
            </a:pPr>
            <a:r>
              <a:rPr lang="en-US" sz="6999">
                <a:solidFill>
                  <a:srgbClr val="1A0C08"/>
                </a:solidFill>
                <a:latin typeface="Radley"/>
                <a:ea typeface="Radley"/>
                <a:cs typeface="Radley"/>
                <a:sym typeface="Radley"/>
              </a:rPr>
              <a:t>Desert Mountain Region</a:t>
            </a:r>
          </a:p>
        </p:txBody>
      </p:sp>
      <p:grpSp>
        <p:nvGrpSpPr>
          <p:cNvPr id="7" name="Group 7"/>
          <p:cNvGrpSpPr/>
          <p:nvPr/>
        </p:nvGrpSpPr>
        <p:grpSpPr>
          <a:xfrm>
            <a:off x="666750" y="3104734"/>
            <a:ext cx="9870459" cy="5017770"/>
            <a:chOff x="0" y="0"/>
            <a:chExt cx="13160612" cy="6690361"/>
          </a:xfrm>
        </p:grpSpPr>
        <p:sp>
          <p:nvSpPr>
            <p:cNvPr id="8" name="TextBox 8"/>
            <p:cNvSpPr txBox="1"/>
            <p:nvPr/>
          </p:nvSpPr>
          <p:spPr>
            <a:xfrm>
              <a:off x="0" y="-76200"/>
              <a:ext cx="7670800" cy="739141"/>
            </a:xfrm>
            <a:prstGeom prst="rect">
              <a:avLst/>
            </a:prstGeom>
          </p:spPr>
          <p:txBody>
            <a:bodyPr lIns="0" tIns="0" rIns="0" bIns="0" rtlCol="0" anchor="t">
              <a:spAutoFit/>
            </a:bodyPr>
            <a:lstStyle/>
            <a:p>
              <a:pPr marL="0" lvl="0" indent="0" algn="l">
                <a:lnSpc>
                  <a:spcPts val="4619"/>
                </a:lnSpc>
                <a:spcBef>
                  <a:spcPct val="0"/>
                </a:spcBef>
              </a:pPr>
              <a:r>
                <a:rPr lang="en-US" sz="3299">
                  <a:solidFill>
                    <a:srgbClr val="1A0C08"/>
                  </a:solidFill>
                  <a:latin typeface="Radley"/>
                  <a:ea typeface="Radley"/>
                  <a:cs typeface="Radley"/>
                  <a:sym typeface="Radley"/>
                </a:rPr>
                <a:t>Empowered Leadership</a:t>
              </a:r>
            </a:p>
          </p:txBody>
        </p:sp>
        <p:sp>
          <p:nvSpPr>
            <p:cNvPr id="9" name="TextBox 9"/>
            <p:cNvSpPr txBox="1"/>
            <p:nvPr/>
          </p:nvSpPr>
          <p:spPr>
            <a:xfrm>
              <a:off x="0" y="837777"/>
              <a:ext cx="13160612" cy="5852583"/>
            </a:xfrm>
            <a:prstGeom prst="rect">
              <a:avLst/>
            </a:prstGeom>
          </p:spPr>
          <p:txBody>
            <a:bodyPr lIns="0" tIns="0" rIns="0" bIns="0" rtlCol="0" anchor="t">
              <a:spAutoFit/>
            </a:bodyPr>
            <a:lstStyle/>
            <a:p>
              <a:pPr marL="0" lvl="0" indent="0" algn="l">
                <a:lnSpc>
                  <a:spcPts val="3499"/>
                </a:lnSpc>
              </a:pPr>
              <a:r>
                <a:rPr lang="en-US" sz="2499">
                  <a:solidFill>
                    <a:srgbClr val="1A0C08"/>
                  </a:solidFill>
                  <a:latin typeface="Carlito"/>
                  <a:ea typeface="Carlito"/>
                  <a:cs typeface="Carlito"/>
                  <a:sym typeface="Carlito"/>
                </a:rPr>
                <a:t>Hadassah is a national, women-led organization founded in 1912 that focuses on advocacy, health, education, and leadership. It supports community programs and global health initiatives while empowering women to lead and serve. Hadassah Desert Mountain continues this mission locally through events, awareness efforts, and community engagement.</a:t>
              </a:r>
            </a:p>
            <a:p>
              <a:pPr marL="0" lvl="0" indent="0" algn="l">
                <a:lnSpc>
                  <a:spcPts val="3499"/>
                </a:lnSpc>
              </a:pPr>
              <a:endParaRPr lang="en-US" sz="2499">
                <a:solidFill>
                  <a:srgbClr val="1A0C08"/>
                </a:solidFill>
                <a:latin typeface="Carlito"/>
                <a:ea typeface="Carlito"/>
                <a:cs typeface="Carlito"/>
                <a:sym typeface="Carlito"/>
              </a:endParaRPr>
            </a:p>
            <a:p>
              <a:pPr marL="0" lvl="0" indent="0" algn="l">
                <a:lnSpc>
                  <a:spcPts val="3499"/>
                </a:lnSpc>
              </a:pPr>
              <a:r>
                <a:rPr lang="en-US" sz="2499">
                  <a:solidFill>
                    <a:srgbClr val="1A0C08"/>
                  </a:solidFill>
                  <a:latin typeface="Carlito"/>
                  <a:ea typeface="Carlito"/>
                  <a:cs typeface="Carlito"/>
                  <a:sym typeface="Carlito"/>
                </a:rPr>
                <a:t>The Dine &amp; Discuss event created an important conversation around how to support survivors of sexual assault and domestic violence through awareness, resources, and empathy. It provided attendees with meaningful information and left the audience feeling heard, seen, and empowered.</a:t>
              </a:r>
            </a:p>
          </p:txBody>
        </p:sp>
      </p:grpSp>
    </p:spTree>
  </p:cSld>
  <p:clrMapOvr>
    <a:masterClrMapping/>
  </p:clrMapOvr>
  <p:transition>
    <p:fade/>
  </p:transition>
  <p:timing>
    <p:tnLst>
      <p:par>
        <p:cTn id="1" dur="indefinite" restart="never" nodeType="tmRoot">
          <p:childTnLst>
            <p:video>
              <p:cMediaNode vol="16000">
                <p:cTn id="2" fill="hold" display="0">
                  <p:stCondLst>
                    <p:cond delay="indefinite"/>
                  </p:stCondLst>
                </p:cTn>
                <p:tgtEl>
                  <p:spTgt spid="5"/>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0E3D1"/>
        </a:solidFill>
        <a:effectLst/>
      </p:bgPr>
    </p:bg>
    <p:spTree>
      <p:nvGrpSpPr>
        <p:cNvPr id="1" name=""/>
        <p:cNvGrpSpPr/>
        <p:nvPr/>
      </p:nvGrpSpPr>
      <p:grpSpPr>
        <a:xfrm>
          <a:off x="0" y="0"/>
          <a:ext cx="0" cy="0"/>
          <a:chOff x="0" y="0"/>
          <a:chExt cx="0" cy="0"/>
        </a:xfrm>
      </p:grpSpPr>
      <p:grpSp>
        <p:nvGrpSpPr>
          <p:cNvPr id="2" name="Group 2"/>
          <p:cNvGrpSpPr/>
          <p:nvPr/>
        </p:nvGrpSpPr>
        <p:grpSpPr>
          <a:xfrm>
            <a:off x="666750" y="9184102"/>
            <a:ext cx="2171730" cy="2205796"/>
            <a:chOff x="0" y="0"/>
            <a:chExt cx="812800" cy="825500"/>
          </a:xfrm>
        </p:grpSpPr>
        <p:sp>
          <p:nvSpPr>
            <p:cNvPr id="3" name="Freeform 3"/>
            <p:cNvSpPr/>
            <p:nvPr/>
          </p:nvSpPr>
          <p:spPr>
            <a:xfrm>
              <a:off x="1270" y="0"/>
              <a:ext cx="810260" cy="822960"/>
            </a:xfrm>
            <a:custGeom>
              <a:avLst/>
              <a:gdLst/>
              <a:ahLst/>
              <a:cxnLst/>
              <a:rect l="l" t="t" r="r" b="b"/>
              <a:pathLst>
                <a:path w="810260" h="822960">
                  <a:moveTo>
                    <a:pt x="405130" y="0"/>
                  </a:moveTo>
                  <a:lnTo>
                    <a:pt x="450850" y="151130"/>
                  </a:lnTo>
                  <a:lnTo>
                    <a:pt x="546100" y="25400"/>
                  </a:lnTo>
                  <a:lnTo>
                    <a:pt x="537210" y="181610"/>
                  </a:lnTo>
                  <a:lnTo>
                    <a:pt x="669290" y="96520"/>
                  </a:lnTo>
                  <a:lnTo>
                    <a:pt x="608330" y="241300"/>
                  </a:lnTo>
                  <a:lnTo>
                    <a:pt x="760730" y="205740"/>
                  </a:lnTo>
                  <a:lnTo>
                    <a:pt x="654050" y="321310"/>
                  </a:lnTo>
                  <a:lnTo>
                    <a:pt x="810260" y="340360"/>
                  </a:lnTo>
                  <a:lnTo>
                    <a:pt x="669290" y="411480"/>
                  </a:lnTo>
                  <a:lnTo>
                    <a:pt x="810260" y="482600"/>
                  </a:lnTo>
                  <a:lnTo>
                    <a:pt x="654050" y="501650"/>
                  </a:lnTo>
                  <a:lnTo>
                    <a:pt x="760730" y="617220"/>
                  </a:lnTo>
                  <a:lnTo>
                    <a:pt x="608330" y="581660"/>
                  </a:lnTo>
                  <a:lnTo>
                    <a:pt x="669290" y="726440"/>
                  </a:lnTo>
                  <a:lnTo>
                    <a:pt x="537210" y="640080"/>
                  </a:lnTo>
                  <a:lnTo>
                    <a:pt x="546100" y="797560"/>
                  </a:lnTo>
                  <a:lnTo>
                    <a:pt x="450850" y="671830"/>
                  </a:lnTo>
                  <a:lnTo>
                    <a:pt x="405130" y="822960"/>
                  </a:lnTo>
                  <a:lnTo>
                    <a:pt x="359410" y="671830"/>
                  </a:lnTo>
                  <a:lnTo>
                    <a:pt x="264160" y="797560"/>
                  </a:lnTo>
                  <a:lnTo>
                    <a:pt x="273050" y="640080"/>
                  </a:lnTo>
                  <a:lnTo>
                    <a:pt x="140970" y="726440"/>
                  </a:lnTo>
                  <a:lnTo>
                    <a:pt x="201930" y="581660"/>
                  </a:lnTo>
                  <a:lnTo>
                    <a:pt x="49530" y="617220"/>
                  </a:lnTo>
                  <a:lnTo>
                    <a:pt x="156210" y="501650"/>
                  </a:lnTo>
                  <a:lnTo>
                    <a:pt x="0" y="482600"/>
                  </a:lnTo>
                  <a:lnTo>
                    <a:pt x="140970" y="411480"/>
                  </a:lnTo>
                  <a:lnTo>
                    <a:pt x="0" y="340360"/>
                  </a:lnTo>
                  <a:lnTo>
                    <a:pt x="156210" y="321310"/>
                  </a:lnTo>
                  <a:lnTo>
                    <a:pt x="49530" y="205740"/>
                  </a:lnTo>
                  <a:lnTo>
                    <a:pt x="201930" y="241300"/>
                  </a:lnTo>
                  <a:lnTo>
                    <a:pt x="140970" y="96520"/>
                  </a:lnTo>
                  <a:lnTo>
                    <a:pt x="273050" y="181610"/>
                  </a:lnTo>
                  <a:lnTo>
                    <a:pt x="264160" y="25400"/>
                  </a:lnTo>
                  <a:lnTo>
                    <a:pt x="359410" y="151130"/>
                  </a:lnTo>
                  <a:close/>
                </a:path>
              </a:pathLst>
            </a:custGeom>
            <a:solidFill>
              <a:srgbClr val="A36E51"/>
            </a:solidFill>
          </p:spPr>
          <p:txBody>
            <a:bodyPr/>
            <a:lstStyle/>
            <a:p>
              <a:endParaRPr lang="en-US"/>
            </a:p>
          </p:txBody>
        </p:sp>
        <p:sp>
          <p:nvSpPr>
            <p:cNvPr id="4" name="TextBox 4"/>
            <p:cNvSpPr txBox="1"/>
            <p:nvPr/>
          </p:nvSpPr>
          <p:spPr>
            <a:xfrm>
              <a:off x="141746" y="112576"/>
              <a:ext cx="529308" cy="559367"/>
            </a:xfrm>
            <a:prstGeom prst="rect">
              <a:avLst/>
            </a:prstGeom>
          </p:spPr>
          <p:txBody>
            <a:bodyPr lIns="50800" tIns="50800" rIns="50800" bIns="50800" rtlCol="0" anchor="ctr"/>
            <a:lstStyle/>
            <a:p>
              <a:pPr marL="0" lvl="0" indent="0" algn="ctr">
                <a:lnSpc>
                  <a:spcPts val="3359"/>
                </a:lnSpc>
                <a:spcBef>
                  <a:spcPct val="0"/>
                </a:spcBef>
              </a:pPr>
              <a:endParaRPr/>
            </a:p>
          </p:txBody>
        </p:sp>
      </p:grpSp>
      <p:pic>
        <p:nvPicPr>
          <p:cNvPr id="5" name="Picture 5">
            <a:hlinkClick r:id="" action="ppaction://media"/>
          </p:cNvPr>
          <p:cNvPicPr>
            <a:picLocks noChangeAspect="1"/>
          </p:cNvPicPr>
          <p:nvPr>
            <a:videoFile r:link="rId1"/>
            <p:extLst>
              <p:ext uri="{DAA4B4D4-6D71-4841-9C94-3DE7FCFB9230}">
                <p14:media xmlns:p14="http://schemas.microsoft.com/office/powerpoint/2010/main" r:embed="rId2">
                  <p14:trim/>
                </p14:media>
              </p:ext>
            </p:extLst>
          </p:nvPr>
        </p:nvPicPr>
        <p:blipFill>
          <a:blip r:embed="rId5"/>
          <a:srcRect/>
          <a:stretch>
            <a:fillRect/>
          </a:stretch>
        </p:blipFill>
        <p:spPr>
          <a:xfrm>
            <a:off x="11298062" y="1028700"/>
            <a:ext cx="4629150" cy="8229600"/>
          </a:xfrm>
          <a:prstGeom prst="rect">
            <a:avLst/>
          </a:prstGeom>
        </p:spPr>
      </p:pic>
      <p:sp>
        <p:nvSpPr>
          <p:cNvPr id="6" name="TextBox 6"/>
          <p:cNvSpPr txBox="1"/>
          <p:nvPr/>
        </p:nvSpPr>
        <p:spPr>
          <a:xfrm>
            <a:off x="1028700" y="1085850"/>
            <a:ext cx="8477250" cy="1995172"/>
          </a:xfrm>
          <a:prstGeom prst="rect">
            <a:avLst/>
          </a:prstGeom>
        </p:spPr>
        <p:txBody>
          <a:bodyPr lIns="0" tIns="0" rIns="0" bIns="0" rtlCol="0" anchor="t">
            <a:spAutoFit/>
          </a:bodyPr>
          <a:lstStyle/>
          <a:p>
            <a:pPr marL="0" lvl="0" indent="0" algn="ctr">
              <a:lnSpc>
                <a:spcPts val="7840"/>
              </a:lnSpc>
              <a:spcBef>
                <a:spcPct val="0"/>
              </a:spcBef>
            </a:pPr>
            <a:r>
              <a:rPr lang="en-US" sz="7000">
                <a:solidFill>
                  <a:srgbClr val="1A0C08"/>
                </a:solidFill>
                <a:latin typeface="Radley"/>
                <a:ea typeface="Radley"/>
                <a:cs typeface="Radley"/>
                <a:sym typeface="Radley"/>
              </a:rPr>
              <a:t>Northeast El Paso Rotary Club</a:t>
            </a:r>
          </a:p>
        </p:txBody>
      </p:sp>
      <p:grpSp>
        <p:nvGrpSpPr>
          <p:cNvPr id="7" name="Group 7"/>
          <p:cNvGrpSpPr/>
          <p:nvPr/>
        </p:nvGrpSpPr>
        <p:grpSpPr>
          <a:xfrm>
            <a:off x="1117991" y="3987836"/>
            <a:ext cx="8387959" cy="3799733"/>
            <a:chOff x="0" y="-76200"/>
            <a:chExt cx="11183945" cy="5066310"/>
          </a:xfrm>
        </p:grpSpPr>
        <p:sp>
          <p:nvSpPr>
            <p:cNvPr id="8" name="TextBox 8"/>
            <p:cNvSpPr txBox="1"/>
            <p:nvPr/>
          </p:nvSpPr>
          <p:spPr>
            <a:xfrm>
              <a:off x="0" y="-76200"/>
              <a:ext cx="7670800" cy="739141"/>
            </a:xfrm>
            <a:prstGeom prst="rect">
              <a:avLst/>
            </a:prstGeom>
          </p:spPr>
          <p:txBody>
            <a:bodyPr lIns="0" tIns="0" rIns="0" bIns="0" rtlCol="0" anchor="t">
              <a:spAutoFit/>
            </a:bodyPr>
            <a:lstStyle/>
            <a:p>
              <a:pPr marL="0" lvl="0" indent="0" algn="l">
                <a:lnSpc>
                  <a:spcPts val="4619"/>
                </a:lnSpc>
                <a:spcBef>
                  <a:spcPct val="0"/>
                </a:spcBef>
              </a:pPr>
              <a:r>
                <a:rPr lang="en-US" sz="3299">
                  <a:solidFill>
                    <a:srgbClr val="1A0C08"/>
                  </a:solidFill>
                  <a:latin typeface="Radley"/>
                  <a:ea typeface="Radley"/>
                  <a:cs typeface="Radley"/>
                  <a:sym typeface="Radley"/>
                </a:rPr>
                <a:t>United for Good</a:t>
              </a:r>
            </a:p>
          </p:txBody>
        </p:sp>
        <p:sp>
          <p:nvSpPr>
            <p:cNvPr id="9" name="TextBox 9"/>
            <p:cNvSpPr txBox="1"/>
            <p:nvPr/>
          </p:nvSpPr>
          <p:spPr>
            <a:xfrm>
              <a:off x="0" y="837777"/>
              <a:ext cx="11183945" cy="4152333"/>
            </a:xfrm>
            <a:prstGeom prst="rect">
              <a:avLst/>
            </a:prstGeom>
          </p:spPr>
          <p:txBody>
            <a:bodyPr lIns="0" tIns="0" rIns="0" bIns="0" rtlCol="0" anchor="t">
              <a:spAutoFit/>
            </a:bodyPr>
            <a:lstStyle/>
            <a:p>
              <a:pPr marL="0" lvl="0" indent="0" algn="l">
                <a:lnSpc>
                  <a:spcPts val="3499"/>
                </a:lnSpc>
              </a:pPr>
              <a:r>
                <a:rPr lang="en-US" sz="2499" dirty="0">
                  <a:solidFill>
                    <a:srgbClr val="1A0C08"/>
                  </a:solidFill>
                  <a:latin typeface="Carlito"/>
                  <a:ea typeface="Carlito"/>
                  <a:cs typeface="Carlito"/>
                  <a:sym typeface="Carlito"/>
                </a:rPr>
                <a:t>The Northeast El Paso Rotary Club is part of Rotary International, a worldwide service organization dedicated to helping communities. With the motto “Service Above Self,” the club supports El Paso through service projects, scholarships, outreach, and volunteer efforts.</a:t>
              </a:r>
            </a:p>
            <a:p>
              <a:pPr marL="0" lvl="0" indent="0" algn="l">
                <a:lnSpc>
                  <a:spcPts val="3499"/>
                </a:lnSpc>
              </a:pPr>
              <a:endParaRPr lang="en-US" sz="2499" dirty="0">
                <a:solidFill>
                  <a:srgbClr val="1A0C08"/>
                </a:solidFill>
                <a:latin typeface="Carlito"/>
                <a:ea typeface="Carlito"/>
                <a:cs typeface="Carlito"/>
                <a:sym typeface="Carlito"/>
              </a:endParaRPr>
            </a:p>
            <a:p>
              <a:pPr marL="0" lvl="0" indent="0" algn="l">
                <a:lnSpc>
                  <a:spcPts val="3499"/>
                </a:lnSpc>
              </a:pPr>
              <a:r>
                <a:rPr lang="en-US" sz="2499" dirty="0">
                  <a:solidFill>
                    <a:srgbClr val="1A0C08"/>
                  </a:solidFill>
                  <a:latin typeface="Carlito"/>
                  <a:ea typeface="Carlito"/>
                  <a:cs typeface="Carlito"/>
                  <a:sym typeface="Carlito"/>
                </a:rPr>
                <a:t>This year our theme was “United for Good”.</a:t>
              </a:r>
            </a:p>
          </p:txBody>
        </p:sp>
      </p:grpSp>
    </p:spTree>
  </p:cSld>
  <p:clrMapOvr>
    <a:masterClrMapping/>
  </p:clrMapOvr>
  <p:transition>
    <p:fade/>
  </p:transition>
  <p:timing>
    <p:tnLst>
      <p:par>
        <p:cTn id="1" dur="indefinite" restart="never" nodeType="tmRoot">
          <p:childTnLst>
            <p:video>
              <p:cMediaNode vol="13000">
                <p:cTn id="2" fill="hold" display="0">
                  <p:stCondLst>
                    <p:cond delay="indefinite"/>
                  </p:stCondLst>
                </p:cTn>
                <p:tgtEl>
                  <p:spTgt spid="5"/>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0E3D1"/>
        </a:solidFill>
        <a:effectLst/>
      </p:bgPr>
    </p:bg>
    <p:spTree>
      <p:nvGrpSpPr>
        <p:cNvPr id="1" name=""/>
        <p:cNvGrpSpPr/>
        <p:nvPr/>
      </p:nvGrpSpPr>
      <p:grpSpPr>
        <a:xfrm>
          <a:off x="0" y="0"/>
          <a:ext cx="0" cy="0"/>
          <a:chOff x="0" y="0"/>
          <a:chExt cx="0" cy="0"/>
        </a:xfrm>
      </p:grpSpPr>
      <p:grpSp>
        <p:nvGrpSpPr>
          <p:cNvPr id="2" name="Group 2"/>
          <p:cNvGrpSpPr/>
          <p:nvPr/>
        </p:nvGrpSpPr>
        <p:grpSpPr>
          <a:xfrm>
            <a:off x="666750" y="9184102"/>
            <a:ext cx="2171730" cy="2205796"/>
            <a:chOff x="0" y="0"/>
            <a:chExt cx="812800" cy="825500"/>
          </a:xfrm>
        </p:grpSpPr>
        <p:sp>
          <p:nvSpPr>
            <p:cNvPr id="3" name="Freeform 3"/>
            <p:cNvSpPr/>
            <p:nvPr/>
          </p:nvSpPr>
          <p:spPr>
            <a:xfrm>
              <a:off x="1270" y="0"/>
              <a:ext cx="810260" cy="822960"/>
            </a:xfrm>
            <a:custGeom>
              <a:avLst/>
              <a:gdLst/>
              <a:ahLst/>
              <a:cxnLst/>
              <a:rect l="l" t="t" r="r" b="b"/>
              <a:pathLst>
                <a:path w="810260" h="822960">
                  <a:moveTo>
                    <a:pt x="405130" y="0"/>
                  </a:moveTo>
                  <a:lnTo>
                    <a:pt x="450850" y="151130"/>
                  </a:lnTo>
                  <a:lnTo>
                    <a:pt x="546100" y="25400"/>
                  </a:lnTo>
                  <a:lnTo>
                    <a:pt x="537210" y="181610"/>
                  </a:lnTo>
                  <a:lnTo>
                    <a:pt x="669290" y="96520"/>
                  </a:lnTo>
                  <a:lnTo>
                    <a:pt x="608330" y="241300"/>
                  </a:lnTo>
                  <a:lnTo>
                    <a:pt x="760730" y="205740"/>
                  </a:lnTo>
                  <a:lnTo>
                    <a:pt x="654050" y="321310"/>
                  </a:lnTo>
                  <a:lnTo>
                    <a:pt x="810260" y="340360"/>
                  </a:lnTo>
                  <a:lnTo>
                    <a:pt x="669290" y="411480"/>
                  </a:lnTo>
                  <a:lnTo>
                    <a:pt x="810260" y="482600"/>
                  </a:lnTo>
                  <a:lnTo>
                    <a:pt x="654050" y="501650"/>
                  </a:lnTo>
                  <a:lnTo>
                    <a:pt x="760730" y="617220"/>
                  </a:lnTo>
                  <a:lnTo>
                    <a:pt x="608330" y="581660"/>
                  </a:lnTo>
                  <a:lnTo>
                    <a:pt x="669290" y="726440"/>
                  </a:lnTo>
                  <a:lnTo>
                    <a:pt x="537210" y="640080"/>
                  </a:lnTo>
                  <a:lnTo>
                    <a:pt x="546100" y="797560"/>
                  </a:lnTo>
                  <a:lnTo>
                    <a:pt x="450850" y="671830"/>
                  </a:lnTo>
                  <a:lnTo>
                    <a:pt x="405130" y="822960"/>
                  </a:lnTo>
                  <a:lnTo>
                    <a:pt x="359410" y="671830"/>
                  </a:lnTo>
                  <a:lnTo>
                    <a:pt x="264160" y="797560"/>
                  </a:lnTo>
                  <a:lnTo>
                    <a:pt x="273050" y="640080"/>
                  </a:lnTo>
                  <a:lnTo>
                    <a:pt x="140970" y="726440"/>
                  </a:lnTo>
                  <a:lnTo>
                    <a:pt x="201930" y="581660"/>
                  </a:lnTo>
                  <a:lnTo>
                    <a:pt x="49530" y="617220"/>
                  </a:lnTo>
                  <a:lnTo>
                    <a:pt x="156210" y="501650"/>
                  </a:lnTo>
                  <a:lnTo>
                    <a:pt x="0" y="482600"/>
                  </a:lnTo>
                  <a:lnTo>
                    <a:pt x="140970" y="411480"/>
                  </a:lnTo>
                  <a:lnTo>
                    <a:pt x="0" y="340360"/>
                  </a:lnTo>
                  <a:lnTo>
                    <a:pt x="156210" y="321310"/>
                  </a:lnTo>
                  <a:lnTo>
                    <a:pt x="49530" y="205740"/>
                  </a:lnTo>
                  <a:lnTo>
                    <a:pt x="201930" y="241300"/>
                  </a:lnTo>
                  <a:lnTo>
                    <a:pt x="140970" y="96520"/>
                  </a:lnTo>
                  <a:lnTo>
                    <a:pt x="273050" y="181610"/>
                  </a:lnTo>
                  <a:lnTo>
                    <a:pt x="264160" y="25400"/>
                  </a:lnTo>
                  <a:lnTo>
                    <a:pt x="359410" y="151130"/>
                  </a:lnTo>
                  <a:close/>
                </a:path>
              </a:pathLst>
            </a:custGeom>
            <a:solidFill>
              <a:srgbClr val="A36E51"/>
            </a:solidFill>
          </p:spPr>
          <p:txBody>
            <a:bodyPr/>
            <a:lstStyle/>
            <a:p>
              <a:endParaRPr lang="en-US"/>
            </a:p>
          </p:txBody>
        </p:sp>
        <p:sp>
          <p:nvSpPr>
            <p:cNvPr id="4" name="TextBox 4"/>
            <p:cNvSpPr txBox="1"/>
            <p:nvPr/>
          </p:nvSpPr>
          <p:spPr>
            <a:xfrm>
              <a:off x="141746" y="112576"/>
              <a:ext cx="529308" cy="559367"/>
            </a:xfrm>
            <a:prstGeom prst="rect">
              <a:avLst/>
            </a:prstGeom>
          </p:spPr>
          <p:txBody>
            <a:bodyPr lIns="50800" tIns="50800" rIns="50800" bIns="50800" rtlCol="0" anchor="ctr"/>
            <a:lstStyle/>
            <a:p>
              <a:pPr marL="0" lvl="0" indent="0" algn="ctr">
                <a:lnSpc>
                  <a:spcPts val="3359"/>
                </a:lnSpc>
                <a:spcBef>
                  <a:spcPct val="0"/>
                </a:spcBef>
              </a:pPr>
              <a:endParaRPr/>
            </a:p>
          </p:txBody>
        </p:sp>
      </p:grpSp>
      <p:pic>
        <p:nvPicPr>
          <p:cNvPr id="5" name="Picture 5">
            <a:hlinkClick r:id="" action="ppaction://media"/>
          </p:cNvPr>
          <p:cNvPicPr>
            <a:picLocks noChangeAspect="1"/>
          </p:cNvPicPr>
          <p:nvPr>
            <a:videoFile r:link="rId1"/>
            <p:extLst>
              <p:ext uri="{DAA4B4D4-6D71-4841-9C94-3DE7FCFB9230}">
                <p14:media xmlns:p14="http://schemas.microsoft.com/office/powerpoint/2010/main" r:embed="rId2">
                  <p14:trim end="9.999"/>
                </p14:media>
              </p:ext>
            </p:extLst>
          </p:nvPr>
        </p:nvPicPr>
        <p:blipFill>
          <a:blip r:embed="rId5"/>
          <a:srcRect/>
          <a:stretch>
            <a:fillRect/>
          </a:stretch>
        </p:blipFill>
        <p:spPr>
          <a:xfrm>
            <a:off x="12278693" y="954502"/>
            <a:ext cx="4629150" cy="8229600"/>
          </a:xfrm>
          <a:prstGeom prst="rect">
            <a:avLst/>
          </a:prstGeom>
        </p:spPr>
      </p:pic>
      <p:sp>
        <p:nvSpPr>
          <p:cNvPr id="6" name="TextBox 6"/>
          <p:cNvSpPr txBox="1"/>
          <p:nvPr/>
        </p:nvSpPr>
        <p:spPr>
          <a:xfrm>
            <a:off x="1073915" y="1066800"/>
            <a:ext cx="10068893" cy="2536444"/>
          </a:xfrm>
          <a:prstGeom prst="rect">
            <a:avLst/>
          </a:prstGeom>
        </p:spPr>
        <p:txBody>
          <a:bodyPr lIns="0" tIns="0" rIns="0" bIns="0" rtlCol="0" anchor="t">
            <a:spAutoFit/>
          </a:bodyPr>
          <a:lstStyle/>
          <a:p>
            <a:pPr marL="0" lvl="0" indent="0" algn="ctr">
              <a:lnSpc>
                <a:spcPts val="6608"/>
              </a:lnSpc>
              <a:spcBef>
                <a:spcPct val="0"/>
              </a:spcBef>
            </a:pPr>
            <a:r>
              <a:rPr lang="en-US" sz="5900">
                <a:solidFill>
                  <a:srgbClr val="1A0C08"/>
                </a:solidFill>
                <a:latin typeface="Radley"/>
                <a:ea typeface="Radley"/>
                <a:cs typeface="Radley"/>
                <a:sym typeface="Radley"/>
              </a:rPr>
              <a:t>Anusim Center: </a:t>
            </a:r>
          </a:p>
          <a:p>
            <a:pPr marL="0" lvl="0" indent="0" algn="ctr">
              <a:lnSpc>
                <a:spcPts val="6608"/>
              </a:lnSpc>
              <a:spcBef>
                <a:spcPct val="0"/>
              </a:spcBef>
            </a:pPr>
            <a:r>
              <a:rPr lang="en-US" sz="5900">
                <a:solidFill>
                  <a:srgbClr val="1A0C08"/>
                </a:solidFill>
                <a:latin typeface="Radley"/>
                <a:ea typeface="Radley"/>
                <a:cs typeface="Radley"/>
                <a:sym typeface="Radley"/>
              </a:rPr>
              <a:t>Celebrating Community and Identity</a:t>
            </a:r>
          </a:p>
        </p:txBody>
      </p:sp>
      <p:grpSp>
        <p:nvGrpSpPr>
          <p:cNvPr id="7" name="Group 7"/>
          <p:cNvGrpSpPr/>
          <p:nvPr/>
        </p:nvGrpSpPr>
        <p:grpSpPr>
          <a:xfrm>
            <a:off x="1481081" y="4695825"/>
            <a:ext cx="9254562" cy="2388870"/>
            <a:chOff x="0" y="0"/>
            <a:chExt cx="12339417" cy="3185161"/>
          </a:xfrm>
        </p:grpSpPr>
        <p:sp>
          <p:nvSpPr>
            <p:cNvPr id="8" name="TextBox 8"/>
            <p:cNvSpPr txBox="1"/>
            <p:nvPr/>
          </p:nvSpPr>
          <p:spPr>
            <a:xfrm>
              <a:off x="0" y="-76200"/>
              <a:ext cx="8659531" cy="739141"/>
            </a:xfrm>
            <a:prstGeom prst="rect">
              <a:avLst/>
            </a:prstGeom>
          </p:spPr>
          <p:txBody>
            <a:bodyPr lIns="0" tIns="0" rIns="0" bIns="0" rtlCol="0" anchor="t">
              <a:spAutoFit/>
            </a:bodyPr>
            <a:lstStyle/>
            <a:p>
              <a:pPr marL="0" lvl="0" indent="0" algn="l">
                <a:lnSpc>
                  <a:spcPts val="4619"/>
                </a:lnSpc>
                <a:spcBef>
                  <a:spcPct val="0"/>
                </a:spcBef>
              </a:pPr>
              <a:r>
                <a:rPr lang="en-US" sz="3299">
                  <a:solidFill>
                    <a:srgbClr val="1A0C08"/>
                  </a:solidFill>
                  <a:latin typeface="Radley"/>
                  <a:ea typeface="Radley"/>
                  <a:cs typeface="Radley"/>
                  <a:sym typeface="Radley"/>
                </a:rPr>
                <a:t>Preserving Heritage</a:t>
              </a:r>
            </a:p>
          </p:txBody>
        </p:sp>
        <p:sp>
          <p:nvSpPr>
            <p:cNvPr id="9" name="TextBox 9"/>
            <p:cNvSpPr txBox="1"/>
            <p:nvPr/>
          </p:nvSpPr>
          <p:spPr>
            <a:xfrm>
              <a:off x="0" y="837777"/>
              <a:ext cx="12339417" cy="2347383"/>
            </a:xfrm>
            <a:prstGeom prst="rect">
              <a:avLst/>
            </a:prstGeom>
          </p:spPr>
          <p:txBody>
            <a:bodyPr lIns="0" tIns="0" rIns="0" bIns="0" rtlCol="0" anchor="t">
              <a:spAutoFit/>
            </a:bodyPr>
            <a:lstStyle/>
            <a:p>
              <a:pPr marL="0" lvl="0" indent="0" algn="l">
                <a:lnSpc>
                  <a:spcPts val="3499"/>
                </a:lnSpc>
              </a:pPr>
              <a:r>
                <a:rPr lang="en-US" sz="2499">
                  <a:solidFill>
                    <a:srgbClr val="1A0C08"/>
                  </a:solidFill>
                  <a:latin typeface="Carlito"/>
                  <a:ea typeface="Carlito"/>
                  <a:cs typeface="Carlito"/>
                  <a:sym typeface="Carlito"/>
                </a:rPr>
                <a:t>The Anusim Center and Synagogue is a community centered on faith, identity, history, and belonging. Its mission is important because it helps preserve Jewish heritage while creating a welcoming space for community, learning, and meaningful connection.</a:t>
              </a:r>
            </a:p>
          </p:txBody>
        </p:sp>
      </p:grpSp>
    </p:spTree>
  </p:cSld>
  <p:clrMapOvr>
    <a:masterClrMapping/>
  </p:clrMapOvr>
  <p:transition>
    <p:fade/>
  </p:transition>
  <p:timing>
    <p:tnLst>
      <p:par>
        <p:cTn id="1" dur="indefinite" restart="never" nodeType="tmRoot">
          <p:childTnLst>
            <p:video>
              <p:cMediaNode vol="21000">
                <p:cTn id="2" fill="hold" display="0">
                  <p:stCondLst>
                    <p:cond delay="indefinite"/>
                  </p:stCondLst>
                </p:cTn>
                <p:tgtEl>
                  <p:spTgt spid="5"/>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0E3D1"/>
        </a:solidFill>
        <a:effectLst/>
      </p:bgPr>
    </p:bg>
    <p:spTree>
      <p:nvGrpSpPr>
        <p:cNvPr id="1" name=""/>
        <p:cNvGrpSpPr/>
        <p:nvPr/>
      </p:nvGrpSpPr>
      <p:grpSpPr>
        <a:xfrm>
          <a:off x="0" y="0"/>
          <a:ext cx="0" cy="0"/>
          <a:chOff x="0" y="0"/>
          <a:chExt cx="0" cy="0"/>
        </a:xfrm>
      </p:grpSpPr>
      <p:sp>
        <p:nvSpPr>
          <p:cNvPr id="2" name="AutoShape 2"/>
          <p:cNvSpPr/>
          <p:nvPr/>
        </p:nvSpPr>
        <p:spPr>
          <a:xfrm>
            <a:off x="4261738" y="2784303"/>
            <a:ext cx="9764524" cy="0"/>
          </a:xfrm>
          <a:prstGeom prst="line">
            <a:avLst/>
          </a:prstGeom>
          <a:ln w="19050" cap="flat">
            <a:solidFill>
              <a:srgbClr val="A36E51"/>
            </a:solidFill>
            <a:prstDash val="solid"/>
            <a:headEnd type="none" w="sm" len="sm"/>
            <a:tailEnd type="none" w="sm" len="sm"/>
          </a:ln>
        </p:spPr>
        <p:txBody>
          <a:bodyPr/>
          <a:lstStyle/>
          <a:p>
            <a:endParaRPr lang="en-US"/>
          </a:p>
        </p:txBody>
      </p:sp>
      <p:grpSp>
        <p:nvGrpSpPr>
          <p:cNvPr id="3" name="Group 3"/>
          <p:cNvGrpSpPr/>
          <p:nvPr/>
        </p:nvGrpSpPr>
        <p:grpSpPr>
          <a:xfrm>
            <a:off x="17202135" y="459202"/>
            <a:ext cx="2171730" cy="2205796"/>
            <a:chOff x="0" y="0"/>
            <a:chExt cx="812800" cy="825500"/>
          </a:xfrm>
        </p:grpSpPr>
        <p:sp>
          <p:nvSpPr>
            <p:cNvPr id="4" name="Freeform 4"/>
            <p:cNvSpPr/>
            <p:nvPr/>
          </p:nvSpPr>
          <p:spPr>
            <a:xfrm>
              <a:off x="1270" y="0"/>
              <a:ext cx="810260" cy="822960"/>
            </a:xfrm>
            <a:custGeom>
              <a:avLst/>
              <a:gdLst/>
              <a:ahLst/>
              <a:cxnLst/>
              <a:rect l="l" t="t" r="r" b="b"/>
              <a:pathLst>
                <a:path w="810260" h="822960">
                  <a:moveTo>
                    <a:pt x="405130" y="0"/>
                  </a:moveTo>
                  <a:lnTo>
                    <a:pt x="450850" y="151130"/>
                  </a:lnTo>
                  <a:lnTo>
                    <a:pt x="546100" y="25400"/>
                  </a:lnTo>
                  <a:lnTo>
                    <a:pt x="537210" y="181610"/>
                  </a:lnTo>
                  <a:lnTo>
                    <a:pt x="669290" y="96520"/>
                  </a:lnTo>
                  <a:lnTo>
                    <a:pt x="608330" y="241300"/>
                  </a:lnTo>
                  <a:lnTo>
                    <a:pt x="760730" y="205740"/>
                  </a:lnTo>
                  <a:lnTo>
                    <a:pt x="654050" y="321310"/>
                  </a:lnTo>
                  <a:lnTo>
                    <a:pt x="810260" y="340360"/>
                  </a:lnTo>
                  <a:lnTo>
                    <a:pt x="669290" y="411480"/>
                  </a:lnTo>
                  <a:lnTo>
                    <a:pt x="810260" y="482600"/>
                  </a:lnTo>
                  <a:lnTo>
                    <a:pt x="654050" y="501650"/>
                  </a:lnTo>
                  <a:lnTo>
                    <a:pt x="760730" y="617220"/>
                  </a:lnTo>
                  <a:lnTo>
                    <a:pt x="608330" y="581660"/>
                  </a:lnTo>
                  <a:lnTo>
                    <a:pt x="669290" y="726440"/>
                  </a:lnTo>
                  <a:lnTo>
                    <a:pt x="537210" y="640080"/>
                  </a:lnTo>
                  <a:lnTo>
                    <a:pt x="546100" y="797560"/>
                  </a:lnTo>
                  <a:lnTo>
                    <a:pt x="450850" y="671830"/>
                  </a:lnTo>
                  <a:lnTo>
                    <a:pt x="405130" y="822960"/>
                  </a:lnTo>
                  <a:lnTo>
                    <a:pt x="359410" y="671830"/>
                  </a:lnTo>
                  <a:lnTo>
                    <a:pt x="264160" y="797560"/>
                  </a:lnTo>
                  <a:lnTo>
                    <a:pt x="273050" y="640080"/>
                  </a:lnTo>
                  <a:lnTo>
                    <a:pt x="140970" y="726440"/>
                  </a:lnTo>
                  <a:lnTo>
                    <a:pt x="201930" y="581660"/>
                  </a:lnTo>
                  <a:lnTo>
                    <a:pt x="49530" y="617220"/>
                  </a:lnTo>
                  <a:lnTo>
                    <a:pt x="156210" y="501650"/>
                  </a:lnTo>
                  <a:lnTo>
                    <a:pt x="0" y="482600"/>
                  </a:lnTo>
                  <a:lnTo>
                    <a:pt x="140970" y="411480"/>
                  </a:lnTo>
                  <a:lnTo>
                    <a:pt x="0" y="340360"/>
                  </a:lnTo>
                  <a:lnTo>
                    <a:pt x="156210" y="321310"/>
                  </a:lnTo>
                  <a:lnTo>
                    <a:pt x="49530" y="205740"/>
                  </a:lnTo>
                  <a:lnTo>
                    <a:pt x="201930" y="241300"/>
                  </a:lnTo>
                  <a:lnTo>
                    <a:pt x="140970" y="96520"/>
                  </a:lnTo>
                  <a:lnTo>
                    <a:pt x="273050" y="181610"/>
                  </a:lnTo>
                  <a:lnTo>
                    <a:pt x="264160" y="25400"/>
                  </a:lnTo>
                  <a:lnTo>
                    <a:pt x="359410" y="151130"/>
                  </a:lnTo>
                  <a:close/>
                </a:path>
              </a:pathLst>
            </a:custGeom>
            <a:solidFill>
              <a:srgbClr val="A36E51"/>
            </a:solidFill>
          </p:spPr>
          <p:txBody>
            <a:bodyPr/>
            <a:lstStyle/>
            <a:p>
              <a:endParaRPr lang="en-US"/>
            </a:p>
          </p:txBody>
        </p:sp>
        <p:sp>
          <p:nvSpPr>
            <p:cNvPr id="5" name="TextBox 5"/>
            <p:cNvSpPr txBox="1"/>
            <p:nvPr/>
          </p:nvSpPr>
          <p:spPr>
            <a:xfrm>
              <a:off x="141746" y="112576"/>
              <a:ext cx="529308" cy="559367"/>
            </a:xfrm>
            <a:prstGeom prst="rect">
              <a:avLst/>
            </a:prstGeom>
          </p:spPr>
          <p:txBody>
            <a:bodyPr lIns="50800" tIns="50800" rIns="50800" bIns="50800" rtlCol="0" anchor="ctr"/>
            <a:lstStyle/>
            <a:p>
              <a:pPr marL="0" lvl="0" indent="0" algn="ctr">
                <a:lnSpc>
                  <a:spcPts val="3359"/>
                </a:lnSpc>
                <a:spcBef>
                  <a:spcPct val="0"/>
                </a:spcBef>
              </a:pPr>
              <a:endParaRPr/>
            </a:p>
          </p:txBody>
        </p:sp>
      </p:grpSp>
      <p:sp>
        <p:nvSpPr>
          <p:cNvPr id="6" name="TextBox 6"/>
          <p:cNvSpPr txBox="1"/>
          <p:nvPr/>
        </p:nvSpPr>
        <p:spPr>
          <a:xfrm>
            <a:off x="893129" y="3408217"/>
            <a:ext cx="16501742" cy="5741670"/>
          </a:xfrm>
          <a:prstGeom prst="rect">
            <a:avLst/>
          </a:prstGeom>
        </p:spPr>
        <p:txBody>
          <a:bodyPr lIns="0" tIns="0" rIns="0" bIns="0" rtlCol="0" anchor="t">
            <a:spAutoFit/>
          </a:bodyPr>
          <a:lstStyle/>
          <a:p>
            <a:pPr marL="647700" lvl="1" indent="-323850" algn="l">
              <a:lnSpc>
                <a:spcPts val="4200"/>
              </a:lnSpc>
              <a:spcBef>
                <a:spcPct val="0"/>
              </a:spcBef>
              <a:buFont typeface="Arial"/>
              <a:buChar char="•"/>
            </a:pPr>
            <a:r>
              <a:rPr lang="en-US" sz="3000">
                <a:solidFill>
                  <a:srgbClr val="1A0C08"/>
                </a:solidFill>
                <a:latin typeface="Radley"/>
                <a:ea typeface="Radley"/>
                <a:cs typeface="Radley"/>
                <a:sym typeface="Radley"/>
              </a:rPr>
              <a:t>Learned to use new tools such as CapCut to make my videos and storytelling more polished and professional</a:t>
            </a:r>
          </a:p>
          <a:p>
            <a:pPr marL="647700" lvl="1" indent="-323850" algn="l">
              <a:lnSpc>
                <a:spcPts val="4200"/>
              </a:lnSpc>
              <a:spcBef>
                <a:spcPct val="0"/>
              </a:spcBef>
              <a:buFont typeface="Arial"/>
              <a:buChar char="•"/>
            </a:pPr>
            <a:r>
              <a:rPr lang="en-US" sz="3000">
                <a:solidFill>
                  <a:srgbClr val="1A0C08"/>
                </a:solidFill>
                <a:latin typeface="Radley"/>
                <a:ea typeface="Radley"/>
                <a:cs typeface="Radley"/>
                <a:sym typeface="Radley"/>
              </a:rPr>
              <a:t>Used photography to capture moments, memories, and the human side of service in the community</a:t>
            </a:r>
          </a:p>
          <a:p>
            <a:pPr marL="647700" lvl="1" indent="-323850" algn="l">
              <a:lnSpc>
                <a:spcPts val="4200"/>
              </a:lnSpc>
              <a:spcBef>
                <a:spcPct val="0"/>
              </a:spcBef>
              <a:buFont typeface="Arial"/>
              <a:buChar char="•"/>
            </a:pPr>
            <a:r>
              <a:rPr lang="en-US" sz="3000">
                <a:solidFill>
                  <a:srgbClr val="1A0C08"/>
                </a:solidFill>
                <a:latin typeface="Radley"/>
                <a:ea typeface="Radley"/>
                <a:cs typeface="Radley"/>
                <a:sym typeface="Radley"/>
              </a:rPr>
              <a:t>Realized that each person brings light and helps make El Paso better, even through small actions</a:t>
            </a:r>
          </a:p>
          <a:p>
            <a:pPr marL="647700" lvl="1" indent="-323850" algn="l">
              <a:lnSpc>
                <a:spcPts val="4200"/>
              </a:lnSpc>
              <a:spcBef>
                <a:spcPct val="0"/>
              </a:spcBef>
              <a:buFont typeface="Arial"/>
              <a:buChar char="•"/>
            </a:pPr>
            <a:r>
              <a:rPr lang="en-US" sz="3000">
                <a:solidFill>
                  <a:srgbClr val="1A0C08"/>
                </a:solidFill>
                <a:latin typeface="Radley"/>
                <a:ea typeface="Radley"/>
                <a:cs typeface="Radley"/>
                <a:sym typeface="Radley"/>
              </a:rPr>
              <a:t>Strengthened my efficiency, communication, leadership, and sense of purpose through volunteering</a:t>
            </a:r>
          </a:p>
          <a:p>
            <a:pPr marL="647700" lvl="1" indent="-323850" algn="l">
              <a:lnSpc>
                <a:spcPts val="4200"/>
              </a:lnSpc>
              <a:spcBef>
                <a:spcPct val="0"/>
              </a:spcBef>
              <a:buFont typeface="Arial"/>
              <a:buChar char="•"/>
            </a:pPr>
            <a:r>
              <a:rPr lang="en-US" sz="3000">
                <a:solidFill>
                  <a:srgbClr val="1A0C08"/>
                </a:solidFill>
                <a:latin typeface="Radley"/>
                <a:ea typeface="Radley"/>
                <a:cs typeface="Radley"/>
                <a:sym typeface="Radley"/>
              </a:rPr>
              <a:t>Gained a deeper appreciation for mentors, community leaders, and the opportunity to help others feel seen</a:t>
            </a:r>
          </a:p>
          <a:p>
            <a:pPr algn="l">
              <a:lnSpc>
                <a:spcPts val="3359"/>
              </a:lnSpc>
              <a:spcBef>
                <a:spcPct val="0"/>
              </a:spcBef>
            </a:pPr>
            <a:endParaRPr lang="en-US" sz="3000">
              <a:solidFill>
                <a:srgbClr val="1A0C08"/>
              </a:solidFill>
              <a:latin typeface="Radley"/>
              <a:ea typeface="Radley"/>
              <a:cs typeface="Radley"/>
              <a:sym typeface="Radley"/>
            </a:endParaRPr>
          </a:p>
        </p:txBody>
      </p:sp>
      <p:sp>
        <p:nvSpPr>
          <p:cNvPr id="7" name="TextBox 7"/>
          <p:cNvSpPr txBox="1"/>
          <p:nvPr/>
        </p:nvSpPr>
        <p:spPr>
          <a:xfrm>
            <a:off x="1271908" y="1190108"/>
            <a:ext cx="15744185" cy="913131"/>
          </a:xfrm>
          <a:prstGeom prst="rect">
            <a:avLst/>
          </a:prstGeom>
        </p:spPr>
        <p:txBody>
          <a:bodyPr lIns="0" tIns="0" rIns="0" bIns="0" rtlCol="0" anchor="t">
            <a:spAutoFit/>
          </a:bodyPr>
          <a:lstStyle/>
          <a:p>
            <a:pPr algn="ctr">
              <a:lnSpc>
                <a:spcPts val="7419"/>
              </a:lnSpc>
            </a:pPr>
            <a:r>
              <a:rPr lang="en-US" sz="5299">
                <a:solidFill>
                  <a:srgbClr val="1A0C08"/>
                </a:solidFill>
                <a:latin typeface="Lovelo"/>
                <a:ea typeface="Lovelo"/>
                <a:cs typeface="Lovelo"/>
                <a:sym typeface="Lovelo"/>
              </a:rPr>
              <a:t>Cr</a:t>
            </a:r>
            <a:r>
              <a:rPr lang="en-US" sz="5299" b="1">
                <a:solidFill>
                  <a:srgbClr val="1A0C08"/>
                </a:solidFill>
                <a:latin typeface="Lovelo"/>
                <a:ea typeface="Lovelo"/>
                <a:cs typeface="Lovelo"/>
                <a:sym typeface="Lovelo"/>
              </a:rPr>
              <a:t>eative Growth, Reflection, and Gratitude</a:t>
            </a: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0E3D1"/>
        </a:solidFill>
        <a:effectLst/>
      </p:bgPr>
    </p:bg>
    <p:spTree>
      <p:nvGrpSpPr>
        <p:cNvPr id="1" name="">
          <a:extLst>
            <a:ext uri="{FF2B5EF4-FFF2-40B4-BE49-F238E27FC236}">
              <a16:creationId xmlns:a16="http://schemas.microsoft.com/office/drawing/2014/main" id="{4B6EC8D3-44BD-D698-DFDF-B83386026076}"/>
            </a:ext>
          </a:extLst>
        </p:cNvPr>
        <p:cNvGrpSpPr/>
        <p:nvPr/>
      </p:nvGrpSpPr>
      <p:grpSpPr>
        <a:xfrm>
          <a:off x="0" y="0"/>
          <a:ext cx="0" cy="0"/>
          <a:chOff x="0" y="0"/>
          <a:chExt cx="0" cy="0"/>
        </a:xfrm>
      </p:grpSpPr>
      <p:sp>
        <p:nvSpPr>
          <p:cNvPr id="2" name="AutoShape 2">
            <a:extLst>
              <a:ext uri="{FF2B5EF4-FFF2-40B4-BE49-F238E27FC236}">
                <a16:creationId xmlns:a16="http://schemas.microsoft.com/office/drawing/2014/main" id="{220781A7-E340-3D0B-6590-836187C23841}"/>
              </a:ext>
            </a:extLst>
          </p:cNvPr>
          <p:cNvSpPr/>
          <p:nvPr/>
        </p:nvSpPr>
        <p:spPr>
          <a:xfrm>
            <a:off x="4261738" y="2784303"/>
            <a:ext cx="9764524" cy="0"/>
          </a:xfrm>
          <a:prstGeom prst="line">
            <a:avLst/>
          </a:prstGeom>
          <a:ln w="19050" cap="flat">
            <a:solidFill>
              <a:srgbClr val="A36E51"/>
            </a:solidFill>
            <a:prstDash val="solid"/>
            <a:headEnd type="none" w="sm" len="sm"/>
            <a:tailEnd type="none" w="sm" len="sm"/>
          </a:ln>
        </p:spPr>
        <p:txBody>
          <a:bodyPr/>
          <a:lstStyle/>
          <a:p>
            <a:endParaRPr lang="en-US"/>
          </a:p>
        </p:txBody>
      </p:sp>
      <p:grpSp>
        <p:nvGrpSpPr>
          <p:cNvPr id="3" name="Group 3">
            <a:extLst>
              <a:ext uri="{FF2B5EF4-FFF2-40B4-BE49-F238E27FC236}">
                <a16:creationId xmlns:a16="http://schemas.microsoft.com/office/drawing/2014/main" id="{AFEACE16-4ECF-8C57-D9B9-19902C811701}"/>
              </a:ext>
            </a:extLst>
          </p:cNvPr>
          <p:cNvGrpSpPr/>
          <p:nvPr/>
        </p:nvGrpSpPr>
        <p:grpSpPr>
          <a:xfrm>
            <a:off x="17202135" y="459202"/>
            <a:ext cx="2171730" cy="2205796"/>
            <a:chOff x="0" y="0"/>
            <a:chExt cx="812800" cy="825500"/>
          </a:xfrm>
        </p:grpSpPr>
        <p:sp>
          <p:nvSpPr>
            <p:cNvPr id="4" name="Freeform 4">
              <a:extLst>
                <a:ext uri="{FF2B5EF4-FFF2-40B4-BE49-F238E27FC236}">
                  <a16:creationId xmlns:a16="http://schemas.microsoft.com/office/drawing/2014/main" id="{7A70BC3E-DDD0-DB8F-34EF-75EF40A7D962}"/>
                </a:ext>
              </a:extLst>
            </p:cNvPr>
            <p:cNvSpPr/>
            <p:nvPr/>
          </p:nvSpPr>
          <p:spPr>
            <a:xfrm>
              <a:off x="1270" y="0"/>
              <a:ext cx="810260" cy="822960"/>
            </a:xfrm>
            <a:custGeom>
              <a:avLst/>
              <a:gdLst/>
              <a:ahLst/>
              <a:cxnLst/>
              <a:rect l="l" t="t" r="r" b="b"/>
              <a:pathLst>
                <a:path w="810260" h="822960">
                  <a:moveTo>
                    <a:pt x="405130" y="0"/>
                  </a:moveTo>
                  <a:lnTo>
                    <a:pt x="450850" y="151130"/>
                  </a:lnTo>
                  <a:lnTo>
                    <a:pt x="546100" y="25400"/>
                  </a:lnTo>
                  <a:lnTo>
                    <a:pt x="537210" y="181610"/>
                  </a:lnTo>
                  <a:lnTo>
                    <a:pt x="669290" y="96520"/>
                  </a:lnTo>
                  <a:lnTo>
                    <a:pt x="608330" y="241300"/>
                  </a:lnTo>
                  <a:lnTo>
                    <a:pt x="760730" y="205740"/>
                  </a:lnTo>
                  <a:lnTo>
                    <a:pt x="654050" y="321310"/>
                  </a:lnTo>
                  <a:lnTo>
                    <a:pt x="810260" y="340360"/>
                  </a:lnTo>
                  <a:lnTo>
                    <a:pt x="669290" y="411480"/>
                  </a:lnTo>
                  <a:lnTo>
                    <a:pt x="810260" y="482600"/>
                  </a:lnTo>
                  <a:lnTo>
                    <a:pt x="654050" y="501650"/>
                  </a:lnTo>
                  <a:lnTo>
                    <a:pt x="760730" y="617220"/>
                  </a:lnTo>
                  <a:lnTo>
                    <a:pt x="608330" y="581660"/>
                  </a:lnTo>
                  <a:lnTo>
                    <a:pt x="669290" y="726440"/>
                  </a:lnTo>
                  <a:lnTo>
                    <a:pt x="537210" y="640080"/>
                  </a:lnTo>
                  <a:lnTo>
                    <a:pt x="546100" y="797560"/>
                  </a:lnTo>
                  <a:lnTo>
                    <a:pt x="450850" y="671830"/>
                  </a:lnTo>
                  <a:lnTo>
                    <a:pt x="405130" y="822960"/>
                  </a:lnTo>
                  <a:lnTo>
                    <a:pt x="359410" y="671830"/>
                  </a:lnTo>
                  <a:lnTo>
                    <a:pt x="264160" y="797560"/>
                  </a:lnTo>
                  <a:lnTo>
                    <a:pt x="273050" y="640080"/>
                  </a:lnTo>
                  <a:lnTo>
                    <a:pt x="140970" y="726440"/>
                  </a:lnTo>
                  <a:lnTo>
                    <a:pt x="201930" y="581660"/>
                  </a:lnTo>
                  <a:lnTo>
                    <a:pt x="49530" y="617220"/>
                  </a:lnTo>
                  <a:lnTo>
                    <a:pt x="156210" y="501650"/>
                  </a:lnTo>
                  <a:lnTo>
                    <a:pt x="0" y="482600"/>
                  </a:lnTo>
                  <a:lnTo>
                    <a:pt x="140970" y="411480"/>
                  </a:lnTo>
                  <a:lnTo>
                    <a:pt x="0" y="340360"/>
                  </a:lnTo>
                  <a:lnTo>
                    <a:pt x="156210" y="321310"/>
                  </a:lnTo>
                  <a:lnTo>
                    <a:pt x="49530" y="205740"/>
                  </a:lnTo>
                  <a:lnTo>
                    <a:pt x="201930" y="241300"/>
                  </a:lnTo>
                  <a:lnTo>
                    <a:pt x="140970" y="96520"/>
                  </a:lnTo>
                  <a:lnTo>
                    <a:pt x="273050" y="181610"/>
                  </a:lnTo>
                  <a:lnTo>
                    <a:pt x="264160" y="25400"/>
                  </a:lnTo>
                  <a:lnTo>
                    <a:pt x="359410" y="151130"/>
                  </a:lnTo>
                  <a:close/>
                </a:path>
              </a:pathLst>
            </a:custGeom>
            <a:solidFill>
              <a:srgbClr val="A36E51"/>
            </a:solidFill>
          </p:spPr>
          <p:txBody>
            <a:bodyPr/>
            <a:lstStyle/>
            <a:p>
              <a:endParaRPr lang="en-US"/>
            </a:p>
          </p:txBody>
        </p:sp>
        <p:sp>
          <p:nvSpPr>
            <p:cNvPr id="5" name="TextBox 5">
              <a:extLst>
                <a:ext uri="{FF2B5EF4-FFF2-40B4-BE49-F238E27FC236}">
                  <a16:creationId xmlns:a16="http://schemas.microsoft.com/office/drawing/2014/main" id="{5D86AD2A-195E-673D-C504-237F497695CA}"/>
                </a:ext>
              </a:extLst>
            </p:cNvPr>
            <p:cNvSpPr txBox="1"/>
            <p:nvPr/>
          </p:nvSpPr>
          <p:spPr>
            <a:xfrm>
              <a:off x="141746" y="112576"/>
              <a:ext cx="529308" cy="559367"/>
            </a:xfrm>
            <a:prstGeom prst="rect">
              <a:avLst/>
            </a:prstGeom>
          </p:spPr>
          <p:txBody>
            <a:bodyPr lIns="50800" tIns="50800" rIns="50800" bIns="50800" rtlCol="0" anchor="ctr"/>
            <a:lstStyle/>
            <a:p>
              <a:pPr marL="0" lvl="0" indent="0" algn="ctr">
                <a:lnSpc>
                  <a:spcPts val="3359"/>
                </a:lnSpc>
                <a:spcBef>
                  <a:spcPct val="0"/>
                </a:spcBef>
              </a:pPr>
              <a:endParaRPr/>
            </a:p>
          </p:txBody>
        </p:sp>
      </p:grpSp>
      <p:sp>
        <p:nvSpPr>
          <p:cNvPr id="6" name="TextBox 6">
            <a:extLst>
              <a:ext uri="{FF2B5EF4-FFF2-40B4-BE49-F238E27FC236}">
                <a16:creationId xmlns:a16="http://schemas.microsoft.com/office/drawing/2014/main" id="{63B4E0A5-B4BE-2FB9-0073-56BA2D82ACE3}"/>
              </a:ext>
            </a:extLst>
          </p:cNvPr>
          <p:cNvSpPr txBox="1"/>
          <p:nvPr/>
        </p:nvSpPr>
        <p:spPr>
          <a:xfrm>
            <a:off x="893129" y="3408217"/>
            <a:ext cx="16501742" cy="5284203"/>
          </a:xfrm>
          <a:prstGeom prst="rect">
            <a:avLst/>
          </a:prstGeom>
        </p:spPr>
        <p:txBody>
          <a:bodyPr lIns="0" tIns="0" rIns="0" bIns="0" rtlCol="0" anchor="t">
            <a:spAutoFit/>
          </a:bodyPr>
          <a:lstStyle/>
          <a:p>
            <a:pPr marL="647700" lvl="1" indent="-323850" algn="l">
              <a:lnSpc>
                <a:spcPts val="4200"/>
              </a:lnSpc>
              <a:spcBef>
                <a:spcPct val="0"/>
              </a:spcBef>
              <a:buFont typeface="Arial"/>
              <a:buChar char="•"/>
            </a:pPr>
            <a:r>
              <a:rPr lang="en-US" sz="3000" dirty="0">
                <a:solidFill>
                  <a:srgbClr val="1A0C08"/>
                </a:solidFill>
                <a:latin typeface="Radley"/>
                <a:ea typeface="Radley"/>
                <a:cs typeface="Radley"/>
                <a:sym typeface="Radley"/>
              </a:rPr>
              <a:t>I enjoyed working with others and seeing firsthand the impact that the work we do as volunteers has on others. </a:t>
            </a:r>
          </a:p>
          <a:p>
            <a:pPr marL="647700" lvl="1" indent="-323850" algn="l">
              <a:lnSpc>
                <a:spcPts val="4200"/>
              </a:lnSpc>
              <a:spcBef>
                <a:spcPct val="0"/>
              </a:spcBef>
              <a:buFont typeface="Arial"/>
              <a:buChar char="•"/>
            </a:pPr>
            <a:r>
              <a:rPr lang="en-US" sz="3000" dirty="0">
                <a:solidFill>
                  <a:srgbClr val="1A0C08"/>
                </a:solidFill>
                <a:latin typeface="Radley"/>
                <a:ea typeface="Radley"/>
                <a:cs typeface="Radley"/>
                <a:sym typeface="Radley"/>
              </a:rPr>
              <a:t>The least enjoyment was not having more time to help like I want to. Volunteering is not easy, especially if you work full-time and go to school.</a:t>
            </a:r>
          </a:p>
          <a:p>
            <a:pPr marL="647700" lvl="1" indent="-323850" algn="l">
              <a:lnSpc>
                <a:spcPts val="4200"/>
              </a:lnSpc>
              <a:spcBef>
                <a:spcPct val="0"/>
              </a:spcBef>
              <a:buFont typeface="Arial"/>
              <a:buChar char="•"/>
            </a:pPr>
            <a:r>
              <a:rPr lang="en-US" sz="3000" dirty="0">
                <a:solidFill>
                  <a:srgbClr val="1A0C08"/>
                </a:solidFill>
                <a:latin typeface="Radley"/>
                <a:ea typeface="Radley"/>
                <a:cs typeface="Radley"/>
                <a:sym typeface="Radley"/>
              </a:rPr>
              <a:t>I learned that I need to be more open to what I need and when I need things. When creating a flyer or helping I would rather have the information way in advance than it piling up last minute.</a:t>
            </a:r>
          </a:p>
          <a:p>
            <a:pPr marL="647700" lvl="1" indent="-323850" algn="l">
              <a:lnSpc>
                <a:spcPts val="4200"/>
              </a:lnSpc>
              <a:spcBef>
                <a:spcPct val="0"/>
              </a:spcBef>
              <a:buFont typeface="Arial"/>
              <a:buChar char="•"/>
            </a:pPr>
            <a:r>
              <a:rPr lang="en-US" sz="3000" dirty="0">
                <a:solidFill>
                  <a:srgbClr val="1A0C08"/>
                </a:solidFill>
                <a:latin typeface="Radley"/>
                <a:ea typeface="Radley"/>
                <a:cs typeface="Radley"/>
                <a:sym typeface="Radley"/>
              </a:rPr>
              <a:t>I still volunteer for these nonprofits; it's what makes me part of my community. I want to be more vocal about my needs and make sure I don’t stretch my time thin. </a:t>
            </a:r>
          </a:p>
          <a:p>
            <a:pPr algn="l">
              <a:lnSpc>
                <a:spcPts val="3359"/>
              </a:lnSpc>
              <a:spcBef>
                <a:spcPct val="0"/>
              </a:spcBef>
            </a:pPr>
            <a:endParaRPr lang="en-US" sz="3000" dirty="0">
              <a:solidFill>
                <a:srgbClr val="1A0C08"/>
              </a:solidFill>
              <a:latin typeface="Radley"/>
              <a:ea typeface="Radley"/>
              <a:cs typeface="Radley"/>
              <a:sym typeface="Radley"/>
            </a:endParaRPr>
          </a:p>
        </p:txBody>
      </p:sp>
      <p:sp>
        <p:nvSpPr>
          <p:cNvPr id="7" name="TextBox 7">
            <a:extLst>
              <a:ext uri="{FF2B5EF4-FFF2-40B4-BE49-F238E27FC236}">
                <a16:creationId xmlns:a16="http://schemas.microsoft.com/office/drawing/2014/main" id="{B0C9A675-F9C7-3E49-BE96-AF83B871FD26}"/>
              </a:ext>
            </a:extLst>
          </p:cNvPr>
          <p:cNvSpPr txBox="1"/>
          <p:nvPr/>
        </p:nvSpPr>
        <p:spPr>
          <a:xfrm>
            <a:off x="1271908" y="1190108"/>
            <a:ext cx="15744185" cy="913131"/>
          </a:xfrm>
          <a:prstGeom prst="rect">
            <a:avLst/>
          </a:prstGeom>
        </p:spPr>
        <p:txBody>
          <a:bodyPr lIns="0" tIns="0" rIns="0" bIns="0" rtlCol="0" anchor="t">
            <a:spAutoFit/>
          </a:bodyPr>
          <a:lstStyle/>
          <a:p>
            <a:pPr algn="ctr">
              <a:lnSpc>
                <a:spcPts val="7419"/>
              </a:lnSpc>
            </a:pPr>
            <a:r>
              <a:rPr lang="en-US" sz="5299" dirty="0">
                <a:solidFill>
                  <a:srgbClr val="1A0C08"/>
                </a:solidFill>
                <a:latin typeface="Lovelo"/>
                <a:ea typeface="Lovelo"/>
                <a:cs typeface="Lovelo"/>
                <a:sym typeface="Lovelo"/>
              </a:rPr>
              <a:t>Final Reflection</a:t>
            </a:r>
            <a:endParaRPr lang="en-US" sz="5299" b="1" dirty="0">
              <a:solidFill>
                <a:srgbClr val="1A0C08"/>
              </a:solidFill>
              <a:latin typeface="Lovelo"/>
              <a:ea typeface="Lovelo"/>
              <a:cs typeface="Lovelo"/>
              <a:sym typeface="Lovelo"/>
            </a:endParaRPr>
          </a:p>
        </p:txBody>
      </p:sp>
    </p:spTree>
    <p:extLst>
      <p:ext uri="{BB962C8B-B14F-4D97-AF65-F5344CB8AC3E}">
        <p14:creationId xmlns:p14="http://schemas.microsoft.com/office/powerpoint/2010/main" val="1021112777"/>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0E3D1"/>
        </a:solidFill>
        <a:effectLst/>
      </p:bgPr>
    </p:bg>
    <p:spTree>
      <p:nvGrpSpPr>
        <p:cNvPr id="1" name=""/>
        <p:cNvGrpSpPr/>
        <p:nvPr/>
      </p:nvGrpSpPr>
      <p:grpSpPr>
        <a:xfrm>
          <a:off x="0" y="0"/>
          <a:ext cx="0" cy="0"/>
          <a:chOff x="0" y="0"/>
          <a:chExt cx="0" cy="0"/>
        </a:xfrm>
      </p:grpSpPr>
      <p:sp>
        <p:nvSpPr>
          <p:cNvPr id="2" name="TextBox 2"/>
          <p:cNvSpPr txBox="1"/>
          <p:nvPr/>
        </p:nvSpPr>
        <p:spPr>
          <a:xfrm>
            <a:off x="2492213" y="542925"/>
            <a:ext cx="13352786" cy="971550"/>
          </a:xfrm>
          <a:prstGeom prst="rect">
            <a:avLst/>
          </a:prstGeom>
        </p:spPr>
        <p:txBody>
          <a:bodyPr lIns="0" tIns="0" rIns="0" bIns="0" rtlCol="0" anchor="t">
            <a:spAutoFit/>
          </a:bodyPr>
          <a:lstStyle/>
          <a:p>
            <a:pPr marL="0" lvl="0" indent="0" algn="ctr">
              <a:lnSpc>
                <a:spcPts val="7680"/>
              </a:lnSpc>
            </a:pPr>
            <a:r>
              <a:rPr lang="en-US" sz="6400">
                <a:solidFill>
                  <a:srgbClr val="1A0C08"/>
                </a:solidFill>
                <a:latin typeface="Radley"/>
                <a:ea typeface="Radley"/>
                <a:cs typeface="Radley"/>
                <a:sym typeface="Radley"/>
              </a:rPr>
              <a:t>"Service is the heart of community"</a:t>
            </a:r>
          </a:p>
        </p:txBody>
      </p:sp>
      <p:sp>
        <p:nvSpPr>
          <p:cNvPr id="3" name="TextBox 3"/>
          <p:cNvSpPr txBox="1"/>
          <p:nvPr/>
        </p:nvSpPr>
        <p:spPr>
          <a:xfrm>
            <a:off x="2443001" y="3249401"/>
            <a:ext cx="13401998" cy="6994525"/>
          </a:xfrm>
          <a:prstGeom prst="rect">
            <a:avLst/>
          </a:prstGeom>
        </p:spPr>
        <p:txBody>
          <a:bodyPr lIns="0" tIns="0" rIns="0" bIns="0" rtlCol="0" anchor="t">
            <a:spAutoFit/>
          </a:bodyPr>
          <a:lstStyle/>
          <a:p>
            <a:pPr algn="l">
              <a:lnSpc>
                <a:spcPts val="3499"/>
              </a:lnSpc>
            </a:pPr>
            <a:r>
              <a:rPr lang="en-US" sz="2499" dirty="0">
                <a:solidFill>
                  <a:srgbClr val="1A0C08"/>
                </a:solidFill>
                <a:latin typeface="Lovelo"/>
                <a:ea typeface="Lovelo"/>
                <a:cs typeface="Lovelo"/>
                <a:sym typeface="Lovelo"/>
              </a:rPr>
              <a:t>Hadassah Desert Mountain</a:t>
            </a:r>
          </a:p>
          <a:p>
            <a:pPr marL="539749" lvl="1" indent="-269875" algn="l">
              <a:lnSpc>
                <a:spcPts val="3499"/>
              </a:lnSpc>
              <a:buFont typeface="Arial"/>
              <a:buChar char="•"/>
            </a:pPr>
            <a:r>
              <a:rPr lang="en-US" sz="2499" dirty="0">
                <a:solidFill>
                  <a:srgbClr val="1A0C08"/>
                </a:solidFill>
                <a:latin typeface="Radley"/>
                <a:ea typeface="Radley"/>
                <a:cs typeface="Radley"/>
                <a:sym typeface="Radley"/>
              </a:rPr>
              <a:t>Susie Schechner — President and Mentor</a:t>
            </a:r>
          </a:p>
          <a:p>
            <a:pPr marL="539749" lvl="1" indent="-269875" algn="l">
              <a:lnSpc>
                <a:spcPts val="3499"/>
              </a:lnSpc>
              <a:buFont typeface="Arial"/>
              <a:buChar char="•"/>
            </a:pPr>
            <a:r>
              <a:rPr lang="en-US" sz="2499" dirty="0">
                <a:solidFill>
                  <a:srgbClr val="1A0C08"/>
                </a:solidFill>
                <a:latin typeface="Radley"/>
                <a:ea typeface="Radley"/>
                <a:cs typeface="Radley"/>
                <a:sym typeface="Radley"/>
              </a:rPr>
              <a:t>Audrey Lavi — Past President and Mentor</a:t>
            </a:r>
          </a:p>
          <a:p>
            <a:pPr marL="539749" lvl="1" indent="-269875" algn="l">
              <a:lnSpc>
                <a:spcPts val="3499"/>
              </a:lnSpc>
              <a:buFont typeface="Arial"/>
              <a:buChar char="•"/>
            </a:pPr>
            <a:r>
              <a:rPr lang="en-US" sz="2499" dirty="0">
                <a:solidFill>
                  <a:srgbClr val="1A0C08"/>
                </a:solidFill>
                <a:latin typeface="Radley"/>
                <a:ea typeface="Radley"/>
                <a:cs typeface="Radley"/>
                <a:sym typeface="Radley"/>
              </a:rPr>
              <a:t>Gail Slater — Invited me to Hadassah and welcomed me to the team and Mentor</a:t>
            </a:r>
          </a:p>
          <a:p>
            <a:pPr algn="l">
              <a:lnSpc>
                <a:spcPts val="3499"/>
              </a:lnSpc>
            </a:pPr>
            <a:endParaRPr lang="en-US" sz="2499" dirty="0">
              <a:solidFill>
                <a:srgbClr val="1A0C08"/>
              </a:solidFill>
              <a:latin typeface="Radley"/>
              <a:ea typeface="Radley"/>
              <a:cs typeface="Radley"/>
              <a:sym typeface="Radley"/>
            </a:endParaRPr>
          </a:p>
          <a:p>
            <a:pPr algn="l">
              <a:lnSpc>
                <a:spcPts val="3499"/>
              </a:lnSpc>
            </a:pPr>
            <a:r>
              <a:rPr lang="en-US" sz="2499" dirty="0">
                <a:solidFill>
                  <a:srgbClr val="1A0C08"/>
                </a:solidFill>
                <a:latin typeface="Lovelo"/>
                <a:ea typeface="Lovelo"/>
                <a:cs typeface="Lovelo"/>
                <a:sym typeface="Lovelo"/>
              </a:rPr>
              <a:t>Northeast El Paso Rotary Club</a:t>
            </a:r>
          </a:p>
          <a:p>
            <a:pPr marL="539749" lvl="1" indent="-269875" algn="l">
              <a:lnSpc>
                <a:spcPts val="3499"/>
              </a:lnSpc>
              <a:buFont typeface="Arial"/>
              <a:buChar char="•"/>
            </a:pPr>
            <a:r>
              <a:rPr lang="en-US" sz="2499" dirty="0">
                <a:solidFill>
                  <a:srgbClr val="1A0C08"/>
                </a:solidFill>
                <a:latin typeface="Radley"/>
                <a:ea typeface="Radley"/>
                <a:cs typeface="Radley"/>
                <a:sym typeface="Radley"/>
              </a:rPr>
              <a:t>Arvis Jones — Past President and Mentor</a:t>
            </a:r>
          </a:p>
          <a:p>
            <a:pPr algn="l">
              <a:lnSpc>
                <a:spcPts val="3499"/>
              </a:lnSpc>
            </a:pPr>
            <a:endParaRPr lang="en-US" sz="2499" dirty="0">
              <a:solidFill>
                <a:srgbClr val="1A0C08"/>
              </a:solidFill>
              <a:latin typeface="Radley"/>
              <a:ea typeface="Radley"/>
              <a:cs typeface="Radley"/>
              <a:sym typeface="Radley"/>
            </a:endParaRPr>
          </a:p>
          <a:p>
            <a:pPr algn="l">
              <a:lnSpc>
                <a:spcPts val="3499"/>
              </a:lnSpc>
            </a:pPr>
            <a:r>
              <a:rPr lang="en-US" sz="2499" dirty="0" err="1">
                <a:solidFill>
                  <a:srgbClr val="1A0C08"/>
                </a:solidFill>
                <a:latin typeface="Lovelo"/>
                <a:ea typeface="Lovelo"/>
                <a:cs typeface="Lovelo"/>
                <a:sym typeface="Lovelo"/>
              </a:rPr>
              <a:t>Anusim</a:t>
            </a:r>
            <a:r>
              <a:rPr lang="en-US" sz="2499" dirty="0">
                <a:solidFill>
                  <a:srgbClr val="1A0C08"/>
                </a:solidFill>
                <a:latin typeface="Lovelo"/>
                <a:ea typeface="Lovelo"/>
                <a:cs typeface="Lovelo"/>
                <a:sym typeface="Lovelo"/>
              </a:rPr>
              <a:t> Center and Synagogue</a:t>
            </a:r>
          </a:p>
          <a:p>
            <a:pPr marL="539749" lvl="1" indent="-269875" algn="l">
              <a:lnSpc>
                <a:spcPts val="3499"/>
              </a:lnSpc>
              <a:buFont typeface="Arial"/>
              <a:buChar char="•"/>
            </a:pPr>
            <a:r>
              <a:rPr lang="en-US" sz="2499" dirty="0">
                <a:solidFill>
                  <a:srgbClr val="1A0C08"/>
                </a:solidFill>
                <a:latin typeface="Radley"/>
                <a:ea typeface="Radley"/>
                <a:cs typeface="Radley"/>
                <a:sym typeface="Radley"/>
              </a:rPr>
              <a:t>Blanca Carrasco — Past President, and Mentor</a:t>
            </a:r>
          </a:p>
          <a:p>
            <a:pPr marL="539749" lvl="1" indent="-269875" algn="l">
              <a:lnSpc>
                <a:spcPts val="3499"/>
              </a:lnSpc>
              <a:buFont typeface="Arial"/>
              <a:buChar char="•"/>
            </a:pPr>
            <a:r>
              <a:rPr lang="en-US" sz="2499" dirty="0">
                <a:solidFill>
                  <a:srgbClr val="1A0C08"/>
                </a:solidFill>
                <a:latin typeface="Radley"/>
                <a:ea typeface="Radley"/>
                <a:cs typeface="Radley"/>
                <a:sym typeface="Radley"/>
              </a:rPr>
              <a:t>Rabbi Leon — My Rabbi and Mentor</a:t>
            </a:r>
          </a:p>
          <a:p>
            <a:pPr marL="539749" lvl="1" indent="-269875" algn="l">
              <a:lnSpc>
                <a:spcPts val="3499"/>
              </a:lnSpc>
              <a:buFont typeface="Arial"/>
              <a:buChar char="•"/>
            </a:pPr>
            <a:r>
              <a:rPr lang="en-US" sz="2499" dirty="0">
                <a:solidFill>
                  <a:srgbClr val="1A0C08"/>
                </a:solidFill>
                <a:latin typeface="Radley"/>
                <a:ea typeface="Radley"/>
                <a:cs typeface="Radley"/>
                <a:sym typeface="Radley"/>
              </a:rPr>
              <a:t>Iran Brown — Vice President and Mentor</a:t>
            </a:r>
          </a:p>
          <a:p>
            <a:pPr marL="539749" lvl="1" indent="-269875" algn="l">
              <a:lnSpc>
                <a:spcPts val="3499"/>
              </a:lnSpc>
              <a:buFont typeface="Arial"/>
              <a:buChar char="•"/>
            </a:pPr>
            <a:r>
              <a:rPr lang="en-US" sz="2499" dirty="0">
                <a:solidFill>
                  <a:srgbClr val="1A0C08"/>
                </a:solidFill>
                <a:latin typeface="Radley"/>
                <a:ea typeface="Radley"/>
                <a:cs typeface="Radley"/>
                <a:sym typeface="Radley"/>
              </a:rPr>
              <a:t>Sarah Williams —  President and Mentor</a:t>
            </a:r>
          </a:p>
          <a:p>
            <a:pPr algn="ctr">
              <a:lnSpc>
                <a:spcPts val="3499"/>
              </a:lnSpc>
            </a:pPr>
            <a:endParaRPr lang="en-US" sz="2499" dirty="0">
              <a:solidFill>
                <a:srgbClr val="1A0C08"/>
              </a:solidFill>
              <a:latin typeface="Radley"/>
              <a:ea typeface="Radley"/>
              <a:cs typeface="Radley"/>
              <a:sym typeface="Radley"/>
            </a:endParaRPr>
          </a:p>
          <a:p>
            <a:pPr algn="ctr">
              <a:lnSpc>
                <a:spcPts val="3499"/>
              </a:lnSpc>
            </a:pPr>
            <a:r>
              <a:rPr lang="en-US" sz="2499" dirty="0">
                <a:solidFill>
                  <a:srgbClr val="1A0C08"/>
                </a:solidFill>
                <a:latin typeface="Lovelo"/>
                <a:ea typeface="Lovelo"/>
                <a:cs typeface="Lovelo"/>
                <a:sym typeface="Lovelo"/>
              </a:rPr>
              <a:t>And many more</a:t>
            </a:r>
          </a:p>
          <a:p>
            <a:pPr algn="ctr">
              <a:lnSpc>
                <a:spcPts val="3499"/>
              </a:lnSpc>
              <a:spcBef>
                <a:spcPct val="0"/>
              </a:spcBef>
            </a:pPr>
            <a:endParaRPr lang="en-US" sz="2499" dirty="0">
              <a:solidFill>
                <a:srgbClr val="1A0C08"/>
              </a:solidFill>
              <a:latin typeface="Lovelo"/>
              <a:ea typeface="Lovelo"/>
              <a:cs typeface="Lovelo"/>
              <a:sym typeface="Lovelo"/>
            </a:endParaRPr>
          </a:p>
        </p:txBody>
      </p:sp>
      <p:sp>
        <p:nvSpPr>
          <p:cNvPr id="4" name="TextBox 4"/>
          <p:cNvSpPr txBox="1"/>
          <p:nvPr/>
        </p:nvSpPr>
        <p:spPr>
          <a:xfrm>
            <a:off x="2000859" y="1783185"/>
            <a:ext cx="14286281" cy="1180466"/>
          </a:xfrm>
          <a:prstGeom prst="rect">
            <a:avLst/>
          </a:prstGeom>
        </p:spPr>
        <p:txBody>
          <a:bodyPr lIns="0" tIns="0" rIns="0" bIns="0" rtlCol="0" anchor="t">
            <a:spAutoFit/>
          </a:bodyPr>
          <a:lstStyle/>
          <a:p>
            <a:pPr algn="ctr">
              <a:lnSpc>
                <a:spcPts val="4759"/>
              </a:lnSpc>
              <a:spcBef>
                <a:spcPct val="0"/>
              </a:spcBef>
            </a:pPr>
            <a:r>
              <a:rPr lang="en-US" sz="3399">
                <a:solidFill>
                  <a:srgbClr val="1A0C08"/>
                </a:solidFill>
                <a:latin typeface="Radley"/>
                <a:ea typeface="Radley"/>
                <a:cs typeface="Radley"/>
                <a:sym typeface="Radley"/>
              </a:rPr>
              <a:t>I am grateful to be surrounded by strong leaders and empowered women who continue to mentor, guide, and inspire me through service.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TotalTime>
  <Words>633</Words>
  <Application>Microsoft Office PowerPoint</Application>
  <PresentationFormat>Custom</PresentationFormat>
  <Paragraphs>58</Paragraphs>
  <Slides>8</Slides>
  <Notes>4</Notes>
  <HiddenSlides>0</HiddenSlides>
  <MMClips>3</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Calibri</vt:lpstr>
      <vt:lpstr>Lovelo</vt:lpstr>
      <vt:lpstr>Arial</vt:lpstr>
      <vt:lpstr>Radley Italics</vt:lpstr>
      <vt:lpstr>Radley</vt:lpstr>
      <vt:lpstr>Carlito</vt:lpstr>
      <vt:lpstr>Carlito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 UTEP Volunteer Presentation</dc:title>
  <dc:creator>Villalobos, Jose De Jesus</dc:creator>
  <dc:description>Presentation - UTEP Volunteer Presentation</dc:description>
  <cp:lastModifiedBy>Villalobos, Jose De Jesus</cp:lastModifiedBy>
  <cp:revision>36</cp:revision>
  <dcterms:created xsi:type="dcterms:W3CDTF">2006-08-16T00:00:00Z</dcterms:created>
  <dcterms:modified xsi:type="dcterms:W3CDTF">2026-05-01T15:44:47Z</dcterms:modified>
  <dc:identifier>DAHHMX_s71E</dc:identifier>
</cp:coreProperties>
</file>