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52" r:id="rId3"/>
  </p:sldMasterIdLst>
  <p:sldIdLst>
    <p:sldId id="256" r:id="rId4"/>
    <p:sldId id="257" r:id="rId5"/>
    <p:sldId id="258" r:id="rId6"/>
    <p:sldId id="284" r:id="rId7"/>
    <p:sldId id="285" r:id="rId8"/>
    <p:sldId id="259" r:id="rId9"/>
    <p:sldId id="275" r:id="rId10"/>
    <p:sldId id="260" r:id="rId11"/>
    <p:sldId id="277" r:id="rId12"/>
    <p:sldId id="27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9"/>
    <p:restoredTop sz="94687"/>
  </p:normalViewPr>
  <p:slideViewPr>
    <p:cSldViewPr snapToGrid="0" snapToObjects="1">
      <p:cViewPr varScale="1">
        <p:scale>
          <a:sx n="74" d="100"/>
          <a:sy n="74" d="100"/>
        </p:scale>
        <p:origin x="552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125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6169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5183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414533F-11DD-674B-869F-613E5EE2AB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5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76153CC-6D2B-6B4F-A778-44A6DF06AC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320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1994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hyperlink" Target="https://www.utep.edu/student-affairs/testing/tests/teas-distance-testng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orientation@utep.edu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54486" y="3428998"/>
            <a:ext cx="5018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School of Nursing</a:t>
            </a:r>
          </a:p>
          <a:p>
            <a:pPr algn="ctr"/>
            <a:r>
              <a:rPr lang="en-US" sz="4000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Phase 1</a:t>
            </a:r>
            <a:endParaRPr lang="en-US" sz="4000" dirty="0">
              <a:solidFill>
                <a:schemeClr val="bg1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89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2F2613-9571-46D6-99B9-BA843CD51DF1}"/>
              </a:ext>
            </a:extLst>
          </p:cNvPr>
          <p:cNvSpPr txBox="1">
            <a:spLocks/>
          </p:cNvSpPr>
          <p:nvPr/>
        </p:nvSpPr>
        <p:spPr>
          <a:xfrm>
            <a:off x="2220526" y="310060"/>
            <a:ext cx="7772400" cy="7078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QUESTIONS ???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11652FB-20FF-45D8-9BA1-FEDF960E9BE8}"/>
              </a:ext>
            </a:extLst>
          </p:cNvPr>
          <p:cNvSpPr txBox="1">
            <a:spLocks/>
          </p:cNvSpPr>
          <p:nvPr/>
        </p:nvSpPr>
        <p:spPr>
          <a:xfrm>
            <a:off x="2209800" y="905277"/>
            <a:ext cx="7772400" cy="141522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4C6B667-E2F3-4671-A09B-EFB3F2321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343" y="1354388"/>
            <a:ext cx="5134681" cy="294178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76DB3B5-D89C-4BB8-8D93-88438FC2FEF0}"/>
              </a:ext>
            </a:extLst>
          </p:cNvPr>
          <p:cNvSpPr/>
          <p:nvPr/>
        </p:nvSpPr>
        <p:spPr>
          <a:xfrm>
            <a:off x="3048000" y="4836437"/>
            <a:ext cx="6096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n-US" sz="4400" dirty="0">
                <a:solidFill>
                  <a:prstClr val="black"/>
                </a:solidFill>
              </a:rPr>
              <a:t>HAVE   A   SUCCESSFUL SEMESTER!</a:t>
            </a:r>
          </a:p>
        </p:txBody>
      </p:sp>
    </p:spTree>
    <p:extLst>
      <p:ext uri="{BB962C8B-B14F-4D97-AF65-F5344CB8AC3E}">
        <p14:creationId xmlns:p14="http://schemas.microsoft.com/office/powerpoint/2010/main" val="1602230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6A142A-2480-489C-94BF-0A88BE6A5E04}"/>
              </a:ext>
            </a:extLst>
          </p:cNvPr>
          <p:cNvSpPr txBox="1">
            <a:spLocks/>
          </p:cNvSpPr>
          <p:nvPr/>
        </p:nvSpPr>
        <p:spPr>
          <a:xfrm>
            <a:off x="2220511" y="284176"/>
            <a:ext cx="777240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cap="none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Spring 2021 </a:t>
            </a:r>
            <a:r>
              <a:rPr lang="en-US" b="1" cap="none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Phase </a:t>
            </a:r>
            <a:r>
              <a:rPr lang="en-US" b="1" cap="none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2 </a:t>
            </a:r>
            <a:endParaRPr lang="en-US" b="1" cap="none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cap="none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Ranking Timeline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71CD782-C9D8-43E1-AEA6-1D3A55EDF07E}"/>
              </a:ext>
            </a:extLst>
          </p:cNvPr>
          <p:cNvSpPr txBox="1">
            <a:spLocks/>
          </p:cNvSpPr>
          <p:nvPr/>
        </p:nvSpPr>
        <p:spPr>
          <a:xfrm>
            <a:off x="2220513" y="2218706"/>
            <a:ext cx="7772400" cy="420624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36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7869710"/>
              </p:ext>
            </p:extLst>
          </p:nvPr>
        </p:nvGraphicFramePr>
        <p:xfrm>
          <a:off x="1936378" y="1792936"/>
          <a:ext cx="8643256" cy="2772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770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6616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261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Date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Process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812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Monday, November 16,</a:t>
                      </a:r>
                      <a:r>
                        <a:rPr lang="en-US" sz="1800" baseline="0" dirty="0" smtClean="0">
                          <a:effectLst/>
                        </a:rPr>
                        <a:t> </a:t>
                      </a:r>
                      <a:r>
                        <a:rPr lang="en-US" sz="1800" baseline="0" dirty="0">
                          <a:effectLst/>
                        </a:rPr>
                        <a:t>2020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Ranking takes place in the a.m.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Selection e-mails will be sent in the p.m</a:t>
                      </a:r>
                      <a:r>
                        <a:rPr lang="en-US" sz="1800" b="0" dirty="0" smtClean="0">
                          <a:effectLst/>
                        </a:rPr>
                        <a:t>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Refrain from calling or e-mailing</a:t>
                      </a:r>
                      <a:r>
                        <a:rPr lang="en-US" sz="1800" b="1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 so that we complete the ranking in a timely manner.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</a:rPr>
                        <a:t>Monday, November 30</a:t>
                      </a:r>
                      <a:r>
                        <a:rPr lang="en-US" sz="1800" baseline="0" dirty="0" smtClean="0">
                          <a:effectLst/>
                        </a:rPr>
                        <a:t>, 2020</a:t>
                      </a:r>
                      <a:endParaRPr lang="en-US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</a:rPr>
                        <a:t>Registration deadline at 5:00 p.m.</a:t>
                      </a:r>
                      <a:endParaRPr lang="en-US" sz="1800" b="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</a:rPr>
                        <a:t>CBC</a:t>
                      </a:r>
                      <a:r>
                        <a:rPr lang="en-US" sz="1800" b="0" baseline="0" dirty="0" smtClean="0">
                          <a:effectLst/>
                        </a:rPr>
                        <a:t> Information Form deadline at 5:00 p.m.</a:t>
                      </a:r>
                      <a:endParaRPr lang="en-US" sz="1800" b="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612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Tuesday, January 19, 2021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Spring semester begins.</a:t>
                      </a:r>
                      <a:endParaRPr lang="en-US" sz="1800" b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35107" y="4787303"/>
            <a:ext cx="109190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The Spring 2021 Phase 2 application is currently open and will close </a:t>
            </a:r>
            <a:r>
              <a:rPr lang="en-US" sz="2000" b="1" dirty="0" smtClean="0"/>
              <a:t>Wednesday, September 30, 2020.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Applications can be found in utep.edu/nursing then click on the Applications and Deadlines link on the left hand side.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5798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EEA500A-2D72-4DE1-88B7-A28885137BB7}"/>
              </a:ext>
            </a:extLst>
          </p:cNvPr>
          <p:cNvSpPr txBox="1">
            <a:spLocks/>
          </p:cNvSpPr>
          <p:nvPr/>
        </p:nvSpPr>
        <p:spPr>
          <a:xfrm>
            <a:off x="2220505" y="284176"/>
            <a:ext cx="7772400" cy="7078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Phase 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 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Ranking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111E531-B8F8-49FA-8389-C9C15FC86327}"/>
              </a:ext>
            </a:extLst>
          </p:cNvPr>
          <p:cNvSpPr txBox="1">
            <a:spLocks/>
          </p:cNvSpPr>
          <p:nvPr/>
        </p:nvSpPr>
        <p:spPr>
          <a:xfrm>
            <a:off x="1130050" y="1140416"/>
            <a:ext cx="11015932" cy="420624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dirty="0">
              <a:solidFill>
                <a:schemeClr val="accent6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1437915"/>
              </p:ext>
            </p:extLst>
          </p:nvPr>
        </p:nvGraphicFramePr>
        <p:xfrm>
          <a:off x="1839686" y="1447800"/>
          <a:ext cx="8262257" cy="37309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97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3025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551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Criterion </a:t>
                      </a:r>
                      <a:r>
                        <a:rPr lang="en-US" sz="2400" dirty="0" smtClean="0">
                          <a:effectLst/>
                        </a:rPr>
                        <a:t>1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Pre-professional Courses (PPC) </a:t>
                      </a:r>
                      <a:r>
                        <a:rPr lang="en-US" sz="2400" b="0" dirty="0" smtClean="0">
                          <a:effectLst/>
                        </a:rPr>
                        <a:t>GPA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Highest grade will be used for calculating</a:t>
                      </a:r>
                      <a:r>
                        <a:rPr lang="en-US" sz="2400" b="0" baseline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 PPC GPA</a:t>
                      </a:r>
                      <a:endParaRPr lang="en-US" sz="2400" b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551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Criterion </a:t>
                      </a:r>
                      <a:r>
                        <a:rPr lang="en-US" sz="2400" dirty="0" smtClean="0">
                          <a:effectLst/>
                        </a:rPr>
                        <a:t>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Overall GPA (minimum GPA to apply is 3.00)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7857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Criterion </a:t>
                      </a:r>
                      <a:r>
                        <a:rPr lang="en-US" sz="2400" dirty="0" smtClean="0">
                          <a:effectLst/>
                        </a:rPr>
                        <a:t>3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TEAS Test (minimum score of 62%)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400" b="0" dirty="0">
                          <a:effectLst/>
                        </a:rPr>
                        <a:t>Ensure that your TEAS score is up to date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400" b="0" dirty="0">
                          <a:effectLst/>
                        </a:rPr>
                        <a:t>Your TEAS score is valid for 2 years—check your ATI account for your test date(s)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595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39153" y="255657"/>
            <a:ext cx="9737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</a:rPr>
              <a:t>Additional Requirements to Apply to Phase 2</a:t>
            </a:r>
            <a:endParaRPr lang="en-US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4352" y="1102958"/>
            <a:ext cx="941294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Due date: Monday, October 30, 2020</a:t>
            </a:r>
          </a:p>
          <a:p>
            <a:endParaRPr lang="en-US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Proof of health insurance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 smtClean="0"/>
              <a:t>Must cover ER visits anywhere in El Paso, TX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/>
              <a:t>D</a:t>
            </a:r>
            <a:r>
              <a:rPr lang="en-US" sz="2000" dirty="0" smtClean="0"/>
              <a:t>iscount health care programs are not valid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en-US" sz="2000" dirty="0" smtClean="0"/>
              <a:t>Not insurance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en-US" sz="2000" dirty="0" smtClean="0"/>
              <a:t>Provides members with discounts for health care services</a:t>
            </a:r>
          </a:p>
          <a:p>
            <a:pPr lvl="2"/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Transfer credit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 smtClean="0"/>
              <a:t>Any missing required courses from Phase 1 must be transferred to UTEP by October 30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.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 smtClean="0"/>
              <a:t>Applicant will be ineligible to rank if courses are not transferred by the deadline.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Do not worry about these requirements until you are selected to Phase 2.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 smtClean="0"/>
              <a:t>Titers (An antibody titer is a laboratory test that measures how many antibodies are in a blood sample. The level of antibodies helps determine a person’s immunity level.)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 smtClean="0"/>
              <a:t>Criminal background check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690" y="1102333"/>
            <a:ext cx="3133354" cy="171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21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77788" y="590779"/>
            <a:ext cx="95922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accent2">
                    <a:lumMod val="75000"/>
                  </a:schemeClr>
                </a:solidFill>
              </a:rPr>
              <a:t>Overall GPA</a:t>
            </a:r>
            <a:endParaRPr lang="en-US" sz="5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0614" y="1619408"/>
            <a:ext cx="1056067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Minimum overall GPA to apply to Phase 2 is 3.00.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This applies to UTEP students and transfer students.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We will check the student’s previous institution’s overall GPA if the student is transferring to UTEP Phase 1 complete.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The overall GPA must be at 3.00 or better at the time of ranking.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400" dirty="0" smtClean="0"/>
              <a:t>Ranking will take place </a:t>
            </a:r>
            <a:r>
              <a:rPr lang="en-US" sz="2400" b="1" dirty="0" smtClean="0"/>
              <a:t>Monday, November 16, 2020</a:t>
            </a:r>
            <a:r>
              <a:rPr lang="en-US" sz="2400" dirty="0" smtClean="0"/>
              <a:t>.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400" dirty="0" smtClean="0"/>
              <a:t>If student’s overall GPA is below 3.00; student may opt to apply for a future semester when their overall GPA has improved to 3.00.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If the student is accepted on a conditional basis, we will check their overall GPA after final grades post.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400" dirty="0" smtClean="0"/>
              <a:t>Student will be dropped from the Phase 2 courses if their overall GPA drops below 3.00 after final grades post.</a:t>
            </a:r>
          </a:p>
          <a:p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21535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A47E58E-21D7-4E79-B9E4-048C3F18317E}"/>
              </a:ext>
            </a:extLst>
          </p:cNvPr>
          <p:cNvSpPr txBox="1">
            <a:spLocks/>
          </p:cNvSpPr>
          <p:nvPr/>
        </p:nvSpPr>
        <p:spPr>
          <a:xfrm>
            <a:off x="1416178" y="360168"/>
            <a:ext cx="7186410" cy="154462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TEAS Information</a:t>
            </a:r>
            <a:endParaRPr lang="en-US" sz="50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656D4D0-CEC7-48A4-AB97-E224D6E29CD1}"/>
              </a:ext>
            </a:extLst>
          </p:cNvPr>
          <p:cNvSpPr txBox="1">
            <a:spLocks/>
          </p:cNvSpPr>
          <p:nvPr/>
        </p:nvSpPr>
        <p:spPr>
          <a:xfrm>
            <a:off x="1416178" y="1925416"/>
            <a:ext cx="9392728" cy="420624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16178" y="1350880"/>
            <a:ext cx="1077582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Deadline: </a:t>
            </a:r>
            <a:r>
              <a:rPr lang="en-US" sz="2400" b="1" dirty="0" smtClean="0"/>
              <a:t>October 31, 2020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Registration instructions: </a:t>
            </a:r>
            <a:r>
              <a:rPr lang="en-US" sz="2400" dirty="0">
                <a:hlinkClick r:id="rId2"/>
              </a:rPr>
              <a:t>https://</a:t>
            </a:r>
            <a:r>
              <a:rPr lang="en-US" sz="2400" dirty="0" smtClean="0">
                <a:hlinkClick r:id="rId2"/>
              </a:rPr>
              <a:t>www.utep.edu/student-affairs/testing/tests/teas-distance-testng.html</a:t>
            </a:r>
            <a:r>
              <a:rPr lang="en-US" sz="2400" dirty="0" smtClean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UTEP is listed as U of TX El Paso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Achieve a total score of 62% or better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A passing TEAS score is valid for 2 years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There is a 30 day waiting period between attempts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TEAS test may be attempted up to 3 times within a 12 month cycle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Please enter your student ID number when registering for the test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Select this test option:  TEAS at ATI (an online remote proctored exam)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US" sz="2400" dirty="0" smtClean="0"/>
              <a:t>ATI will remote proctor the exam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US" sz="2400" dirty="0" smtClean="0"/>
              <a:t>Testing is every Wednesday and Friday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US" sz="2400" dirty="0" smtClean="0"/>
              <a:t>Capacity of 75 students per session</a:t>
            </a:r>
          </a:p>
          <a:p>
            <a:endParaRPr lang="en-US" sz="3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364" y="1"/>
            <a:ext cx="321945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05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91343" y="343780"/>
            <a:ext cx="93053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2"/>
                </a:solidFill>
              </a:rPr>
              <a:t>Academic Holds/UTEP Admissions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08847" y="1441446"/>
            <a:ext cx="10883153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Spring 2021 window opens </a:t>
            </a:r>
            <a:r>
              <a:rPr lang="en-US" sz="2000" b="1" dirty="0" smtClean="0"/>
              <a:t>Monday, October 5, 2020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/>
              <a:t>Contact the Office of Admissions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000" dirty="0" smtClean="0"/>
              <a:t>If you have been out of UTEP for more than a year  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000" dirty="0" smtClean="0"/>
              <a:t>If you will be pursuing your second Bachelor’s degree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000" dirty="0" smtClean="0"/>
              <a:t>Deadline to clear your inactive status with the University is </a:t>
            </a:r>
            <a:r>
              <a:rPr lang="en-US" sz="2000" b="1" dirty="0" smtClean="0"/>
              <a:t>Friday, November 13, 2020.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/>
              <a:t>Clear holds from other departments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000" dirty="0" smtClean="0"/>
              <a:t>Check your Goldmine account to view any holds starting </a:t>
            </a:r>
            <a:r>
              <a:rPr lang="en-US" sz="2000" b="1" dirty="0" smtClean="0"/>
              <a:t>Monday, October 5, 2020</a:t>
            </a:r>
            <a:r>
              <a:rPr lang="en-US" sz="2000" dirty="0" smtClean="0"/>
              <a:t>.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000" dirty="0"/>
              <a:t>Transfer </a:t>
            </a:r>
            <a:r>
              <a:rPr lang="en-US" sz="2000" dirty="0" smtClean="0"/>
              <a:t>Orientation</a:t>
            </a:r>
          </a:p>
          <a:p>
            <a:pPr marL="1371600" lvl="2" indent="-457200">
              <a:buFont typeface="Courier New" panose="02070309020205020404" pitchFamily="49" charset="0"/>
              <a:buChar char="o"/>
            </a:pPr>
            <a:r>
              <a:rPr lang="en-US" sz="2000" dirty="0" smtClean="0"/>
              <a:t>If you are currently transferring from another institution.</a:t>
            </a:r>
            <a:endParaRPr lang="en-US" sz="2000" dirty="0"/>
          </a:p>
          <a:p>
            <a:pPr marL="1371600" lvl="2" indent="-457200">
              <a:buFont typeface="Courier New" panose="02070309020205020404" pitchFamily="49" charset="0"/>
              <a:buChar char="o"/>
            </a:pPr>
            <a:r>
              <a:rPr lang="en-US" sz="2000" dirty="0"/>
              <a:t>Contact the Office of New Student Orientation at </a:t>
            </a:r>
            <a:r>
              <a:rPr lang="en-US" sz="2000" dirty="0" smtClean="0">
                <a:hlinkClick r:id="rId2"/>
              </a:rPr>
              <a:t>orientation@utep.edu</a:t>
            </a:r>
            <a:r>
              <a:rPr lang="en-US" sz="2000" dirty="0" smtClean="0"/>
              <a:t> to sign up.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000" dirty="0" smtClean="0"/>
              <a:t>Take care of financial holds with Student Business Services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000" dirty="0"/>
              <a:t>Complete the new student virtual orientation modules</a:t>
            </a:r>
          </a:p>
          <a:p>
            <a:pPr marL="1371600" lvl="2" indent="-457200">
              <a:buFont typeface="Courier New" panose="02070309020205020404" pitchFamily="49" charset="0"/>
              <a:buChar char="o"/>
            </a:pPr>
            <a:r>
              <a:rPr lang="en-US" sz="2000" dirty="0" smtClean="0"/>
              <a:t>Communityofcare.utep.edu/</a:t>
            </a:r>
            <a:r>
              <a:rPr lang="en-US" sz="2000" dirty="0" err="1" smtClean="0"/>
              <a:t>faqs</a:t>
            </a:r>
            <a:r>
              <a:rPr lang="en-US" sz="2000" dirty="0" smtClean="0"/>
              <a:t> OR DOS@utep.edu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/>
              <a:t>Contact the Graduate School and the Office of Admissions if you are currently pursuing your Master’s or Ph.D. Degree at UTEP.</a:t>
            </a:r>
          </a:p>
          <a:p>
            <a:endParaRPr lang="en-US" sz="2000" dirty="0" smtClean="0"/>
          </a:p>
          <a:p>
            <a:pPr lvl="1" algn="ctr"/>
            <a:r>
              <a:rPr lang="en-US" sz="2000" b="1" dirty="0" smtClean="0"/>
              <a:t>The DEADLINE to clear the above holds is </a:t>
            </a:r>
            <a:r>
              <a:rPr lang="en-US" sz="2000" b="1" u="sng" dirty="0" smtClean="0"/>
              <a:t>Friday, November 13, 2020.</a:t>
            </a:r>
          </a:p>
          <a:p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6673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72FB90-F67D-4EE7-A478-6326C7D6D213}"/>
              </a:ext>
            </a:extLst>
          </p:cNvPr>
          <p:cNvSpPr txBox="1">
            <a:spLocks/>
          </p:cNvSpPr>
          <p:nvPr/>
        </p:nvSpPr>
        <p:spPr>
          <a:xfrm>
            <a:off x="1380226" y="284176"/>
            <a:ext cx="10429336" cy="160286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Phase 2 Selection Process</a:t>
            </a:r>
          </a:p>
          <a:p>
            <a:pPr algn="ctr"/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Full Admission/Conditional Acceptance</a:t>
            </a:r>
            <a:endParaRPr lang="en-US" sz="48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6F360CD-00EC-44FC-BF03-B9E377CE08BF}"/>
              </a:ext>
            </a:extLst>
          </p:cNvPr>
          <p:cNvSpPr/>
          <p:nvPr/>
        </p:nvSpPr>
        <p:spPr>
          <a:xfrm>
            <a:off x="1380226" y="1887040"/>
            <a:ext cx="10238033" cy="5299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</a:pPr>
            <a:r>
              <a:rPr lang="en-US" b="1" dirty="0" smtClean="0">
                <a:latin typeface="TimesNewRomanPS-BoldMT"/>
              </a:rPr>
              <a:t>Ranking date: Monday, November 16, 2020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</a:pPr>
            <a:r>
              <a:rPr lang="en-US" dirty="0" smtClean="0">
                <a:latin typeface="TimesNewRomanPS-BoldMT"/>
              </a:rPr>
              <a:t>Acceptance e-mail with registration instructions will be sent out in the afternoon.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</a:pPr>
            <a:endParaRPr lang="en-US" dirty="0">
              <a:latin typeface="TimesNewRomanPS-BoldMT"/>
            </a:endParaRPr>
          </a:p>
          <a:p>
            <a:pPr lv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</a:pPr>
            <a:r>
              <a:rPr lang="en-US" dirty="0" smtClean="0">
                <a:latin typeface="TimesNewRomanPS-BoldMT"/>
              </a:rPr>
              <a:t>Students will be selected into Phase 2 with either full admission or conditional acceptance.</a:t>
            </a:r>
            <a:endParaRPr lang="en-US" b="1" u="sng" dirty="0" smtClean="0">
              <a:latin typeface="TimesNewRomanPS-BoldMT"/>
            </a:endParaRPr>
          </a:p>
          <a:p>
            <a:pPr marL="285750" lvl="0" indent="-28575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b="1" dirty="0" smtClean="0">
                <a:latin typeface="TimesNewRomanPS-BoldMT"/>
              </a:rPr>
              <a:t>Full admission acceptance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latin typeface="TimesNewRomanPS-BoldMT"/>
              </a:rPr>
              <a:t>Phase 1 complete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latin typeface="TimesNewRomanPS-BoldMT"/>
              </a:rPr>
              <a:t>Competitive Pre-professional courses GPA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latin typeface="TimesNewRomanPS-BoldMT"/>
              </a:rPr>
              <a:t>Meeting the overall GPA of 3.00 or better and ATI TEAS total score of 62% or better</a:t>
            </a:r>
          </a:p>
          <a:p>
            <a:pPr lvl="1">
              <a:spcBef>
                <a:spcPct val="20000"/>
              </a:spcBef>
            </a:pPr>
            <a:endParaRPr lang="en-US" dirty="0" smtClean="0">
              <a:latin typeface="TimesNewRomanPS-BoldMT"/>
            </a:endParaRPr>
          </a:p>
          <a:p>
            <a:pPr marL="285750" lvl="0" indent="-28575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b="1" dirty="0" smtClean="0">
                <a:latin typeface="TimesNewRomanPS-BoldMT"/>
              </a:rPr>
              <a:t>Conditional acceptance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latin typeface="TimesNewRomanPS-BoldMT"/>
              </a:rPr>
              <a:t>Student is in the process of completing Phase 1 in the fall 2020 semester at UTEP.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MT"/>
              </a:rPr>
              <a:t>Competitive Pre-professional courses GPA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TimesNewRomanPS-BoldMT"/>
              </a:rPr>
              <a:t>Meeting the overall GPA of </a:t>
            </a:r>
            <a:r>
              <a:rPr lang="en-US" dirty="0" smtClean="0">
                <a:latin typeface="TimesNewRomanPS-BoldMT"/>
              </a:rPr>
              <a:t>3.00 or better </a:t>
            </a:r>
            <a:r>
              <a:rPr lang="en-US" dirty="0">
                <a:latin typeface="TimesNewRomanPS-BoldMT"/>
              </a:rPr>
              <a:t>and </a:t>
            </a:r>
            <a:r>
              <a:rPr lang="en-US" dirty="0" smtClean="0">
                <a:latin typeface="TimesNewRomanPS-BoldMT"/>
              </a:rPr>
              <a:t>ATI TEAS total </a:t>
            </a:r>
            <a:r>
              <a:rPr lang="en-US" dirty="0">
                <a:latin typeface="TimesNewRomanPS-BoldMT"/>
              </a:rPr>
              <a:t>score of 62% or </a:t>
            </a:r>
            <a:r>
              <a:rPr lang="en-US" dirty="0" smtClean="0">
                <a:latin typeface="TimesNewRomanPS-BoldMT"/>
              </a:rPr>
              <a:t>better.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latin typeface="TimesNewRomanPS-BoldMT"/>
              </a:rPr>
              <a:t>Students will be dropped from Phase 2 courses if they fail or withdraw from Phase 1 requirements.</a:t>
            </a:r>
            <a:endParaRPr lang="en-US" dirty="0">
              <a:latin typeface="TimesNewRomanPS-BoldMT"/>
            </a:endParaRPr>
          </a:p>
          <a:p>
            <a:pPr lvl="1">
              <a:spcBef>
                <a:spcPct val="20000"/>
              </a:spcBef>
            </a:pPr>
            <a:endParaRPr lang="en-US" b="1" dirty="0" smtClean="0">
              <a:latin typeface="TimesNewRomanPS-BoldMT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F9AA2C09-BE3A-4F9C-B94F-19B2D5C746CA}"/>
              </a:ext>
            </a:extLst>
          </p:cNvPr>
          <p:cNvSpPr txBox="1">
            <a:spLocks/>
          </p:cNvSpPr>
          <p:nvPr/>
        </p:nvSpPr>
        <p:spPr>
          <a:xfrm>
            <a:off x="1380226" y="1312948"/>
            <a:ext cx="10429336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Char char="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86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46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71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29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06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2C2C2C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294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28257" y="609600"/>
            <a:ext cx="6542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2"/>
                </a:solidFill>
              </a:rPr>
              <a:t>Phase 2 Expectations</a:t>
            </a:r>
            <a:endParaRPr lang="en-US" sz="4800" b="1" dirty="0">
              <a:solidFill>
                <a:schemeClr val="accent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8494" y="1852974"/>
            <a:ext cx="1038112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If selected: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Must </a:t>
            </a:r>
            <a:r>
              <a:rPr lang="en-US" sz="2400" dirty="0" smtClean="0"/>
              <a:t>e-mail </a:t>
            </a:r>
            <a:r>
              <a:rPr lang="en-US" sz="2400" dirty="0"/>
              <a:t>the CBC </a:t>
            </a:r>
            <a:r>
              <a:rPr lang="en-US" sz="2400" dirty="0" smtClean="0"/>
              <a:t>form to Assistant Dean at Myrna@utep.edu </a:t>
            </a:r>
            <a:r>
              <a:rPr lang="en-US" sz="2400" dirty="0"/>
              <a:t>by </a:t>
            </a:r>
            <a:r>
              <a:rPr lang="en-US" sz="2400" b="1" dirty="0"/>
              <a:t>Monday, November 30, 2020.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Must complete titers by a deadline set by the Clinical Compliance Coordinator.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Expected to read all information given to you from faculty or other nursing officials.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Passing a nursing course is 75 or better.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Phase 2 semester is full-time so working a full-time job might interfere with your success in all three courses</a:t>
            </a:r>
            <a:r>
              <a:rPr lang="en-US" sz="24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Discuss with instructors any issues affecting your performance in class.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Be PROACTIVE.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679081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side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5044</TotalTime>
  <Words>954</Words>
  <Application>Microsoft Office PowerPoint</Application>
  <PresentationFormat>Widescreen</PresentationFormat>
  <Paragraphs>110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Arial</vt:lpstr>
      <vt:lpstr>Calibri</vt:lpstr>
      <vt:lpstr>Courier New</vt:lpstr>
      <vt:lpstr>Helvetica</vt:lpstr>
      <vt:lpstr>Open Sans</vt:lpstr>
      <vt:lpstr>Symbol</vt:lpstr>
      <vt:lpstr>Times New Roman</vt:lpstr>
      <vt:lpstr>TimesNewRomanPS-BoldMT</vt:lpstr>
      <vt:lpstr>Wingdings</vt:lpstr>
      <vt:lpstr>Office Theme</vt:lpstr>
      <vt:lpstr>Inside Slide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Myrna</cp:lastModifiedBy>
  <cp:revision>109</cp:revision>
  <dcterms:created xsi:type="dcterms:W3CDTF">2017-04-10T20:48:15Z</dcterms:created>
  <dcterms:modified xsi:type="dcterms:W3CDTF">2020-09-14T19:40:34Z</dcterms:modified>
</cp:coreProperties>
</file>