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Lst>
  <p:notesMasterIdLst>
    <p:notesMasterId r:id="rId46"/>
  </p:notesMasterIdLst>
  <p:sldIdLst>
    <p:sldId id="4209" r:id="rId7"/>
    <p:sldId id="4210" r:id="rId8"/>
    <p:sldId id="4211" r:id="rId9"/>
    <p:sldId id="4212" r:id="rId10"/>
    <p:sldId id="4213" r:id="rId11"/>
    <p:sldId id="4214" r:id="rId12"/>
    <p:sldId id="4215" r:id="rId13"/>
    <p:sldId id="4216" r:id="rId14"/>
    <p:sldId id="4217" r:id="rId15"/>
    <p:sldId id="4218" r:id="rId16"/>
    <p:sldId id="4219" r:id="rId17"/>
    <p:sldId id="256" r:id="rId18"/>
    <p:sldId id="4102" r:id="rId19"/>
    <p:sldId id="4109" r:id="rId20"/>
    <p:sldId id="4170" r:id="rId21"/>
    <p:sldId id="4206" r:id="rId22"/>
    <p:sldId id="4118" r:id="rId23"/>
    <p:sldId id="4138" r:id="rId24"/>
    <p:sldId id="4152" r:id="rId25"/>
    <p:sldId id="4140" r:id="rId26"/>
    <p:sldId id="4141" r:id="rId27"/>
    <p:sldId id="4171" r:id="rId28"/>
    <p:sldId id="4147" r:id="rId29"/>
    <p:sldId id="4149" r:id="rId30"/>
    <p:sldId id="4172" r:id="rId31"/>
    <p:sldId id="4173" r:id="rId32"/>
    <p:sldId id="4175" r:id="rId33"/>
    <p:sldId id="4112" r:id="rId34"/>
    <p:sldId id="4207" r:id="rId35"/>
    <p:sldId id="4191" r:id="rId36"/>
    <p:sldId id="4180" r:id="rId37"/>
    <p:sldId id="4183" r:id="rId38"/>
    <p:sldId id="4163" r:id="rId39"/>
    <p:sldId id="4164" r:id="rId40"/>
    <p:sldId id="4131" r:id="rId41"/>
    <p:sldId id="4117" r:id="rId42"/>
    <p:sldId id="4194" r:id="rId43"/>
    <p:sldId id="4174" r:id="rId44"/>
    <p:sldId id="4220" r:id="rId4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AEB4F4-EC87-4B4B-8F20-E2436668F68F}">
          <p14:sldIdLst>
            <p14:sldId id="4209"/>
            <p14:sldId id="4210"/>
            <p14:sldId id="4211"/>
            <p14:sldId id="4212"/>
            <p14:sldId id="4213"/>
            <p14:sldId id="4214"/>
            <p14:sldId id="4215"/>
            <p14:sldId id="4216"/>
            <p14:sldId id="4217"/>
            <p14:sldId id="4218"/>
            <p14:sldId id="4219"/>
            <p14:sldId id="256"/>
            <p14:sldId id="4102"/>
            <p14:sldId id="4109"/>
            <p14:sldId id="4170"/>
            <p14:sldId id="4206"/>
            <p14:sldId id="4118"/>
            <p14:sldId id="4138"/>
            <p14:sldId id="4152"/>
            <p14:sldId id="4140"/>
            <p14:sldId id="4141"/>
            <p14:sldId id="4171"/>
            <p14:sldId id="4147"/>
            <p14:sldId id="4149"/>
            <p14:sldId id="4172"/>
            <p14:sldId id="4173"/>
            <p14:sldId id="4175"/>
            <p14:sldId id="4112"/>
            <p14:sldId id="4207"/>
            <p14:sldId id="4191"/>
            <p14:sldId id="4180"/>
            <p14:sldId id="4183"/>
            <p14:sldId id="4163"/>
            <p14:sldId id="4164"/>
            <p14:sldId id="4131"/>
            <p14:sldId id="4117"/>
            <p14:sldId id="4194"/>
            <p14:sldId id="4174"/>
            <p14:sldId id="42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002060"/>
    <a:srgbClr val="6A8ED0"/>
    <a:srgbClr val="5F86CD"/>
    <a:srgbClr val="FF8300"/>
    <a:srgbClr val="A5A5A5"/>
    <a:srgbClr val="ED7D31"/>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61000-C691-4E83-96C7-CEB36924198F}" v="201" dt="2026-06-10T18:38:40.473"/>
    <p1510:client id="{27039C8F-4E2E-48CD-A4C4-995852F9D3B9}" v="5" dt="2026-06-10T21:53:39.020"/>
    <p1510:client id="{49E3501C-B0ED-4DDB-8E3B-E7F3F54B1040}" v="30" dt="2026-06-10T17:57:42.614"/>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vez, Alejandra E" userId="511f6a5a-5d30-43b8-92b5-a93b390992f9" providerId="ADAL" clId="{B1A89667-96EB-405F-9A03-91F6B6B4B9F5}"/>
    <pc:docChg chg="custSel modSld">
      <pc:chgData name="Chavez, Alejandra E" userId="511f6a5a-5d30-43b8-92b5-a93b390992f9" providerId="ADAL" clId="{B1A89667-96EB-405F-9A03-91F6B6B4B9F5}" dt="2026-06-10T21:53:39.020" v="4" actId="1076"/>
      <pc:docMkLst>
        <pc:docMk/>
      </pc:docMkLst>
      <pc:sldChg chg="addSp delSp modSp mod">
        <pc:chgData name="Chavez, Alejandra E" userId="511f6a5a-5d30-43b8-92b5-a93b390992f9" providerId="ADAL" clId="{B1A89667-96EB-405F-9A03-91F6B6B4B9F5}" dt="2026-06-10T21:53:39.020" v="4" actId="1076"/>
        <pc:sldMkLst>
          <pc:docMk/>
          <pc:sldMk cId="1798453052" sldId="4170"/>
        </pc:sldMkLst>
        <pc:picChg chg="add mod">
          <ac:chgData name="Chavez, Alejandra E" userId="511f6a5a-5d30-43b8-92b5-a93b390992f9" providerId="ADAL" clId="{B1A89667-96EB-405F-9A03-91F6B6B4B9F5}" dt="2026-06-10T21:53:39.020" v="4" actId="1076"/>
          <ac:picMkLst>
            <pc:docMk/>
            <pc:sldMk cId="1798453052" sldId="4170"/>
            <ac:picMk id="12" creationId="{877FF892-8C63-FFDF-DB98-FD7FABCD6824}"/>
          </ac:picMkLst>
        </pc:picChg>
        <pc:picChg chg="del">
          <ac:chgData name="Chavez, Alejandra E" userId="511f6a5a-5d30-43b8-92b5-a93b390992f9" providerId="ADAL" clId="{B1A89667-96EB-405F-9A03-91F6B6B4B9F5}" dt="2026-06-10T21:53:23.899" v="0" actId="478"/>
          <ac:picMkLst>
            <pc:docMk/>
            <pc:sldMk cId="1798453052" sldId="4170"/>
            <ac:picMk id="17" creationId="{07DAF850-BA1D-3F32-36D7-187A334754BB}"/>
          </ac:picMkLst>
        </pc:picChg>
      </pc:sldChg>
    </pc:docChg>
  </pc:docChgLst>
  <pc:docChgLst>
    <pc:chgData name="Portillo, Veronica G" userId="7a41d0b0-4041-4501-a03b-ce0db4c45c55" providerId="ADAL" clId="{2A380D42-E9D1-4431-A32B-C7B1BFFD1E69}"/>
    <pc:docChg chg="undo custSel modSld">
      <pc:chgData name="Portillo, Veronica G" userId="7a41d0b0-4041-4501-a03b-ce0db4c45c55" providerId="ADAL" clId="{2A380D42-E9D1-4431-A32B-C7B1BFFD1E69}" dt="2026-05-27T15:36:47.769" v="26" actId="20577"/>
      <pc:docMkLst>
        <pc:docMk/>
      </pc:docMkLst>
      <pc:sldChg chg="modSp mod">
        <pc:chgData name="Portillo, Veronica G" userId="7a41d0b0-4041-4501-a03b-ce0db4c45c55" providerId="ADAL" clId="{2A380D42-E9D1-4431-A32B-C7B1BFFD1E69}" dt="2026-05-27T15:36:47.769" v="26" actId="20577"/>
        <pc:sldMkLst>
          <pc:docMk/>
          <pc:sldMk cId="2275080720" sldId="4109"/>
        </pc:sldMkLst>
        <pc:spChg chg="mod">
          <ac:chgData name="Portillo, Veronica G" userId="7a41d0b0-4041-4501-a03b-ce0db4c45c55" providerId="ADAL" clId="{2A380D42-E9D1-4431-A32B-C7B1BFFD1E69}" dt="2026-05-27T15:36:04.055" v="6" actId="20577"/>
          <ac:spMkLst>
            <pc:docMk/>
            <pc:sldMk cId="2275080720" sldId="4109"/>
            <ac:spMk id="4" creationId="{E4734A5D-831E-2D35-B263-C92FF543457C}"/>
          </ac:spMkLst>
        </pc:spChg>
        <pc:grpChg chg="mod">
          <ac:chgData name="Portillo, Veronica G" userId="7a41d0b0-4041-4501-a03b-ce0db4c45c55" providerId="ADAL" clId="{2A380D42-E9D1-4431-A32B-C7B1BFFD1E69}" dt="2026-05-27T15:36:08.521" v="8" actId="1076"/>
          <ac:grpSpMkLst>
            <pc:docMk/>
            <pc:sldMk cId="2275080720" sldId="4109"/>
            <ac:grpSpMk id="8" creationId="{FF5A487C-A0F0-279E-90DD-A6FCEDDE7DE1}"/>
          </ac:grpSpMkLst>
        </pc:grpChg>
        <pc:graphicFrameChg chg="mod modGraphic">
          <ac:chgData name="Portillo, Veronica G" userId="7a41d0b0-4041-4501-a03b-ce0db4c45c55" providerId="ADAL" clId="{2A380D42-E9D1-4431-A32B-C7B1BFFD1E69}" dt="2026-05-27T15:36:47.769" v="26" actId="20577"/>
          <ac:graphicFrameMkLst>
            <pc:docMk/>
            <pc:sldMk cId="2275080720" sldId="4109"/>
            <ac:graphicFrameMk id="5" creationId="{E20D4338-9D55-E44D-1DF1-68F8D833AB42}"/>
          </ac:graphicFrameMkLst>
        </pc:graphicFrameChg>
      </pc:sldChg>
    </pc:docChg>
  </pc:docChgLst>
  <pc:docChgLst>
    <pc:chgData name="Castaneda, Yesenia N" userId="4651f040-de76-4371-a379-89ec850078b8" providerId="ADAL" clId="{1EA08454-237F-411E-99EA-155F511B4D91}"/>
    <pc:docChg chg="undo redo custSel addSld delSld modSld modSection">
      <pc:chgData name="Castaneda, Yesenia N" userId="4651f040-de76-4371-a379-89ec850078b8" providerId="ADAL" clId="{1EA08454-237F-411E-99EA-155F511B4D91}" dt="2026-06-10T18:38:40.473" v="1612" actId="1076"/>
      <pc:docMkLst>
        <pc:docMk/>
      </pc:docMkLst>
      <pc:sldChg chg="modSp mod">
        <pc:chgData name="Castaneda, Yesenia N" userId="4651f040-de76-4371-a379-89ec850078b8" providerId="ADAL" clId="{1EA08454-237F-411E-99EA-155F511B4D91}" dt="2026-05-27T16:40:08.327" v="24" actId="108"/>
        <pc:sldMkLst>
          <pc:docMk/>
          <pc:sldMk cId="871890693" sldId="256"/>
        </pc:sldMkLst>
        <pc:spChg chg="mod">
          <ac:chgData name="Castaneda, Yesenia N" userId="4651f040-de76-4371-a379-89ec850078b8" providerId="ADAL" clId="{1EA08454-237F-411E-99EA-155F511B4D91}" dt="2026-05-27T16:40:08.327" v="24" actId="108"/>
          <ac:spMkLst>
            <pc:docMk/>
            <pc:sldMk cId="871890693" sldId="256"/>
            <ac:spMk id="5" creationId="{C4BF4348-378E-D8D0-8369-748BF6B831D1}"/>
          </ac:spMkLst>
        </pc:spChg>
      </pc:sldChg>
      <pc:sldChg chg="modSp mod">
        <pc:chgData name="Castaneda, Yesenia N" userId="4651f040-de76-4371-a379-89ec850078b8" providerId="ADAL" clId="{1EA08454-237F-411E-99EA-155F511B4D91}" dt="2026-05-27T23:01:44.224" v="1031" actId="1076"/>
        <pc:sldMkLst>
          <pc:docMk/>
          <pc:sldMk cId="2275080720" sldId="4109"/>
        </pc:sldMkLst>
        <pc:spChg chg="mod">
          <ac:chgData name="Castaneda, Yesenia N" userId="4651f040-de76-4371-a379-89ec850078b8" providerId="ADAL" clId="{1EA08454-237F-411E-99EA-155F511B4D91}" dt="2026-05-27T18:20:49.086" v="1029" actId="1076"/>
          <ac:spMkLst>
            <pc:docMk/>
            <pc:sldMk cId="2275080720" sldId="4109"/>
            <ac:spMk id="4" creationId="{E4734A5D-831E-2D35-B263-C92FF543457C}"/>
          </ac:spMkLst>
        </pc:spChg>
        <pc:grpChg chg="mod">
          <ac:chgData name="Castaneda, Yesenia N" userId="4651f040-de76-4371-a379-89ec850078b8" providerId="ADAL" clId="{1EA08454-237F-411E-99EA-155F511B4D91}" dt="2026-05-27T23:01:44.224" v="1031" actId="1076"/>
          <ac:grpSpMkLst>
            <pc:docMk/>
            <pc:sldMk cId="2275080720" sldId="4109"/>
            <ac:grpSpMk id="8" creationId="{FF5A487C-A0F0-279E-90DD-A6FCEDDE7DE1}"/>
          </ac:grpSpMkLst>
        </pc:grpChg>
      </pc:sldChg>
      <pc:sldChg chg="modSp mod">
        <pc:chgData name="Castaneda, Yesenia N" userId="4651f040-de76-4371-a379-89ec850078b8" providerId="ADAL" clId="{1EA08454-237F-411E-99EA-155F511B4D91}" dt="2026-05-27T17:33:52.324" v="350" actId="1076"/>
        <pc:sldMkLst>
          <pc:docMk/>
          <pc:sldMk cId="3629159422" sldId="4112"/>
        </pc:sldMkLst>
        <pc:spChg chg="mod">
          <ac:chgData name="Castaneda, Yesenia N" userId="4651f040-de76-4371-a379-89ec850078b8" providerId="ADAL" clId="{1EA08454-237F-411E-99EA-155F511B4D91}" dt="2026-05-27T17:29:47.857" v="235" actId="20577"/>
          <ac:spMkLst>
            <pc:docMk/>
            <pc:sldMk cId="3629159422" sldId="4112"/>
            <ac:spMk id="3" creationId="{34AA9FB9-64B7-8269-39FC-69B86BDFB515}"/>
          </ac:spMkLst>
        </pc:spChg>
        <pc:spChg chg="mod">
          <ac:chgData name="Castaneda, Yesenia N" userId="4651f040-de76-4371-a379-89ec850078b8" providerId="ADAL" clId="{1EA08454-237F-411E-99EA-155F511B4D91}" dt="2026-05-27T17:32:59.680" v="345" actId="6549"/>
          <ac:spMkLst>
            <pc:docMk/>
            <pc:sldMk cId="3629159422" sldId="4112"/>
            <ac:spMk id="6" creationId="{F1AF4C60-1693-EE61-DACF-98EE9BB9E437}"/>
          </ac:spMkLst>
        </pc:spChg>
        <pc:spChg chg="mod">
          <ac:chgData name="Castaneda, Yesenia N" userId="4651f040-de76-4371-a379-89ec850078b8" providerId="ADAL" clId="{1EA08454-237F-411E-99EA-155F511B4D91}" dt="2026-05-27T17:33:52.324" v="350" actId="1076"/>
          <ac:spMkLst>
            <pc:docMk/>
            <pc:sldMk cId="3629159422" sldId="4112"/>
            <ac:spMk id="13" creationId="{A38C50BF-8DEB-AD0F-F4B0-0B67A68EEDA4}"/>
          </ac:spMkLst>
        </pc:spChg>
        <pc:spChg chg="mod">
          <ac:chgData name="Castaneda, Yesenia N" userId="4651f040-de76-4371-a379-89ec850078b8" providerId="ADAL" clId="{1EA08454-237F-411E-99EA-155F511B4D91}" dt="2026-05-27T17:33:47.643" v="349" actId="1076"/>
          <ac:spMkLst>
            <pc:docMk/>
            <pc:sldMk cId="3629159422" sldId="4112"/>
            <ac:spMk id="14" creationId="{D4A0B41A-977D-33D9-73DA-8CA10B5FF9A3}"/>
          </ac:spMkLst>
        </pc:spChg>
        <pc:graphicFrameChg chg="mod">
          <ac:chgData name="Castaneda, Yesenia N" userId="4651f040-de76-4371-a379-89ec850078b8" providerId="ADAL" clId="{1EA08454-237F-411E-99EA-155F511B4D91}" dt="2026-05-27T17:29:57.938" v="236" actId="1076"/>
          <ac:graphicFrameMkLst>
            <pc:docMk/>
            <pc:sldMk cId="3629159422" sldId="4112"/>
            <ac:graphicFrameMk id="5" creationId="{AF01A59C-1046-3460-618C-E6C08EC28A3F}"/>
          </ac:graphicFrameMkLst>
        </pc:graphicFrameChg>
        <pc:graphicFrameChg chg="mod modGraphic">
          <ac:chgData name="Castaneda, Yesenia N" userId="4651f040-de76-4371-a379-89ec850078b8" providerId="ADAL" clId="{1EA08454-237F-411E-99EA-155F511B4D91}" dt="2026-05-27T17:33:36.832" v="348" actId="20577"/>
          <ac:graphicFrameMkLst>
            <pc:docMk/>
            <pc:sldMk cId="3629159422" sldId="4112"/>
            <ac:graphicFrameMk id="7" creationId="{C4ABA1F2-8EBF-8692-FF22-6F0A9900673E}"/>
          </ac:graphicFrameMkLst>
        </pc:graphicFrameChg>
      </pc:sldChg>
      <pc:sldChg chg="delSp modSp mod">
        <pc:chgData name="Castaneda, Yesenia N" userId="4651f040-de76-4371-a379-89ec850078b8" providerId="ADAL" clId="{1EA08454-237F-411E-99EA-155F511B4D91}" dt="2026-06-03T17:06:53.320" v="1275" actId="1076"/>
        <pc:sldMkLst>
          <pc:docMk/>
          <pc:sldMk cId="4220888346" sldId="4117"/>
        </pc:sldMkLst>
        <pc:spChg chg="mod">
          <ac:chgData name="Castaneda, Yesenia N" userId="4651f040-de76-4371-a379-89ec850078b8" providerId="ADAL" clId="{1EA08454-237F-411E-99EA-155F511B4D91}" dt="2026-05-27T17:59:55.826" v="582" actId="20577"/>
          <ac:spMkLst>
            <pc:docMk/>
            <pc:sldMk cId="4220888346" sldId="4117"/>
            <ac:spMk id="2" creationId="{7D0A7EE9-FA02-A5FE-4854-42AD765758AA}"/>
          </ac:spMkLst>
        </pc:spChg>
        <pc:spChg chg="mod">
          <ac:chgData name="Castaneda, Yesenia N" userId="4651f040-de76-4371-a379-89ec850078b8" providerId="ADAL" clId="{1EA08454-237F-411E-99EA-155F511B4D91}" dt="2026-06-03T17:06:33.484" v="1272" actId="1076"/>
          <ac:spMkLst>
            <pc:docMk/>
            <pc:sldMk cId="4220888346" sldId="4117"/>
            <ac:spMk id="8" creationId="{B8E4BECA-1AC2-46DD-8E27-EE5EA17F2460}"/>
          </ac:spMkLst>
        </pc:spChg>
        <pc:spChg chg="mod">
          <ac:chgData name="Castaneda, Yesenia N" userId="4651f040-de76-4371-a379-89ec850078b8" providerId="ADAL" clId="{1EA08454-237F-411E-99EA-155F511B4D91}" dt="2026-06-03T17:06:09.699" v="1262" actId="1076"/>
          <ac:spMkLst>
            <pc:docMk/>
            <pc:sldMk cId="4220888346" sldId="4117"/>
            <ac:spMk id="11" creationId="{25107941-55FE-42C6-BA99-6D03C32095C9}"/>
          </ac:spMkLst>
        </pc:spChg>
        <pc:spChg chg="mod">
          <ac:chgData name="Castaneda, Yesenia N" userId="4651f040-de76-4371-a379-89ec850078b8" providerId="ADAL" clId="{1EA08454-237F-411E-99EA-155F511B4D91}" dt="2026-06-03T17:06:08.042" v="1261" actId="1076"/>
          <ac:spMkLst>
            <pc:docMk/>
            <pc:sldMk cId="4220888346" sldId="4117"/>
            <ac:spMk id="12" creationId="{C77327DE-3665-4AD3-B97E-B68BECF5178C}"/>
          </ac:spMkLst>
        </pc:spChg>
        <pc:spChg chg="mod">
          <ac:chgData name="Castaneda, Yesenia N" userId="4651f040-de76-4371-a379-89ec850078b8" providerId="ADAL" clId="{1EA08454-237F-411E-99EA-155F511B4D91}" dt="2026-06-03T17:06:48.047" v="1274" actId="1076"/>
          <ac:spMkLst>
            <pc:docMk/>
            <pc:sldMk cId="4220888346" sldId="4117"/>
            <ac:spMk id="14" creationId="{7C2CD6E0-C82B-75B2-ACE8-135C1F262FC2}"/>
          </ac:spMkLst>
        </pc:spChg>
        <pc:spChg chg="mod">
          <ac:chgData name="Castaneda, Yesenia N" userId="4651f040-de76-4371-a379-89ec850078b8" providerId="ADAL" clId="{1EA08454-237F-411E-99EA-155F511B4D91}" dt="2026-06-03T17:02:52.350" v="1237" actId="1076"/>
          <ac:spMkLst>
            <pc:docMk/>
            <pc:sldMk cId="4220888346" sldId="4117"/>
            <ac:spMk id="20" creationId="{C0D321BE-102B-BC2D-409D-D7DEBA6D9E2B}"/>
          </ac:spMkLst>
        </pc:spChg>
        <pc:spChg chg="mod">
          <ac:chgData name="Castaneda, Yesenia N" userId="4651f040-de76-4371-a379-89ec850078b8" providerId="ADAL" clId="{1EA08454-237F-411E-99EA-155F511B4D91}" dt="2026-05-27T23:09:20.056" v="1083" actId="20577"/>
          <ac:spMkLst>
            <pc:docMk/>
            <pc:sldMk cId="4220888346" sldId="4117"/>
            <ac:spMk id="33" creationId="{8BF9E133-C981-655D-81FE-DB65FAA97C2D}"/>
          </ac:spMkLst>
        </pc:spChg>
        <pc:spChg chg="mod">
          <ac:chgData name="Castaneda, Yesenia N" userId="4651f040-de76-4371-a379-89ec850078b8" providerId="ADAL" clId="{1EA08454-237F-411E-99EA-155F511B4D91}" dt="2026-06-03T17:03:22.330" v="1242" actId="1076"/>
          <ac:spMkLst>
            <pc:docMk/>
            <pc:sldMk cId="4220888346" sldId="4117"/>
            <ac:spMk id="155" creationId="{E4FE7EFC-0DE0-4999-B60A-2C1F2C1D3D2C}"/>
          </ac:spMkLst>
        </pc:spChg>
        <pc:spChg chg="mod">
          <ac:chgData name="Castaneda, Yesenia N" userId="4651f040-de76-4371-a379-89ec850078b8" providerId="ADAL" clId="{1EA08454-237F-411E-99EA-155F511B4D91}" dt="2026-06-03T17:06:15.752" v="1264" actId="1076"/>
          <ac:spMkLst>
            <pc:docMk/>
            <pc:sldMk cId="4220888346" sldId="4117"/>
            <ac:spMk id="156" creationId="{D278B82D-284D-403A-96D5-C0E427AF9632}"/>
          </ac:spMkLst>
        </pc:spChg>
        <pc:spChg chg="mod">
          <ac:chgData name="Castaneda, Yesenia N" userId="4651f040-de76-4371-a379-89ec850078b8" providerId="ADAL" clId="{1EA08454-237F-411E-99EA-155F511B4D91}" dt="2026-06-03T17:03:56.353" v="1248" actId="1076"/>
          <ac:spMkLst>
            <pc:docMk/>
            <pc:sldMk cId="4220888346" sldId="4117"/>
            <ac:spMk id="158" creationId="{9A9E7F65-CC80-45BF-88D9-6E4327F33E0C}"/>
          </ac:spMkLst>
        </pc:spChg>
        <pc:spChg chg="mod">
          <ac:chgData name="Castaneda, Yesenia N" userId="4651f040-de76-4371-a379-89ec850078b8" providerId="ADAL" clId="{1EA08454-237F-411E-99EA-155F511B4D91}" dt="2026-06-03T17:06:40.350" v="1273" actId="14100"/>
          <ac:spMkLst>
            <pc:docMk/>
            <pc:sldMk cId="4220888346" sldId="4117"/>
            <ac:spMk id="159" creationId="{7C94D0CD-0034-4A16-A1C9-BDCA2483B2F5}"/>
          </ac:spMkLst>
        </pc:spChg>
        <pc:spChg chg="mod">
          <ac:chgData name="Castaneda, Yesenia N" userId="4651f040-de76-4371-a379-89ec850078b8" providerId="ADAL" clId="{1EA08454-237F-411E-99EA-155F511B4D91}" dt="2026-06-03T17:03:41.552" v="1246" actId="1076"/>
          <ac:spMkLst>
            <pc:docMk/>
            <pc:sldMk cId="4220888346" sldId="4117"/>
            <ac:spMk id="161" creationId="{F763B5E1-D523-4D28-9700-CFB7218F82E6}"/>
          </ac:spMkLst>
        </pc:spChg>
        <pc:spChg chg="mod">
          <ac:chgData name="Castaneda, Yesenia N" userId="4651f040-de76-4371-a379-89ec850078b8" providerId="ADAL" clId="{1EA08454-237F-411E-99EA-155F511B4D91}" dt="2026-06-03T17:06:27.634" v="1270" actId="1076"/>
          <ac:spMkLst>
            <pc:docMk/>
            <pc:sldMk cId="4220888346" sldId="4117"/>
            <ac:spMk id="162" creationId="{6F3D2C71-1A60-453D-9952-EE8B94421538}"/>
          </ac:spMkLst>
        </pc:spChg>
        <pc:spChg chg="mod">
          <ac:chgData name="Castaneda, Yesenia N" userId="4651f040-de76-4371-a379-89ec850078b8" providerId="ADAL" clId="{1EA08454-237F-411E-99EA-155F511B4D91}" dt="2026-05-27T18:00:28.699" v="583" actId="1076"/>
          <ac:spMkLst>
            <pc:docMk/>
            <pc:sldMk cId="4220888346" sldId="4117"/>
            <ac:spMk id="470" creationId="{3DB19620-46C1-4A89-A492-72B16336D73E}"/>
          </ac:spMkLst>
        </pc:spChg>
        <pc:spChg chg="mod">
          <ac:chgData name="Castaneda, Yesenia N" userId="4651f040-de76-4371-a379-89ec850078b8" providerId="ADAL" clId="{1EA08454-237F-411E-99EA-155F511B4D91}" dt="2026-06-03T17:02:55.790" v="1238" actId="6549"/>
          <ac:spMkLst>
            <pc:docMk/>
            <pc:sldMk cId="4220888346" sldId="4117"/>
            <ac:spMk id="478" creationId="{6C1609CC-D5CF-46D0-A88E-A5B74663155E}"/>
          </ac:spMkLst>
        </pc:spChg>
        <pc:grpChg chg="mod">
          <ac:chgData name="Castaneda, Yesenia N" userId="4651f040-de76-4371-a379-89ec850078b8" providerId="ADAL" clId="{1EA08454-237F-411E-99EA-155F511B4D91}" dt="2026-06-03T17:06:53.320" v="1275" actId="1076"/>
          <ac:grpSpMkLst>
            <pc:docMk/>
            <pc:sldMk cId="4220888346" sldId="4117"/>
            <ac:grpSpMk id="19" creationId="{964F8C8D-80A5-CBCA-680E-11B1BFBC3C32}"/>
          </ac:grpSpMkLst>
        </pc:grpChg>
      </pc:sldChg>
      <pc:sldChg chg="addSp delSp modSp mod">
        <pc:chgData name="Castaneda, Yesenia N" userId="4651f040-de76-4371-a379-89ec850078b8" providerId="ADAL" clId="{1EA08454-237F-411E-99EA-155F511B4D91}" dt="2026-06-10T18:32:55.085" v="1584" actId="1440"/>
        <pc:sldMkLst>
          <pc:docMk/>
          <pc:sldMk cId="1121903845" sldId="4131"/>
        </pc:sldMkLst>
        <pc:spChg chg="add mod">
          <ac:chgData name="Castaneda, Yesenia N" userId="4651f040-de76-4371-a379-89ec850078b8" providerId="ADAL" clId="{1EA08454-237F-411E-99EA-155F511B4D91}" dt="2026-06-10T17:10:26.206" v="1519" actId="14100"/>
          <ac:spMkLst>
            <pc:docMk/>
            <pc:sldMk cId="1121903845" sldId="4131"/>
            <ac:spMk id="3" creationId="{3251D7CF-5E09-EAFD-4523-A49171F1296B}"/>
          </ac:spMkLst>
        </pc:spChg>
        <pc:spChg chg="mod">
          <ac:chgData name="Castaneda, Yesenia N" userId="4651f040-de76-4371-a379-89ec850078b8" providerId="ADAL" clId="{1EA08454-237F-411E-99EA-155F511B4D91}" dt="2026-06-10T17:09:26.470" v="1493" actId="403"/>
          <ac:spMkLst>
            <pc:docMk/>
            <pc:sldMk cId="1121903845" sldId="4131"/>
            <ac:spMk id="4" creationId="{2E35F37F-E256-5D25-42C5-E3DFE93296BD}"/>
          </ac:spMkLst>
        </pc:spChg>
        <pc:spChg chg="mod">
          <ac:chgData name="Castaneda, Yesenia N" userId="4651f040-de76-4371-a379-89ec850078b8" providerId="ADAL" clId="{1EA08454-237F-411E-99EA-155F511B4D91}" dt="2026-06-10T17:09:30.431" v="1495" actId="403"/>
          <ac:spMkLst>
            <pc:docMk/>
            <pc:sldMk cId="1121903845" sldId="4131"/>
            <ac:spMk id="13" creationId="{FC2CCA8B-EFE4-2B46-8630-9C9A34C946B8}"/>
          </ac:spMkLst>
        </pc:spChg>
        <pc:spChg chg="mod">
          <ac:chgData name="Castaneda, Yesenia N" userId="4651f040-de76-4371-a379-89ec850078b8" providerId="ADAL" clId="{1EA08454-237F-411E-99EA-155F511B4D91}" dt="2026-06-10T17:08:36.318" v="1483" actId="21"/>
          <ac:spMkLst>
            <pc:docMk/>
            <pc:sldMk cId="1121903845" sldId="4131"/>
            <ac:spMk id="14" creationId="{9F1D8590-6DD0-BCBC-7B98-D6BADA5769E6}"/>
          </ac:spMkLst>
        </pc:spChg>
        <pc:picChg chg="mod ord">
          <ac:chgData name="Castaneda, Yesenia N" userId="4651f040-de76-4371-a379-89ec850078b8" providerId="ADAL" clId="{1EA08454-237F-411E-99EA-155F511B4D91}" dt="2026-06-10T18:32:55.085" v="1584" actId="1440"/>
          <ac:picMkLst>
            <pc:docMk/>
            <pc:sldMk cId="1121903845" sldId="4131"/>
            <ac:picMk id="7" creationId="{D93B726D-05F5-52A1-242A-4A31DB482148}"/>
          </ac:picMkLst>
        </pc:picChg>
      </pc:sldChg>
      <pc:sldChg chg="modSp mod">
        <pc:chgData name="Castaneda, Yesenia N" userId="4651f040-de76-4371-a379-89ec850078b8" providerId="ADAL" clId="{1EA08454-237F-411E-99EA-155F511B4D91}" dt="2026-06-10T16:42:34.859" v="1420" actId="20577"/>
        <pc:sldMkLst>
          <pc:docMk/>
          <pc:sldMk cId="442285107" sldId="4138"/>
        </pc:sldMkLst>
        <pc:spChg chg="mod">
          <ac:chgData name="Castaneda, Yesenia N" userId="4651f040-de76-4371-a379-89ec850078b8" providerId="ADAL" clId="{1EA08454-237F-411E-99EA-155F511B4D91}" dt="2026-06-10T16:42:34.859" v="1420" actId="20577"/>
          <ac:spMkLst>
            <pc:docMk/>
            <pc:sldMk cId="442285107" sldId="4138"/>
            <ac:spMk id="4" creationId="{4CC075A6-925C-081B-95FE-8AC0C6241529}"/>
          </ac:spMkLst>
        </pc:spChg>
      </pc:sldChg>
      <pc:sldChg chg="modSp mod">
        <pc:chgData name="Castaneda, Yesenia N" userId="4651f040-de76-4371-a379-89ec850078b8" providerId="ADAL" clId="{1EA08454-237F-411E-99EA-155F511B4D91}" dt="2026-06-10T16:43:18.004" v="1422" actId="20577"/>
        <pc:sldMkLst>
          <pc:docMk/>
          <pc:sldMk cId="2255387046" sldId="4152"/>
        </pc:sldMkLst>
        <pc:spChg chg="mod">
          <ac:chgData name="Castaneda, Yesenia N" userId="4651f040-de76-4371-a379-89ec850078b8" providerId="ADAL" clId="{1EA08454-237F-411E-99EA-155F511B4D91}" dt="2026-06-10T16:43:18.004" v="1422" actId="20577"/>
          <ac:spMkLst>
            <pc:docMk/>
            <pc:sldMk cId="2255387046" sldId="4152"/>
            <ac:spMk id="11" creationId="{5E14E605-EA6A-1600-AB7B-65E5D0FF6735}"/>
          </ac:spMkLst>
        </pc:spChg>
      </pc:sldChg>
      <pc:sldChg chg="addSp delSp modSp mod">
        <pc:chgData name="Castaneda, Yesenia N" userId="4651f040-de76-4371-a379-89ec850078b8" providerId="ADAL" clId="{1EA08454-237F-411E-99EA-155F511B4D91}" dt="2026-06-03T17:19:42.964" v="1353" actId="21"/>
        <pc:sldMkLst>
          <pc:docMk/>
          <pc:sldMk cId="2884379453" sldId="4163"/>
        </pc:sldMkLst>
        <pc:spChg chg="mod">
          <ac:chgData name="Castaneda, Yesenia N" userId="4651f040-de76-4371-a379-89ec850078b8" providerId="ADAL" clId="{1EA08454-237F-411E-99EA-155F511B4D91}" dt="2026-06-03T17:19:28.948" v="1350" actId="21"/>
          <ac:spMkLst>
            <pc:docMk/>
            <pc:sldMk cId="2884379453" sldId="4163"/>
            <ac:spMk id="4" creationId="{3AD11A65-957A-12D9-5365-76EDE7807F5E}"/>
          </ac:spMkLst>
        </pc:spChg>
      </pc:sldChg>
      <pc:sldChg chg="addSp modSp mod">
        <pc:chgData name="Castaneda, Yesenia N" userId="4651f040-de76-4371-a379-89ec850078b8" providerId="ADAL" clId="{1EA08454-237F-411E-99EA-155F511B4D91}" dt="2026-06-03T17:22:53.047" v="1413" actId="1076"/>
        <pc:sldMkLst>
          <pc:docMk/>
          <pc:sldMk cId="750488205" sldId="4164"/>
        </pc:sldMkLst>
        <pc:spChg chg="mod">
          <ac:chgData name="Castaneda, Yesenia N" userId="4651f040-de76-4371-a379-89ec850078b8" providerId="ADAL" clId="{1EA08454-237F-411E-99EA-155F511B4D91}" dt="2026-06-03T17:22:27.275" v="1409" actId="20577"/>
          <ac:spMkLst>
            <pc:docMk/>
            <pc:sldMk cId="750488205" sldId="4164"/>
            <ac:spMk id="2" creationId="{F1AB00D6-37D8-306F-638B-F3E4EBBB4ABD}"/>
          </ac:spMkLst>
        </pc:spChg>
        <pc:spChg chg="mod">
          <ac:chgData name="Castaneda, Yesenia N" userId="4651f040-de76-4371-a379-89ec850078b8" providerId="ADAL" clId="{1EA08454-237F-411E-99EA-155F511B4D91}" dt="2026-06-03T17:22:43.892" v="1412" actId="6549"/>
          <ac:spMkLst>
            <pc:docMk/>
            <pc:sldMk cId="750488205" sldId="4164"/>
            <ac:spMk id="8" creationId="{DACB2E58-8B6F-5F86-CC88-1C5371DC48A1}"/>
          </ac:spMkLst>
        </pc:spChg>
        <pc:spChg chg="add mod ord">
          <ac:chgData name="Castaneda, Yesenia N" userId="4651f040-de76-4371-a379-89ec850078b8" providerId="ADAL" clId="{1EA08454-237F-411E-99EA-155F511B4D91}" dt="2026-06-03T17:22:53.047" v="1413" actId="1076"/>
          <ac:spMkLst>
            <pc:docMk/>
            <pc:sldMk cId="750488205" sldId="4164"/>
            <ac:spMk id="15" creationId="{B40D6882-9D99-8C8E-0961-C3D579249C37}"/>
          </ac:spMkLst>
        </pc:spChg>
        <pc:graphicFrameChg chg="mod">
          <ac:chgData name="Castaneda, Yesenia N" userId="4651f040-de76-4371-a379-89ec850078b8" providerId="ADAL" clId="{1EA08454-237F-411E-99EA-155F511B4D91}" dt="2026-06-03T17:20:32.266" v="1363" actId="207"/>
          <ac:graphicFrameMkLst>
            <pc:docMk/>
            <pc:sldMk cId="750488205" sldId="4164"/>
            <ac:graphicFrameMk id="4" creationId="{F2588136-A7EB-DEA0-674C-B46B242AEF28}"/>
          </ac:graphicFrameMkLst>
        </pc:graphicFrameChg>
      </pc:sldChg>
      <pc:sldChg chg="modSp mod">
        <pc:chgData name="Castaneda, Yesenia N" userId="4651f040-de76-4371-a379-89ec850078b8" providerId="ADAL" clId="{1EA08454-237F-411E-99EA-155F511B4D91}" dt="2026-06-10T18:32:34.742" v="1583" actId="732"/>
        <pc:sldMkLst>
          <pc:docMk/>
          <pc:sldMk cId="3078388921" sldId="4171"/>
        </pc:sldMkLst>
        <pc:picChg chg="mod modCrop">
          <ac:chgData name="Castaneda, Yesenia N" userId="4651f040-de76-4371-a379-89ec850078b8" providerId="ADAL" clId="{1EA08454-237F-411E-99EA-155F511B4D91}" dt="2026-06-10T18:32:34.742" v="1583" actId="732"/>
          <ac:picMkLst>
            <pc:docMk/>
            <pc:sldMk cId="3078388921" sldId="4171"/>
            <ac:picMk id="2" creationId="{7B75A446-8F87-FAA1-DCE7-916E423A61FF}"/>
          </ac:picMkLst>
        </pc:picChg>
        <pc:picChg chg="mod modCrop">
          <ac:chgData name="Castaneda, Yesenia N" userId="4651f040-de76-4371-a379-89ec850078b8" providerId="ADAL" clId="{1EA08454-237F-411E-99EA-155F511B4D91}" dt="2026-06-10T18:32:27.008" v="1582" actId="732"/>
          <ac:picMkLst>
            <pc:docMk/>
            <pc:sldMk cId="3078388921" sldId="4171"/>
            <ac:picMk id="10" creationId="{3923AE6D-4E62-20C0-F254-11A49C1D1819}"/>
          </ac:picMkLst>
        </pc:picChg>
      </pc:sldChg>
      <pc:sldChg chg="modSp mod">
        <pc:chgData name="Castaneda, Yesenia N" userId="4651f040-de76-4371-a379-89ec850078b8" providerId="ADAL" clId="{1EA08454-237F-411E-99EA-155F511B4D91}" dt="2026-06-10T17:14:34.409" v="1581" actId="20577"/>
        <pc:sldMkLst>
          <pc:docMk/>
          <pc:sldMk cId="779576570" sldId="4174"/>
        </pc:sldMkLst>
        <pc:spChg chg="mod">
          <ac:chgData name="Castaneda, Yesenia N" userId="4651f040-de76-4371-a379-89ec850078b8" providerId="ADAL" clId="{1EA08454-237F-411E-99EA-155F511B4D91}" dt="2026-06-03T17:11:00.060" v="1304" actId="20577"/>
          <ac:spMkLst>
            <pc:docMk/>
            <pc:sldMk cId="779576570" sldId="4174"/>
            <ac:spMk id="2" creationId="{908B7A40-0E0E-5E3F-FD80-138ED7200836}"/>
          </ac:spMkLst>
        </pc:spChg>
        <pc:spChg chg="mod">
          <ac:chgData name="Castaneda, Yesenia N" userId="4651f040-de76-4371-a379-89ec850078b8" providerId="ADAL" clId="{1EA08454-237F-411E-99EA-155F511B4D91}" dt="2026-06-10T17:14:34.409" v="1581" actId="20577"/>
          <ac:spMkLst>
            <pc:docMk/>
            <pc:sldMk cId="779576570" sldId="4174"/>
            <ac:spMk id="4" creationId="{6F9CD029-DB02-2C76-F330-DDAAF303175F}"/>
          </ac:spMkLst>
        </pc:spChg>
      </pc:sldChg>
      <pc:sldChg chg="modSp mod">
        <pc:chgData name="Castaneda, Yesenia N" userId="4651f040-de76-4371-a379-89ec850078b8" providerId="ADAL" clId="{1EA08454-237F-411E-99EA-155F511B4D91}" dt="2026-06-10T17:13:48.613" v="1556" actId="20577"/>
        <pc:sldMkLst>
          <pc:docMk/>
          <pc:sldMk cId="2947536774" sldId="4194"/>
        </pc:sldMkLst>
        <pc:spChg chg="mod">
          <ac:chgData name="Castaneda, Yesenia N" userId="4651f040-de76-4371-a379-89ec850078b8" providerId="ADAL" clId="{1EA08454-237F-411E-99EA-155F511B4D91}" dt="2026-05-27T18:01:57.271" v="592" actId="20577"/>
          <ac:spMkLst>
            <pc:docMk/>
            <pc:sldMk cId="2947536774" sldId="4194"/>
            <ac:spMk id="2" creationId="{26A8768B-0047-B6E0-2846-0F5DFC56DEA7}"/>
          </ac:spMkLst>
        </pc:spChg>
        <pc:spChg chg="mod">
          <ac:chgData name="Castaneda, Yesenia N" userId="4651f040-de76-4371-a379-89ec850078b8" providerId="ADAL" clId="{1EA08454-237F-411E-99EA-155F511B4D91}" dt="2026-06-10T17:13:48.613" v="1556" actId="20577"/>
          <ac:spMkLst>
            <pc:docMk/>
            <pc:sldMk cId="2947536774" sldId="4194"/>
            <ac:spMk id="3" creationId="{57D7B99B-66ED-EB74-F2B9-7BC65051369D}"/>
          </ac:spMkLst>
        </pc:spChg>
      </pc:sldChg>
      <pc:sldChg chg="modSp mod">
        <pc:chgData name="Castaneda, Yesenia N" userId="4651f040-de76-4371-a379-89ec850078b8" providerId="ADAL" clId="{1EA08454-237F-411E-99EA-155F511B4D91}" dt="2026-05-27T22:58:21.870" v="1030" actId="1440"/>
        <pc:sldMkLst>
          <pc:docMk/>
          <pc:sldMk cId="2029139976" sldId="4206"/>
        </pc:sldMkLst>
        <pc:spChg chg="mod">
          <ac:chgData name="Castaneda, Yesenia N" userId="4651f040-de76-4371-a379-89ec850078b8" providerId="ADAL" clId="{1EA08454-237F-411E-99EA-155F511B4D91}" dt="2026-05-21T16:50:09.155" v="5" actId="20577"/>
          <ac:spMkLst>
            <pc:docMk/>
            <pc:sldMk cId="2029139976" sldId="4206"/>
            <ac:spMk id="390" creationId="{031A5F63-CC83-6A42-DFD1-18F793EAA9FE}"/>
          </ac:spMkLst>
        </pc:spChg>
        <pc:picChg chg="mod">
          <ac:chgData name="Castaneda, Yesenia N" userId="4651f040-de76-4371-a379-89ec850078b8" providerId="ADAL" clId="{1EA08454-237F-411E-99EA-155F511B4D91}" dt="2026-05-27T22:58:21.870" v="1030" actId="1440"/>
          <ac:picMkLst>
            <pc:docMk/>
            <pc:sldMk cId="2029139976" sldId="4206"/>
            <ac:picMk id="13" creationId="{D650BD8A-207A-6256-F0AB-254F975A7535}"/>
          </ac:picMkLst>
        </pc:picChg>
      </pc:sldChg>
      <pc:sldChg chg="add">
        <pc:chgData name="Castaneda, Yesenia N" userId="4651f040-de76-4371-a379-89ec850078b8" providerId="ADAL" clId="{1EA08454-237F-411E-99EA-155F511B4D91}" dt="2026-06-02T15:59:35.158" v="1095"/>
        <pc:sldMkLst>
          <pc:docMk/>
          <pc:sldMk cId="2219802686" sldId="4209"/>
        </pc:sldMkLst>
      </pc:sldChg>
      <pc:sldChg chg="add">
        <pc:chgData name="Castaneda, Yesenia N" userId="4651f040-de76-4371-a379-89ec850078b8" providerId="ADAL" clId="{1EA08454-237F-411E-99EA-155F511B4D91}" dt="2026-06-02T15:59:35.158" v="1095"/>
        <pc:sldMkLst>
          <pc:docMk/>
          <pc:sldMk cId="1509411327" sldId="4210"/>
        </pc:sldMkLst>
      </pc:sldChg>
      <pc:sldChg chg="add mod modClrScheme chgLayout">
        <pc:chgData name="Castaneda, Yesenia N" userId="4651f040-de76-4371-a379-89ec850078b8" providerId="ADAL" clId="{1EA08454-237F-411E-99EA-155F511B4D91}" dt="2026-06-02T15:59:59.705" v="1097" actId="700"/>
        <pc:sldMkLst>
          <pc:docMk/>
          <pc:sldMk cId="0" sldId="4211"/>
        </pc:sldMkLst>
      </pc:sldChg>
      <pc:sldChg chg="add mod modClrScheme chgLayout">
        <pc:chgData name="Castaneda, Yesenia N" userId="4651f040-de76-4371-a379-89ec850078b8" providerId="ADAL" clId="{1EA08454-237F-411E-99EA-155F511B4D91}" dt="2026-06-02T15:59:59.705" v="1097" actId="700"/>
        <pc:sldMkLst>
          <pc:docMk/>
          <pc:sldMk cId="44076538" sldId="4212"/>
        </pc:sldMkLst>
      </pc:sldChg>
      <pc:sldChg chg="add mod modClrScheme chgLayout">
        <pc:chgData name="Castaneda, Yesenia N" userId="4651f040-de76-4371-a379-89ec850078b8" providerId="ADAL" clId="{1EA08454-237F-411E-99EA-155F511B4D91}" dt="2026-06-02T15:59:59.705" v="1097" actId="700"/>
        <pc:sldMkLst>
          <pc:docMk/>
          <pc:sldMk cId="3625617336" sldId="4213"/>
        </pc:sldMkLst>
      </pc:sldChg>
      <pc:sldChg chg="add mod modClrScheme chgLayout">
        <pc:chgData name="Castaneda, Yesenia N" userId="4651f040-de76-4371-a379-89ec850078b8" providerId="ADAL" clId="{1EA08454-237F-411E-99EA-155F511B4D91}" dt="2026-06-02T15:59:59.705" v="1097" actId="700"/>
        <pc:sldMkLst>
          <pc:docMk/>
          <pc:sldMk cId="2433652899" sldId="4214"/>
        </pc:sldMkLst>
      </pc:sldChg>
      <pc:sldChg chg="add mod modClrScheme chgLayout">
        <pc:chgData name="Castaneda, Yesenia N" userId="4651f040-de76-4371-a379-89ec850078b8" providerId="ADAL" clId="{1EA08454-237F-411E-99EA-155F511B4D91}" dt="2026-06-02T15:59:59.705" v="1097" actId="700"/>
        <pc:sldMkLst>
          <pc:docMk/>
          <pc:sldMk cId="3317734399" sldId="4215"/>
        </pc:sldMkLst>
      </pc:sldChg>
      <pc:sldChg chg="add mod modClrScheme chgLayout">
        <pc:chgData name="Castaneda, Yesenia N" userId="4651f040-de76-4371-a379-89ec850078b8" providerId="ADAL" clId="{1EA08454-237F-411E-99EA-155F511B4D91}" dt="2026-06-02T15:59:59.705" v="1097" actId="700"/>
        <pc:sldMkLst>
          <pc:docMk/>
          <pc:sldMk cId="1888313877" sldId="4216"/>
        </pc:sldMkLst>
      </pc:sldChg>
      <pc:sldChg chg="add mod modClrScheme chgLayout">
        <pc:chgData name="Castaneda, Yesenia N" userId="4651f040-de76-4371-a379-89ec850078b8" providerId="ADAL" clId="{1EA08454-237F-411E-99EA-155F511B4D91}" dt="2026-06-02T15:59:59.705" v="1097" actId="700"/>
        <pc:sldMkLst>
          <pc:docMk/>
          <pc:sldMk cId="4087079031" sldId="4217"/>
        </pc:sldMkLst>
      </pc:sldChg>
      <pc:sldChg chg="add">
        <pc:chgData name="Castaneda, Yesenia N" userId="4651f040-de76-4371-a379-89ec850078b8" providerId="ADAL" clId="{1EA08454-237F-411E-99EA-155F511B4D91}" dt="2026-06-02T15:59:35.158" v="1095"/>
        <pc:sldMkLst>
          <pc:docMk/>
          <pc:sldMk cId="2680315813" sldId="4218"/>
        </pc:sldMkLst>
      </pc:sldChg>
      <pc:sldChg chg="add mod modClrScheme chgLayout">
        <pc:chgData name="Castaneda, Yesenia N" userId="4651f040-de76-4371-a379-89ec850078b8" providerId="ADAL" clId="{1EA08454-237F-411E-99EA-155F511B4D91}" dt="2026-06-02T16:00:15.488" v="1098" actId="700"/>
        <pc:sldMkLst>
          <pc:docMk/>
          <pc:sldMk cId="969999283" sldId="4219"/>
        </pc:sldMkLst>
      </pc:sldChg>
      <pc:sldChg chg="addSp delSp modSp new mod">
        <pc:chgData name="Castaneda, Yesenia N" userId="4651f040-de76-4371-a379-89ec850078b8" providerId="ADAL" clId="{1EA08454-237F-411E-99EA-155F511B4D91}" dt="2026-06-10T18:38:40.473" v="1612" actId="1076"/>
        <pc:sldMkLst>
          <pc:docMk/>
          <pc:sldMk cId="3750232708" sldId="4220"/>
        </pc:sldMkLst>
        <pc:spChg chg="add del mod">
          <ac:chgData name="Castaneda, Yesenia N" userId="4651f040-de76-4371-a379-89ec850078b8" providerId="ADAL" clId="{1EA08454-237F-411E-99EA-155F511B4D91}" dt="2026-06-10T18:35:19.719" v="1600" actId="478"/>
          <ac:spMkLst>
            <pc:docMk/>
            <pc:sldMk cId="3750232708" sldId="4220"/>
            <ac:spMk id="8" creationId="{CEEB00BA-2262-97AA-229C-C1D23D32AC4F}"/>
          </ac:spMkLst>
        </pc:spChg>
        <pc:spChg chg="add mod">
          <ac:chgData name="Castaneda, Yesenia N" userId="4651f040-de76-4371-a379-89ec850078b8" providerId="ADAL" clId="{1EA08454-237F-411E-99EA-155F511B4D91}" dt="2026-06-10T18:38:36.345" v="1611"/>
          <ac:spMkLst>
            <pc:docMk/>
            <pc:sldMk cId="3750232708" sldId="4220"/>
            <ac:spMk id="17" creationId="{94E7A038-6E74-770A-F56D-907FD9DA61E5}"/>
          </ac:spMkLst>
        </pc:spChg>
        <pc:picChg chg="add del mod">
          <ac:chgData name="Castaneda, Yesenia N" userId="4651f040-de76-4371-a379-89ec850078b8" providerId="ADAL" clId="{1EA08454-237F-411E-99EA-155F511B4D91}" dt="2026-06-10T18:34:17.924" v="1590" actId="478"/>
          <ac:picMkLst>
            <pc:docMk/>
            <pc:sldMk cId="3750232708" sldId="4220"/>
            <ac:picMk id="3" creationId="{A3787865-0DC9-84C4-4B53-3029CC0AF7CD}"/>
          </ac:picMkLst>
        </pc:picChg>
        <pc:picChg chg="add del mod">
          <ac:chgData name="Castaneda, Yesenia N" userId="4651f040-de76-4371-a379-89ec850078b8" providerId="ADAL" clId="{1EA08454-237F-411E-99EA-155F511B4D91}" dt="2026-06-10T18:35:19.719" v="1600" actId="478"/>
          <ac:picMkLst>
            <pc:docMk/>
            <pc:sldMk cId="3750232708" sldId="4220"/>
            <ac:picMk id="5" creationId="{7D82FDF5-38D5-D235-EAE4-3D13B3FA43A5}"/>
          </ac:picMkLst>
        </pc:picChg>
        <pc:picChg chg="add del mod">
          <ac:chgData name="Castaneda, Yesenia N" userId="4651f040-de76-4371-a379-89ec850078b8" providerId="ADAL" clId="{1EA08454-237F-411E-99EA-155F511B4D91}" dt="2026-06-10T18:35:19.719" v="1600" actId="478"/>
          <ac:picMkLst>
            <pc:docMk/>
            <pc:sldMk cId="3750232708" sldId="4220"/>
            <ac:picMk id="7" creationId="{2AA8F695-A175-A0A7-9CE5-D50AE1911999}"/>
          </ac:picMkLst>
        </pc:picChg>
        <pc:picChg chg="add del mod">
          <ac:chgData name="Castaneda, Yesenia N" userId="4651f040-de76-4371-a379-89ec850078b8" providerId="ADAL" clId="{1EA08454-237F-411E-99EA-155F511B4D91}" dt="2026-06-10T18:35:19.719" v="1600" actId="478"/>
          <ac:picMkLst>
            <pc:docMk/>
            <pc:sldMk cId="3750232708" sldId="4220"/>
            <ac:picMk id="10" creationId="{B543380A-ED38-40EB-4664-0354E8704ED0}"/>
          </ac:picMkLst>
        </pc:picChg>
        <pc:picChg chg="add del mod">
          <ac:chgData name="Castaneda, Yesenia N" userId="4651f040-de76-4371-a379-89ec850078b8" providerId="ADAL" clId="{1EA08454-237F-411E-99EA-155F511B4D91}" dt="2026-06-10T18:35:37.233" v="1604" actId="478"/>
          <ac:picMkLst>
            <pc:docMk/>
            <pc:sldMk cId="3750232708" sldId="4220"/>
            <ac:picMk id="12" creationId="{1A567433-1629-1327-270D-D11340F46475}"/>
          </ac:picMkLst>
        </pc:picChg>
        <pc:picChg chg="add del mod">
          <ac:chgData name="Castaneda, Yesenia N" userId="4651f040-de76-4371-a379-89ec850078b8" providerId="ADAL" clId="{1EA08454-237F-411E-99EA-155F511B4D91}" dt="2026-06-10T18:35:58.842" v="1608" actId="478"/>
          <ac:picMkLst>
            <pc:docMk/>
            <pc:sldMk cId="3750232708" sldId="4220"/>
            <ac:picMk id="14" creationId="{1FEF9427-FE04-2A1B-C167-96248049B1E8}"/>
          </ac:picMkLst>
        </pc:picChg>
        <pc:picChg chg="add mod">
          <ac:chgData name="Castaneda, Yesenia N" userId="4651f040-de76-4371-a379-89ec850078b8" providerId="ADAL" clId="{1EA08454-237F-411E-99EA-155F511B4D91}" dt="2026-06-10T18:38:40.473" v="1612" actId="1076"/>
          <ac:picMkLst>
            <pc:docMk/>
            <pc:sldMk cId="3750232708" sldId="4220"/>
            <ac:picMk id="16" creationId="{C8197F8D-B856-7C6B-19CE-9AFB2B57A16B}"/>
          </ac:picMkLst>
        </pc:picChg>
      </pc:sldChg>
    </pc:docChg>
  </pc:docChgLst>
  <pc:docChgLst>
    <pc:chgData name="Rios, Pamela" userId="088ea45a-0438-44c0-beae-8f08aeaa8685" providerId="ADAL" clId="{D11CD85C-E595-4F64-AD5F-BD7E39B6C32E}"/>
    <pc:docChg chg="undo custSel modSld">
      <pc:chgData name="Rios, Pamela" userId="088ea45a-0438-44c0-beae-8f08aeaa8685" providerId="ADAL" clId="{D11CD85C-E595-4F64-AD5F-BD7E39B6C32E}" dt="2026-05-27T17:30:52.142" v="613" actId="114"/>
      <pc:docMkLst>
        <pc:docMk/>
      </pc:docMkLst>
      <pc:sldChg chg="modSp mod">
        <pc:chgData name="Rios, Pamela" userId="088ea45a-0438-44c0-beae-8f08aeaa8685" providerId="ADAL" clId="{D11CD85C-E595-4F64-AD5F-BD7E39B6C32E}" dt="2026-05-27T17:30:52.142" v="613" actId="114"/>
        <pc:sldMkLst>
          <pc:docMk/>
          <pc:sldMk cId="442285107" sldId="4138"/>
        </pc:sldMkLst>
        <pc:spChg chg="mod">
          <ac:chgData name="Rios, Pamela" userId="088ea45a-0438-44c0-beae-8f08aeaa8685" providerId="ADAL" clId="{D11CD85C-E595-4F64-AD5F-BD7E39B6C32E}" dt="2026-05-27T17:30:52.142" v="613" actId="114"/>
          <ac:spMkLst>
            <pc:docMk/>
            <pc:sldMk cId="442285107" sldId="4138"/>
            <ac:spMk id="4" creationId="{4CC075A6-925C-081B-95FE-8AC0C6241529}"/>
          </ac:spMkLst>
        </pc:spChg>
      </pc:sldChg>
      <pc:sldChg chg="addSp modSp mod">
        <pc:chgData name="Rios, Pamela" userId="088ea45a-0438-44c0-beae-8f08aeaa8685" providerId="ADAL" clId="{D11CD85C-E595-4F64-AD5F-BD7E39B6C32E}" dt="2026-05-27T17:30:31.084" v="599" actId="115"/>
        <pc:sldMkLst>
          <pc:docMk/>
          <pc:sldMk cId="1244286848" sldId="4140"/>
        </pc:sldMkLst>
        <pc:spChg chg="mod">
          <ac:chgData name="Rios, Pamela" userId="088ea45a-0438-44c0-beae-8f08aeaa8685" providerId="ADAL" clId="{D11CD85C-E595-4F64-AD5F-BD7E39B6C32E}" dt="2026-05-27T17:28:54.970" v="589" actId="1076"/>
          <ac:spMkLst>
            <pc:docMk/>
            <pc:sldMk cId="1244286848" sldId="4140"/>
            <ac:spMk id="4" creationId="{F0BA8F82-DD9D-A345-FE7B-D9AC04542441}"/>
          </ac:spMkLst>
        </pc:spChg>
        <pc:spChg chg="mod">
          <ac:chgData name="Rios, Pamela" userId="088ea45a-0438-44c0-beae-8f08aeaa8685" providerId="ADAL" clId="{D11CD85C-E595-4F64-AD5F-BD7E39B6C32E}" dt="2026-05-27T17:28:49.007" v="587" actId="1076"/>
          <ac:spMkLst>
            <pc:docMk/>
            <pc:sldMk cId="1244286848" sldId="4140"/>
            <ac:spMk id="7" creationId="{EE7E5E03-8A84-06CA-1394-8CBAC2EA8397}"/>
          </ac:spMkLst>
        </pc:spChg>
        <pc:spChg chg="mod">
          <ac:chgData name="Rios, Pamela" userId="088ea45a-0438-44c0-beae-8f08aeaa8685" providerId="ADAL" clId="{D11CD85C-E595-4F64-AD5F-BD7E39B6C32E}" dt="2026-05-27T17:28:52.449" v="588" actId="1076"/>
          <ac:spMkLst>
            <pc:docMk/>
            <pc:sldMk cId="1244286848" sldId="4140"/>
            <ac:spMk id="8" creationId="{4DEC2B9A-E9D0-6FDB-9825-A8E4D86BDBA3}"/>
          </ac:spMkLst>
        </pc:spChg>
        <pc:spChg chg="mod">
          <ac:chgData name="Rios, Pamela" userId="088ea45a-0438-44c0-beae-8f08aeaa8685" providerId="ADAL" clId="{D11CD85C-E595-4F64-AD5F-BD7E39B6C32E}" dt="2026-05-27T17:28:40.921" v="585" actId="1076"/>
          <ac:spMkLst>
            <pc:docMk/>
            <pc:sldMk cId="1244286848" sldId="4140"/>
            <ac:spMk id="15" creationId="{D22D347B-1F39-6402-2733-CEC2089103F4}"/>
          </ac:spMkLst>
        </pc:spChg>
        <pc:spChg chg="add mod">
          <ac:chgData name="Rios, Pamela" userId="088ea45a-0438-44c0-beae-8f08aeaa8685" providerId="ADAL" clId="{D11CD85C-E595-4F64-AD5F-BD7E39B6C32E}" dt="2026-05-27T17:30:31.084" v="599" actId="115"/>
          <ac:spMkLst>
            <pc:docMk/>
            <pc:sldMk cId="1244286848" sldId="4140"/>
            <ac:spMk id="16" creationId="{F4ED0E2C-E5D6-5D83-0122-A480955E2208}"/>
          </ac:spMkLst>
        </pc:spChg>
      </pc:sldChg>
      <pc:sldChg chg="modSp mod">
        <pc:chgData name="Rios, Pamela" userId="088ea45a-0438-44c0-beae-8f08aeaa8685" providerId="ADAL" clId="{D11CD85C-E595-4F64-AD5F-BD7E39B6C32E}" dt="2026-05-27T15:52:57.198" v="3" actId="1076"/>
        <pc:sldMkLst>
          <pc:docMk/>
          <pc:sldMk cId="1961976904" sldId="4141"/>
        </pc:sldMkLst>
        <pc:spChg chg="mod">
          <ac:chgData name="Rios, Pamela" userId="088ea45a-0438-44c0-beae-8f08aeaa8685" providerId="ADAL" clId="{D11CD85C-E595-4F64-AD5F-BD7E39B6C32E}" dt="2026-05-27T15:52:57.198" v="3" actId="1076"/>
          <ac:spMkLst>
            <pc:docMk/>
            <pc:sldMk cId="1961976904" sldId="4141"/>
            <ac:spMk id="5" creationId="{78CE8BAB-2C95-2872-71CE-5B1E11088EFF}"/>
          </ac:spMkLst>
        </pc:spChg>
      </pc:sldChg>
      <pc:sldChg chg="modSp mod">
        <pc:chgData name="Rios, Pamela" userId="088ea45a-0438-44c0-beae-8f08aeaa8685" providerId="ADAL" clId="{D11CD85C-E595-4F64-AD5F-BD7E39B6C32E}" dt="2026-05-27T16:05:47.792" v="5" actId="1076"/>
        <pc:sldMkLst>
          <pc:docMk/>
          <pc:sldMk cId="2799807943" sldId="4172"/>
        </pc:sldMkLst>
        <pc:spChg chg="mod">
          <ac:chgData name="Rios, Pamela" userId="088ea45a-0438-44c0-beae-8f08aeaa8685" providerId="ADAL" clId="{D11CD85C-E595-4F64-AD5F-BD7E39B6C32E}" dt="2026-05-27T16:05:47.792" v="5" actId="1076"/>
          <ac:spMkLst>
            <pc:docMk/>
            <pc:sldMk cId="2799807943" sldId="4172"/>
            <ac:spMk id="3" creationId="{0D117DBC-76E2-7A83-CBDD-8E9789274C57}"/>
          </ac:spMkLst>
        </pc:spChg>
      </pc:sldChg>
      <pc:sldChg chg="modSp mod">
        <pc:chgData name="Rios, Pamela" userId="088ea45a-0438-44c0-beae-8f08aeaa8685" providerId="ADAL" clId="{D11CD85C-E595-4F64-AD5F-BD7E39B6C32E}" dt="2026-05-27T16:07:11.017" v="6" actId="1076"/>
        <pc:sldMkLst>
          <pc:docMk/>
          <pc:sldMk cId="299962515" sldId="4173"/>
        </pc:sldMkLst>
        <pc:spChg chg="mod">
          <ac:chgData name="Rios, Pamela" userId="088ea45a-0438-44c0-beae-8f08aeaa8685" providerId="ADAL" clId="{D11CD85C-E595-4F64-AD5F-BD7E39B6C32E}" dt="2026-05-27T16:07:11.017" v="6" actId="1076"/>
          <ac:spMkLst>
            <pc:docMk/>
            <pc:sldMk cId="299962515" sldId="4173"/>
            <ac:spMk id="2" creationId="{BEE572E8-BFE2-0075-E4DF-4D728CA810D0}"/>
          </ac:spMkLst>
        </pc:spChg>
      </pc:sldChg>
    </pc:docChg>
  </pc:docChgLst>
  <pc:docChgLst>
    <pc:chgData name="Portillo, Veronica G" userId="7a41d0b0-4041-4501-a03b-ce0db4c45c55" providerId="ADAL" clId="{6F94106B-927B-46EE-89A6-62108752CF27}"/>
    <pc:docChg chg="undo custSel modSld">
      <pc:chgData name="Portillo, Veronica G" userId="7a41d0b0-4041-4501-a03b-ce0db4c45c55" providerId="ADAL" clId="{6F94106B-927B-46EE-89A6-62108752CF27}" dt="2026-06-11T00:57:23.664" v="49" actId="1076"/>
      <pc:docMkLst>
        <pc:docMk/>
      </pc:docMkLst>
      <pc:sldChg chg="addSp delSp modSp mod">
        <pc:chgData name="Portillo, Veronica G" userId="7a41d0b0-4041-4501-a03b-ce0db4c45c55" providerId="ADAL" clId="{6F94106B-927B-46EE-89A6-62108752CF27}" dt="2026-06-10T15:57:02.674" v="13" actId="14100"/>
        <pc:sldMkLst>
          <pc:docMk/>
          <pc:sldMk cId="4056543371" sldId="4102"/>
        </pc:sldMkLst>
        <pc:picChg chg="del">
          <ac:chgData name="Portillo, Veronica G" userId="7a41d0b0-4041-4501-a03b-ce0db4c45c55" providerId="ADAL" clId="{6F94106B-927B-46EE-89A6-62108752CF27}" dt="2026-06-10T15:56:26.488" v="1" actId="21"/>
          <ac:picMkLst>
            <pc:docMk/>
            <pc:sldMk cId="4056543371" sldId="4102"/>
            <ac:picMk id="3" creationId="{100D5782-0396-0546-6527-5163D862364D}"/>
          </ac:picMkLst>
        </pc:picChg>
        <pc:picChg chg="del">
          <ac:chgData name="Portillo, Veronica G" userId="7a41d0b0-4041-4501-a03b-ce0db4c45c55" providerId="ADAL" clId="{6F94106B-927B-46EE-89A6-62108752CF27}" dt="2026-06-10T15:56:23.830" v="0" actId="21"/>
          <ac:picMkLst>
            <pc:docMk/>
            <pc:sldMk cId="4056543371" sldId="4102"/>
            <ac:picMk id="9" creationId="{B65EE90F-17AB-4F42-AA2C-7B1FC7EF71AF}"/>
          </ac:picMkLst>
        </pc:picChg>
        <pc:picChg chg="add del mod">
          <ac:chgData name="Portillo, Veronica G" userId="7a41d0b0-4041-4501-a03b-ce0db4c45c55" providerId="ADAL" clId="{6F94106B-927B-46EE-89A6-62108752CF27}" dt="2026-06-10T15:56:38.971" v="5" actId="21"/>
          <ac:picMkLst>
            <pc:docMk/>
            <pc:sldMk cId="4056543371" sldId="4102"/>
            <ac:picMk id="14" creationId="{100D5782-0396-0546-6527-5163D862364D}"/>
          </ac:picMkLst>
        </pc:picChg>
        <pc:picChg chg="add mod">
          <ac:chgData name="Portillo, Veronica G" userId="7a41d0b0-4041-4501-a03b-ce0db4c45c55" providerId="ADAL" clId="{6F94106B-927B-46EE-89A6-62108752CF27}" dt="2026-06-10T15:57:02.674" v="13" actId="14100"/>
          <ac:picMkLst>
            <pc:docMk/>
            <pc:sldMk cId="4056543371" sldId="4102"/>
            <ac:picMk id="16" creationId="{30351211-F814-135D-CF1E-A4D8326F99F2}"/>
          </ac:picMkLst>
        </pc:picChg>
      </pc:sldChg>
      <pc:sldChg chg="addSp delSp modSp mod">
        <pc:chgData name="Portillo, Veronica G" userId="7a41d0b0-4041-4501-a03b-ce0db4c45c55" providerId="ADAL" clId="{6F94106B-927B-46EE-89A6-62108752CF27}" dt="2026-06-11T00:57:23.664" v="49" actId="1076"/>
        <pc:sldMkLst>
          <pc:docMk/>
          <pc:sldMk cId="378584896" sldId="4118"/>
        </pc:sldMkLst>
        <pc:spChg chg="mod">
          <ac:chgData name="Portillo, Veronica G" userId="7a41d0b0-4041-4501-a03b-ce0db4c45c55" providerId="ADAL" clId="{6F94106B-927B-46EE-89A6-62108752CF27}" dt="2026-06-10T17:57:42.614" v="29" actId="1076"/>
          <ac:spMkLst>
            <pc:docMk/>
            <pc:sldMk cId="378584896" sldId="4118"/>
            <ac:spMk id="12" creationId="{C685246C-4AED-7566-84BC-A92437F0022C}"/>
          </ac:spMkLst>
        </pc:spChg>
        <pc:picChg chg="del">
          <ac:chgData name="Portillo, Veronica G" userId="7a41d0b0-4041-4501-a03b-ce0db4c45c55" providerId="ADAL" clId="{6F94106B-927B-46EE-89A6-62108752CF27}" dt="2026-06-10T17:56:53.735" v="21" actId="21"/>
          <ac:picMkLst>
            <pc:docMk/>
            <pc:sldMk cId="378584896" sldId="4118"/>
            <ac:picMk id="8" creationId="{CAEEEA43-E032-5E49-AB3D-A3F61598E92F}"/>
          </ac:picMkLst>
        </pc:picChg>
        <pc:picChg chg="add del mod">
          <ac:chgData name="Portillo, Veronica G" userId="7a41d0b0-4041-4501-a03b-ce0db4c45c55" providerId="ADAL" clId="{6F94106B-927B-46EE-89A6-62108752CF27}" dt="2026-06-11T00:48:03.143" v="30" actId="21"/>
          <ac:picMkLst>
            <pc:docMk/>
            <pc:sldMk cId="378584896" sldId="4118"/>
            <ac:picMk id="16" creationId="{9B2ED332-4D93-3A99-6F46-2265FE2CB485}"/>
          </ac:picMkLst>
        </pc:picChg>
        <pc:picChg chg="add mod">
          <ac:chgData name="Portillo, Veronica G" userId="7a41d0b0-4041-4501-a03b-ce0db4c45c55" providerId="ADAL" clId="{6F94106B-927B-46EE-89A6-62108752CF27}" dt="2026-06-11T00:57:23.664" v="49" actId="1076"/>
          <ac:picMkLst>
            <pc:docMk/>
            <pc:sldMk cId="378584896" sldId="4118"/>
            <ac:picMk id="18" creationId="{5B30C896-76FB-B849-2538-26CAE4500FE1}"/>
          </ac:picMkLst>
        </pc:picChg>
      </pc:sldChg>
      <pc:sldChg chg="modSp mod">
        <pc:chgData name="Portillo, Veronica G" userId="7a41d0b0-4041-4501-a03b-ce0db4c45c55" providerId="ADAL" clId="{6F94106B-927B-46EE-89A6-62108752CF27}" dt="2026-06-10T16:55:12.057" v="20" actId="20577"/>
        <pc:sldMkLst>
          <pc:docMk/>
          <pc:sldMk cId="1121903845" sldId="4131"/>
        </pc:sldMkLst>
        <pc:spChg chg="mod">
          <ac:chgData name="Portillo, Veronica G" userId="7a41d0b0-4041-4501-a03b-ce0db4c45c55" providerId="ADAL" clId="{6F94106B-927B-46EE-89A6-62108752CF27}" dt="2026-06-10T16:55:12.057" v="20" actId="20577"/>
          <ac:spMkLst>
            <pc:docMk/>
            <pc:sldMk cId="1121903845" sldId="4131"/>
            <ac:spMk id="14" creationId="{9F1D8590-6DD0-BCBC-7B98-D6BADA5769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3497C-8E2A-454E-8F16-D12F970C10D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FF56047C-6E9A-4534-8A64-2ED932A03FA8}">
      <dgm:prSet/>
      <dgm:spPr/>
      <dgm:t>
        <a:bodyPr/>
        <a:lstStyle/>
        <a:p>
          <a:pPr algn="ctr"/>
          <a:r>
            <a:rPr lang="en-US" u="sng"/>
            <a:t>All information from contract/agreement </a:t>
          </a:r>
          <a:r>
            <a:rPr lang="en-US" b="1" u="sng"/>
            <a:t>SHOULD </a:t>
          </a:r>
          <a:r>
            <a:rPr lang="en-US" u="sng"/>
            <a:t>match information on NOA</a:t>
          </a:r>
          <a:endParaRPr lang="en-US"/>
        </a:p>
      </dgm:t>
    </dgm:pt>
    <dgm:pt modelId="{11AA45BD-955E-45E1-A869-AF9C0DDB2BC3}" type="parTrans" cxnId="{09146125-8F5B-433E-9C24-BFD32552CE1B}">
      <dgm:prSet/>
      <dgm:spPr/>
      <dgm:t>
        <a:bodyPr/>
        <a:lstStyle/>
        <a:p>
          <a:endParaRPr lang="en-US"/>
        </a:p>
      </dgm:t>
    </dgm:pt>
    <dgm:pt modelId="{DC68662B-09E6-488A-BBF4-1D8916471F2F}" type="sibTrans" cxnId="{09146125-8F5B-433E-9C24-BFD32552CE1B}">
      <dgm:prSet/>
      <dgm:spPr/>
      <dgm:t>
        <a:bodyPr/>
        <a:lstStyle/>
        <a:p>
          <a:endParaRPr lang="en-US"/>
        </a:p>
      </dgm:t>
    </dgm:pt>
    <dgm:pt modelId="{9A7134B6-E254-4B8D-A97F-E5CD59A684F9}" type="pres">
      <dgm:prSet presAssocID="{E2B3497C-8E2A-454E-8F16-D12F970C10DE}" presName="linear" presStyleCnt="0">
        <dgm:presLayoutVars>
          <dgm:animLvl val="lvl"/>
          <dgm:resizeHandles val="exact"/>
        </dgm:presLayoutVars>
      </dgm:prSet>
      <dgm:spPr/>
    </dgm:pt>
    <dgm:pt modelId="{18780C2F-3EA9-4F94-8948-3E892866037B}" type="pres">
      <dgm:prSet presAssocID="{FF56047C-6E9A-4534-8A64-2ED932A03FA8}" presName="parentText" presStyleLbl="node1" presStyleIdx="0" presStyleCnt="1" custLinFactNeighborX="171" custLinFactNeighborY="21521">
        <dgm:presLayoutVars>
          <dgm:chMax val="0"/>
          <dgm:bulletEnabled val="1"/>
        </dgm:presLayoutVars>
      </dgm:prSet>
      <dgm:spPr/>
    </dgm:pt>
  </dgm:ptLst>
  <dgm:cxnLst>
    <dgm:cxn modelId="{09146125-8F5B-433E-9C24-BFD32552CE1B}" srcId="{E2B3497C-8E2A-454E-8F16-D12F970C10DE}" destId="{FF56047C-6E9A-4534-8A64-2ED932A03FA8}" srcOrd="0" destOrd="0" parTransId="{11AA45BD-955E-45E1-A869-AF9C0DDB2BC3}" sibTransId="{DC68662B-09E6-488A-BBF4-1D8916471F2F}"/>
    <dgm:cxn modelId="{D5F2058F-A95E-443C-9B4D-048DDF903362}" type="presOf" srcId="{E2B3497C-8E2A-454E-8F16-D12F970C10DE}" destId="{9A7134B6-E254-4B8D-A97F-E5CD59A684F9}" srcOrd="0" destOrd="0" presId="urn:microsoft.com/office/officeart/2005/8/layout/vList2"/>
    <dgm:cxn modelId="{6C7ACFCA-3B30-4A29-8900-6FE88EFFB005}" type="presOf" srcId="{FF56047C-6E9A-4534-8A64-2ED932A03FA8}" destId="{18780C2F-3EA9-4F94-8948-3E892866037B}" srcOrd="0" destOrd="0" presId="urn:microsoft.com/office/officeart/2005/8/layout/vList2"/>
    <dgm:cxn modelId="{D7868EDD-CAD5-45B3-BA8B-7FC70CEA5116}" type="presParOf" srcId="{9A7134B6-E254-4B8D-A97F-E5CD59A684F9}" destId="{18780C2F-3EA9-4F94-8948-3E892866037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2F581-BF57-4B8B-91F7-B73DEB44B69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B0F27C2-81EE-4305-A74C-BD97C2D2503F}">
      <dgm:prSet/>
      <dgm:spPr/>
      <dgm:t>
        <a:bodyPr/>
        <a:lstStyle/>
        <a:p>
          <a:r>
            <a:rPr lang="en-US"/>
            <a:t>NCEs/Additional Allocations </a:t>
          </a:r>
        </a:p>
      </dgm:t>
    </dgm:pt>
    <dgm:pt modelId="{A7F1816A-46B2-431A-A1F8-964C81BC2300}" type="parTrans" cxnId="{1653584B-C70F-4BEF-9D36-9546E40DEB20}">
      <dgm:prSet/>
      <dgm:spPr/>
      <dgm:t>
        <a:bodyPr/>
        <a:lstStyle/>
        <a:p>
          <a:endParaRPr lang="en-US"/>
        </a:p>
      </dgm:t>
    </dgm:pt>
    <dgm:pt modelId="{08134761-ECD6-4489-BF01-4536ED182F64}" type="sibTrans" cxnId="{1653584B-C70F-4BEF-9D36-9546E40DEB20}">
      <dgm:prSet/>
      <dgm:spPr/>
      <dgm:t>
        <a:bodyPr/>
        <a:lstStyle/>
        <a:p>
          <a:endParaRPr lang="en-US"/>
        </a:p>
      </dgm:t>
    </dgm:pt>
    <dgm:pt modelId="{07BBEE3D-A3A1-46E1-8CBC-310ACEA3BDA9}">
      <dgm:prSet/>
      <dgm:spPr/>
      <dgm:t>
        <a:bodyPr/>
        <a:lstStyle/>
        <a:p>
          <a:pPr>
            <a:buFont typeface="Arial" panose="020B0604020202020204" pitchFamily="34" charset="0"/>
            <a:buNone/>
          </a:pPr>
          <a:r>
            <a:rPr lang="en-US" b="1"/>
            <a:t>No-Cost Extensions (NCEs)</a:t>
          </a:r>
        </a:p>
      </dgm:t>
    </dgm:pt>
    <dgm:pt modelId="{3658755C-CA26-4B20-B069-28DD9919AC27}" type="parTrans" cxnId="{02523F4A-754C-4533-9C6A-AD2720000915}">
      <dgm:prSet/>
      <dgm:spPr/>
      <dgm:t>
        <a:bodyPr/>
        <a:lstStyle/>
        <a:p>
          <a:endParaRPr lang="en-US"/>
        </a:p>
      </dgm:t>
    </dgm:pt>
    <dgm:pt modelId="{CA52FD62-44AB-490F-ABF3-D52B6708B958}" type="sibTrans" cxnId="{02523F4A-754C-4533-9C6A-AD2720000915}">
      <dgm:prSet/>
      <dgm:spPr/>
      <dgm:t>
        <a:bodyPr/>
        <a:lstStyle/>
        <a:p>
          <a:endParaRPr lang="en-US"/>
        </a:p>
      </dgm:t>
    </dgm:pt>
    <dgm:pt modelId="{EAFCE848-DD25-4D7E-99D3-853890A6C05F}">
      <dgm:prSet/>
      <dgm:spPr/>
      <dgm:t>
        <a:bodyPr/>
        <a:lstStyle/>
        <a:p>
          <a:pPr>
            <a:buFont typeface="Arial" panose="020B0604020202020204" pitchFamily="34" charset="0"/>
            <a:buChar char="•"/>
          </a:pPr>
          <a:r>
            <a:rPr lang="en-US"/>
            <a:t>Add/adjust funding within an award</a:t>
          </a:r>
        </a:p>
      </dgm:t>
    </dgm:pt>
    <dgm:pt modelId="{FC79E058-E375-4666-A397-0D3BEEF1ABE4}" type="parTrans" cxnId="{DE5B1325-3602-4602-8CAE-968B8FC0D54A}">
      <dgm:prSet/>
      <dgm:spPr/>
      <dgm:t>
        <a:bodyPr/>
        <a:lstStyle/>
        <a:p>
          <a:endParaRPr lang="en-US"/>
        </a:p>
      </dgm:t>
    </dgm:pt>
    <dgm:pt modelId="{466DA00F-5204-4069-8BF4-E9279971EF52}" type="sibTrans" cxnId="{DE5B1325-3602-4602-8CAE-968B8FC0D54A}">
      <dgm:prSet/>
      <dgm:spPr/>
      <dgm:t>
        <a:bodyPr/>
        <a:lstStyle/>
        <a:p>
          <a:endParaRPr lang="en-US"/>
        </a:p>
      </dgm:t>
    </dgm:pt>
    <dgm:pt modelId="{DB22E795-D18E-401E-9B52-E50C372B6ACE}">
      <dgm:prSet/>
      <dgm:spPr/>
      <dgm:t>
        <a:bodyPr/>
        <a:lstStyle/>
        <a:p>
          <a:pPr>
            <a:buFont typeface="Arial" panose="020B0604020202020204" pitchFamily="34" charset="0"/>
            <a:buChar char="•"/>
          </a:pPr>
          <a:r>
            <a:rPr lang="en-US"/>
            <a:t>Requires review of carryover type (automatic vs. non-automatic)</a:t>
          </a:r>
        </a:p>
      </dgm:t>
    </dgm:pt>
    <dgm:pt modelId="{013200A9-B015-4158-8402-2B852225AC53}" type="parTrans" cxnId="{3FFC0A5A-0781-4310-B6A2-CD070F2661B9}">
      <dgm:prSet/>
      <dgm:spPr/>
      <dgm:t>
        <a:bodyPr/>
        <a:lstStyle/>
        <a:p>
          <a:endParaRPr lang="en-US"/>
        </a:p>
      </dgm:t>
    </dgm:pt>
    <dgm:pt modelId="{319F7642-2196-4538-9AC9-AC5023E0763D}" type="sibTrans" cxnId="{3FFC0A5A-0781-4310-B6A2-CD070F2661B9}">
      <dgm:prSet/>
      <dgm:spPr/>
      <dgm:t>
        <a:bodyPr/>
        <a:lstStyle/>
        <a:p>
          <a:endParaRPr lang="en-US"/>
        </a:p>
      </dgm:t>
    </dgm:pt>
    <dgm:pt modelId="{C52E1A99-7106-4FC0-9EAF-219F89A8357E}">
      <dgm:prSet/>
      <dgm:spPr/>
      <dgm:t>
        <a:bodyPr/>
        <a:lstStyle/>
        <a:p>
          <a:pPr>
            <a:buFont typeface="Arial" panose="020B0604020202020204" pitchFamily="34" charset="0"/>
            <a:buChar char="•"/>
          </a:pPr>
          <a:r>
            <a:rPr lang="en-US"/>
            <a:t>Dates are updated in the system to match sponsor-approved period</a:t>
          </a:r>
        </a:p>
      </dgm:t>
    </dgm:pt>
    <dgm:pt modelId="{020698FC-FB04-4125-BB2B-1F3A63EC89A3}" type="parTrans" cxnId="{69EA3ADE-6DA6-48E4-BFAD-FE887F6FFC15}">
      <dgm:prSet/>
      <dgm:spPr/>
      <dgm:t>
        <a:bodyPr/>
        <a:lstStyle/>
        <a:p>
          <a:endParaRPr lang="en-US"/>
        </a:p>
      </dgm:t>
    </dgm:pt>
    <dgm:pt modelId="{969593AB-48AF-4C51-B5BC-F68DBAFD8344}" type="sibTrans" cxnId="{69EA3ADE-6DA6-48E4-BFAD-FE887F6FFC15}">
      <dgm:prSet/>
      <dgm:spPr/>
      <dgm:t>
        <a:bodyPr/>
        <a:lstStyle/>
        <a:p>
          <a:endParaRPr lang="en-US"/>
        </a:p>
      </dgm:t>
    </dgm:pt>
    <dgm:pt modelId="{ECF194F9-0CD3-43A6-B74A-B477AD24FDFB}">
      <dgm:prSet/>
      <dgm:spPr/>
      <dgm:t>
        <a:bodyPr/>
        <a:lstStyle/>
        <a:p>
          <a:pPr>
            <a:buNone/>
          </a:pPr>
          <a:r>
            <a:rPr lang="en-US" b="1"/>
            <a:t>Additional Allocations</a:t>
          </a:r>
        </a:p>
      </dgm:t>
    </dgm:pt>
    <dgm:pt modelId="{1AA6A77F-F1D3-491F-8059-4347CE5C772C}" type="parTrans" cxnId="{8060DA70-BB22-4E9B-88EE-6197E376DFAA}">
      <dgm:prSet/>
      <dgm:spPr/>
      <dgm:t>
        <a:bodyPr/>
        <a:lstStyle/>
        <a:p>
          <a:endParaRPr lang="en-US"/>
        </a:p>
      </dgm:t>
    </dgm:pt>
    <dgm:pt modelId="{EEAF6EFE-9FDB-483C-9960-666F395DF990}" type="sibTrans" cxnId="{8060DA70-BB22-4E9B-88EE-6197E376DFAA}">
      <dgm:prSet/>
      <dgm:spPr/>
      <dgm:t>
        <a:bodyPr/>
        <a:lstStyle/>
        <a:p>
          <a:endParaRPr lang="en-US"/>
        </a:p>
      </dgm:t>
    </dgm:pt>
    <dgm:pt modelId="{74123222-F6EE-43C4-9CA8-00F8D1514515}">
      <dgm:prSet/>
      <dgm:spPr/>
      <dgm:t>
        <a:bodyPr/>
        <a:lstStyle/>
        <a:p>
          <a:pPr>
            <a:buNone/>
          </a:pPr>
          <a:r>
            <a:rPr lang="en-US"/>
            <a:t>Extend project end date without additional funding</a:t>
          </a:r>
        </a:p>
      </dgm:t>
    </dgm:pt>
    <dgm:pt modelId="{C87D4F31-0C7E-4F33-B831-A962052F2A36}" type="parTrans" cxnId="{B9DDB088-E031-42E2-9854-58B970ACFDAA}">
      <dgm:prSet/>
      <dgm:spPr/>
      <dgm:t>
        <a:bodyPr/>
        <a:lstStyle/>
        <a:p>
          <a:endParaRPr lang="en-US"/>
        </a:p>
      </dgm:t>
    </dgm:pt>
    <dgm:pt modelId="{8DD7D58F-CDAE-4A28-A7DD-3B5078978FC0}" type="sibTrans" cxnId="{B9DDB088-E031-42E2-9854-58B970ACFDAA}">
      <dgm:prSet/>
      <dgm:spPr/>
      <dgm:t>
        <a:bodyPr/>
        <a:lstStyle/>
        <a:p>
          <a:endParaRPr lang="en-US"/>
        </a:p>
      </dgm:t>
    </dgm:pt>
    <dgm:pt modelId="{3ABCF012-8ADF-4ABE-A808-B925DD9063FA}">
      <dgm:prSet/>
      <dgm:spPr/>
      <dgm:t>
        <a:bodyPr/>
        <a:lstStyle/>
        <a:p>
          <a:pPr>
            <a:buNone/>
          </a:pPr>
          <a:r>
            <a:rPr lang="en-US"/>
            <a:t>Allow time to complete work and spend remaining funds</a:t>
          </a:r>
        </a:p>
      </dgm:t>
    </dgm:pt>
    <dgm:pt modelId="{86B4DDDB-A48A-4C56-8C47-AE2EE99B67FF}" type="parTrans" cxnId="{C4C4CFB0-8B9C-4EA6-91EB-C3133151B4B9}">
      <dgm:prSet/>
      <dgm:spPr/>
      <dgm:t>
        <a:bodyPr/>
        <a:lstStyle/>
        <a:p>
          <a:endParaRPr lang="en-US"/>
        </a:p>
      </dgm:t>
    </dgm:pt>
    <dgm:pt modelId="{50A5F5A2-EC46-4AA8-8CD9-B2D3EEE7698D}" type="sibTrans" cxnId="{C4C4CFB0-8B9C-4EA6-91EB-C3133151B4B9}">
      <dgm:prSet/>
      <dgm:spPr/>
      <dgm:t>
        <a:bodyPr/>
        <a:lstStyle/>
        <a:p>
          <a:endParaRPr lang="en-US"/>
        </a:p>
      </dgm:t>
    </dgm:pt>
    <dgm:pt modelId="{7E600CCE-C6A4-40C2-BCEA-0644D4FA0CE9}">
      <dgm:prSet/>
      <dgm:spPr/>
      <dgm:t>
        <a:bodyPr/>
        <a:lstStyle/>
        <a:p>
          <a:pPr>
            <a:buNone/>
          </a:pPr>
          <a:r>
            <a:rPr lang="en-US"/>
            <a:t>Require sponsor approval and system date update</a:t>
          </a:r>
        </a:p>
      </dgm:t>
    </dgm:pt>
    <dgm:pt modelId="{00D59057-5021-47E1-B380-4343DEB29F88}" type="parTrans" cxnId="{072ED412-DA27-4DC5-83EE-DD930C8BD455}">
      <dgm:prSet/>
      <dgm:spPr/>
      <dgm:t>
        <a:bodyPr/>
        <a:lstStyle/>
        <a:p>
          <a:endParaRPr lang="en-US"/>
        </a:p>
      </dgm:t>
    </dgm:pt>
    <dgm:pt modelId="{FEA47CD8-30F3-4579-BCA6-B09E8FE4D733}" type="sibTrans" cxnId="{072ED412-DA27-4DC5-83EE-DD930C8BD455}">
      <dgm:prSet/>
      <dgm:spPr/>
      <dgm:t>
        <a:bodyPr/>
        <a:lstStyle/>
        <a:p>
          <a:endParaRPr lang="en-US"/>
        </a:p>
      </dgm:t>
    </dgm:pt>
    <dgm:pt modelId="{B57D3088-00F1-487D-BB51-2F1DA223D1DC}">
      <dgm:prSet/>
      <dgm:spPr/>
      <dgm:t>
        <a:bodyPr/>
        <a:lstStyle/>
        <a:p>
          <a:pPr>
            <a:buNone/>
          </a:pPr>
          <a:endParaRPr lang="en-US"/>
        </a:p>
      </dgm:t>
    </dgm:pt>
    <dgm:pt modelId="{73972EC1-83C6-4CDB-B278-666D7E18D166}" type="parTrans" cxnId="{D44A2257-91A9-4EE9-8338-88C99B66F6E7}">
      <dgm:prSet/>
      <dgm:spPr/>
    </dgm:pt>
    <dgm:pt modelId="{150947CA-B73C-42B7-B30A-F9BD7EDF52C2}" type="sibTrans" cxnId="{D44A2257-91A9-4EE9-8338-88C99B66F6E7}">
      <dgm:prSet/>
      <dgm:spPr/>
    </dgm:pt>
    <dgm:pt modelId="{7A6D7570-DDCE-431E-B66F-09EE5905129A}" type="pres">
      <dgm:prSet presAssocID="{BAE2F581-BF57-4B8B-91F7-B73DEB44B69B}" presName="Name0" presStyleCnt="0">
        <dgm:presLayoutVars>
          <dgm:dir/>
          <dgm:animLvl val="lvl"/>
          <dgm:resizeHandles val="exact"/>
        </dgm:presLayoutVars>
      </dgm:prSet>
      <dgm:spPr/>
    </dgm:pt>
    <dgm:pt modelId="{B8B7B6D9-243B-4367-B219-F1F75595F072}" type="pres">
      <dgm:prSet presAssocID="{CB0F27C2-81EE-4305-A74C-BD97C2D2503F}" presName="linNode" presStyleCnt="0"/>
      <dgm:spPr/>
    </dgm:pt>
    <dgm:pt modelId="{F1E9587A-004B-4720-9204-F58AA025EFDD}" type="pres">
      <dgm:prSet presAssocID="{CB0F27C2-81EE-4305-A74C-BD97C2D2503F}" presName="parentText" presStyleLbl="node1" presStyleIdx="0" presStyleCnt="1">
        <dgm:presLayoutVars>
          <dgm:chMax val="1"/>
          <dgm:bulletEnabled val="1"/>
        </dgm:presLayoutVars>
      </dgm:prSet>
      <dgm:spPr/>
    </dgm:pt>
    <dgm:pt modelId="{F62D2D4B-E019-476D-B27A-881F4424A68B}" type="pres">
      <dgm:prSet presAssocID="{CB0F27C2-81EE-4305-A74C-BD97C2D2503F}" presName="descendantText" presStyleLbl="alignAccFollowNode1" presStyleIdx="0" presStyleCnt="1" custLinFactNeighborX="10516" custLinFactNeighborY="0">
        <dgm:presLayoutVars>
          <dgm:bulletEnabled val="1"/>
        </dgm:presLayoutVars>
      </dgm:prSet>
      <dgm:spPr/>
    </dgm:pt>
  </dgm:ptLst>
  <dgm:cxnLst>
    <dgm:cxn modelId="{1FC06103-83D6-4016-9540-01CF59058310}" type="presOf" srcId="{07BBEE3D-A3A1-46E1-8CBC-310ACEA3BDA9}" destId="{F62D2D4B-E019-476D-B27A-881F4424A68B}" srcOrd="0" destOrd="0" presId="urn:microsoft.com/office/officeart/2005/8/layout/vList5"/>
    <dgm:cxn modelId="{224E350E-9875-4734-A029-72FB000CAEA0}" type="presOf" srcId="{DB22E795-D18E-401E-9B52-E50C372B6ACE}" destId="{F62D2D4B-E019-476D-B27A-881F4424A68B}" srcOrd="0" destOrd="7" presId="urn:microsoft.com/office/officeart/2005/8/layout/vList5"/>
    <dgm:cxn modelId="{072ED412-DA27-4DC5-83EE-DD930C8BD455}" srcId="{CB0F27C2-81EE-4305-A74C-BD97C2D2503F}" destId="{7E600CCE-C6A4-40C2-BCEA-0644D4FA0CE9}" srcOrd="3" destOrd="0" parTransId="{00D59057-5021-47E1-B380-4343DEB29F88}" sibTransId="{FEA47CD8-30F3-4579-BCA6-B09E8FE4D733}"/>
    <dgm:cxn modelId="{DE5B1325-3602-4602-8CAE-968B8FC0D54A}" srcId="{CB0F27C2-81EE-4305-A74C-BD97C2D2503F}" destId="{EAFCE848-DD25-4D7E-99D3-853890A6C05F}" srcOrd="6" destOrd="0" parTransId="{FC79E058-E375-4666-A397-0D3BEEF1ABE4}" sibTransId="{466DA00F-5204-4069-8BF4-E9279971EF52}"/>
    <dgm:cxn modelId="{FDF49E3B-157F-439A-B642-A7007F59B002}" type="presOf" srcId="{7E600CCE-C6A4-40C2-BCEA-0644D4FA0CE9}" destId="{F62D2D4B-E019-476D-B27A-881F4424A68B}" srcOrd="0" destOrd="3" presId="urn:microsoft.com/office/officeart/2005/8/layout/vList5"/>
    <dgm:cxn modelId="{E461D83E-942D-4D6F-9E09-DE1F2EBEADDD}" type="presOf" srcId="{B57D3088-00F1-487D-BB51-2F1DA223D1DC}" destId="{F62D2D4B-E019-476D-B27A-881F4424A68B}" srcOrd="0" destOrd="4" presId="urn:microsoft.com/office/officeart/2005/8/layout/vList5"/>
    <dgm:cxn modelId="{02523F4A-754C-4533-9C6A-AD2720000915}" srcId="{CB0F27C2-81EE-4305-A74C-BD97C2D2503F}" destId="{07BBEE3D-A3A1-46E1-8CBC-310ACEA3BDA9}" srcOrd="0" destOrd="0" parTransId="{3658755C-CA26-4B20-B069-28DD9919AC27}" sibTransId="{CA52FD62-44AB-490F-ABF3-D52B6708B958}"/>
    <dgm:cxn modelId="{1653584B-C70F-4BEF-9D36-9546E40DEB20}" srcId="{BAE2F581-BF57-4B8B-91F7-B73DEB44B69B}" destId="{CB0F27C2-81EE-4305-A74C-BD97C2D2503F}" srcOrd="0" destOrd="0" parTransId="{A7F1816A-46B2-431A-A1F8-964C81BC2300}" sibTransId="{08134761-ECD6-4489-BF01-4536ED182F64}"/>
    <dgm:cxn modelId="{8060DA70-BB22-4E9B-88EE-6197E376DFAA}" srcId="{CB0F27C2-81EE-4305-A74C-BD97C2D2503F}" destId="{ECF194F9-0CD3-43A6-B74A-B477AD24FDFB}" srcOrd="5" destOrd="0" parTransId="{1AA6A77F-F1D3-491F-8059-4347CE5C772C}" sibTransId="{EEAF6EFE-9FDB-483C-9960-666F395DF990}"/>
    <dgm:cxn modelId="{D44A2257-91A9-4EE9-8338-88C99B66F6E7}" srcId="{CB0F27C2-81EE-4305-A74C-BD97C2D2503F}" destId="{B57D3088-00F1-487D-BB51-2F1DA223D1DC}" srcOrd="4" destOrd="0" parTransId="{73972EC1-83C6-4CDB-B278-666D7E18D166}" sibTransId="{150947CA-B73C-42B7-B30A-F9BD7EDF52C2}"/>
    <dgm:cxn modelId="{3FFC0A5A-0781-4310-B6A2-CD070F2661B9}" srcId="{CB0F27C2-81EE-4305-A74C-BD97C2D2503F}" destId="{DB22E795-D18E-401E-9B52-E50C372B6ACE}" srcOrd="7" destOrd="0" parTransId="{013200A9-B015-4158-8402-2B852225AC53}" sibTransId="{319F7642-2196-4538-9AC9-AC5023E0763D}"/>
    <dgm:cxn modelId="{C488CF80-980E-4617-806E-B6EB3032C93E}" type="presOf" srcId="{BAE2F581-BF57-4B8B-91F7-B73DEB44B69B}" destId="{7A6D7570-DDCE-431E-B66F-09EE5905129A}" srcOrd="0" destOrd="0" presId="urn:microsoft.com/office/officeart/2005/8/layout/vList5"/>
    <dgm:cxn modelId="{C81B1A84-41A8-4FEB-9E20-1B4F410662AE}" type="presOf" srcId="{C52E1A99-7106-4FC0-9EAF-219F89A8357E}" destId="{F62D2D4B-E019-476D-B27A-881F4424A68B}" srcOrd="0" destOrd="8" presId="urn:microsoft.com/office/officeart/2005/8/layout/vList5"/>
    <dgm:cxn modelId="{B9DDB088-E031-42E2-9854-58B970ACFDAA}" srcId="{CB0F27C2-81EE-4305-A74C-BD97C2D2503F}" destId="{74123222-F6EE-43C4-9CA8-00F8D1514515}" srcOrd="1" destOrd="0" parTransId="{C87D4F31-0C7E-4F33-B831-A962052F2A36}" sibTransId="{8DD7D58F-CDAE-4A28-A7DD-3B5078978FC0}"/>
    <dgm:cxn modelId="{0653BBA0-5CBE-4147-9C35-B3EF9A207212}" type="presOf" srcId="{CB0F27C2-81EE-4305-A74C-BD97C2D2503F}" destId="{F1E9587A-004B-4720-9204-F58AA025EFDD}" srcOrd="0" destOrd="0" presId="urn:microsoft.com/office/officeart/2005/8/layout/vList5"/>
    <dgm:cxn modelId="{C4C4CFB0-8B9C-4EA6-91EB-C3133151B4B9}" srcId="{CB0F27C2-81EE-4305-A74C-BD97C2D2503F}" destId="{3ABCF012-8ADF-4ABE-A808-B925DD9063FA}" srcOrd="2" destOrd="0" parTransId="{86B4DDDB-A48A-4C56-8C47-AE2EE99B67FF}" sibTransId="{50A5F5A2-EC46-4AA8-8CD9-B2D3EEE7698D}"/>
    <dgm:cxn modelId="{E22AFDB0-023D-4453-8D2B-782079F9A209}" type="presOf" srcId="{74123222-F6EE-43C4-9CA8-00F8D1514515}" destId="{F62D2D4B-E019-476D-B27A-881F4424A68B}" srcOrd="0" destOrd="1" presId="urn:microsoft.com/office/officeart/2005/8/layout/vList5"/>
    <dgm:cxn modelId="{894FE1B6-B1F7-4C18-8A99-02749DC892FD}" type="presOf" srcId="{EAFCE848-DD25-4D7E-99D3-853890A6C05F}" destId="{F62D2D4B-E019-476D-B27A-881F4424A68B}" srcOrd="0" destOrd="6" presId="urn:microsoft.com/office/officeart/2005/8/layout/vList5"/>
    <dgm:cxn modelId="{69EA3ADE-6DA6-48E4-BFAD-FE887F6FFC15}" srcId="{CB0F27C2-81EE-4305-A74C-BD97C2D2503F}" destId="{C52E1A99-7106-4FC0-9EAF-219F89A8357E}" srcOrd="8" destOrd="0" parTransId="{020698FC-FB04-4125-BB2B-1F3A63EC89A3}" sibTransId="{969593AB-48AF-4C51-B5BC-F68DBAFD8344}"/>
    <dgm:cxn modelId="{8B1BAFDF-69BA-43A4-881B-93A1D960776C}" type="presOf" srcId="{3ABCF012-8ADF-4ABE-A808-B925DD9063FA}" destId="{F62D2D4B-E019-476D-B27A-881F4424A68B}" srcOrd="0" destOrd="2" presId="urn:microsoft.com/office/officeart/2005/8/layout/vList5"/>
    <dgm:cxn modelId="{FA4222EB-001A-468E-A10B-3EBF2A103C66}" type="presOf" srcId="{ECF194F9-0CD3-43A6-B74A-B477AD24FDFB}" destId="{F62D2D4B-E019-476D-B27A-881F4424A68B}" srcOrd="0" destOrd="5" presId="urn:microsoft.com/office/officeart/2005/8/layout/vList5"/>
    <dgm:cxn modelId="{824E9047-43F5-415F-B0B6-F1E61BD749D2}" type="presParOf" srcId="{7A6D7570-DDCE-431E-B66F-09EE5905129A}" destId="{B8B7B6D9-243B-4367-B219-F1F75595F072}" srcOrd="0" destOrd="0" presId="urn:microsoft.com/office/officeart/2005/8/layout/vList5"/>
    <dgm:cxn modelId="{629466AC-74E0-407A-8DD6-563FEB32C530}" type="presParOf" srcId="{B8B7B6D9-243B-4367-B219-F1F75595F072}" destId="{F1E9587A-004B-4720-9204-F58AA025EFDD}" srcOrd="0" destOrd="0" presId="urn:microsoft.com/office/officeart/2005/8/layout/vList5"/>
    <dgm:cxn modelId="{A82E213A-ED3F-4B9A-B67E-BF528D249966}" type="presParOf" srcId="{B8B7B6D9-243B-4367-B219-F1F75595F072}" destId="{F62D2D4B-E019-476D-B27A-881F4424A6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B9889-B027-4116-AEE7-A02BE6F0983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3C48A19-3056-4F7D-B828-A68B412EDF7D}">
      <dgm:prSet/>
      <dgm:spPr/>
      <dgm:t>
        <a:bodyPr/>
        <a:lstStyle/>
        <a:p>
          <a:r>
            <a:rPr lang="en-US"/>
            <a:t>Carryovers:</a:t>
          </a:r>
        </a:p>
      </dgm:t>
    </dgm:pt>
    <dgm:pt modelId="{7ABA6115-2E2E-4AD0-AC5E-201D025AB040}" type="parTrans" cxnId="{F10812B2-9AD9-4CBA-8D12-253487EAFE41}">
      <dgm:prSet/>
      <dgm:spPr/>
      <dgm:t>
        <a:bodyPr/>
        <a:lstStyle/>
        <a:p>
          <a:endParaRPr lang="en-US"/>
        </a:p>
      </dgm:t>
    </dgm:pt>
    <dgm:pt modelId="{058E66BA-3BCA-4ABF-BEE8-0BE12A4AAA25}" type="sibTrans" cxnId="{F10812B2-9AD9-4CBA-8D12-253487EAFE41}">
      <dgm:prSet/>
      <dgm:spPr/>
      <dgm:t>
        <a:bodyPr/>
        <a:lstStyle/>
        <a:p>
          <a:endParaRPr lang="en-US"/>
        </a:p>
      </dgm:t>
    </dgm:pt>
    <dgm:pt modelId="{D1507EF9-7A60-44A4-B0E4-17EB7A7C67EF}">
      <dgm:prSet/>
      <dgm:spPr/>
      <dgm:t>
        <a:bodyPr/>
        <a:lstStyle/>
        <a:p>
          <a:pPr>
            <a:buFont typeface="Arial" panose="020B0604020202020204" pitchFamily="34" charset="0"/>
            <a:buNone/>
          </a:pPr>
          <a:r>
            <a:rPr lang="en-US" b="1" u="sng"/>
            <a:t>AUTOMATIC</a:t>
          </a:r>
        </a:p>
      </dgm:t>
    </dgm:pt>
    <dgm:pt modelId="{27B749A0-EAD0-4DF1-847E-8F825D94F8AB}" type="parTrans" cxnId="{2B4BD8CF-1C3C-48A9-B2C2-A533462086D9}">
      <dgm:prSet/>
      <dgm:spPr/>
      <dgm:t>
        <a:bodyPr/>
        <a:lstStyle/>
        <a:p>
          <a:endParaRPr lang="en-US"/>
        </a:p>
      </dgm:t>
    </dgm:pt>
    <dgm:pt modelId="{FB52F8E6-BE4D-4AC8-A2E4-BEBB8773905F}" type="sibTrans" cxnId="{2B4BD8CF-1C3C-48A9-B2C2-A533462086D9}">
      <dgm:prSet/>
      <dgm:spPr/>
      <dgm:t>
        <a:bodyPr/>
        <a:lstStyle/>
        <a:p>
          <a:endParaRPr lang="en-US"/>
        </a:p>
      </dgm:t>
    </dgm:pt>
    <dgm:pt modelId="{16A2F7D8-72A4-45F5-B3C9-8928CE1CEE09}">
      <dgm:prSet/>
      <dgm:spPr/>
      <dgm:t>
        <a:bodyPr/>
        <a:lstStyle/>
        <a:p>
          <a:pPr>
            <a:buFont typeface="Arial" panose="020B0604020202020204" pitchFamily="34" charset="0"/>
            <a:buChar char="•"/>
          </a:pPr>
          <a:r>
            <a:rPr lang="en-US"/>
            <a:t>A second allocation is received</a:t>
          </a:r>
        </a:p>
      </dgm:t>
    </dgm:pt>
    <dgm:pt modelId="{3D9279F0-E6E7-4BF9-BB6D-5FEDF9301030}" type="parTrans" cxnId="{2D8E8EB5-831E-46F6-B9D9-C198BD53DE7C}">
      <dgm:prSet/>
      <dgm:spPr/>
      <dgm:t>
        <a:bodyPr/>
        <a:lstStyle/>
        <a:p>
          <a:endParaRPr lang="en-US"/>
        </a:p>
      </dgm:t>
    </dgm:pt>
    <dgm:pt modelId="{31EB1D89-319F-40A7-BA3C-B86BE3ADE0E1}" type="sibTrans" cxnId="{2D8E8EB5-831E-46F6-B9D9-C198BD53DE7C}">
      <dgm:prSet/>
      <dgm:spPr/>
      <dgm:t>
        <a:bodyPr/>
        <a:lstStyle/>
        <a:p>
          <a:endParaRPr lang="en-US"/>
        </a:p>
      </dgm:t>
    </dgm:pt>
    <dgm:pt modelId="{DF4DDD2B-40A4-4F02-98B3-87B9EBECBE05}">
      <dgm:prSet/>
      <dgm:spPr/>
      <dgm:t>
        <a:bodyPr/>
        <a:lstStyle/>
        <a:p>
          <a:pPr>
            <a:buFont typeface="Arial" panose="020B0604020202020204" pitchFamily="34" charset="0"/>
            <a:buChar char="•"/>
          </a:pPr>
          <a:r>
            <a:rPr lang="en-US"/>
            <a:t>Prior-year funds retained</a:t>
          </a:r>
        </a:p>
      </dgm:t>
    </dgm:pt>
    <dgm:pt modelId="{6624E5F5-B3A2-480F-9CFF-27F2B02294B7}" type="parTrans" cxnId="{5A1138D4-3479-4531-A37B-392AC382ADAC}">
      <dgm:prSet/>
      <dgm:spPr/>
      <dgm:t>
        <a:bodyPr/>
        <a:lstStyle/>
        <a:p>
          <a:endParaRPr lang="en-US"/>
        </a:p>
      </dgm:t>
    </dgm:pt>
    <dgm:pt modelId="{C55E6CC0-F958-4461-9555-61100DAEE2E4}" type="sibTrans" cxnId="{5A1138D4-3479-4531-A37B-392AC382ADAC}">
      <dgm:prSet/>
      <dgm:spPr/>
      <dgm:t>
        <a:bodyPr/>
        <a:lstStyle/>
        <a:p>
          <a:endParaRPr lang="en-US"/>
        </a:p>
      </dgm:t>
    </dgm:pt>
    <dgm:pt modelId="{08FBFB4B-0C43-450A-8A89-85B775884A5D}">
      <dgm:prSet/>
      <dgm:spPr/>
      <dgm:t>
        <a:bodyPr/>
        <a:lstStyle/>
        <a:p>
          <a:pPr>
            <a:buFont typeface="Arial" panose="020B0604020202020204" pitchFamily="34" charset="0"/>
            <a:buChar char="•"/>
          </a:pPr>
          <a:r>
            <a:rPr lang="en-US"/>
            <a:t>Same project ID used.</a:t>
          </a:r>
        </a:p>
      </dgm:t>
    </dgm:pt>
    <dgm:pt modelId="{7A46F583-EC93-4A5B-BAA6-3A8929612ED6}" type="parTrans" cxnId="{3E834C68-99F9-4CFC-8597-AB2D4CD17A9A}">
      <dgm:prSet/>
      <dgm:spPr/>
      <dgm:t>
        <a:bodyPr/>
        <a:lstStyle/>
        <a:p>
          <a:endParaRPr lang="en-US"/>
        </a:p>
      </dgm:t>
    </dgm:pt>
    <dgm:pt modelId="{EBF60139-FDC6-4B08-A7D1-8DC0E4B9B454}" type="sibTrans" cxnId="{3E834C68-99F9-4CFC-8597-AB2D4CD17A9A}">
      <dgm:prSet/>
      <dgm:spPr/>
      <dgm:t>
        <a:bodyPr/>
        <a:lstStyle/>
        <a:p>
          <a:endParaRPr lang="en-US"/>
        </a:p>
      </dgm:t>
    </dgm:pt>
    <dgm:pt modelId="{E2019980-EF3C-4310-B287-15055FAC9C06}">
      <dgm:prSet/>
      <dgm:spPr/>
      <dgm:t>
        <a:bodyPr/>
        <a:lstStyle/>
        <a:p>
          <a:pPr>
            <a:buFont typeface="Arial" panose="020B0604020202020204" pitchFamily="34" charset="0"/>
            <a:buNone/>
          </a:pPr>
          <a:r>
            <a:rPr lang="en-US" b="1" u="sng"/>
            <a:t>NOT AUTOMATIC</a:t>
          </a:r>
          <a:endParaRPr lang="en-US"/>
        </a:p>
      </dgm:t>
    </dgm:pt>
    <dgm:pt modelId="{C997EFAF-32FA-4085-881A-8C2EBA1BB63E}" type="parTrans" cxnId="{182B556C-B0E3-4AD9-B3C2-8E4CDFB8572D}">
      <dgm:prSet/>
      <dgm:spPr/>
      <dgm:t>
        <a:bodyPr/>
        <a:lstStyle/>
        <a:p>
          <a:endParaRPr lang="en-US"/>
        </a:p>
      </dgm:t>
    </dgm:pt>
    <dgm:pt modelId="{F9C03176-1754-41BD-98F4-13777E52B7F6}" type="sibTrans" cxnId="{182B556C-B0E3-4AD9-B3C2-8E4CDFB8572D}">
      <dgm:prSet/>
      <dgm:spPr/>
      <dgm:t>
        <a:bodyPr/>
        <a:lstStyle/>
        <a:p>
          <a:endParaRPr lang="en-US"/>
        </a:p>
      </dgm:t>
    </dgm:pt>
    <dgm:pt modelId="{518E029E-FBE3-43A7-A221-6B03654718D6}">
      <dgm:prSet/>
      <dgm:spPr/>
      <dgm:t>
        <a:bodyPr/>
        <a:lstStyle/>
        <a:p>
          <a:pPr>
            <a:buFont typeface="Arial" panose="020B0604020202020204" pitchFamily="34" charset="0"/>
            <a:buChar char="•"/>
          </a:pPr>
          <a:r>
            <a:rPr lang="en-US"/>
            <a:t>A second allocation is received</a:t>
          </a:r>
        </a:p>
      </dgm:t>
    </dgm:pt>
    <dgm:pt modelId="{070E67DD-7319-42F7-8622-C055E7BE666B}" type="parTrans" cxnId="{22545989-B2BA-4D5D-AEF5-72FA3103F98B}">
      <dgm:prSet/>
      <dgm:spPr/>
      <dgm:t>
        <a:bodyPr/>
        <a:lstStyle/>
        <a:p>
          <a:endParaRPr lang="en-US"/>
        </a:p>
      </dgm:t>
    </dgm:pt>
    <dgm:pt modelId="{BAE7A3D6-FB22-42ED-BC8E-DFC42009B1FD}" type="sibTrans" cxnId="{22545989-B2BA-4D5D-AEF5-72FA3103F98B}">
      <dgm:prSet/>
      <dgm:spPr/>
      <dgm:t>
        <a:bodyPr/>
        <a:lstStyle/>
        <a:p>
          <a:endParaRPr lang="en-US"/>
        </a:p>
      </dgm:t>
    </dgm:pt>
    <dgm:pt modelId="{CB155DA3-52FC-4D0B-9007-9F8677ECF06F}">
      <dgm:prSet/>
      <dgm:spPr/>
      <dgm:t>
        <a:bodyPr/>
        <a:lstStyle/>
        <a:p>
          <a:pPr>
            <a:buFont typeface="Arial" panose="020B0604020202020204" pitchFamily="34" charset="0"/>
            <a:buChar char="•"/>
          </a:pPr>
          <a:r>
            <a:rPr lang="en-US"/>
            <a:t>Agency will determine if prior-year funds can be retained</a:t>
          </a:r>
        </a:p>
      </dgm:t>
    </dgm:pt>
    <dgm:pt modelId="{44A5FBB9-79CA-4E48-B01A-EB83C985D13C}" type="parTrans" cxnId="{FBD0546F-9032-4175-A441-E17140A54F70}">
      <dgm:prSet/>
      <dgm:spPr/>
      <dgm:t>
        <a:bodyPr/>
        <a:lstStyle/>
        <a:p>
          <a:endParaRPr lang="en-US"/>
        </a:p>
      </dgm:t>
    </dgm:pt>
    <dgm:pt modelId="{65C742BC-1BD4-4A37-9467-14C08CCABFA1}" type="sibTrans" cxnId="{FBD0546F-9032-4175-A441-E17140A54F70}">
      <dgm:prSet/>
      <dgm:spPr/>
      <dgm:t>
        <a:bodyPr/>
        <a:lstStyle/>
        <a:p>
          <a:endParaRPr lang="en-US"/>
        </a:p>
      </dgm:t>
    </dgm:pt>
    <dgm:pt modelId="{44030672-A26C-4B46-B2E2-392738DD8717}">
      <dgm:prSet/>
      <dgm:spPr/>
      <dgm:t>
        <a:bodyPr/>
        <a:lstStyle/>
        <a:p>
          <a:pPr>
            <a:buFont typeface="Arial" panose="020B0604020202020204" pitchFamily="34" charset="0"/>
            <a:buChar char="•"/>
          </a:pPr>
          <a:r>
            <a:rPr lang="en-US"/>
            <a:t>A different project ID is used to keep both allocations separately. </a:t>
          </a:r>
        </a:p>
      </dgm:t>
    </dgm:pt>
    <dgm:pt modelId="{A90570FD-5561-4C34-A126-F5BF058CF627}" type="parTrans" cxnId="{A2C1A3FD-F689-4358-A166-4384E6A52BC0}">
      <dgm:prSet/>
      <dgm:spPr/>
      <dgm:t>
        <a:bodyPr/>
        <a:lstStyle/>
        <a:p>
          <a:endParaRPr lang="en-US"/>
        </a:p>
      </dgm:t>
    </dgm:pt>
    <dgm:pt modelId="{49F86995-C160-4DAF-AA8C-E4A43DE53759}" type="sibTrans" cxnId="{A2C1A3FD-F689-4358-A166-4384E6A52BC0}">
      <dgm:prSet/>
      <dgm:spPr/>
      <dgm:t>
        <a:bodyPr/>
        <a:lstStyle/>
        <a:p>
          <a:endParaRPr lang="en-US"/>
        </a:p>
      </dgm:t>
    </dgm:pt>
    <dgm:pt modelId="{D60E5E14-C6B2-4635-93A6-0DBA81D029A1}" type="pres">
      <dgm:prSet presAssocID="{E14B9889-B027-4116-AEE7-A02BE6F09835}" presName="Name0" presStyleCnt="0">
        <dgm:presLayoutVars>
          <dgm:dir/>
          <dgm:animLvl val="lvl"/>
          <dgm:resizeHandles val="exact"/>
        </dgm:presLayoutVars>
      </dgm:prSet>
      <dgm:spPr/>
    </dgm:pt>
    <dgm:pt modelId="{21C73D74-6A98-4203-9907-61D65848E2AA}" type="pres">
      <dgm:prSet presAssocID="{23C48A19-3056-4F7D-B828-A68B412EDF7D}" presName="linNode" presStyleCnt="0"/>
      <dgm:spPr/>
    </dgm:pt>
    <dgm:pt modelId="{CC1C6227-EE37-4095-98F7-94DF63E22E12}" type="pres">
      <dgm:prSet presAssocID="{23C48A19-3056-4F7D-B828-A68B412EDF7D}" presName="parentText" presStyleLbl="node1" presStyleIdx="0" presStyleCnt="1">
        <dgm:presLayoutVars>
          <dgm:chMax val="1"/>
          <dgm:bulletEnabled val="1"/>
        </dgm:presLayoutVars>
      </dgm:prSet>
      <dgm:spPr/>
    </dgm:pt>
    <dgm:pt modelId="{F7F00B54-78D0-40A8-87D7-A6FF9E6F70D4}" type="pres">
      <dgm:prSet presAssocID="{23C48A19-3056-4F7D-B828-A68B412EDF7D}" presName="descendantText" presStyleLbl="alignAccFollowNode1" presStyleIdx="0" presStyleCnt="1">
        <dgm:presLayoutVars>
          <dgm:bulletEnabled val="1"/>
        </dgm:presLayoutVars>
      </dgm:prSet>
      <dgm:spPr/>
    </dgm:pt>
  </dgm:ptLst>
  <dgm:cxnLst>
    <dgm:cxn modelId="{2AF27A06-E4A9-444B-8DBF-D46BA13ADCC1}" type="presOf" srcId="{23C48A19-3056-4F7D-B828-A68B412EDF7D}" destId="{CC1C6227-EE37-4095-98F7-94DF63E22E12}" srcOrd="0" destOrd="0" presId="urn:microsoft.com/office/officeart/2005/8/layout/vList5"/>
    <dgm:cxn modelId="{C371D240-AB78-4592-992A-AF6F045D41B9}" type="presOf" srcId="{518E029E-FBE3-43A7-A221-6B03654718D6}" destId="{F7F00B54-78D0-40A8-87D7-A6FF9E6F70D4}" srcOrd="0" destOrd="5" presId="urn:microsoft.com/office/officeart/2005/8/layout/vList5"/>
    <dgm:cxn modelId="{FEA70761-7E98-4F8F-B0A4-494EBD8D770C}" type="presOf" srcId="{16A2F7D8-72A4-45F5-B3C9-8928CE1CEE09}" destId="{F7F00B54-78D0-40A8-87D7-A6FF9E6F70D4}" srcOrd="0" destOrd="1" presId="urn:microsoft.com/office/officeart/2005/8/layout/vList5"/>
    <dgm:cxn modelId="{96541144-0FB1-4863-9C78-D9138A8A4B1F}" type="presOf" srcId="{DF4DDD2B-40A4-4F02-98B3-87B9EBECBE05}" destId="{F7F00B54-78D0-40A8-87D7-A6FF9E6F70D4}" srcOrd="0" destOrd="2" presId="urn:microsoft.com/office/officeart/2005/8/layout/vList5"/>
    <dgm:cxn modelId="{13050767-182B-4F75-AD10-2EE03445BC7E}" type="presOf" srcId="{44030672-A26C-4B46-B2E2-392738DD8717}" destId="{F7F00B54-78D0-40A8-87D7-A6FF9E6F70D4}" srcOrd="0" destOrd="7" presId="urn:microsoft.com/office/officeart/2005/8/layout/vList5"/>
    <dgm:cxn modelId="{3E834C68-99F9-4CFC-8597-AB2D4CD17A9A}" srcId="{23C48A19-3056-4F7D-B828-A68B412EDF7D}" destId="{08FBFB4B-0C43-450A-8A89-85B775884A5D}" srcOrd="3" destOrd="0" parTransId="{7A46F583-EC93-4A5B-BAA6-3A8929612ED6}" sibTransId="{EBF60139-FDC6-4B08-A7D1-8DC0E4B9B454}"/>
    <dgm:cxn modelId="{182B556C-B0E3-4AD9-B3C2-8E4CDFB8572D}" srcId="{23C48A19-3056-4F7D-B828-A68B412EDF7D}" destId="{E2019980-EF3C-4310-B287-15055FAC9C06}" srcOrd="4" destOrd="0" parTransId="{C997EFAF-32FA-4085-881A-8C2EBA1BB63E}" sibTransId="{F9C03176-1754-41BD-98F4-13777E52B7F6}"/>
    <dgm:cxn modelId="{FBD0546F-9032-4175-A441-E17140A54F70}" srcId="{23C48A19-3056-4F7D-B828-A68B412EDF7D}" destId="{CB155DA3-52FC-4D0B-9007-9F8677ECF06F}" srcOrd="6" destOrd="0" parTransId="{44A5FBB9-79CA-4E48-B01A-EB83C985D13C}" sibTransId="{65C742BC-1BD4-4A37-9467-14C08CCABFA1}"/>
    <dgm:cxn modelId="{22545989-B2BA-4D5D-AEF5-72FA3103F98B}" srcId="{23C48A19-3056-4F7D-B828-A68B412EDF7D}" destId="{518E029E-FBE3-43A7-A221-6B03654718D6}" srcOrd="5" destOrd="0" parTransId="{070E67DD-7319-42F7-8622-C055E7BE666B}" sibTransId="{BAE7A3D6-FB22-42ED-BC8E-DFC42009B1FD}"/>
    <dgm:cxn modelId="{F7E29B8B-1459-4514-B9FE-74D9394B0F70}" type="presOf" srcId="{08FBFB4B-0C43-450A-8A89-85B775884A5D}" destId="{F7F00B54-78D0-40A8-87D7-A6FF9E6F70D4}" srcOrd="0" destOrd="3" presId="urn:microsoft.com/office/officeart/2005/8/layout/vList5"/>
    <dgm:cxn modelId="{F10812B2-9AD9-4CBA-8D12-253487EAFE41}" srcId="{E14B9889-B027-4116-AEE7-A02BE6F09835}" destId="{23C48A19-3056-4F7D-B828-A68B412EDF7D}" srcOrd="0" destOrd="0" parTransId="{7ABA6115-2E2E-4AD0-AC5E-201D025AB040}" sibTransId="{058E66BA-3BCA-4ABF-BEE8-0BE12A4AAA25}"/>
    <dgm:cxn modelId="{2D8E8EB5-831E-46F6-B9D9-C198BD53DE7C}" srcId="{23C48A19-3056-4F7D-B828-A68B412EDF7D}" destId="{16A2F7D8-72A4-45F5-B3C9-8928CE1CEE09}" srcOrd="1" destOrd="0" parTransId="{3D9279F0-E6E7-4BF9-BB6D-5FEDF9301030}" sibTransId="{31EB1D89-319F-40A7-BA3C-B86BE3ADE0E1}"/>
    <dgm:cxn modelId="{2B4BD8CF-1C3C-48A9-B2C2-A533462086D9}" srcId="{23C48A19-3056-4F7D-B828-A68B412EDF7D}" destId="{D1507EF9-7A60-44A4-B0E4-17EB7A7C67EF}" srcOrd="0" destOrd="0" parTransId="{27B749A0-EAD0-4DF1-847E-8F825D94F8AB}" sibTransId="{FB52F8E6-BE4D-4AC8-A2E4-BEBB8773905F}"/>
    <dgm:cxn modelId="{5A1138D4-3479-4531-A37B-392AC382ADAC}" srcId="{23C48A19-3056-4F7D-B828-A68B412EDF7D}" destId="{DF4DDD2B-40A4-4F02-98B3-87B9EBECBE05}" srcOrd="2" destOrd="0" parTransId="{6624E5F5-B3A2-480F-9CFF-27F2B02294B7}" sibTransId="{C55E6CC0-F958-4461-9555-61100DAEE2E4}"/>
    <dgm:cxn modelId="{48CD21DA-DD9D-486B-8B2A-EEA744D46D72}" type="presOf" srcId="{E14B9889-B027-4116-AEE7-A02BE6F09835}" destId="{D60E5E14-C6B2-4635-93A6-0DBA81D029A1}" srcOrd="0" destOrd="0" presId="urn:microsoft.com/office/officeart/2005/8/layout/vList5"/>
    <dgm:cxn modelId="{62FA13E1-D889-407D-9861-9482BA5DAB5A}" type="presOf" srcId="{D1507EF9-7A60-44A4-B0E4-17EB7A7C67EF}" destId="{F7F00B54-78D0-40A8-87D7-A6FF9E6F70D4}" srcOrd="0" destOrd="0" presId="urn:microsoft.com/office/officeart/2005/8/layout/vList5"/>
    <dgm:cxn modelId="{CAF535E4-5BBD-4C2E-9A43-9D1A5A7F6180}" type="presOf" srcId="{E2019980-EF3C-4310-B287-15055FAC9C06}" destId="{F7F00B54-78D0-40A8-87D7-A6FF9E6F70D4}" srcOrd="0" destOrd="4" presId="urn:microsoft.com/office/officeart/2005/8/layout/vList5"/>
    <dgm:cxn modelId="{263492FA-1AB1-46AC-A745-E65EE387F3B6}" type="presOf" srcId="{CB155DA3-52FC-4D0B-9007-9F8677ECF06F}" destId="{F7F00B54-78D0-40A8-87D7-A6FF9E6F70D4}" srcOrd="0" destOrd="6" presId="urn:microsoft.com/office/officeart/2005/8/layout/vList5"/>
    <dgm:cxn modelId="{A2C1A3FD-F689-4358-A166-4384E6A52BC0}" srcId="{23C48A19-3056-4F7D-B828-A68B412EDF7D}" destId="{44030672-A26C-4B46-B2E2-392738DD8717}" srcOrd="7" destOrd="0" parTransId="{A90570FD-5561-4C34-A126-F5BF058CF627}" sibTransId="{49F86995-C160-4DAF-AA8C-E4A43DE53759}"/>
    <dgm:cxn modelId="{13B60B00-9275-403D-9FAA-CB583D2079D7}" type="presParOf" srcId="{D60E5E14-C6B2-4635-93A6-0DBA81D029A1}" destId="{21C73D74-6A98-4203-9907-61D65848E2AA}" srcOrd="0" destOrd="0" presId="urn:microsoft.com/office/officeart/2005/8/layout/vList5"/>
    <dgm:cxn modelId="{9525FFAF-F943-4A71-9684-E0F2AD741DFC}" type="presParOf" srcId="{21C73D74-6A98-4203-9907-61D65848E2AA}" destId="{CC1C6227-EE37-4095-98F7-94DF63E22E12}" srcOrd="0" destOrd="0" presId="urn:microsoft.com/office/officeart/2005/8/layout/vList5"/>
    <dgm:cxn modelId="{FE0BF6D4-964E-4BD4-AEE7-406631271AA7}" type="presParOf" srcId="{21C73D74-6A98-4203-9907-61D65848E2AA}" destId="{F7F00B54-78D0-40A8-87D7-A6FF9E6F70D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B837A-A291-47F8-91A7-C23F0D8E70F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0000C61-4940-4A87-BB27-C9320450DF18}">
      <dgm:prSet phldrT="[Text]" phldr="0"/>
      <dgm:spPr/>
      <dgm:t>
        <a:bodyPr/>
        <a:lstStyle/>
        <a:p>
          <a:r>
            <a:rPr lang="en-US">
              <a:latin typeface="Calibri Light" panose="020F0302020204030204"/>
            </a:rPr>
            <a:t>Scholarship</a:t>
          </a:r>
          <a:endParaRPr lang="en-US"/>
        </a:p>
      </dgm:t>
    </dgm:pt>
    <dgm:pt modelId="{F1AFB3FD-019B-4F34-A2EC-826F20449235}" type="parTrans" cxnId="{0E767D2D-173F-4769-AC42-2A0D59FA0961}">
      <dgm:prSet/>
      <dgm:spPr/>
      <dgm:t>
        <a:bodyPr/>
        <a:lstStyle/>
        <a:p>
          <a:endParaRPr lang="en-US"/>
        </a:p>
      </dgm:t>
    </dgm:pt>
    <dgm:pt modelId="{5A49765B-CB2E-4B79-BADB-5A0B4F2D19F3}" type="sibTrans" cxnId="{0E767D2D-173F-4769-AC42-2A0D59FA0961}">
      <dgm:prSet/>
      <dgm:spPr/>
      <dgm:t>
        <a:bodyPr/>
        <a:lstStyle/>
        <a:p>
          <a:endParaRPr lang="en-US"/>
        </a:p>
      </dgm:t>
    </dgm:pt>
    <dgm:pt modelId="{B9A38799-F947-48D3-A477-813ABDD366A4}">
      <dgm:prSet phldrT="[Text]" phldr="0"/>
      <dgm:spPr/>
      <dgm:t>
        <a:bodyPr/>
        <a:lstStyle/>
        <a:p>
          <a:pPr rtl="0"/>
          <a:r>
            <a:rPr lang="en-US">
              <a:latin typeface="Calibri Light" panose="020F0302020204030204"/>
            </a:rPr>
            <a:t>Tuition Support</a:t>
          </a:r>
          <a:endParaRPr lang="en-US"/>
        </a:p>
      </dgm:t>
    </dgm:pt>
    <dgm:pt modelId="{2F0258E1-50F3-4168-9ECC-9A5D49E208CA}" type="parTrans" cxnId="{0CD46028-F748-4E68-9812-C1B768C01FEE}">
      <dgm:prSet/>
      <dgm:spPr/>
      <dgm:t>
        <a:bodyPr/>
        <a:lstStyle/>
        <a:p>
          <a:endParaRPr lang="en-US"/>
        </a:p>
      </dgm:t>
    </dgm:pt>
    <dgm:pt modelId="{7F7B3AD6-6BB9-4474-937B-D07698D57023}" type="sibTrans" cxnId="{0CD46028-F748-4E68-9812-C1B768C01FEE}">
      <dgm:prSet/>
      <dgm:spPr/>
      <dgm:t>
        <a:bodyPr/>
        <a:lstStyle/>
        <a:p>
          <a:endParaRPr lang="en-US"/>
        </a:p>
      </dgm:t>
    </dgm:pt>
    <dgm:pt modelId="{5580E24C-1BFB-42EE-BEDC-6A9FDFB7EC26}">
      <dgm:prSet phldrT="[Text]" phldr="0"/>
      <dgm:spPr/>
      <dgm:t>
        <a:bodyPr/>
        <a:lstStyle/>
        <a:p>
          <a:pPr rtl="0"/>
          <a:r>
            <a:rPr lang="en-US">
              <a:latin typeface="Calibri Light" panose="020F0302020204030204"/>
            </a:rPr>
            <a:t>Doctoral RA Remission (Tuition Remission)</a:t>
          </a:r>
          <a:endParaRPr lang="en-US"/>
        </a:p>
      </dgm:t>
    </dgm:pt>
    <dgm:pt modelId="{C90D5543-EE95-4E7A-B794-9FD86FC23ED9}" type="parTrans" cxnId="{62B06B6F-2AB4-4DEB-8515-FE7466F59C14}">
      <dgm:prSet/>
      <dgm:spPr/>
      <dgm:t>
        <a:bodyPr/>
        <a:lstStyle/>
        <a:p>
          <a:endParaRPr lang="en-US"/>
        </a:p>
      </dgm:t>
    </dgm:pt>
    <dgm:pt modelId="{17BEDFB6-D8C5-4AB1-8ACF-0D193F836096}" type="sibTrans" cxnId="{62B06B6F-2AB4-4DEB-8515-FE7466F59C14}">
      <dgm:prSet/>
      <dgm:spPr/>
      <dgm:t>
        <a:bodyPr/>
        <a:lstStyle/>
        <a:p>
          <a:endParaRPr lang="en-US"/>
        </a:p>
      </dgm:t>
    </dgm:pt>
    <dgm:pt modelId="{2AE52B3C-4528-40E1-B1A3-50B6E04AB596}" type="pres">
      <dgm:prSet presAssocID="{4AFB837A-A291-47F8-91A7-C23F0D8E70F0}" presName="linear" presStyleCnt="0">
        <dgm:presLayoutVars>
          <dgm:dir/>
          <dgm:animLvl val="lvl"/>
          <dgm:resizeHandles val="exact"/>
        </dgm:presLayoutVars>
      </dgm:prSet>
      <dgm:spPr/>
    </dgm:pt>
    <dgm:pt modelId="{F16E298E-290A-4160-A53C-6C960D747939}" type="pres">
      <dgm:prSet presAssocID="{80000C61-4940-4A87-BB27-C9320450DF18}" presName="parentLin" presStyleCnt="0"/>
      <dgm:spPr/>
    </dgm:pt>
    <dgm:pt modelId="{1F435BFC-3A96-4DBB-9598-8081FDE5CA7B}" type="pres">
      <dgm:prSet presAssocID="{80000C61-4940-4A87-BB27-C9320450DF18}" presName="parentLeftMargin" presStyleLbl="node1" presStyleIdx="0" presStyleCnt="3"/>
      <dgm:spPr/>
    </dgm:pt>
    <dgm:pt modelId="{929B6DF4-7EE6-4219-A80F-1D95E22A792E}" type="pres">
      <dgm:prSet presAssocID="{80000C61-4940-4A87-BB27-C9320450DF18}" presName="parentText" presStyleLbl="node1" presStyleIdx="0" presStyleCnt="3">
        <dgm:presLayoutVars>
          <dgm:chMax val="0"/>
          <dgm:bulletEnabled val="1"/>
        </dgm:presLayoutVars>
      </dgm:prSet>
      <dgm:spPr/>
    </dgm:pt>
    <dgm:pt modelId="{9C86D5DF-AC18-4199-B754-BBE148C292E7}" type="pres">
      <dgm:prSet presAssocID="{80000C61-4940-4A87-BB27-C9320450DF18}" presName="negativeSpace" presStyleCnt="0"/>
      <dgm:spPr/>
    </dgm:pt>
    <dgm:pt modelId="{BC275CAA-76A5-4A9E-9BCA-CD8E3912A0DE}" type="pres">
      <dgm:prSet presAssocID="{80000C61-4940-4A87-BB27-C9320450DF18}" presName="childText" presStyleLbl="conFgAcc1" presStyleIdx="0" presStyleCnt="3">
        <dgm:presLayoutVars>
          <dgm:bulletEnabled val="1"/>
        </dgm:presLayoutVars>
      </dgm:prSet>
      <dgm:spPr/>
    </dgm:pt>
    <dgm:pt modelId="{58C503C5-E6BD-48AE-B9D7-FEE7F0FEF352}" type="pres">
      <dgm:prSet presAssocID="{5A49765B-CB2E-4B79-BADB-5A0B4F2D19F3}" presName="spaceBetweenRectangles" presStyleCnt="0"/>
      <dgm:spPr/>
    </dgm:pt>
    <dgm:pt modelId="{4AEABF97-1B5C-4EC7-A1F0-6C12874121FE}" type="pres">
      <dgm:prSet presAssocID="{B9A38799-F947-48D3-A477-813ABDD366A4}" presName="parentLin" presStyleCnt="0"/>
      <dgm:spPr/>
    </dgm:pt>
    <dgm:pt modelId="{EB2824D5-0350-44D4-8E03-4BE3339199E6}" type="pres">
      <dgm:prSet presAssocID="{B9A38799-F947-48D3-A477-813ABDD366A4}" presName="parentLeftMargin" presStyleLbl="node1" presStyleIdx="0" presStyleCnt="3"/>
      <dgm:spPr/>
    </dgm:pt>
    <dgm:pt modelId="{7BBFFE5B-F6A3-47FA-B753-FB1CDB647973}" type="pres">
      <dgm:prSet presAssocID="{B9A38799-F947-48D3-A477-813ABDD366A4}" presName="parentText" presStyleLbl="node1" presStyleIdx="1" presStyleCnt="3">
        <dgm:presLayoutVars>
          <dgm:chMax val="0"/>
          <dgm:bulletEnabled val="1"/>
        </dgm:presLayoutVars>
      </dgm:prSet>
      <dgm:spPr/>
    </dgm:pt>
    <dgm:pt modelId="{45E9AA04-398D-4152-9190-61D4CB2FC160}" type="pres">
      <dgm:prSet presAssocID="{B9A38799-F947-48D3-A477-813ABDD366A4}" presName="negativeSpace" presStyleCnt="0"/>
      <dgm:spPr/>
    </dgm:pt>
    <dgm:pt modelId="{C3A87FA8-5FBB-43A4-9E68-77889BEB1AF6}" type="pres">
      <dgm:prSet presAssocID="{B9A38799-F947-48D3-A477-813ABDD366A4}" presName="childText" presStyleLbl="conFgAcc1" presStyleIdx="1" presStyleCnt="3">
        <dgm:presLayoutVars>
          <dgm:bulletEnabled val="1"/>
        </dgm:presLayoutVars>
      </dgm:prSet>
      <dgm:spPr/>
    </dgm:pt>
    <dgm:pt modelId="{D622ED41-734B-4DA3-AB50-82643D8D0D77}" type="pres">
      <dgm:prSet presAssocID="{7F7B3AD6-6BB9-4474-937B-D07698D57023}" presName="spaceBetweenRectangles" presStyleCnt="0"/>
      <dgm:spPr/>
    </dgm:pt>
    <dgm:pt modelId="{4B1A4F96-2D28-44B3-862E-662ED8389253}" type="pres">
      <dgm:prSet presAssocID="{5580E24C-1BFB-42EE-BEDC-6A9FDFB7EC26}" presName="parentLin" presStyleCnt="0"/>
      <dgm:spPr/>
    </dgm:pt>
    <dgm:pt modelId="{28E44822-E8FC-40E7-A4D0-A585D587EAD0}" type="pres">
      <dgm:prSet presAssocID="{5580E24C-1BFB-42EE-BEDC-6A9FDFB7EC26}" presName="parentLeftMargin" presStyleLbl="node1" presStyleIdx="1" presStyleCnt="3"/>
      <dgm:spPr/>
    </dgm:pt>
    <dgm:pt modelId="{1D20962B-310A-482A-8AB4-3E97A7AC8D7F}" type="pres">
      <dgm:prSet presAssocID="{5580E24C-1BFB-42EE-BEDC-6A9FDFB7EC26}" presName="parentText" presStyleLbl="node1" presStyleIdx="2" presStyleCnt="3">
        <dgm:presLayoutVars>
          <dgm:chMax val="0"/>
          <dgm:bulletEnabled val="1"/>
        </dgm:presLayoutVars>
      </dgm:prSet>
      <dgm:spPr/>
    </dgm:pt>
    <dgm:pt modelId="{7C76B105-4066-4066-A011-E5207E15BF11}" type="pres">
      <dgm:prSet presAssocID="{5580E24C-1BFB-42EE-BEDC-6A9FDFB7EC26}" presName="negativeSpace" presStyleCnt="0"/>
      <dgm:spPr/>
    </dgm:pt>
    <dgm:pt modelId="{C8A6B8B7-1F56-40B1-B0FF-DF10F532226C}" type="pres">
      <dgm:prSet presAssocID="{5580E24C-1BFB-42EE-BEDC-6A9FDFB7EC26}" presName="childText" presStyleLbl="conFgAcc1" presStyleIdx="2" presStyleCnt="3">
        <dgm:presLayoutVars>
          <dgm:bulletEnabled val="1"/>
        </dgm:presLayoutVars>
      </dgm:prSet>
      <dgm:spPr/>
    </dgm:pt>
  </dgm:ptLst>
  <dgm:cxnLst>
    <dgm:cxn modelId="{7BD63511-FF9E-483A-8BE3-4F3F2131A3E3}" type="presOf" srcId="{B9A38799-F947-48D3-A477-813ABDD366A4}" destId="{7BBFFE5B-F6A3-47FA-B753-FB1CDB647973}" srcOrd="1" destOrd="0" presId="urn:microsoft.com/office/officeart/2005/8/layout/list1"/>
    <dgm:cxn modelId="{0CD46028-F748-4E68-9812-C1B768C01FEE}" srcId="{4AFB837A-A291-47F8-91A7-C23F0D8E70F0}" destId="{B9A38799-F947-48D3-A477-813ABDD366A4}" srcOrd="1" destOrd="0" parTransId="{2F0258E1-50F3-4168-9ECC-9A5D49E208CA}" sibTransId="{7F7B3AD6-6BB9-4474-937B-D07698D57023}"/>
    <dgm:cxn modelId="{8EFEBC2B-DDF8-4136-9270-A0645773E9E5}" type="presOf" srcId="{B9A38799-F947-48D3-A477-813ABDD366A4}" destId="{EB2824D5-0350-44D4-8E03-4BE3339199E6}" srcOrd="0" destOrd="0" presId="urn:microsoft.com/office/officeart/2005/8/layout/list1"/>
    <dgm:cxn modelId="{0E767D2D-173F-4769-AC42-2A0D59FA0961}" srcId="{4AFB837A-A291-47F8-91A7-C23F0D8E70F0}" destId="{80000C61-4940-4A87-BB27-C9320450DF18}" srcOrd="0" destOrd="0" parTransId="{F1AFB3FD-019B-4F34-A2EC-826F20449235}" sibTransId="{5A49765B-CB2E-4B79-BADB-5A0B4F2D19F3}"/>
    <dgm:cxn modelId="{62B06B6F-2AB4-4DEB-8515-FE7466F59C14}" srcId="{4AFB837A-A291-47F8-91A7-C23F0D8E70F0}" destId="{5580E24C-1BFB-42EE-BEDC-6A9FDFB7EC26}" srcOrd="2" destOrd="0" parTransId="{C90D5543-EE95-4E7A-B794-9FD86FC23ED9}" sibTransId="{17BEDFB6-D8C5-4AB1-8ACF-0D193F836096}"/>
    <dgm:cxn modelId="{35FB2092-D7FC-4E68-8CF4-FF0142CD7D7A}" type="presOf" srcId="{4AFB837A-A291-47F8-91A7-C23F0D8E70F0}" destId="{2AE52B3C-4528-40E1-B1A3-50B6E04AB596}" srcOrd="0" destOrd="0" presId="urn:microsoft.com/office/officeart/2005/8/layout/list1"/>
    <dgm:cxn modelId="{593B51C5-A19A-4350-9363-943DF272475D}" type="presOf" srcId="{5580E24C-1BFB-42EE-BEDC-6A9FDFB7EC26}" destId="{1D20962B-310A-482A-8AB4-3E97A7AC8D7F}" srcOrd="1" destOrd="0" presId="urn:microsoft.com/office/officeart/2005/8/layout/list1"/>
    <dgm:cxn modelId="{A62B6CEA-7A94-47CA-A1DA-3722E0EB2D52}" type="presOf" srcId="{80000C61-4940-4A87-BB27-C9320450DF18}" destId="{929B6DF4-7EE6-4219-A80F-1D95E22A792E}" srcOrd="1" destOrd="0" presId="urn:microsoft.com/office/officeart/2005/8/layout/list1"/>
    <dgm:cxn modelId="{B590FDF4-BB1D-4DC0-9DC0-2753F065964D}" type="presOf" srcId="{80000C61-4940-4A87-BB27-C9320450DF18}" destId="{1F435BFC-3A96-4DBB-9598-8081FDE5CA7B}" srcOrd="0" destOrd="0" presId="urn:microsoft.com/office/officeart/2005/8/layout/list1"/>
    <dgm:cxn modelId="{2164CBF9-D6C7-474E-B468-016EAAB126CB}" type="presOf" srcId="{5580E24C-1BFB-42EE-BEDC-6A9FDFB7EC26}" destId="{28E44822-E8FC-40E7-A4D0-A585D587EAD0}" srcOrd="0" destOrd="0" presId="urn:microsoft.com/office/officeart/2005/8/layout/list1"/>
    <dgm:cxn modelId="{53197415-202F-4B99-9802-84E138A6EBC4}" type="presParOf" srcId="{2AE52B3C-4528-40E1-B1A3-50B6E04AB596}" destId="{F16E298E-290A-4160-A53C-6C960D747939}" srcOrd="0" destOrd="0" presId="urn:microsoft.com/office/officeart/2005/8/layout/list1"/>
    <dgm:cxn modelId="{5E4DCC10-6BBF-4947-8FBF-1D33DA41CD5B}" type="presParOf" srcId="{F16E298E-290A-4160-A53C-6C960D747939}" destId="{1F435BFC-3A96-4DBB-9598-8081FDE5CA7B}" srcOrd="0" destOrd="0" presId="urn:microsoft.com/office/officeart/2005/8/layout/list1"/>
    <dgm:cxn modelId="{F025BBD8-9F1C-4EB0-BA39-CFC6173F9A96}" type="presParOf" srcId="{F16E298E-290A-4160-A53C-6C960D747939}" destId="{929B6DF4-7EE6-4219-A80F-1D95E22A792E}" srcOrd="1" destOrd="0" presId="urn:microsoft.com/office/officeart/2005/8/layout/list1"/>
    <dgm:cxn modelId="{D9072E64-8749-44D6-8CC2-B486FE7D430C}" type="presParOf" srcId="{2AE52B3C-4528-40E1-B1A3-50B6E04AB596}" destId="{9C86D5DF-AC18-4199-B754-BBE148C292E7}" srcOrd="1" destOrd="0" presId="urn:microsoft.com/office/officeart/2005/8/layout/list1"/>
    <dgm:cxn modelId="{B29DC905-74A5-4572-906E-41EB9B45DD04}" type="presParOf" srcId="{2AE52B3C-4528-40E1-B1A3-50B6E04AB596}" destId="{BC275CAA-76A5-4A9E-9BCA-CD8E3912A0DE}" srcOrd="2" destOrd="0" presId="urn:microsoft.com/office/officeart/2005/8/layout/list1"/>
    <dgm:cxn modelId="{69711E0D-2951-4EB4-8969-34DEF64234D9}" type="presParOf" srcId="{2AE52B3C-4528-40E1-B1A3-50B6E04AB596}" destId="{58C503C5-E6BD-48AE-B9D7-FEE7F0FEF352}" srcOrd="3" destOrd="0" presId="urn:microsoft.com/office/officeart/2005/8/layout/list1"/>
    <dgm:cxn modelId="{353ECA1A-AFC7-41BB-9595-67EAD34ACFAF}" type="presParOf" srcId="{2AE52B3C-4528-40E1-B1A3-50B6E04AB596}" destId="{4AEABF97-1B5C-4EC7-A1F0-6C12874121FE}" srcOrd="4" destOrd="0" presId="urn:microsoft.com/office/officeart/2005/8/layout/list1"/>
    <dgm:cxn modelId="{3D801F72-32B7-4540-9F6B-4C09577A28BB}" type="presParOf" srcId="{4AEABF97-1B5C-4EC7-A1F0-6C12874121FE}" destId="{EB2824D5-0350-44D4-8E03-4BE3339199E6}" srcOrd="0" destOrd="0" presId="urn:microsoft.com/office/officeart/2005/8/layout/list1"/>
    <dgm:cxn modelId="{890F4794-A32C-4E81-9999-7BE48902A4E0}" type="presParOf" srcId="{4AEABF97-1B5C-4EC7-A1F0-6C12874121FE}" destId="{7BBFFE5B-F6A3-47FA-B753-FB1CDB647973}" srcOrd="1" destOrd="0" presId="urn:microsoft.com/office/officeart/2005/8/layout/list1"/>
    <dgm:cxn modelId="{AC4ECC90-F61D-47C0-BF2D-33B3C76FAE86}" type="presParOf" srcId="{2AE52B3C-4528-40E1-B1A3-50B6E04AB596}" destId="{45E9AA04-398D-4152-9190-61D4CB2FC160}" srcOrd="5" destOrd="0" presId="urn:microsoft.com/office/officeart/2005/8/layout/list1"/>
    <dgm:cxn modelId="{2D7FC05D-1F3F-42C0-B2CD-732373B5B126}" type="presParOf" srcId="{2AE52B3C-4528-40E1-B1A3-50B6E04AB596}" destId="{C3A87FA8-5FBB-43A4-9E68-77889BEB1AF6}" srcOrd="6" destOrd="0" presId="urn:microsoft.com/office/officeart/2005/8/layout/list1"/>
    <dgm:cxn modelId="{8FA73A4D-C2AC-487B-AED7-47B1D045FCAE}" type="presParOf" srcId="{2AE52B3C-4528-40E1-B1A3-50B6E04AB596}" destId="{D622ED41-734B-4DA3-AB50-82643D8D0D77}" srcOrd="7" destOrd="0" presId="urn:microsoft.com/office/officeart/2005/8/layout/list1"/>
    <dgm:cxn modelId="{9F519FFF-90D5-426E-8B2E-03FB109002EC}" type="presParOf" srcId="{2AE52B3C-4528-40E1-B1A3-50B6E04AB596}" destId="{4B1A4F96-2D28-44B3-862E-662ED8389253}" srcOrd="8" destOrd="0" presId="urn:microsoft.com/office/officeart/2005/8/layout/list1"/>
    <dgm:cxn modelId="{2D0BA729-C596-4FFD-9979-1CF2D74E2BD2}" type="presParOf" srcId="{4B1A4F96-2D28-44B3-862E-662ED8389253}" destId="{28E44822-E8FC-40E7-A4D0-A585D587EAD0}" srcOrd="0" destOrd="0" presId="urn:microsoft.com/office/officeart/2005/8/layout/list1"/>
    <dgm:cxn modelId="{45C859DC-C3E8-41C6-B6DE-E1A4310A4C9C}" type="presParOf" srcId="{4B1A4F96-2D28-44B3-862E-662ED8389253}" destId="{1D20962B-310A-482A-8AB4-3E97A7AC8D7F}" srcOrd="1" destOrd="0" presId="urn:microsoft.com/office/officeart/2005/8/layout/list1"/>
    <dgm:cxn modelId="{237CC49E-55AF-4C62-8A1A-0EAF06345F4E}" type="presParOf" srcId="{2AE52B3C-4528-40E1-B1A3-50B6E04AB596}" destId="{7C76B105-4066-4066-A011-E5207E15BF11}" srcOrd="9" destOrd="0" presId="urn:microsoft.com/office/officeart/2005/8/layout/list1"/>
    <dgm:cxn modelId="{61ACF8E7-E703-4645-A945-D07D65D5A707}" type="presParOf" srcId="{2AE52B3C-4528-40E1-B1A3-50B6E04AB596}" destId="{C8A6B8B7-1F56-40B1-B0FF-DF10F53222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B10B2E-D513-4BDA-9FBB-BE1D5117FD71}"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4271C728-16A2-473F-B9C3-C6D0D0C33488}">
      <dgm:prSet/>
      <dgm:spPr/>
      <dgm:t>
        <a:bodyPr/>
        <a:lstStyle/>
        <a:p>
          <a:r>
            <a:rPr lang="en-US"/>
            <a:t>Must look for restrictions:</a:t>
          </a:r>
          <a:br>
            <a:rPr lang="en-US"/>
          </a:br>
          <a:r>
            <a:rPr lang="en-US"/>
            <a:t>-10% Restriction of total award amount</a:t>
          </a:r>
        </a:p>
      </dgm:t>
    </dgm:pt>
    <dgm:pt modelId="{49207F07-8438-47ED-802B-7D967C4F6FBC}" type="parTrans" cxnId="{3B704E77-2332-463B-9FA0-62FC5BFC0D0C}">
      <dgm:prSet/>
      <dgm:spPr/>
      <dgm:t>
        <a:bodyPr/>
        <a:lstStyle/>
        <a:p>
          <a:endParaRPr lang="en-US"/>
        </a:p>
      </dgm:t>
    </dgm:pt>
    <dgm:pt modelId="{7C03BFDA-2826-4104-B00F-DD0D9AB06ADE}" type="sibTrans" cxnId="{3B704E77-2332-463B-9FA0-62FC5BFC0D0C}">
      <dgm:prSet/>
      <dgm:spPr/>
      <dgm:t>
        <a:bodyPr/>
        <a:lstStyle/>
        <a:p>
          <a:endParaRPr lang="en-US"/>
        </a:p>
      </dgm:t>
    </dgm:pt>
    <dgm:pt modelId="{C8963B9C-F167-4EBC-9AA6-FD16DC1E4E95}">
      <dgm:prSet/>
      <dgm:spPr/>
      <dgm:t>
        <a:bodyPr/>
        <a:lstStyle/>
        <a:p>
          <a:r>
            <a:rPr lang="en-US"/>
            <a:t>-Cannot transfer out of certain category</a:t>
          </a:r>
        </a:p>
      </dgm:t>
    </dgm:pt>
    <dgm:pt modelId="{A20AD3C7-DCD0-4384-8247-6ABD71092560}" type="parTrans" cxnId="{D78DD624-F9F8-4D6C-939C-3BD0BEF63F05}">
      <dgm:prSet/>
      <dgm:spPr/>
      <dgm:t>
        <a:bodyPr/>
        <a:lstStyle/>
        <a:p>
          <a:endParaRPr lang="en-US"/>
        </a:p>
      </dgm:t>
    </dgm:pt>
    <dgm:pt modelId="{12B37C48-043C-4838-82F3-AF3036E4250C}" type="sibTrans" cxnId="{D78DD624-F9F8-4D6C-939C-3BD0BEF63F05}">
      <dgm:prSet/>
      <dgm:spPr/>
      <dgm:t>
        <a:bodyPr/>
        <a:lstStyle/>
        <a:p>
          <a:endParaRPr lang="en-US"/>
        </a:p>
      </dgm:t>
    </dgm:pt>
    <dgm:pt modelId="{DCF748DB-27EA-462E-B1FF-E4DF73F0141B}">
      <dgm:prSet/>
      <dgm:spPr/>
      <dgm:t>
        <a:bodyPr/>
        <a:lstStyle/>
        <a:p>
          <a:r>
            <a:rPr lang="en-US"/>
            <a:t>-No transfers allowed</a:t>
          </a:r>
        </a:p>
      </dgm:t>
    </dgm:pt>
    <dgm:pt modelId="{A868B59E-31FF-4869-80DC-3AA98A073931}" type="parTrans" cxnId="{FDFBC170-575E-4DE4-A9F8-D00F9AF644B4}">
      <dgm:prSet/>
      <dgm:spPr/>
      <dgm:t>
        <a:bodyPr/>
        <a:lstStyle/>
        <a:p>
          <a:endParaRPr lang="en-US"/>
        </a:p>
      </dgm:t>
    </dgm:pt>
    <dgm:pt modelId="{65D4A2F6-626F-46AB-B884-C1F391C58C3C}" type="sibTrans" cxnId="{FDFBC170-575E-4DE4-A9F8-D00F9AF644B4}">
      <dgm:prSet/>
      <dgm:spPr/>
      <dgm:t>
        <a:bodyPr/>
        <a:lstStyle/>
        <a:p>
          <a:endParaRPr lang="en-US"/>
        </a:p>
      </dgm:t>
    </dgm:pt>
    <dgm:pt modelId="{736CBB42-B6DF-4CF9-9C9D-351512A585D3}" type="pres">
      <dgm:prSet presAssocID="{BDB10B2E-D513-4BDA-9FBB-BE1D5117FD71}" presName="linear" presStyleCnt="0">
        <dgm:presLayoutVars>
          <dgm:animLvl val="lvl"/>
          <dgm:resizeHandles val="exact"/>
        </dgm:presLayoutVars>
      </dgm:prSet>
      <dgm:spPr/>
    </dgm:pt>
    <dgm:pt modelId="{BF3C29BA-F2E4-47E5-AF62-ADFF75CF4419}" type="pres">
      <dgm:prSet presAssocID="{4271C728-16A2-473F-B9C3-C6D0D0C33488}" presName="parentText" presStyleLbl="node1" presStyleIdx="0" presStyleCnt="3">
        <dgm:presLayoutVars>
          <dgm:chMax val="0"/>
          <dgm:bulletEnabled val="1"/>
        </dgm:presLayoutVars>
      </dgm:prSet>
      <dgm:spPr/>
    </dgm:pt>
    <dgm:pt modelId="{670E25B7-A2CF-4610-98AE-6859AA3319CB}" type="pres">
      <dgm:prSet presAssocID="{7C03BFDA-2826-4104-B00F-DD0D9AB06ADE}" presName="spacer" presStyleCnt="0"/>
      <dgm:spPr/>
    </dgm:pt>
    <dgm:pt modelId="{669E8268-C714-4242-8C35-D8E97A5EEFFD}" type="pres">
      <dgm:prSet presAssocID="{C8963B9C-F167-4EBC-9AA6-FD16DC1E4E95}" presName="parentText" presStyleLbl="node1" presStyleIdx="1" presStyleCnt="3">
        <dgm:presLayoutVars>
          <dgm:chMax val="0"/>
          <dgm:bulletEnabled val="1"/>
        </dgm:presLayoutVars>
      </dgm:prSet>
      <dgm:spPr/>
    </dgm:pt>
    <dgm:pt modelId="{C5FD4054-B038-4D57-AE25-78FAE957BD81}" type="pres">
      <dgm:prSet presAssocID="{12B37C48-043C-4838-82F3-AF3036E4250C}" presName="spacer" presStyleCnt="0"/>
      <dgm:spPr/>
    </dgm:pt>
    <dgm:pt modelId="{48A80C47-F28B-4845-8E38-EC4EF816F239}" type="pres">
      <dgm:prSet presAssocID="{DCF748DB-27EA-462E-B1FF-E4DF73F0141B}" presName="parentText" presStyleLbl="node1" presStyleIdx="2" presStyleCnt="3">
        <dgm:presLayoutVars>
          <dgm:chMax val="0"/>
          <dgm:bulletEnabled val="1"/>
        </dgm:presLayoutVars>
      </dgm:prSet>
      <dgm:spPr/>
    </dgm:pt>
  </dgm:ptLst>
  <dgm:cxnLst>
    <dgm:cxn modelId="{D78DD624-F9F8-4D6C-939C-3BD0BEF63F05}" srcId="{BDB10B2E-D513-4BDA-9FBB-BE1D5117FD71}" destId="{C8963B9C-F167-4EBC-9AA6-FD16DC1E4E95}" srcOrd="1" destOrd="0" parTransId="{A20AD3C7-DCD0-4384-8247-6ABD71092560}" sibTransId="{12B37C48-043C-4838-82F3-AF3036E4250C}"/>
    <dgm:cxn modelId="{418A7765-9153-4169-B5D0-20D24F43F174}" type="presOf" srcId="{BDB10B2E-D513-4BDA-9FBB-BE1D5117FD71}" destId="{736CBB42-B6DF-4CF9-9C9D-351512A585D3}" srcOrd="0" destOrd="0" presId="urn:microsoft.com/office/officeart/2005/8/layout/vList2"/>
    <dgm:cxn modelId="{FDFBC170-575E-4DE4-A9F8-D00F9AF644B4}" srcId="{BDB10B2E-D513-4BDA-9FBB-BE1D5117FD71}" destId="{DCF748DB-27EA-462E-B1FF-E4DF73F0141B}" srcOrd="2" destOrd="0" parTransId="{A868B59E-31FF-4869-80DC-3AA98A073931}" sibTransId="{65D4A2F6-626F-46AB-B884-C1F391C58C3C}"/>
    <dgm:cxn modelId="{3B704E77-2332-463B-9FA0-62FC5BFC0D0C}" srcId="{BDB10B2E-D513-4BDA-9FBB-BE1D5117FD71}" destId="{4271C728-16A2-473F-B9C3-C6D0D0C33488}" srcOrd="0" destOrd="0" parTransId="{49207F07-8438-47ED-802B-7D967C4F6FBC}" sibTransId="{7C03BFDA-2826-4104-B00F-DD0D9AB06ADE}"/>
    <dgm:cxn modelId="{5E4F7888-47F5-4ECE-9941-90E196D43EAA}" type="presOf" srcId="{4271C728-16A2-473F-B9C3-C6D0D0C33488}" destId="{BF3C29BA-F2E4-47E5-AF62-ADFF75CF4419}" srcOrd="0" destOrd="0" presId="urn:microsoft.com/office/officeart/2005/8/layout/vList2"/>
    <dgm:cxn modelId="{4F2BD591-5CC1-4E24-8A17-D072F9AEFD48}" type="presOf" srcId="{C8963B9C-F167-4EBC-9AA6-FD16DC1E4E95}" destId="{669E8268-C714-4242-8C35-D8E97A5EEFFD}" srcOrd="0" destOrd="0" presId="urn:microsoft.com/office/officeart/2005/8/layout/vList2"/>
    <dgm:cxn modelId="{2ED915FB-D76B-4369-8680-32BB047E7C15}" type="presOf" srcId="{DCF748DB-27EA-462E-B1FF-E4DF73F0141B}" destId="{48A80C47-F28B-4845-8E38-EC4EF816F239}" srcOrd="0" destOrd="0" presId="urn:microsoft.com/office/officeart/2005/8/layout/vList2"/>
    <dgm:cxn modelId="{2528737D-7033-497C-B005-BDF261F4B84B}" type="presParOf" srcId="{736CBB42-B6DF-4CF9-9C9D-351512A585D3}" destId="{BF3C29BA-F2E4-47E5-AF62-ADFF75CF4419}" srcOrd="0" destOrd="0" presId="urn:microsoft.com/office/officeart/2005/8/layout/vList2"/>
    <dgm:cxn modelId="{D3AD6195-CD78-43A1-8F82-7D88CAF30C64}" type="presParOf" srcId="{736CBB42-B6DF-4CF9-9C9D-351512A585D3}" destId="{670E25B7-A2CF-4610-98AE-6859AA3319CB}" srcOrd="1" destOrd="0" presId="urn:microsoft.com/office/officeart/2005/8/layout/vList2"/>
    <dgm:cxn modelId="{6934BEB3-FA0B-49BD-8E88-5FE0DDE33098}" type="presParOf" srcId="{736CBB42-B6DF-4CF9-9C9D-351512A585D3}" destId="{669E8268-C714-4242-8C35-D8E97A5EEFFD}" srcOrd="2" destOrd="0" presId="urn:microsoft.com/office/officeart/2005/8/layout/vList2"/>
    <dgm:cxn modelId="{39C6EA15-3956-49CE-9D2A-DD61136374BE}" type="presParOf" srcId="{736CBB42-B6DF-4CF9-9C9D-351512A585D3}" destId="{C5FD4054-B038-4D57-AE25-78FAE957BD81}" srcOrd="3" destOrd="0" presId="urn:microsoft.com/office/officeart/2005/8/layout/vList2"/>
    <dgm:cxn modelId="{3E167499-E000-4F98-92DC-17E6CE0F319B}" type="presParOf" srcId="{736CBB42-B6DF-4CF9-9C9D-351512A585D3}" destId="{48A80C47-F28B-4845-8E38-EC4EF816F23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1CB621-E2FB-41D8-8099-9B14FCF090A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721B3F0-ADD1-4E40-BD5F-DE5C8E0EF174}">
      <dgm:prSet/>
      <dgm:spPr/>
      <dgm:t>
        <a:bodyPr/>
        <a:lstStyle/>
        <a:p>
          <a:r>
            <a:rPr lang="en-US"/>
            <a:t>Restrictions:</a:t>
          </a:r>
          <a:br>
            <a:rPr lang="en-US"/>
          </a:br>
          <a:r>
            <a:rPr lang="en-US"/>
            <a:t>Expense transfers over 90+ days may not be processed</a:t>
          </a:r>
        </a:p>
      </dgm:t>
    </dgm:pt>
    <dgm:pt modelId="{EA9007E6-D7A4-46F4-9FFE-80B12CBF629A}" type="parTrans" cxnId="{407FE992-8D89-4AA6-BE93-D5B3804E53D3}">
      <dgm:prSet/>
      <dgm:spPr/>
      <dgm:t>
        <a:bodyPr/>
        <a:lstStyle/>
        <a:p>
          <a:endParaRPr lang="en-US"/>
        </a:p>
      </dgm:t>
    </dgm:pt>
    <dgm:pt modelId="{10D3313F-0C67-4DEA-BB27-E267F2641840}" type="sibTrans" cxnId="{407FE992-8D89-4AA6-BE93-D5B3804E53D3}">
      <dgm:prSet/>
      <dgm:spPr/>
      <dgm:t>
        <a:bodyPr/>
        <a:lstStyle/>
        <a:p>
          <a:endParaRPr lang="en-US"/>
        </a:p>
      </dgm:t>
    </dgm:pt>
    <dgm:pt modelId="{7DC08210-9731-48B5-9ECE-540401463E37}" type="pres">
      <dgm:prSet presAssocID="{511CB621-E2FB-41D8-8099-9B14FCF090A3}" presName="linear" presStyleCnt="0">
        <dgm:presLayoutVars>
          <dgm:animLvl val="lvl"/>
          <dgm:resizeHandles val="exact"/>
        </dgm:presLayoutVars>
      </dgm:prSet>
      <dgm:spPr/>
    </dgm:pt>
    <dgm:pt modelId="{C9E0A657-FF14-4AE9-A5F8-BBBE9808EF19}" type="pres">
      <dgm:prSet presAssocID="{9721B3F0-ADD1-4E40-BD5F-DE5C8E0EF174}" presName="parentText" presStyleLbl="node1" presStyleIdx="0" presStyleCnt="1">
        <dgm:presLayoutVars>
          <dgm:chMax val="0"/>
          <dgm:bulletEnabled val="1"/>
        </dgm:presLayoutVars>
      </dgm:prSet>
      <dgm:spPr/>
    </dgm:pt>
  </dgm:ptLst>
  <dgm:cxnLst>
    <dgm:cxn modelId="{90541B17-0CF3-4652-9AA6-BF414914296D}" type="presOf" srcId="{9721B3F0-ADD1-4E40-BD5F-DE5C8E0EF174}" destId="{C9E0A657-FF14-4AE9-A5F8-BBBE9808EF19}" srcOrd="0" destOrd="0" presId="urn:microsoft.com/office/officeart/2005/8/layout/vList2"/>
    <dgm:cxn modelId="{5E5CF24E-4B00-4DBB-A31F-BB57F87A1F4F}" type="presOf" srcId="{511CB621-E2FB-41D8-8099-9B14FCF090A3}" destId="{7DC08210-9731-48B5-9ECE-540401463E37}" srcOrd="0" destOrd="0" presId="urn:microsoft.com/office/officeart/2005/8/layout/vList2"/>
    <dgm:cxn modelId="{407FE992-8D89-4AA6-BE93-D5B3804E53D3}" srcId="{511CB621-E2FB-41D8-8099-9B14FCF090A3}" destId="{9721B3F0-ADD1-4E40-BD5F-DE5C8E0EF174}" srcOrd="0" destOrd="0" parTransId="{EA9007E6-D7A4-46F4-9FFE-80B12CBF629A}" sibTransId="{10D3313F-0C67-4DEA-BB27-E267F2641840}"/>
    <dgm:cxn modelId="{8B9F153F-E2AF-4643-A5AF-DA747A3515E4}" type="presParOf" srcId="{7DC08210-9731-48B5-9ECE-540401463E37}" destId="{C9E0A657-FF14-4AE9-A5F8-BBBE9808EF1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56A743-4832-4CA0-A0B8-E60987CFACB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67B46DF-D3C5-412B-BB15-C25ABFB28CFF}">
      <dgm:prSet custT="1"/>
      <dgm:spPr>
        <a:solidFill>
          <a:srgbClr val="041E41"/>
        </a:solidFill>
        <a:ln>
          <a:solidFill>
            <a:srgbClr val="041E41"/>
          </a:solidFill>
        </a:ln>
      </dgm:spPr>
      <dgm:t>
        <a:bodyPr/>
        <a:lstStyle/>
        <a:p>
          <a:r>
            <a:rPr lang="en-US" sz="1800" b="1"/>
            <a:t>ESCALATION PROCESS </a:t>
          </a:r>
          <a:endParaRPr lang="en-US" sz="1800"/>
        </a:p>
      </dgm:t>
    </dgm:pt>
    <dgm:pt modelId="{5799F934-1DCF-497A-8C8C-081F69DD7DC0}" type="parTrans" cxnId="{3636401D-ADB2-4FC3-A0D3-FB775B1128EF}">
      <dgm:prSet/>
      <dgm:spPr/>
      <dgm:t>
        <a:bodyPr/>
        <a:lstStyle/>
        <a:p>
          <a:endParaRPr lang="en-US"/>
        </a:p>
      </dgm:t>
    </dgm:pt>
    <dgm:pt modelId="{EF5B0E39-8DD8-4480-AA46-CDAED9668967}" type="sibTrans" cxnId="{3636401D-ADB2-4FC3-A0D3-FB775B1128EF}">
      <dgm:prSet/>
      <dgm:spPr/>
      <dgm:t>
        <a:bodyPr/>
        <a:lstStyle/>
        <a:p>
          <a:endParaRPr lang="en-US"/>
        </a:p>
      </dgm:t>
    </dgm:pt>
    <dgm:pt modelId="{6CD53082-61A0-49D2-931C-2AAE9D03F038}">
      <dgm:prSet custT="1"/>
      <dgm:spPr/>
      <dgm:t>
        <a:bodyPr/>
        <a:lstStyle/>
        <a:p>
          <a:r>
            <a:rPr lang="en-US" sz="1200"/>
            <a:t>Attempt to follow up with the agency on a weekly basis</a:t>
          </a:r>
          <a:r>
            <a:rPr lang="en-US" sz="1500"/>
            <a:t>. </a:t>
          </a:r>
        </a:p>
      </dgm:t>
    </dgm:pt>
    <dgm:pt modelId="{26341EBC-A729-4704-A7C2-06082ECEE687}" type="parTrans" cxnId="{96E8DE35-F956-43E1-90B0-E1ACE48DC292}">
      <dgm:prSet/>
      <dgm:spPr/>
      <dgm:t>
        <a:bodyPr/>
        <a:lstStyle/>
        <a:p>
          <a:endParaRPr lang="en-US"/>
        </a:p>
      </dgm:t>
    </dgm:pt>
    <dgm:pt modelId="{061B0ED9-AB02-427C-A3D7-A8C3DAEE9403}" type="sibTrans" cxnId="{96E8DE35-F956-43E1-90B0-E1ACE48DC292}">
      <dgm:prSet/>
      <dgm:spPr/>
      <dgm:t>
        <a:bodyPr/>
        <a:lstStyle/>
        <a:p>
          <a:endParaRPr lang="en-US"/>
        </a:p>
      </dgm:t>
    </dgm:pt>
    <dgm:pt modelId="{ED9497F9-D33F-4226-BE28-8DBA94F1C40E}">
      <dgm:prSet/>
      <dgm:spPr/>
      <dgm:t>
        <a:bodyPr/>
        <a:lstStyle/>
        <a:p>
          <a:r>
            <a:rPr lang="en-US"/>
            <a:t>If no response is given after the 2</a:t>
          </a:r>
          <a:r>
            <a:rPr lang="en-US" baseline="30000"/>
            <a:t>nd</a:t>
          </a:r>
          <a:r>
            <a:rPr lang="en-US"/>
            <a:t> follow up, we attempt other contacts and begin doing follow ups by both email and phone.</a:t>
          </a:r>
        </a:p>
      </dgm:t>
    </dgm:pt>
    <dgm:pt modelId="{5AE29D68-B316-4C3B-B6AA-37EEE76CB07C}" type="parTrans" cxnId="{BBA9FBCD-2F5A-4BD3-9F09-6CF41406ECCD}">
      <dgm:prSet/>
      <dgm:spPr/>
      <dgm:t>
        <a:bodyPr/>
        <a:lstStyle/>
        <a:p>
          <a:endParaRPr lang="en-US"/>
        </a:p>
      </dgm:t>
    </dgm:pt>
    <dgm:pt modelId="{233DCAFF-C9AB-4541-A0A0-C24D1B203FB9}" type="sibTrans" cxnId="{BBA9FBCD-2F5A-4BD3-9F09-6CF41406ECCD}">
      <dgm:prSet/>
      <dgm:spPr/>
      <dgm:t>
        <a:bodyPr/>
        <a:lstStyle/>
        <a:p>
          <a:endParaRPr lang="en-US"/>
        </a:p>
      </dgm:t>
    </dgm:pt>
    <dgm:pt modelId="{14C170E4-40D4-42A1-9F72-028FD31DE66E}">
      <dgm:prSet custT="1"/>
      <dgm:spPr/>
      <dgm:t>
        <a:bodyPr/>
        <a:lstStyle/>
        <a:p>
          <a:r>
            <a:rPr lang="en-US" sz="1200"/>
            <a:t>After the 3</a:t>
          </a:r>
          <a:r>
            <a:rPr lang="en-US" sz="1200" baseline="30000"/>
            <a:t>rd</a:t>
          </a:r>
          <a:r>
            <a:rPr lang="en-US" sz="1200"/>
            <a:t> attempt if we still do not receive response, we will begin including the PI, RA, and GA manager to request assistance to recover the payment. </a:t>
          </a:r>
        </a:p>
      </dgm:t>
    </dgm:pt>
    <dgm:pt modelId="{7BEE1227-694D-4FB5-B0C6-782F402BA8B2}" type="parTrans" cxnId="{F6213792-39B0-422A-8319-ED945607DFDD}">
      <dgm:prSet/>
      <dgm:spPr/>
      <dgm:t>
        <a:bodyPr/>
        <a:lstStyle/>
        <a:p>
          <a:endParaRPr lang="en-US"/>
        </a:p>
      </dgm:t>
    </dgm:pt>
    <dgm:pt modelId="{C18D7E6D-5A80-4FA2-BA02-089A26628B32}" type="sibTrans" cxnId="{F6213792-39B0-422A-8319-ED945607DFDD}">
      <dgm:prSet/>
      <dgm:spPr/>
      <dgm:t>
        <a:bodyPr/>
        <a:lstStyle/>
        <a:p>
          <a:endParaRPr lang="en-US"/>
        </a:p>
      </dgm:t>
    </dgm:pt>
    <dgm:pt modelId="{532967EF-101F-41B3-AC47-F006355C03A3}" type="pres">
      <dgm:prSet presAssocID="{0A56A743-4832-4CA0-A0B8-E60987CFACB0}" presName="Name0" presStyleCnt="0">
        <dgm:presLayoutVars>
          <dgm:chPref val="3"/>
          <dgm:dir/>
          <dgm:animLvl val="lvl"/>
          <dgm:resizeHandles/>
        </dgm:presLayoutVars>
      </dgm:prSet>
      <dgm:spPr/>
    </dgm:pt>
    <dgm:pt modelId="{56E69943-5140-4029-AE11-1CCE69D07C3E}" type="pres">
      <dgm:prSet presAssocID="{B67B46DF-D3C5-412B-BB15-C25ABFB28CFF}" presName="horFlow" presStyleCnt="0"/>
      <dgm:spPr/>
    </dgm:pt>
    <dgm:pt modelId="{4E8C25BD-C01E-493D-9A19-FD96DF3EFBC7}" type="pres">
      <dgm:prSet presAssocID="{B67B46DF-D3C5-412B-BB15-C25ABFB28CFF}" presName="bigChev" presStyleLbl="node1" presStyleIdx="0" presStyleCnt="1" custLinFactNeighborX="-7327" custLinFactNeighborY="717"/>
      <dgm:spPr/>
    </dgm:pt>
    <dgm:pt modelId="{E04421FE-6DBD-4F74-A7AC-4D18CB0E4E7C}" type="pres">
      <dgm:prSet presAssocID="{26341EBC-A729-4704-A7C2-06082ECEE687}" presName="parTrans" presStyleCnt="0"/>
      <dgm:spPr/>
    </dgm:pt>
    <dgm:pt modelId="{8E67E74C-A8D4-4454-968F-E65E6C61858E}" type="pres">
      <dgm:prSet presAssocID="{6CD53082-61A0-49D2-931C-2AAE9D03F038}" presName="node" presStyleLbl="alignAccFollowNode1" presStyleIdx="0" presStyleCnt="3">
        <dgm:presLayoutVars>
          <dgm:bulletEnabled val="1"/>
        </dgm:presLayoutVars>
      </dgm:prSet>
      <dgm:spPr/>
    </dgm:pt>
    <dgm:pt modelId="{1AE20B77-5BC3-458C-8F28-352B1447A61A}" type="pres">
      <dgm:prSet presAssocID="{061B0ED9-AB02-427C-A3D7-A8C3DAEE9403}" presName="sibTrans" presStyleCnt="0"/>
      <dgm:spPr/>
    </dgm:pt>
    <dgm:pt modelId="{37AEABF0-2B72-4EB2-8F84-40D58BC11B68}" type="pres">
      <dgm:prSet presAssocID="{ED9497F9-D33F-4226-BE28-8DBA94F1C40E}" presName="node" presStyleLbl="alignAccFollowNode1" presStyleIdx="1" presStyleCnt="3">
        <dgm:presLayoutVars>
          <dgm:bulletEnabled val="1"/>
        </dgm:presLayoutVars>
      </dgm:prSet>
      <dgm:spPr/>
    </dgm:pt>
    <dgm:pt modelId="{20063B6B-E61B-4C7B-8D7D-B9FCC2727EF1}" type="pres">
      <dgm:prSet presAssocID="{233DCAFF-C9AB-4541-A0A0-C24D1B203FB9}" presName="sibTrans" presStyleCnt="0"/>
      <dgm:spPr/>
    </dgm:pt>
    <dgm:pt modelId="{B2F94D63-97A7-4D84-BCEE-A3CC02844EFF}" type="pres">
      <dgm:prSet presAssocID="{14C170E4-40D4-42A1-9F72-028FD31DE66E}" presName="node" presStyleLbl="alignAccFollowNode1" presStyleIdx="2" presStyleCnt="3">
        <dgm:presLayoutVars>
          <dgm:bulletEnabled val="1"/>
        </dgm:presLayoutVars>
      </dgm:prSet>
      <dgm:spPr/>
    </dgm:pt>
  </dgm:ptLst>
  <dgm:cxnLst>
    <dgm:cxn modelId="{885A5611-1007-4A7D-B3AD-E76DDC407BCC}" type="presOf" srcId="{0A56A743-4832-4CA0-A0B8-E60987CFACB0}" destId="{532967EF-101F-41B3-AC47-F006355C03A3}" srcOrd="0" destOrd="0" presId="urn:microsoft.com/office/officeart/2005/8/layout/lProcess3"/>
    <dgm:cxn modelId="{0D15D11A-5D80-40A0-94EE-FC1047334518}" type="presOf" srcId="{ED9497F9-D33F-4226-BE28-8DBA94F1C40E}" destId="{37AEABF0-2B72-4EB2-8F84-40D58BC11B68}" srcOrd="0" destOrd="0" presId="urn:microsoft.com/office/officeart/2005/8/layout/lProcess3"/>
    <dgm:cxn modelId="{3636401D-ADB2-4FC3-A0D3-FB775B1128EF}" srcId="{0A56A743-4832-4CA0-A0B8-E60987CFACB0}" destId="{B67B46DF-D3C5-412B-BB15-C25ABFB28CFF}" srcOrd="0" destOrd="0" parTransId="{5799F934-1DCF-497A-8C8C-081F69DD7DC0}" sibTransId="{EF5B0E39-8DD8-4480-AA46-CDAED9668967}"/>
    <dgm:cxn modelId="{B8766D2C-730A-4BF0-9BDA-C5CD48BF18BE}" type="presOf" srcId="{6CD53082-61A0-49D2-931C-2AAE9D03F038}" destId="{8E67E74C-A8D4-4454-968F-E65E6C61858E}" srcOrd="0" destOrd="0" presId="urn:microsoft.com/office/officeart/2005/8/layout/lProcess3"/>
    <dgm:cxn modelId="{96E8DE35-F956-43E1-90B0-E1ACE48DC292}" srcId="{B67B46DF-D3C5-412B-BB15-C25ABFB28CFF}" destId="{6CD53082-61A0-49D2-931C-2AAE9D03F038}" srcOrd="0" destOrd="0" parTransId="{26341EBC-A729-4704-A7C2-06082ECEE687}" sibTransId="{061B0ED9-AB02-427C-A3D7-A8C3DAEE9403}"/>
    <dgm:cxn modelId="{EA936275-6F46-442A-AE39-1BE3F138909C}" type="presOf" srcId="{B67B46DF-D3C5-412B-BB15-C25ABFB28CFF}" destId="{4E8C25BD-C01E-493D-9A19-FD96DF3EFBC7}" srcOrd="0" destOrd="0" presId="urn:microsoft.com/office/officeart/2005/8/layout/lProcess3"/>
    <dgm:cxn modelId="{F6213792-39B0-422A-8319-ED945607DFDD}" srcId="{B67B46DF-D3C5-412B-BB15-C25ABFB28CFF}" destId="{14C170E4-40D4-42A1-9F72-028FD31DE66E}" srcOrd="2" destOrd="0" parTransId="{7BEE1227-694D-4FB5-B0C6-782F402BA8B2}" sibTransId="{C18D7E6D-5A80-4FA2-BA02-089A26628B32}"/>
    <dgm:cxn modelId="{BBA9FBCD-2F5A-4BD3-9F09-6CF41406ECCD}" srcId="{B67B46DF-D3C5-412B-BB15-C25ABFB28CFF}" destId="{ED9497F9-D33F-4226-BE28-8DBA94F1C40E}" srcOrd="1" destOrd="0" parTransId="{5AE29D68-B316-4C3B-B6AA-37EEE76CB07C}" sibTransId="{233DCAFF-C9AB-4541-A0A0-C24D1B203FB9}"/>
    <dgm:cxn modelId="{96EA01DC-1023-471C-8046-FB75F6C3B85D}" type="presOf" srcId="{14C170E4-40D4-42A1-9F72-028FD31DE66E}" destId="{B2F94D63-97A7-4D84-BCEE-A3CC02844EFF}" srcOrd="0" destOrd="0" presId="urn:microsoft.com/office/officeart/2005/8/layout/lProcess3"/>
    <dgm:cxn modelId="{45343C38-2632-4E23-883C-7358225EC39C}" type="presParOf" srcId="{532967EF-101F-41B3-AC47-F006355C03A3}" destId="{56E69943-5140-4029-AE11-1CCE69D07C3E}" srcOrd="0" destOrd="0" presId="urn:microsoft.com/office/officeart/2005/8/layout/lProcess3"/>
    <dgm:cxn modelId="{30A23125-C137-49CE-8885-5B00D137B19E}" type="presParOf" srcId="{56E69943-5140-4029-AE11-1CCE69D07C3E}" destId="{4E8C25BD-C01E-493D-9A19-FD96DF3EFBC7}" srcOrd="0" destOrd="0" presId="urn:microsoft.com/office/officeart/2005/8/layout/lProcess3"/>
    <dgm:cxn modelId="{18906C38-A6AA-4728-985E-DCAB6D9D6026}" type="presParOf" srcId="{56E69943-5140-4029-AE11-1CCE69D07C3E}" destId="{E04421FE-6DBD-4F74-A7AC-4D18CB0E4E7C}" srcOrd="1" destOrd="0" presId="urn:microsoft.com/office/officeart/2005/8/layout/lProcess3"/>
    <dgm:cxn modelId="{0347B21A-2799-48D3-9C84-138850117F03}" type="presParOf" srcId="{56E69943-5140-4029-AE11-1CCE69D07C3E}" destId="{8E67E74C-A8D4-4454-968F-E65E6C61858E}" srcOrd="2" destOrd="0" presId="urn:microsoft.com/office/officeart/2005/8/layout/lProcess3"/>
    <dgm:cxn modelId="{C8FCE043-2069-477E-A0A6-52E49BB59F7D}" type="presParOf" srcId="{56E69943-5140-4029-AE11-1CCE69D07C3E}" destId="{1AE20B77-5BC3-458C-8F28-352B1447A61A}" srcOrd="3" destOrd="0" presId="urn:microsoft.com/office/officeart/2005/8/layout/lProcess3"/>
    <dgm:cxn modelId="{728D25C2-5496-40DD-875A-470C6FE0B2E7}" type="presParOf" srcId="{56E69943-5140-4029-AE11-1CCE69D07C3E}" destId="{37AEABF0-2B72-4EB2-8F84-40D58BC11B68}" srcOrd="4" destOrd="0" presId="urn:microsoft.com/office/officeart/2005/8/layout/lProcess3"/>
    <dgm:cxn modelId="{8E33C103-0B98-4714-9763-7E7F3F19F37D}" type="presParOf" srcId="{56E69943-5140-4029-AE11-1CCE69D07C3E}" destId="{20063B6B-E61B-4C7B-8D7D-B9FCC2727EF1}" srcOrd="5" destOrd="0" presId="urn:microsoft.com/office/officeart/2005/8/layout/lProcess3"/>
    <dgm:cxn modelId="{F238A4E7-598E-44E4-BFE1-ADE3689E1038}" type="presParOf" srcId="{56E69943-5140-4029-AE11-1CCE69D07C3E}" destId="{B2F94D63-97A7-4D84-BCEE-A3CC02844EFF}" srcOrd="6"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80C2F-3EA9-4F94-8948-3E892866037B}">
      <dsp:nvSpPr>
        <dsp:cNvPr id="0" name=""/>
        <dsp:cNvSpPr/>
      </dsp:nvSpPr>
      <dsp:spPr>
        <a:xfrm>
          <a:off x="0" y="9557"/>
          <a:ext cx="7856508" cy="359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All information from contract/agreement </a:t>
          </a:r>
          <a:r>
            <a:rPr lang="en-US" sz="1500" b="1" u="sng" kern="1200"/>
            <a:t>SHOULD </a:t>
          </a:r>
          <a:r>
            <a:rPr lang="en-US" sz="1500" u="sng" kern="1200"/>
            <a:t>match information on NOA</a:t>
          </a:r>
          <a:endParaRPr lang="en-US" sz="1500" kern="1200"/>
        </a:p>
      </dsp:txBody>
      <dsp:txXfrm>
        <a:off x="17563" y="27120"/>
        <a:ext cx="7821382" cy="32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D2D4B-E019-476D-B27A-881F4424A68B}">
      <dsp:nvSpPr>
        <dsp:cNvPr id="0" name=""/>
        <dsp:cNvSpPr/>
      </dsp:nvSpPr>
      <dsp:spPr>
        <a:xfrm rot="5400000">
          <a:off x="1635583" y="772583"/>
          <a:ext cx="3957523" cy="340173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None/>
          </a:pPr>
          <a:r>
            <a:rPr lang="en-US" sz="1500" b="1" kern="1200"/>
            <a:t>No-Cost Extensions (NCEs)</a:t>
          </a:r>
        </a:p>
        <a:p>
          <a:pPr marL="114300" lvl="1" indent="-114300" algn="l" defTabSz="666750">
            <a:lnSpc>
              <a:spcPct val="90000"/>
            </a:lnSpc>
            <a:spcBef>
              <a:spcPct val="0"/>
            </a:spcBef>
            <a:spcAft>
              <a:spcPct val="15000"/>
            </a:spcAft>
            <a:buNone/>
          </a:pPr>
          <a:r>
            <a:rPr lang="en-US" sz="1500" kern="1200"/>
            <a:t>Extend project end date without additional funding</a:t>
          </a:r>
        </a:p>
        <a:p>
          <a:pPr marL="114300" lvl="1" indent="-114300" algn="l" defTabSz="666750">
            <a:lnSpc>
              <a:spcPct val="90000"/>
            </a:lnSpc>
            <a:spcBef>
              <a:spcPct val="0"/>
            </a:spcBef>
            <a:spcAft>
              <a:spcPct val="15000"/>
            </a:spcAft>
            <a:buNone/>
          </a:pPr>
          <a:r>
            <a:rPr lang="en-US" sz="1500" kern="1200"/>
            <a:t>Allow time to complete work and spend remaining funds</a:t>
          </a:r>
        </a:p>
        <a:p>
          <a:pPr marL="114300" lvl="1" indent="-114300" algn="l" defTabSz="666750">
            <a:lnSpc>
              <a:spcPct val="90000"/>
            </a:lnSpc>
            <a:spcBef>
              <a:spcPct val="0"/>
            </a:spcBef>
            <a:spcAft>
              <a:spcPct val="15000"/>
            </a:spcAft>
            <a:buNone/>
          </a:pPr>
          <a:r>
            <a:rPr lang="en-US" sz="1500" kern="1200"/>
            <a:t>Require sponsor approval and system date update</a:t>
          </a:r>
        </a:p>
        <a:p>
          <a:pPr marL="114300" lvl="1" indent="-114300" algn="l" defTabSz="666750">
            <a:lnSpc>
              <a:spcPct val="90000"/>
            </a:lnSpc>
            <a:spcBef>
              <a:spcPct val="0"/>
            </a:spcBef>
            <a:spcAft>
              <a:spcPct val="15000"/>
            </a:spcAft>
            <a:buNone/>
          </a:pPr>
          <a:endParaRPr lang="en-US" sz="1500" kern="1200"/>
        </a:p>
        <a:p>
          <a:pPr marL="114300" lvl="1" indent="-114300" algn="l" defTabSz="666750">
            <a:lnSpc>
              <a:spcPct val="90000"/>
            </a:lnSpc>
            <a:spcBef>
              <a:spcPct val="0"/>
            </a:spcBef>
            <a:spcAft>
              <a:spcPct val="15000"/>
            </a:spcAft>
            <a:buNone/>
          </a:pPr>
          <a:r>
            <a:rPr lang="en-US" sz="1500" b="1" kern="1200"/>
            <a:t>Additional Allocations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Add/adjust funding within an award</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Requires review of carryover type (automatic vs. non-automatic)</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Dates are updated in the system to match sponsor-approved period</a:t>
          </a:r>
        </a:p>
      </dsp:txBody>
      <dsp:txXfrm rot="-5400000">
        <a:off x="1913477" y="660749"/>
        <a:ext cx="3235677" cy="3625405"/>
      </dsp:txXfrm>
    </dsp:sp>
    <dsp:sp modelId="{F1E9587A-004B-4720-9204-F58AA025EFDD}">
      <dsp:nvSpPr>
        <dsp:cNvPr id="0" name=""/>
        <dsp:cNvSpPr/>
      </dsp:nvSpPr>
      <dsp:spPr>
        <a:xfrm>
          <a:off x="0" y="0"/>
          <a:ext cx="1913477" cy="49469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NCEs/Additional Allocations </a:t>
          </a:r>
        </a:p>
      </dsp:txBody>
      <dsp:txXfrm>
        <a:off x="93408" y="93408"/>
        <a:ext cx="1726661" cy="4760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00B54-78D0-40A8-87D7-A6FF9E6F70D4}">
      <dsp:nvSpPr>
        <dsp:cNvPr id="0" name=""/>
        <dsp:cNvSpPr/>
      </dsp:nvSpPr>
      <dsp:spPr>
        <a:xfrm rot="5400000">
          <a:off x="1544461" y="815464"/>
          <a:ext cx="3957523" cy="331597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US" sz="1800" b="1" u="sng" kern="1200"/>
            <a:t>AUTOMATIC</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A second allocation is received</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Prior-year funds retained</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Same project ID used.</a:t>
          </a:r>
        </a:p>
        <a:p>
          <a:pPr marL="171450" lvl="1" indent="-171450" algn="l" defTabSz="800100">
            <a:lnSpc>
              <a:spcPct val="90000"/>
            </a:lnSpc>
            <a:spcBef>
              <a:spcPct val="0"/>
            </a:spcBef>
            <a:spcAft>
              <a:spcPct val="15000"/>
            </a:spcAft>
            <a:buFont typeface="Arial" panose="020B0604020202020204" pitchFamily="34" charset="0"/>
            <a:buNone/>
          </a:pPr>
          <a:r>
            <a:rPr lang="en-US" sz="1800" b="1" u="sng" kern="1200"/>
            <a:t>NOT AUTOMATIC</a:t>
          </a:r>
          <a:endParaRPr lang="en-US" sz="1800" kern="1200"/>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A second allocation is received</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Agency will determine if prior-year funds can be retained</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A different project ID is used to keep both allocations separately. </a:t>
          </a:r>
        </a:p>
      </dsp:txBody>
      <dsp:txXfrm rot="-5400000">
        <a:off x="1865235" y="656564"/>
        <a:ext cx="3154102" cy="3633777"/>
      </dsp:txXfrm>
    </dsp:sp>
    <dsp:sp modelId="{CC1C6227-EE37-4095-98F7-94DF63E22E12}">
      <dsp:nvSpPr>
        <dsp:cNvPr id="0" name=""/>
        <dsp:cNvSpPr/>
      </dsp:nvSpPr>
      <dsp:spPr>
        <a:xfrm>
          <a:off x="0" y="0"/>
          <a:ext cx="1865235" cy="49469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Carryovers:</a:t>
          </a:r>
        </a:p>
      </dsp:txBody>
      <dsp:txXfrm>
        <a:off x="91053" y="91053"/>
        <a:ext cx="1683129" cy="4764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75CAA-76A5-4A9E-9BCA-CD8E3912A0DE}">
      <dsp:nvSpPr>
        <dsp:cNvPr id="0" name=""/>
        <dsp:cNvSpPr/>
      </dsp:nvSpPr>
      <dsp:spPr>
        <a:xfrm>
          <a:off x="0" y="1198629"/>
          <a:ext cx="5214650"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B6DF4-7EE6-4219-A80F-1D95E22A792E}">
      <dsp:nvSpPr>
        <dsp:cNvPr id="0" name=""/>
        <dsp:cNvSpPr/>
      </dsp:nvSpPr>
      <dsp:spPr>
        <a:xfrm>
          <a:off x="260732" y="977229"/>
          <a:ext cx="3650255"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971" tIns="0" rIns="137971" bIns="0" numCol="1" spcCol="1270" anchor="ctr" anchorCtr="0">
          <a:noAutofit/>
        </a:bodyPr>
        <a:lstStyle/>
        <a:p>
          <a:pPr marL="0" lvl="0" indent="0" algn="l" defTabSz="666750">
            <a:lnSpc>
              <a:spcPct val="90000"/>
            </a:lnSpc>
            <a:spcBef>
              <a:spcPct val="0"/>
            </a:spcBef>
            <a:spcAft>
              <a:spcPct val="35000"/>
            </a:spcAft>
            <a:buNone/>
          </a:pPr>
          <a:r>
            <a:rPr lang="en-US" sz="1500" kern="1200">
              <a:latin typeface="Calibri Light" panose="020F0302020204030204"/>
            </a:rPr>
            <a:t>Scholarship</a:t>
          </a:r>
          <a:endParaRPr lang="en-US" sz="1500" kern="1200"/>
        </a:p>
      </dsp:txBody>
      <dsp:txXfrm>
        <a:off x="282348" y="998845"/>
        <a:ext cx="3607023" cy="399568"/>
      </dsp:txXfrm>
    </dsp:sp>
    <dsp:sp modelId="{C3A87FA8-5FBB-43A4-9E68-77889BEB1AF6}">
      <dsp:nvSpPr>
        <dsp:cNvPr id="0" name=""/>
        <dsp:cNvSpPr/>
      </dsp:nvSpPr>
      <dsp:spPr>
        <a:xfrm>
          <a:off x="0" y="1879030"/>
          <a:ext cx="5214650"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BFFE5B-F6A3-47FA-B753-FB1CDB647973}">
      <dsp:nvSpPr>
        <dsp:cNvPr id="0" name=""/>
        <dsp:cNvSpPr/>
      </dsp:nvSpPr>
      <dsp:spPr>
        <a:xfrm>
          <a:off x="260732" y="1657630"/>
          <a:ext cx="3650255"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971" tIns="0" rIns="137971" bIns="0"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Light" panose="020F0302020204030204"/>
            </a:rPr>
            <a:t>Tuition Support</a:t>
          </a:r>
          <a:endParaRPr lang="en-US" sz="1500" kern="1200"/>
        </a:p>
      </dsp:txBody>
      <dsp:txXfrm>
        <a:off x="282348" y="1679246"/>
        <a:ext cx="3607023" cy="399568"/>
      </dsp:txXfrm>
    </dsp:sp>
    <dsp:sp modelId="{C8A6B8B7-1F56-40B1-B0FF-DF10F532226C}">
      <dsp:nvSpPr>
        <dsp:cNvPr id="0" name=""/>
        <dsp:cNvSpPr/>
      </dsp:nvSpPr>
      <dsp:spPr>
        <a:xfrm>
          <a:off x="0" y="2559430"/>
          <a:ext cx="5214650"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0962B-310A-482A-8AB4-3E97A7AC8D7F}">
      <dsp:nvSpPr>
        <dsp:cNvPr id="0" name=""/>
        <dsp:cNvSpPr/>
      </dsp:nvSpPr>
      <dsp:spPr>
        <a:xfrm>
          <a:off x="260732" y="2338030"/>
          <a:ext cx="3650255"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971" tIns="0" rIns="137971" bIns="0"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Light" panose="020F0302020204030204"/>
            </a:rPr>
            <a:t>Doctoral RA Remission (Tuition Remission)</a:t>
          </a:r>
          <a:endParaRPr lang="en-US" sz="1500" kern="1200"/>
        </a:p>
      </dsp:txBody>
      <dsp:txXfrm>
        <a:off x="282348" y="2359646"/>
        <a:ext cx="3607023"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C29BA-F2E4-47E5-AF62-ADFF75CF4419}">
      <dsp:nvSpPr>
        <dsp:cNvPr id="0" name=""/>
        <dsp:cNvSpPr/>
      </dsp:nvSpPr>
      <dsp:spPr>
        <a:xfrm>
          <a:off x="0" y="5423"/>
          <a:ext cx="3660648" cy="3978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Must look for restrictions:</a:t>
          </a:r>
          <a:br>
            <a:rPr lang="en-US" sz="1000" kern="1200"/>
          </a:br>
          <a:r>
            <a:rPr lang="en-US" sz="1000" kern="1200"/>
            <a:t>-10% Restriction of total award amount</a:t>
          </a:r>
        </a:p>
      </dsp:txBody>
      <dsp:txXfrm>
        <a:off x="19419" y="24842"/>
        <a:ext cx="3621810" cy="358962"/>
      </dsp:txXfrm>
    </dsp:sp>
    <dsp:sp modelId="{669E8268-C714-4242-8C35-D8E97A5EEFFD}">
      <dsp:nvSpPr>
        <dsp:cNvPr id="0" name=""/>
        <dsp:cNvSpPr/>
      </dsp:nvSpPr>
      <dsp:spPr>
        <a:xfrm>
          <a:off x="0" y="432024"/>
          <a:ext cx="3660648" cy="39780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-Cannot transfer out of certain category</a:t>
          </a:r>
        </a:p>
      </dsp:txBody>
      <dsp:txXfrm>
        <a:off x="19419" y="451443"/>
        <a:ext cx="3621810" cy="358962"/>
      </dsp:txXfrm>
    </dsp:sp>
    <dsp:sp modelId="{48A80C47-F28B-4845-8E38-EC4EF816F239}">
      <dsp:nvSpPr>
        <dsp:cNvPr id="0" name=""/>
        <dsp:cNvSpPr/>
      </dsp:nvSpPr>
      <dsp:spPr>
        <a:xfrm>
          <a:off x="0" y="858624"/>
          <a:ext cx="3660648" cy="39780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-No transfers allowed</a:t>
          </a:r>
        </a:p>
      </dsp:txBody>
      <dsp:txXfrm>
        <a:off x="19419" y="878043"/>
        <a:ext cx="3621810" cy="358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0A657-FF14-4AE9-A5F8-BBBE9808EF19}">
      <dsp:nvSpPr>
        <dsp:cNvPr id="0" name=""/>
        <dsp:cNvSpPr/>
      </dsp:nvSpPr>
      <dsp:spPr>
        <a:xfrm>
          <a:off x="0" y="18428"/>
          <a:ext cx="3870960" cy="517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Restrictions:</a:t>
          </a:r>
          <a:br>
            <a:rPr lang="en-US" sz="1300" kern="1200"/>
          </a:br>
          <a:r>
            <a:rPr lang="en-US" sz="1300" kern="1200"/>
            <a:t>Expense transfers over 90+ days may not be processed</a:t>
          </a:r>
        </a:p>
      </dsp:txBody>
      <dsp:txXfrm>
        <a:off x="25245" y="43673"/>
        <a:ext cx="3820470" cy="466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25BD-C01E-493D-9A19-FD96DF3EFBC7}">
      <dsp:nvSpPr>
        <dsp:cNvPr id="0" name=""/>
        <dsp:cNvSpPr/>
      </dsp:nvSpPr>
      <dsp:spPr>
        <a:xfrm>
          <a:off x="0" y="629211"/>
          <a:ext cx="3264194" cy="1305677"/>
        </a:xfrm>
        <a:prstGeom prst="chevron">
          <a:avLst/>
        </a:prstGeom>
        <a:solidFill>
          <a:srgbClr val="041E41"/>
        </a:solidFill>
        <a:ln w="12700" cap="flat" cmpd="sng" algn="ctr">
          <a:solidFill>
            <a:srgbClr val="041E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ESCALATION PROCESS </a:t>
          </a:r>
          <a:endParaRPr lang="en-US" sz="1800" kern="1200"/>
        </a:p>
      </dsp:txBody>
      <dsp:txXfrm>
        <a:off x="652839" y="629211"/>
        <a:ext cx="1958517" cy="1305677"/>
      </dsp:txXfrm>
    </dsp:sp>
    <dsp:sp modelId="{8E67E74C-A8D4-4454-968F-E65E6C61858E}">
      <dsp:nvSpPr>
        <dsp:cNvPr id="0" name=""/>
        <dsp:cNvSpPr/>
      </dsp:nvSpPr>
      <dsp:spPr>
        <a:xfrm>
          <a:off x="2846212" y="730832"/>
          <a:ext cx="2709281" cy="10837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t>Attempt to follow up with the agency on a weekly basis</a:t>
          </a:r>
          <a:r>
            <a:rPr lang="en-US" sz="1500" kern="1200"/>
            <a:t>. </a:t>
          </a:r>
        </a:p>
      </dsp:txBody>
      <dsp:txXfrm>
        <a:off x="3388068" y="730832"/>
        <a:ext cx="1625569" cy="1083712"/>
      </dsp:txXfrm>
    </dsp:sp>
    <dsp:sp modelId="{37AEABF0-2B72-4EB2-8F84-40D58BC11B68}">
      <dsp:nvSpPr>
        <dsp:cNvPr id="0" name=""/>
        <dsp:cNvSpPr/>
      </dsp:nvSpPr>
      <dsp:spPr>
        <a:xfrm>
          <a:off x="5176194" y="730832"/>
          <a:ext cx="2709281" cy="10837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t>If no response is given after the 2</a:t>
          </a:r>
          <a:r>
            <a:rPr lang="en-US" sz="1200" kern="1200" baseline="30000"/>
            <a:t>nd</a:t>
          </a:r>
          <a:r>
            <a:rPr lang="en-US" sz="1200" kern="1200"/>
            <a:t> follow up, we attempt other contacts and begin doing follow ups by both email and phone.</a:t>
          </a:r>
        </a:p>
      </dsp:txBody>
      <dsp:txXfrm>
        <a:off x="5718050" y="730832"/>
        <a:ext cx="1625569" cy="1083712"/>
      </dsp:txXfrm>
    </dsp:sp>
    <dsp:sp modelId="{B2F94D63-97A7-4D84-BCEE-A3CC02844EFF}">
      <dsp:nvSpPr>
        <dsp:cNvPr id="0" name=""/>
        <dsp:cNvSpPr/>
      </dsp:nvSpPr>
      <dsp:spPr>
        <a:xfrm>
          <a:off x="7506176" y="730832"/>
          <a:ext cx="2709281" cy="10837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a:t>After the 3</a:t>
          </a:r>
          <a:r>
            <a:rPr lang="en-US" sz="1200" kern="1200" baseline="30000"/>
            <a:t>rd</a:t>
          </a:r>
          <a:r>
            <a:rPr lang="en-US" sz="1200" kern="1200"/>
            <a:t> attempt if we still do not receive response, we will begin including the PI, RA, and GA manager to request assistance to recover the payment. </a:t>
          </a:r>
        </a:p>
      </dsp:txBody>
      <dsp:txXfrm>
        <a:off x="8048032" y="730832"/>
        <a:ext cx="1625569" cy="10837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653CB101-B197-4992-9B12-BC9AE745556A}" type="datetimeFigureOut">
              <a:rPr lang="en-US" smtClean="0"/>
              <a:t>6/11/2026</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1"/>
            <a:ext cx="3011699" cy="463407"/>
          </a:xfrm>
          <a:prstGeom prst="rect">
            <a:avLst/>
          </a:prstGeom>
        </p:spPr>
        <p:txBody>
          <a:bodyPr vert="horz" lIns="92492" tIns="46246" rIns="92492" bIns="46246" rtlCol="0" anchor="b"/>
          <a:lstStyle>
            <a:lvl1pPr algn="r">
              <a:defRPr sz="1200"/>
            </a:lvl1pPr>
          </a:lstStyle>
          <a:p>
            <a:fld id="{EDC96D30-3FF4-41C3-946F-5135A956924B}" type="slidenum">
              <a:rPr lang="en-US" smtClean="0"/>
              <a:t>‹#›</a:t>
            </a:fld>
            <a:endParaRPr lang="en-US"/>
          </a:p>
        </p:txBody>
      </p:sp>
    </p:spTree>
    <p:extLst>
      <p:ext uri="{BB962C8B-B14F-4D97-AF65-F5344CB8AC3E}">
        <p14:creationId xmlns:p14="http://schemas.microsoft.com/office/powerpoint/2010/main" val="287085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1D04-62B7-F707-15AF-C896C06E3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C696E-7BD4-D99D-5103-9387718AB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56150-ECC3-22C5-4B90-76A1B1E0EBBD}"/>
              </a:ext>
            </a:extLst>
          </p:cNvPr>
          <p:cNvSpPr>
            <a:spLocks noGrp="1"/>
          </p:cNvSpPr>
          <p:nvPr>
            <p:ph type="body" idx="1"/>
          </p:nvPr>
        </p:nvSpPr>
        <p:spPr/>
        <p:txBody>
          <a:bodyPr/>
          <a:lstStyle/>
          <a:p>
            <a:r>
              <a:rPr lang="en-US"/>
              <a:t>Add the 3 teams in bullets</a:t>
            </a:r>
          </a:p>
        </p:txBody>
      </p:sp>
      <p:sp>
        <p:nvSpPr>
          <p:cNvPr id="4" name="Slide Number Placeholder 3">
            <a:extLst>
              <a:ext uri="{FF2B5EF4-FFF2-40B4-BE49-F238E27FC236}">
                <a16:creationId xmlns:a16="http://schemas.microsoft.com/office/drawing/2014/main" id="{AF38600F-51DE-5B27-9E48-CBB37B08AA21}"/>
              </a:ext>
            </a:extLst>
          </p:cNvPr>
          <p:cNvSpPr>
            <a:spLocks noGrp="1"/>
          </p:cNvSpPr>
          <p:nvPr>
            <p:ph type="sldNum" sz="quarter" idx="5"/>
          </p:nvPr>
        </p:nvSpPr>
        <p:spPr/>
        <p:txBody>
          <a:bodyPr/>
          <a:lstStyle/>
          <a:p>
            <a:fld id="{EDC96D30-3FF4-41C3-946F-5135A956924B}" type="slidenum">
              <a:rPr lang="en-US" smtClean="0"/>
              <a:t>1</a:t>
            </a:fld>
            <a:endParaRPr lang="en-US"/>
          </a:p>
        </p:txBody>
      </p:sp>
    </p:spTree>
    <p:extLst>
      <p:ext uri="{BB962C8B-B14F-4D97-AF65-F5344CB8AC3E}">
        <p14:creationId xmlns:p14="http://schemas.microsoft.com/office/powerpoint/2010/main" val="5805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8F4B-D0BD-4C28-1B6E-245F22300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0B13E-0D75-1BD4-B395-01656EA15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5128A-3025-88AD-50CF-68B23908BA95}"/>
              </a:ext>
            </a:extLst>
          </p:cNvPr>
          <p:cNvSpPr>
            <a:spLocks noGrp="1"/>
          </p:cNvSpPr>
          <p:nvPr>
            <p:ph type="body" idx="1"/>
          </p:nvPr>
        </p:nvSpPr>
        <p:spPr/>
        <p:txBody>
          <a:bodyPr/>
          <a:lstStyle/>
          <a:p>
            <a:r>
              <a:rPr lang="en-US"/>
              <a:t>ADD F&amp;A Process – wait to end month process – </a:t>
            </a:r>
            <a:r>
              <a:rPr lang="en-US" err="1"/>
              <a:t>agregar</a:t>
            </a:r>
            <a:r>
              <a:rPr lang="en-US"/>
              <a:t> </a:t>
            </a:r>
            <a:r>
              <a:rPr lang="en-US" err="1"/>
              <a:t>cuando</a:t>
            </a:r>
            <a:r>
              <a:rPr lang="en-US"/>
              <a:t> es </a:t>
            </a:r>
            <a:r>
              <a:rPr lang="en-US" err="1"/>
              <a:t>cuando</a:t>
            </a:r>
            <a:r>
              <a:rPr lang="en-US"/>
              <a:t> </a:t>
            </a:r>
            <a:r>
              <a:rPr lang="en-US" err="1"/>
              <a:t>corre</a:t>
            </a:r>
            <a:r>
              <a:rPr lang="en-US"/>
              <a:t> </a:t>
            </a:r>
            <a:r>
              <a:rPr lang="en-US" err="1"/>
              <a:t>los</a:t>
            </a:r>
            <a:r>
              <a:rPr lang="en-US"/>
              <a:t> quarterly months</a:t>
            </a:r>
          </a:p>
        </p:txBody>
      </p:sp>
      <p:sp>
        <p:nvSpPr>
          <p:cNvPr id="4" name="Slide Number Placeholder 3">
            <a:extLst>
              <a:ext uri="{FF2B5EF4-FFF2-40B4-BE49-F238E27FC236}">
                <a16:creationId xmlns:a16="http://schemas.microsoft.com/office/drawing/2014/main" id="{F8502718-3A1C-0D2B-1055-F06174276627}"/>
              </a:ext>
            </a:extLst>
          </p:cNvPr>
          <p:cNvSpPr>
            <a:spLocks noGrp="1"/>
          </p:cNvSpPr>
          <p:nvPr>
            <p:ph type="sldNum" sz="quarter" idx="5"/>
          </p:nvPr>
        </p:nvSpPr>
        <p:spPr/>
        <p:txBody>
          <a:bodyPr/>
          <a:lstStyle/>
          <a:p>
            <a:fld id="{EDC96D30-3FF4-41C3-946F-5135A956924B}" type="slidenum">
              <a:rPr lang="en-US" smtClean="0"/>
              <a:t>31</a:t>
            </a:fld>
            <a:endParaRPr lang="en-US"/>
          </a:p>
        </p:txBody>
      </p:sp>
    </p:spTree>
    <p:extLst>
      <p:ext uri="{BB962C8B-B14F-4D97-AF65-F5344CB8AC3E}">
        <p14:creationId xmlns:p14="http://schemas.microsoft.com/office/powerpoint/2010/main" val="142869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080F0-3AAE-4326-E73D-6DD7CA955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1DCA9-31F6-613C-7D0E-F7A434EF0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88B0B-ABED-B78E-CF09-94B8429F56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37077-9A18-FDC6-60D3-A9BBCE5214E5}"/>
              </a:ext>
            </a:extLst>
          </p:cNvPr>
          <p:cNvSpPr>
            <a:spLocks noGrp="1"/>
          </p:cNvSpPr>
          <p:nvPr>
            <p:ph type="sldNum" sz="quarter" idx="5"/>
          </p:nvPr>
        </p:nvSpPr>
        <p:spPr/>
        <p:txBody>
          <a:bodyPr/>
          <a:lstStyle/>
          <a:p>
            <a:fld id="{EDC96D30-3FF4-41C3-946F-5135A956924B}" type="slidenum">
              <a:rPr lang="en-US" smtClean="0"/>
              <a:t>32</a:t>
            </a:fld>
            <a:endParaRPr lang="en-US"/>
          </a:p>
        </p:txBody>
      </p:sp>
    </p:spTree>
    <p:extLst>
      <p:ext uri="{BB962C8B-B14F-4D97-AF65-F5344CB8AC3E}">
        <p14:creationId xmlns:p14="http://schemas.microsoft.com/office/powerpoint/2010/main" val="418372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96D30-3FF4-41C3-946F-5135A956924B}" type="slidenum">
              <a:rPr lang="en-US" smtClean="0"/>
              <a:t>33</a:t>
            </a:fld>
            <a:endParaRPr lang="en-US"/>
          </a:p>
        </p:txBody>
      </p:sp>
    </p:spTree>
    <p:extLst>
      <p:ext uri="{BB962C8B-B14F-4D97-AF65-F5344CB8AC3E}">
        <p14:creationId xmlns:p14="http://schemas.microsoft.com/office/powerpoint/2010/main" val="308946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96D30-3FF4-41C3-946F-5135A956924B}" type="slidenum">
              <a:rPr lang="en-US" smtClean="0"/>
              <a:t>34</a:t>
            </a:fld>
            <a:endParaRPr lang="en-US"/>
          </a:p>
        </p:txBody>
      </p:sp>
    </p:spTree>
    <p:extLst>
      <p:ext uri="{BB962C8B-B14F-4D97-AF65-F5344CB8AC3E}">
        <p14:creationId xmlns:p14="http://schemas.microsoft.com/office/powerpoint/2010/main" val="81772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t>
            </a:r>
            <a:r>
              <a:rPr lang="en-US" err="1"/>
              <a:t>ejemplo</a:t>
            </a:r>
            <a:r>
              <a:rPr lang="en-US"/>
              <a:t> de SF428 AND SF425  - y </a:t>
            </a:r>
            <a:r>
              <a:rPr lang="en-US" err="1"/>
              <a:t>todas</a:t>
            </a:r>
            <a:r>
              <a:rPr lang="en-US"/>
              <a:t> las reporting websites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96D30-3FF4-41C3-946F-5135A956924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80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0D03F-22FD-E9A8-3B3E-8A875D91A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6E023-F049-A3AE-4801-0764E53B2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D4245-83A4-A7DD-A96A-4AA1C13350CD}"/>
              </a:ext>
            </a:extLst>
          </p:cNvPr>
          <p:cNvSpPr>
            <a:spLocks noGrp="1"/>
          </p:cNvSpPr>
          <p:nvPr>
            <p:ph type="body" idx="1"/>
          </p:nvPr>
        </p:nvSpPr>
        <p:spPr/>
        <p:txBody>
          <a:bodyPr/>
          <a:lstStyle/>
          <a:p>
            <a:r>
              <a:rPr lang="en-US"/>
              <a:t>Add the 3 teams in bullets</a:t>
            </a:r>
          </a:p>
        </p:txBody>
      </p:sp>
      <p:sp>
        <p:nvSpPr>
          <p:cNvPr id="4" name="Slide Number Placeholder 3">
            <a:extLst>
              <a:ext uri="{FF2B5EF4-FFF2-40B4-BE49-F238E27FC236}">
                <a16:creationId xmlns:a16="http://schemas.microsoft.com/office/drawing/2014/main" id="{4BB0EB05-8160-019E-935B-9952F0DF3F17}"/>
              </a:ext>
            </a:extLst>
          </p:cNvPr>
          <p:cNvSpPr>
            <a:spLocks noGrp="1"/>
          </p:cNvSpPr>
          <p:nvPr>
            <p:ph type="sldNum" sz="quarter" idx="5"/>
          </p:nvPr>
        </p:nvSpPr>
        <p:spPr/>
        <p:txBody>
          <a:bodyPr/>
          <a:lstStyle/>
          <a:p>
            <a:fld id="{EDC96D30-3FF4-41C3-946F-5135A956924B}" type="slidenum">
              <a:rPr lang="en-US" smtClean="0"/>
              <a:t>2</a:t>
            </a:fld>
            <a:endParaRPr lang="en-US"/>
          </a:p>
        </p:txBody>
      </p:sp>
    </p:spTree>
    <p:extLst>
      <p:ext uri="{BB962C8B-B14F-4D97-AF65-F5344CB8AC3E}">
        <p14:creationId xmlns:p14="http://schemas.microsoft.com/office/powerpoint/2010/main" val="385928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the 3 teams in bullets</a:t>
            </a:r>
          </a:p>
        </p:txBody>
      </p:sp>
      <p:sp>
        <p:nvSpPr>
          <p:cNvPr id="4" name="Slide Number Placeholder 3"/>
          <p:cNvSpPr>
            <a:spLocks noGrp="1"/>
          </p:cNvSpPr>
          <p:nvPr>
            <p:ph type="sldNum" sz="quarter" idx="5"/>
          </p:nvPr>
        </p:nvSpPr>
        <p:spPr/>
        <p:txBody>
          <a:bodyPr/>
          <a:lstStyle/>
          <a:p>
            <a:fld id="{EDC96D30-3FF4-41C3-946F-5135A956924B}" type="slidenum">
              <a:rPr lang="en-US" smtClean="0"/>
              <a:t>12</a:t>
            </a:fld>
            <a:endParaRPr lang="en-US"/>
          </a:p>
        </p:txBody>
      </p:sp>
    </p:spTree>
    <p:extLst>
      <p:ext uri="{BB962C8B-B14F-4D97-AF65-F5344CB8AC3E}">
        <p14:creationId xmlns:p14="http://schemas.microsoft.com/office/powerpoint/2010/main" val="370041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5C68E-0B07-16E0-7420-86B1983A9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C9597-B099-5EBC-A3A5-12DEE063A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D0D46-DD57-D896-C23A-F599F2CDE946}"/>
              </a:ext>
            </a:extLst>
          </p:cNvPr>
          <p:cNvSpPr>
            <a:spLocks noGrp="1"/>
          </p:cNvSpPr>
          <p:nvPr>
            <p:ph type="body" idx="1"/>
          </p:nvPr>
        </p:nvSpPr>
        <p:spPr/>
        <p:txBody>
          <a:bodyPr/>
          <a:lstStyle/>
          <a:p>
            <a:r>
              <a:rPr lang="en-US"/>
              <a:t>Add the mandatory meetings and add pre and post RA </a:t>
            </a:r>
          </a:p>
        </p:txBody>
      </p:sp>
      <p:sp>
        <p:nvSpPr>
          <p:cNvPr id="4" name="Slide Number Placeholder 3">
            <a:extLst>
              <a:ext uri="{FF2B5EF4-FFF2-40B4-BE49-F238E27FC236}">
                <a16:creationId xmlns:a16="http://schemas.microsoft.com/office/drawing/2014/main" id="{8D1A8CB9-9E2B-306D-D509-7D13F9BE3E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96D30-3FF4-41C3-946F-5135A956924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21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C96D30-3FF4-41C3-946F-5135A956924B}" type="slidenum">
              <a:rPr lang="en-US" smtClean="0"/>
              <a:t>19</a:t>
            </a:fld>
            <a:endParaRPr lang="en-US"/>
          </a:p>
        </p:txBody>
      </p:sp>
    </p:spTree>
    <p:extLst>
      <p:ext uri="{BB962C8B-B14F-4D97-AF65-F5344CB8AC3E}">
        <p14:creationId xmlns:p14="http://schemas.microsoft.com/office/powerpoint/2010/main" val="350508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screen shot of people soft’s expense report </a:t>
            </a:r>
          </a:p>
        </p:txBody>
      </p:sp>
      <p:sp>
        <p:nvSpPr>
          <p:cNvPr id="4" name="Slide Number Placeholder 3"/>
          <p:cNvSpPr>
            <a:spLocks noGrp="1"/>
          </p:cNvSpPr>
          <p:nvPr>
            <p:ph type="sldNum" sz="quarter" idx="5"/>
          </p:nvPr>
        </p:nvSpPr>
        <p:spPr/>
        <p:txBody>
          <a:bodyPr/>
          <a:lstStyle/>
          <a:p>
            <a:fld id="{EDC96D30-3FF4-41C3-946F-5135A956924B}" type="slidenum">
              <a:rPr lang="en-US" smtClean="0"/>
              <a:t>21</a:t>
            </a:fld>
            <a:endParaRPr lang="en-US"/>
          </a:p>
        </p:txBody>
      </p:sp>
    </p:spTree>
    <p:extLst>
      <p:ext uri="{BB962C8B-B14F-4D97-AF65-F5344CB8AC3E}">
        <p14:creationId xmlns:p14="http://schemas.microsoft.com/office/powerpoint/2010/main" val="21383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COPY OF APS FORM</a:t>
            </a:r>
          </a:p>
        </p:txBody>
      </p:sp>
      <p:sp>
        <p:nvSpPr>
          <p:cNvPr id="4" name="Slide Number Placeholder 3"/>
          <p:cNvSpPr>
            <a:spLocks noGrp="1"/>
          </p:cNvSpPr>
          <p:nvPr>
            <p:ph type="sldNum" sz="quarter" idx="5"/>
          </p:nvPr>
        </p:nvSpPr>
        <p:spPr/>
        <p:txBody>
          <a:bodyPr/>
          <a:lstStyle/>
          <a:p>
            <a:fld id="{EDC96D30-3FF4-41C3-946F-5135A956924B}" type="slidenum">
              <a:rPr lang="en-US" smtClean="0"/>
              <a:t>24</a:t>
            </a:fld>
            <a:endParaRPr lang="en-US"/>
          </a:p>
        </p:txBody>
      </p:sp>
    </p:spTree>
    <p:extLst>
      <p:ext uri="{BB962C8B-B14F-4D97-AF65-F5344CB8AC3E}">
        <p14:creationId xmlns:p14="http://schemas.microsoft.com/office/powerpoint/2010/main" val="185034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notes about the restrictions about budget transfers</a:t>
            </a:r>
          </a:p>
          <a:p>
            <a:r>
              <a:rPr lang="en-US"/>
              <a:t>90 days restrictions for expense transfers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96D30-3FF4-41C3-946F-5135A956924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213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3E2CD-6DFD-0270-EC9D-7E14050C2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14159-D589-72CA-D0AA-366A10296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524BC-EC9E-8ABE-7065-9DAC61A21B6D}"/>
              </a:ext>
            </a:extLst>
          </p:cNvPr>
          <p:cNvSpPr>
            <a:spLocks noGrp="1"/>
          </p:cNvSpPr>
          <p:nvPr>
            <p:ph type="body" idx="1"/>
          </p:nvPr>
        </p:nvSpPr>
        <p:spPr/>
        <p:txBody>
          <a:bodyPr/>
          <a:lstStyle/>
          <a:p>
            <a:r>
              <a:rPr lang="en-US"/>
              <a:t>Add visual – copy of invoice</a:t>
            </a:r>
          </a:p>
        </p:txBody>
      </p:sp>
      <p:sp>
        <p:nvSpPr>
          <p:cNvPr id="4" name="Slide Number Placeholder 3">
            <a:extLst>
              <a:ext uri="{FF2B5EF4-FFF2-40B4-BE49-F238E27FC236}">
                <a16:creationId xmlns:a16="http://schemas.microsoft.com/office/drawing/2014/main" id="{1AF414CE-801D-5A98-C152-B16FF478CF35}"/>
              </a:ext>
            </a:extLst>
          </p:cNvPr>
          <p:cNvSpPr>
            <a:spLocks noGrp="1"/>
          </p:cNvSpPr>
          <p:nvPr>
            <p:ph type="sldNum" sz="quarter" idx="5"/>
          </p:nvPr>
        </p:nvSpPr>
        <p:spPr/>
        <p:txBody>
          <a:bodyPr/>
          <a:lstStyle/>
          <a:p>
            <a:fld id="{EDC96D30-3FF4-41C3-946F-5135A956924B}" type="slidenum">
              <a:rPr lang="en-US" smtClean="0"/>
              <a:t>30</a:t>
            </a:fld>
            <a:endParaRPr lang="en-US"/>
          </a:p>
        </p:txBody>
      </p:sp>
    </p:spTree>
    <p:extLst>
      <p:ext uri="{BB962C8B-B14F-4D97-AF65-F5344CB8AC3E}">
        <p14:creationId xmlns:p14="http://schemas.microsoft.com/office/powerpoint/2010/main" val="233797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2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44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BB3A1-22EC-D67F-FADB-490DBBAEA799}"/>
              </a:ext>
            </a:extLst>
          </p:cNvPr>
          <p:cNvSpPr>
            <a:spLocks noGrp="1"/>
          </p:cNvSpPr>
          <p:nvPr>
            <p:ph type="dt" sz="half" idx="10"/>
          </p:nvPr>
        </p:nvSpPr>
        <p:spPr/>
        <p:txBody>
          <a:bodyPr/>
          <a:lstStyle/>
          <a:p>
            <a:fld id="{1D8BD707-D9CF-40AE-B4C6-C98DA3205C09}" type="datetimeFigureOut">
              <a:rPr lang="en-US" smtClean="0"/>
              <a:pPr/>
              <a:t>6/11/2026</a:t>
            </a:fld>
            <a:endParaRPr lang="en-US"/>
          </a:p>
        </p:txBody>
      </p:sp>
      <p:sp>
        <p:nvSpPr>
          <p:cNvPr id="3" name="Footer Placeholder 2">
            <a:extLst>
              <a:ext uri="{FF2B5EF4-FFF2-40B4-BE49-F238E27FC236}">
                <a16:creationId xmlns:a16="http://schemas.microsoft.com/office/drawing/2014/main" id="{818AF78E-4D29-3CB5-3EDC-483A37D9F3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90FE31-C845-E829-DEF7-CF2349E8BB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54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16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64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C2B7-F441-7F9C-F333-3E1DDAE103F4}"/>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AF9B58-E040-8E8B-2CBF-1067247C72A1}"/>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74144029-ABEF-F56C-BF4D-798DD7189760}"/>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421D8-8C7D-5E9B-66CA-CD4A32981349}"/>
              </a:ext>
            </a:extLst>
          </p:cNvPr>
          <p:cNvSpPr>
            <a:spLocks noGrp="1"/>
          </p:cNvSpPr>
          <p:nvPr>
            <p:ph type="dt" sz="half" idx="10"/>
          </p:nvPr>
        </p:nvSpPr>
        <p:spPr/>
        <p:txBody>
          <a:bodyPr/>
          <a:lstStyle/>
          <a:p>
            <a:fld id="{1D8BD707-D9CF-40AE-B4C6-C98DA3205C09}" type="datetimeFigureOut">
              <a:rPr lang="en-US" smtClean="0"/>
              <a:pPr/>
              <a:t>6/11/2026</a:t>
            </a:fld>
            <a:endParaRPr lang="en-US"/>
          </a:p>
        </p:txBody>
      </p:sp>
      <p:sp>
        <p:nvSpPr>
          <p:cNvPr id="6" name="Footer Placeholder 5">
            <a:extLst>
              <a:ext uri="{FF2B5EF4-FFF2-40B4-BE49-F238E27FC236}">
                <a16:creationId xmlns:a16="http://schemas.microsoft.com/office/drawing/2014/main" id="{247577AD-1E0E-5EA2-F099-1A1CB6318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86A4E-A963-A7BF-B933-EBEBA705CE1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39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15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183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4533F-11DD-674B-869F-613E5EE2ABC6}"/>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001588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153CC-6D2B-6B4F-A778-44A6DF06AC2C}"/>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101320117"/>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994330"/>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tep.edu/research/office-of-sponsored-projects/policies/cost-share-policy.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utep.edu/hoop/section-7/ch-12.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utep.edu/hoop/section-7/ch-11.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utep.edu/research/office-of-sponsored-projects/policies/cost-transfers-for-sponsored-project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4.xml"/><Relationship Id="rId7" Type="http://schemas.openxmlformats.org/officeDocument/2006/relationships/image" Target="../media/image24.sv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s://www.utep.edu/hoop/section-7/ch-15.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svg"/><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https://forms.utep.edu/form.aspx?pid=303bd7c4-e334-4570-af66-867e2a2fad48&amp;formid=604571f3-e57a-42c3-a9cd-956c48eedf8a&amp;completepage=http://forms.utep.edu/admin/Thankyou.htm&amp;completepageprompt=0"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hyperlink" Target="https://forms.utep.edu/form.aspx?pid=303bd7c4-e334-4570-af66-867e2a2fad48&amp;formid=b994b83c-ddd6-403b-923f-3e6d735f8b8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utep.questionpro.com/t/AUN6HZ0UDV" TargetMode="External"/><Relationship Id="rId7" Type="http://schemas.openxmlformats.org/officeDocument/2006/relationships/hyperlink" Target="https://www.utsystem.edu/board-of-regents/policy-library/policies/uts1421-policy-annual-financial-report" TargetMode="External"/><Relationship Id="rId2" Type="http://schemas.openxmlformats.org/officeDocument/2006/relationships/hyperlink" Target="https://www.utep.edu/vpba/business-process-guidelines/budget-and-financial-accounting/account-reconciliation-review.html" TargetMode="External"/><Relationship Id="rId1" Type="http://schemas.openxmlformats.org/officeDocument/2006/relationships/slideLayout" Target="../slideLayouts/slideLayout5.xml"/><Relationship Id="rId6" Type="http://schemas.openxmlformats.org/officeDocument/2006/relationships/hyperlink" Target="https://www.utep.edu/hoop/section-7/ch-5.html" TargetMode="External"/><Relationship Id="rId5" Type="http://schemas.openxmlformats.org/officeDocument/2006/relationships/hyperlink" Target="https://www.utep.edu/vpba/peoplesoft/training/training-calendar/index.html" TargetMode="External"/><Relationship Id="rId4" Type="http://schemas.openxmlformats.org/officeDocument/2006/relationships/hyperlink" Target="https://www.utep.edu/vpba/peoplesoft/training/Training%20Highlights/sahar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8.svg"/><Relationship Id="rId7" Type="http://schemas.openxmlformats.org/officeDocument/2006/relationships/diagramLayout" Target="../diagrams/layout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Data" Target="../diagrams/data7.xml"/><Relationship Id="rId5" Type="http://schemas.openxmlformats.org/officeDocument/2006/relationships/image" Target="../media/image40.svg"/><Relationship Id="rId10" Type="http://schemas.microsoft.com/office/2007/relationships/diagramDrawing" Target="../diagrams/drawing7.xml"/><Relationship Id="rId4" Type="http://schemas.openxmlformats.org/officeDocument/2006/relationships/image" Target="../media/image39.svg"/><Relationship Id="rId9" Type="http://schemas.openxmlformats.org/officeDocument/2006/relationships/diagramColors" Target="../diagrams/colors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utep.edu/research/office-of-sponsored-projects/policies/financial-disposition-funds.html"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utep.edu/research/administration/" TargetMode="External"/><Relationship Id="rId7" Type="http://schemas.openxmlformats.org/officeDocument/2006/relationships/hyperlink" Target="mailto:gma-cashmgmt@utep.edu" TargetMode="External"/><Relationship Id="rId2" Type="http://schemas.openxmlformats.org/officeDocument/2006/relationships/hyperlink" Target="https://www.utep.edu/hoop/" TargetMode="External"/><Relationship Id="rId1" Type="http://schemas.openxmlformats.org/officeDocument/2006/relationships/slideLayout" Target="../slideLayouts/slideLayout5.xml"/><Relationship Id="rId6" Type="http://schemas.openxmlformats.org/officeDocument/2006/relationships/hyperlink" Target="mailto:cgsc@utep.edu" TargetMode="External"/><Relationship Id="rId5" Type="http://schemas.openxmlformats.org/officeDocument/2006/relationships/hyperlink" Target="mailto:cgstaff@utep.edu" TargetMode="External"/><Relationship Id="rId4" Type="http://schemas.openxmlformats.org/officeDocument/2006/relationships/hyperlink" Target="https://www.utep.edu/research/office-of-sponsored-projects/policie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utep.edu/research/office-of-sponsored-projects/about/find-your-ra.html#preaward" TargetMode="External"/><Relationship Id="rId7" Type="http://schemas.openxmlformats.org/officeDocument/2006/relationships/image" Target="../media/image8.png"/><Relationship Id="rId2" Type="http://schemas.openxmlformats.org/officeDocument/2006/relationships/hyperlink" Target="https://orspweb.utep.edu/noi/noi_login.php" TargetMode="External"/><Relationship Id="rId1" Type="http://schemas.openxmlformats.org/officeDocument/2006/relationships/slideLayout" Target="../slideLayouts/slideLayout4.xml"/><Relationship Id="rId6" Type="http://schemas.openxmlformats.org/officeDocument/2006/relationships/hyperlink" Target="https://www.utep.edu/research/office-of-sponsored-projects/support/faq.html" TargetMode="External"/><Relationship Id="rId5" Type="http://schemas.openxmlformats.org/officeDocument/2006/relationships/hyperlink" Target="https://www.utep.edu/research/office-of-sponsored-projects/policies/proposal-submission-policy.html" TargetMode="External"/><Relationship Id="rId4" Type="http://schemas.openxmlformats.org/officeDocument/2006/relationships/hyperlink" Target="https://www.utep.edu/research/office-of-sponsored-projects/services/pre-awar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tep.edu/vpba/docusign-clm/resources/points_of_contact.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tep.edu/research/office-of-sponsored-projects/policies/admin-small-dollar-awards.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E0D29-7B1F-281C-6503-4C10BFAADFEB}"/>
            </a:ext>
          </a:extLst>
        </p:cNvPr>
        <p:cNvGrpSpPr/>
        <p:nvPr/>
      </p:nvGrpSpPr>
      <p:grpSpPr>
        <a:xfrm>
          <a:off x="0" y="0"/>
          <a:ext cx="0" cy="0"/>
          <a:chOff x="0" y="0"/>
          <a:chExt cx="0" cy="0"/>
        </a:xfrm>
      </p:grpSpPr>
      <p:pic>
        <p:nvPicPr>
          <p:cNvPr id="3" name="Picture 2" descr="A red light at night&#10;&#10;Description automatically generated">
            <a:extLst>
              <a:ext uri="{FF2B5EF4-FFF2-40B4-BE49-F238E27FC236}">
                <a16:creationId xmlns:a16="http://schemas.microsoft.com/office/drawing/2014/main" id="{77A39C33-DC11-8F00-37B4-D706E16397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29" b="1229"/>
          <a:stretch/>
        </p:blipFill>
        <p:spPr>
          <a:xfrm>
            <a:off x="0" y="0"/>
            <a:ext cx="12191999" cy="6858000"/>
          </a:xfrm>
          <a:prstGeom prst="rect">
            <a:avLst/>
          </a:prstGeom>
        </p:spPr>
      </p:pic>
      <p:sp>
        <p:nvSpPr>
          <p:cNvPr id="5" name="Title 1">
            <a:extLst>
              <a:ext uri="{FF2B5EF4-FFF2-40B4-BE49-F238E27FC236}">
                <a16:creationId xmlns:a16="http://schemas.microsoft.com/office/drawing/2014/main" id="{838BF5A6-955C-882E-DF5E-52D1FB5ACBA0}"/>
              </a:ext>
            </a:extLst>
          </p:cNvPr>
          <p:cNvSpPr txBox="1">
            <a:spLocks/>
          </p:cNvSpPr>
          <p:nvPr/>
        </p:nvSpPr>
        <p:spPr>
          <a:xfrm>
            <a:off x="1587062" y="1861329"/>
            <a:ext cx="10604938" cy="2659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small" spc="300">
                <a:solidFill>
                  <a:schemeClr val="bg1"/>
                </a:solidFill>
                <a:latin typeface="+mn-lt"/>
                <a:cs typeface="Arial" panose="020B0604020202020204" pitchFamily="34" charset="0"/>
              </a:rPr>
              <a:t>Research Administration</a:t>
            </a:r>
          </a:p>
          <a:p>
            <a:endParaRPr lang="en-US" sz="2800" cap="small" spc="300">
              <a:solidFill>
                <a:schemeClr val="bg1"/>
              </a:solidFill>
              <a:latin typeface="+mn-lt"/>
              <a:cs typeface="Arial" panose="020B0604020202020204" pitchFamily="34" charset="0"/>
            </a:endParaRPr>
          </a:p>
          <a:p>
            <a:r>
              <a:rPr lang="en-US" sz="2800" cap="small" spc="300">
                <a:solidFill>
                  <a:schemeClr val="bg1"/>
                </a:solidFill>
                <a:latin typeface="+mn-lt"/>
                <a:cs typeface="Arial" panose="020B0604020202020204" pitchFamily="34" charset="0"/>
              </a:rPr>
              <a:t>Life Cycle of a Grant</a:t>
            </a:r>
          </a:p>
          <a:p>
            <a:endParaRPr lang="en-US" sz="2400" cap="small" spc="30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21980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95217"/>
            <a:ext cx="12293600" cy="7188200"/>
          </a:xfrm>
          <a:prstGeom prst="rect">
            <a:avLst/>
          </a:prstGeom>
          <a:solidFill>
            <a:srgbClr val="001E4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388084E6-44A6-B1EF-ED75-11C2C9250A2C}"/>
              </a:ext>
            </a:extLst>
          </p:cNvPr>
          <p:cNvSpPr txBox="1">
            <a:spLocks noChangeArrowheads="1"/>
          </p:cNvSpPr>
          <p:nvPr/>
        </p:nvSpPr>
        <p:spPr bwMode="auto">
          <a:xfrm>
            <a:off x="101600" y="-200298"/>
            <a:ext cx="6849154" cy="100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09630">
              <a:lnSpc>
                <a:spcPct val="100000"/>
              </a:lnSpc>
              <a:spcBef>
                <a:spcPct val="0"/>
              </a:spcBef>
              <a:buNone/>
              <a:defRPr/>
            </a:pPr>
            <a:endParaRPr lang="en-US" altLang="en-US" sz="2333" b="1">
              <a:solidFill>
                <a:prstClr val="white"/>
              </a:solidFill>
              <a:latin typeface="Arial" panose="020B0604020202020204" pitchFamily="34" charset="0"/>
              <a:ea typeface="Open Sans Semibold" panose="020B0706030804020204" pitchFamily="34" charset="0"/>
              <a:cs typeface="Arial" panose="020B0604020202020204" pitchFamily="34" charset="0"/>
            </a:endParaRPr>
          </a:p>
          <a:p>
            <a:pPr defTabSz="609630">
              <a:lnSpc>
                <a:spcPct val="100000"/>
              </a:lnSpc>
              <a:spcBef>
                <a:spcPct val="0"/>
              </a:spcBef>
              <a:buNone/>
              <a:defRPr/>
            </a:pPr>
            <a:r>
              <a:rPr lang="en-US" altLang="en-US" sz="3600" b="1">
                <a:solidFill>
                  <a:prstClr val="white"/>
                </a:solidFill>
                <a:latin typeface="Arial" panose="020B0604020202020204" pitchFamily="34" charset="0"/>
                <a:ea typeface="Open Sans Semibold" panose="020B0706030804020204" pitchFamily="34" charset="0"/>
                <a:cs typeface="Arial" panose="020B0604020202020204" pitchFamily="34" charset="0"/>
              </a:rPr>
              <a:t>Find your RA</a:t>
            </a:r>
          </a:p>
        </p:txBody>
      </p:sp>
      <p:cxnSp>
        <p:nvCxnSpPr>
          <p:cNvPr id="5" name="Straight Connector 4">
            <a:extLst>
              <a:ext uri="{FF2B5EF4-FFF2-40B4-BE49-F238E27FC236}">
                <a16:creationId xmlns:a16="http://schemas.microsoft.com/office/drawing/2014/main" id="{C68A59AA-1A69-0C4B-521C-6C45A8F98973}"/>
              </a:ext>
            </a:extLst>
          </p:cNvPr>
          <p:cNvCxnSpPr/>
          <p:nvPr/>
        </p:nvCxnSpPr>
        <p:spPr>
          <a:xfrm>
            <a:off x="191589" y="902902"/>
            <a:ext cx="2136809" cy="0"/>
          </a:xfrm>
          <a:prstGeom prst="line">
            <a:avLst/>
          </a:prstGeom>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ACCF9D3D-C84C-09A3-408B-59F4373E52CF}"/>
              </a:ext>
            </a:extLst>
          </p:cNvPr>
          <p:cNvSpPr txBox="1"/>
          <p:nvPr/>
        </p:nvSpPr>
        <p:spPr>
          <a:xfrm>
            <a:off x="949911" y="6605861"/>
            <a:ext cx="5679440" cy="338554"/>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96" y="6090046"/>
            <a:ext cx="599785" cy="515815"/>
          </a:xfrm>
          <a:prstGeom prst="rect">
            <a:avLst/>
          </a:prstGeom>
        </p:spPr>
      </p:pic>
      <p:pic>
        <p:nvPicPr>
          <p:cNvPr id="8" name="Picture 7">
            <a:extLst>
              <a:ext uri="{FF2B5EF4-FFF2-40B4-BE49-F238E27FC236}">
                <a16:creationId xmlns:a16="http://schemas.microsoft.com/office/drawing/2014/main" id="{690DE5BE-C9BE-0A56-DB2C-3B6835EAB249}"/>
              </a:ext>
            </a:extLst>
          </p:cNvPr>
          <p:cNvPicPr>
            <a:picLocks noChangeAspect="1"/>
          </p:cNvPicPr>
          <p:nvPr/>
        </p:nvPicPr>
        <p:blipFill>
          <a:blip r:embed="rId3"/>
          <a:stretch>
            <a:fillRect/>
          </a:stretch>
        </p:blipFill>
        <p:spPr>
          <a:xfrm>
            <a:off x="949911" y="1099324"/>
            <a:ext cx="9676335" cy="4794301"/>
          </a:xfrm>
          <a:prstGeom prst="rect">
            <a:avLst/>
          </a:prstGeom>
        </p:spPr>
      </p:pic>
    </p:spTree>
    <p:extLst>
      <p:ext uri="{BB962C8B-B14F-4D97-AF65-F5344CB8AC3E}">
        <p14:creationId xmlns:p14="http://schemas.microsoft.com/office/powerpoint/2010/main" val="268031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084E6-44A6-B1EF-ED75-11C2C9250A2C}"/>
              </a:ext>
            </a:extLst>
          </p:cNvPr>
          <p:cNvSpPr txBox="1">
            <a:spLocks noChangeArrowheads="1"/>
          </p:cNvSpPr>
          <p:nvPr/>
        </p:nvSpPr>
        <p:spPr bwMode="auto">
          <a:xfrm>
            <a:off x="101600" y="-200298"/>
            <a:ext cx="6849154" cy="100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09630">
              <a:lnSpc>
                <a:spcPct val="100000"/>
              </a:lnSpc>
              <a:spcBef>
                <a:spcPct val="0"/>
              </a:spcBef>
              <a:buNone/>
              <a:defRPr/>
            </a:pPr>
            <a:endParaRPr lang="en-US" altLang="en-US" sz="2333" b="1">
              <a:solidFill>
                <a:prstClr val="white"/>
              </a:solidFill>
              <a:latin typeface="Arial" panose="020B0604020202020204" pitchFamily="34" charset="0"/>
              <a:ea typeface="Open Sans Semibold" panose="020B0706030804020204" pitchFamily="34" charset="0"/>
              <a:cs typeface="Arial" panose="020B0604020202020204" pitchFamily="34" charset="0"/>
            </a:endParaRPr>
          </a:p>
          <a:p>
            <a:pPr defTabSz="609630">
              <a:lnSpc>
                <a:spcPct val="100000"/>
              </a:lnSpc>
              <a:spcBef>
                <a:spcPct val="0"/>
              </a:spcBef>
              <a:buNone/>
              <a:defRPr/>
            </a:pPr>
            <a:r>
              <a:rPr lang="en-US" altLang="en-US" sz="3600" b="1">
                <a:solidFill>
                  <a:schemeClr val="bg1"/>
                </a:solidFill>
                <a:latin typeface="Arial" panose="020B0604020202020204" pitchFamily="34" charset="0"/>
                <a:ea typeface="Open Sans Semibold" panose="020B0706030804020204" pitchFamily="34" charset="0"/>
                <a:cs typeface="Arial" panose="020B0604020202020204" pitchFamily="34" charset="0"/>
              </a:rPr>
              <a:t>Cont</a:t>
            </a:r>
            <a:r>
              <a:rPr lang="en-US" altLang="en-US" sz="3600" b="1">
                <a:latin typeface="Arial" panose="020B0604020202020204" pitchFamily="34" charset="0"/>
                <a:ea typeface="Open Sans Semibold" panose="020B0706030804020204" pitchFamily="34" charset="0"/>
                <a:cs typeface="Arial" panose="020B0604020202020204" pitchFamily="34" charset="0"/>
              </a:rPr>
              <a:t>act Information</a:t>
            </a:r>
          </a:p>
        </p:txBody>
      </p:sp>
      <p:sp>
        <p:nvSpPr>
          <p:cNvPr id="4" name="TextBox 3">
            <a:extLst>
              <a:ext uri="{FF2B5EF4-FFF2-40B4-BE49-F238E27FC236}">
                <a16:creationId xmlns:a16="http://schemas.microsoft.com/office/drawing/2014/main" id="{3FEDAFEB-C9F3-A2E7-7C38-98EEEFF6E98B}"/>
              </a:ext>
            </a:extLst>
          </p:cNvPr>
          <p:cNvSpPr txBox="1"/>
          <p:nvPr/>
        </p:nvSpPr>
        <p:spPr>
          <a:xfrm>
            <a:off x="1189815" y="1633818"/>
            <a:ext cx="9703086" cy="4216539"/>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OSP@utep.edu</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agreements@utep.edu</a:t>
            </a:r>
          </a:p>
          <a:p>
            <a:endParaRPr lang="en-US" sz="3200">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400" i="1">
                <a:latin typeface="Arial" panose="020B0604020202020204" pitchFamily="34" charset="0"/>
                <a:cs typeface="Arial" panose="020B0604020202020204" pitchFamily="34" charset="0"/>
              </a:rPr>
              <a:t>Please contact us if you need training or assistance</a:t>
            </a:r>
          </a:p>
          <a:p>
            <a:r>
              <a:rPr lang="en-US" sz="2400" i="1">
                <a:latin typeface="Arial" panose="020B0604020202020204" pitchFamily="34" charset="0"/>
                <a:cs typeface="Arial" panose="020B0604020202020204" pitchFamily="34" charset="0"/>
              </a:rPr>
              <a:t>We are here to help!</a:t>
            </a:r>
          </a:p>
          <a:p>
            <a:endParaRPr lang="en-US" sz="32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68A59AA-1A69-0C4B-521C-6C45A8F98973}"/>
              </a:ext>
            </a:extLst>
          </p:cNvPr>
          <p:cNvCxnSpPr/>
          <p:nvPr/>
        </p:nvCxnSpPr>
        <p:spPr>
          <a:xfrm>
            <a:off x="191589" y="799125"/>
            <a:ext cx="2136809" cy="0"/>
          </a:xfrm>
          <a:prstGeom prst="line">
            <a:avLst/>
          </a:prstGeom>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ACCF9D3D-C84C-09A3-408B-59F4373E52CF}"/>
              </a:ext>
            </a:extLst>
          </p:cNvPr>
          <p:cNvSpPr txBox="1"/>
          <p:nvPr/>
        </p:nvSpPr>
        <p:spPr>
          <a:xfrm>
            <a:off x="918468" y="6519446"/>
            <a:ext cx="5679440" cy="338554"/>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39" y="6261538"/>
            <a:ext cx="599785" cy="515815"/>
          </a:xfrm>
          <a:prstGeom prst="rect">
            <a:avLst/>
          </a:prstGeom>
        </p:spPr>
      </p:pic>
      <p:sp>
        <p:nvSpPr>
          <p:cNvPr id="8" name="Rectangle 7">
            <a:extLst>
              <a:ext uri="{FF2B5EF4-FFF2-40B4-BE49-F238E27FC236}">
                <a16:creationId xmlns:a16="http://schemas.microsoft.com/office/drawing/2014/main" id="{82AC8B11-5512-2814-F5A1-25F31FB54124}"/>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99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light at night&#10;&#10;Description automatically generated">
            <a:extLst>
              <a:ext uri="{FF2B5EF4-FFF2-40B4-BE49-F238E27FC236}">
                <a16:creationId xmlns:a16="http://schemas.microsoft.com/office/drawing/2014/main" id="{B6DDD683-4318-E1DA-982D-B07B3AE66D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29" b="1229"/>
          <a:stretch/>
        </p:blipFill>
        <p:spPr>
          <a:xfrm>
            <a:off x="0" y="0"/>
            <a:ext cx="12191999" cy="6858000"/>
          </a:xfrm>
          <a:prstGeom prst="rect">
            <a:avLst/>
          </a:prstGeom>
        </p:spPr>
      </p:pic>
      <p:pic>
        <p:nvPicPr>
          <p:cNvPr id="4" name="Graphic 3">
            <a:extLst>
              <a:ext uri="{FF2B5EF4-FFF2-40B4-BE49-F238E27FC236}">
                <a16:creationId xmlns:a16="http://schemas.microsoft.com/office/drawing/2014/main" id="{026D3F54-6825-6783-CC44-24E81B436DD8}"/>
              </a:ext>
            </a:extLst>
          </p:cNvPr>
          <p:cNvPicPr>
            <a:picLocks noChangeAspect="1"/>
          </p:cNvPicPr>
          <p:nvPr/>
        </p:nvPicPr>
        <p:blipFill rotWithShape="1">
          <a:blip>
            <a:extLst>
              <a:ext uri="{96DAC541-7B7A-43D3-8B79-37D633B846F1}">
                <asvg:svgBlip xmlns:asvg="http://schemas.microsoft.com/office/drawing/2016/SVG/main" r:embed="rId4"/>
              </a:ext>
            </a:extLst>
          </a:blip>
          <a:srcRect l="24874" t="13534" r="21312" b="18018"/>
          <a:stretch/>
        </p:blipFill>
        <p:spPr>
          <a:xfrm>
            <a:off x="103746" y="86381"/>
            <a:ext cx="1926760" cy="1634639"/>
          </a:xfrm>
          <a:prstGeom prst="rect">
            <a:avLst/>
          </a:prstGeom>
        </p:spPr>
      </p:pic>
      <p:sp>
        <p:nvSpPr>
          <p:cNvPr id="5" name="Title 1">
            <a:extLst>
              <a:ext uri="{FF2B5EF4-FFF2-40B4-BE49-F238E27FC236}">
                <a16:creationId xmlns:a16="http://schemas.microsoft.com/office/drawing/2014/main" id="{C4BF4348-378E-D8D0-8369-748BF6B831D1}"/>
              </a:ext>
            </a:extLst>
          </p:cNvPr>
          <p:cNvSpPr txBox="1">
            <a:spLocks/>
          </p:cNvSpPr>
          <p:nvPr/>
        </p:nvSpPr>
        <p:spPr>
          <a:xfrm>
            <a:off x="1587062" y="1861329"/>
            <a:ext cx="10604938" cy="2659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small" spc="300">
                <a:solidFill>
                  <a:schemeClr val="bg1"/>
                </a:solidFill>
                <a:latin typeface="+mn-lt"/>
                <a:cs typeface="Arial" panose="020B0604020202020204" pitchFamily="34" charset="0"/>
              </a:rPr>
              <a:t>Grant Management Accounting</a:t>
            </a:r>
            <a:endParaRPr lang="en-US" sz="4800" cap="small" spc="300">
              <a:solidFill>
                <a:schemeClr val="bg1"/>
              </a:solidFill>
              <a:latin typeface="+mn-lt"/>
              <a:cs typeface="Arial" panose="020B0604020202020204" pitchFamily="34" charset="0"/>
            </a:endParaRPr>
          </a:p>
          <a:p>
            <a:r>
              <a:rPr lang="en-US" sz="2800" cap="small" spc="300">
                <a:solidFill>
                  <a:schemeClr val="bg1"/>
                </a:solidFill>
                <a:latin typeface="+mn-lt"/>
                <a:cs typeface="Arial" panose="020B0604020202020204" pitchFamily="34" charset="0"/>
              </a:rPr>
              <a:t>	Grants Accounting</a:t>
            </a:r>
          </a:p>
          <a:p>
            <a:r>
              <a:rPr lang="en-US" sz="2800" cap="small" spc="300">
                <a:solidFill>
                  <a:schemeClr val="bg1"/>
                </a:solidFill>
                <a:latin typeface="+mn-lt"/>
                <a:cs typeface="Arial" panose="020B0604020202020204" pitchFamily="34" charset="0"/>
              </a:rPr>
              <a:t>		</a:t>
            </a:r>
          </a:p>
          <a:p>
            <a:r>
              <a:rPr lang="en-US" sz="2800" cap="small" spc="300">
                <a:solidFill>
                  <a:schemeClr val="bg1"/>
                </a:solidFill>
                <a:latin typeface="+mn-lt"/>
                <a:cs typeface="Arial" panose="020B0604020202020204" pitchFamily="34" charset="0"/>
              </a:rPr>
              <a:t>			</a:t>
            </a:r>
            <a:r>
              <a:rPr lang="en-US" sz="2800" b="1" cap="small" spc="300">
                <a:solidFill>
                  <a:schemeClr val="bg1"/>
                </a:solidFill>
                <a:cs typeface="Arial" panose="020B0604020202020204" pitchFamily="34" charset="0"/>
              </a:rPr>
              <a:t>Support Center</a:t>
            </a:r>
          </a:p>
          <a:p>
            <a:endParaRPr lang="en-US" sz="2800" b="1" cap="small" spc="300">
              <a:solidFill>
                <a:schemeClr val="bg1"/>
              </a:solidFill>
              <a:cs typeface="Arial" panose="020B0604020202020204" pitchFamily="34" charset="0"/>
            </a:endParaRPr>
          </a:p>
          <a:p>
            <a:r>
              <a:rPr lang="en-US" sz="2800" b="1" cap="small" spc="300">
                <a:solidFill>
                  <a:schemeClr val="bg1"/>
                </a:solidFill>
                <a:cs typeface="Arial" panose="020B0604020202020204" pitchFamily="34" charset="0"/>
              </a:rPr>
              <a:t>					</a:t>
            </a:r>
            <a:r>
              <a:rPr lang="en-US" sz="2400" cap="small" spc="300">
                <a:solidFill>
                  <a:schemeClr val="bg1"/>
                </a:solidFill>
                <a:cs typeface="Arial" panose="020B0604020202020204" pitchFamily="34" charset="0"/>
              </a:rPr>
              <a:t> </a:t>
            </a:r>
            <a:r>
              <a:rPr lang="en-US" sz="2800" b="1" cap="small" spc="300">
                <a:solidFill>
                  <a:schemeClr val="bg1"/>
                </a:solidFill>
                <a:cs typeface="Arial" panose="020B0604020202020204" pitchFamily="34" charset="0"/>
              </a:rPr>
              <a:t>Cash Management</a:t>
            </a:r>
          </a:p>
          <a:p>
            <a:endParaRPr lang="en-US" sz="2400" cap="small" spc="30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8718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B531-C4A9-FDF0-5A97-DD0419837505}"/>
            </a:ext>
          </a:extLst>
        </p:cNvPr>
        <p:cNvGrpSpPr/>
        <p:nvPr/>
      </p:nvGrpSpPr>
      <p:grpSpPr>
        <a:xfrm>
          <a:off x="0" y="0"/>
          <a:ext cx="0" cy="0"/>
          <a:chOff x="0" y="0"/>
          <a:chExt cx="0" cy="0"/>
        </a:xfrm>
      </p:grpSpPr>
      <p:sp>
        <p:nvSpPr>
          <p:cNvPr id="4" name="TextBox 10">
            <a:extLst>
              <a:ext uri="{FF2B5EF4-FFF2-40B4-BE49-F238E27FC236}">
                <a16:creationId xmlns:a16="http://schemas.microsoft.com/office/drawing/2014/main" id="{454D653B-E849-8F42-DE8B-5644C36135A1}"/>
              </a:ext>
            </a:extLst>
          </p:cNvPr>
          <p:cNvSpPr txBox="1">
            <a:spLocks noChangeArrowheads="1"/>
          </p:cNvSpPr>
          <p:nvPr/>
        </p:nvSpPr>
        <p:spPr bwMode="auto">
          <a:xfrm>
            <a:off x="1110812" y="605935"/>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New Award Set Up</a:t>
            </a:r>
          </a:p>
        </p:txBody>
      </p:sp>
      <p:pic>
        <p:nvPicPr>
          <p:cNvPr id="5" name="Content Placeholder 4">
            <a:extLst>
              <a:ext uri="{FF2B5EF4-FFF2-40B4-BE49-F238E27FC236}">
                <a16:creationId xmlns:a16="http://schemas.microsoft.com/office/drawing/2014/main" id="{80AAFF58-4E7D-9E62-5E21-BADDAB0F293A}"/>
              </a:ext>
            </a:extLst>
          </p:cNvPr>
          <p:cNvPicPr>
            <a:picLocks noChangeAspect="1"/>
          </p:cNvPicPr>
          <p:nvPr/>
        </p:nvPicPr>
        <p:blipFill>
          <a:blip r:embed="rId2"/>
          <a:stretch>
            <a:fillRect/>
          </a:stretch>
        </p:blipFill>
        <p:spPr>
          <a:xfrm>
            <a:off x="6870584" y="1559989"/>
            <a:ext cx="4517946" cy="3050111"/>
          </a:xfrm>
          <a:prstGeom prst="rect">
            <a:avLst/>
          </a:prstGeom>
        </p:spPr>
      </p:pic>
      <p:sp>
        <p:nvSpPr>
          <p:cNvPr id="2" name="Rectangle 1">
            <a:extLst>
              <a:ext uri="{FF2B5EF4-FFF2-40B4-BE49-F238E27FC236}">
                <a16:creationId xmlns:a16="http://schemas.microsoft.com/office/drawing/2014/main" id="{5C9386D4-5C8B-9458-7E35-6B42B8FA10AD}"/>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07E35294-F326-9BF0-8C0F-E26AC75B47FF}"/>
              </a:ext>
            </a:extLst>
          </p:cNvPr>
          <p:cNvGraphicFramePr/>
          <p:nvPr>
            <p:extLst>
              <p:ext uri="{D42A27DB-BD31-4B8C-83A1-F6EECF244321}">
                <p14:modId xmlns:p14="http://schemas.microsoft.com/office/powerpoint/2010/main" val="370899447"/>
              </p:ext>
            </p:extLst>
          </p:nvPr>
        </p:nvGraphicFramePr>
        <p:xfrm>
          <a:off x="1940838" y="1250964"/>
          <a:ext cx="785650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E985E43-59C3-407A-8B8A-8932D5D2E142}"/>
              </a:ext>
            </a:extLst>
          </p:cNvPr>
          <p:cNvPicPr>
            <a:picLocks noChangeAspect="1"/>
          </p:cNvPicPr>
          <p:nvPr/>
        </p:nvPicPr>
        <p:blipFill>
          <a:blip r:embed="rId8"/>
          <a:stretch>
            <a:fillRect/>
          </a:stretch>
        </p:blipFill>
        <p:spPr>
          <a:xfrm>
            <a:off x="6870584" y="4623323"/>
            <a:ext cx="4517946" cy="2247900"/>
          </a:xfrm>
          <a:prstGeom prst="rect">
            <a:avLst/>
          </a:prstGeom>
          <a:ln w="12700">
            <a:solidFill>
              <a:schemeClr val="tx1"/>
            </a:solidFill>
          </a:ln>
        </p:spPr>
      </p:pic>
      <p:grpSp>
        <p:nvGrpSpPr>
          <p:cNvPr id="13" name="Group 12">
            <a:extLst>
              <a:ext uri="{FF2B5EF4-FFF2-40B4-BE49-F238E27FC236}">
                <a16:creationId xmlns:a16="http://schemas.microsoft.com/office/drawing/2014/main" id="{46C9E623-F61A-AB0D-7416-89BC93F3DD8F}"/>
              </a:ext>
            </a:extLst>
          </p:cNvPr>
          <p:cNvGrpSpPr/>
          <p:nvPr/>
        </p:nvGrpSpPr>
        <p:grpSpPr>
          <a:xfrm>
            <a:off x="351967" y="75706"/>
            <a:ext cx="3608192" cy="476389"/>
            <a:chOff x="1313431" y="158615"/>
            <a:chExt cx="3640251" cy="685928"/>
          </a:xfrm>
        </p:grpSpPr>
        <p:grpSp>
          <p:nvGrpSpPr>
            <p:cNvPr id="10" name="Group 2">
              <a:extLst>
                <a:ext uri="{FF2B5EF4-FFF2-40B4-BE49-F238E27FC236}">
                  <a16:creationId xmlns:a16="http://schemas.microsoft.com/office/drawing/2014/main" id="{22243A8E-1D96-BD26-DE42-D813DF1382BC}"/>
                </a:ext>
              </a:extLst>
            </p:cNvPr>
            <p:cNvGrpSpPr/>
            <p:nvPr/>
          </p:nvGrpSpPr>
          <p:grpSpPr>
            <a:xfrm>
              <a:off x="1313431" y="158615"/>
              <a:ext cx="3640251" cy="685928"/>
              <a:chOff x="0" y="0"/>
              <a:chExt cx="1587375" cy="299107"/>
            </a:xfrm>
          </p:grpSpPr>
          <p:sp>
            <p:nvSpPr>
              <p:cNvPr id="11" name="Freeform 3">
                <a:extLst>
                  <a:ext uri="{FF2B5EF4-FFF2-40B4-BE49-F238E27FC236}">
                    <a16:creationId xmlns:a16="http://schemas.microsoft.com/office/drawing/2014/main" id="{82E4B57C-61A5-C62F-8AFF-389E932BF69F}"/>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2" name="TextBox 4">
                <a:extLst>
                  <a:ext uri="{FF2B5EF4-FFF2-40B4-BE49-F238E27FC236}">
                    <a16:creationId xmlns:a16="http://schemas.microsoft.com/office/drawing/2014/main" id="{64D2DFBD-A893-B079-1873-ECED77B89833}"/>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6" name="Freeform 6">
              <a:extLst>
                <a:ext uri="{FF2B5EF4-FFF2-40B4-BE49-F238E27FC236}">
                  <a16:creationId xmlns:a16="http://schemas.microsoft.com/office/drawing/2014/main" id="{43CF86F6-957C-5A30-728D-A66DEAB2F4DE}"/>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pic>
        <p:nvPicPr>
          <p:cNvPr id="16" name="Picture 15">
            <a:extLst>
              <a:ext uri="{FF2B5EF4-FFF2-40B4-BE49-F238E27FC236}">
                <a16:creationId xmlns:a16="http://schemas.microsoft.com/office/drawing/2014/main" id="{30351211-F814-135D-CF1E-A4D8326F99F2}"/>
              </a:ext>
            </a:extLst>
          </p:cNvPr>
          <p:cNvPicPr>
            <a:picLocks noChangeAspect="1"/>
          </p:cNvPicPr>
          <p:nvPr/>
        </p:nvPicPr>
        <p:blipFill>
          <a:blip r:embed="rId9"/>
          <a:stretch>
            <a:fillRect/>
          </a:stretch>
        </p:blipFill>
        <p:spPr>
          <a:xfrm>
            <a:off x="1388529" y="1620296"/>
            <a:ext cx="4189311" cy="5135255"/>
          </a:xfrm>
          <a:prstGeom prst="rect">
            <a:avLst/>
          </a:prstGeom>
        </p:spPr>
      </p:pic>
    </p:spTree>
    <p:extLst>
      <p:ext uri="{BB962C8B-B14F-4D97-AF65-F5344CB8AC3E}">
        <p14:creationId xmlns:p14="http://schemas.microsoft.com/office/powerpoint/2010/main" val="405654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4EAC5-79D8-470F-E765-B85ED72F44F7}"/>
            </a:ext>
          </a:extLst>
        </p:cNvPr>
        <p:cNvGrpSpPr/>
        <p:nvPr/>
      </p:nvGrpSpPr>
      <p:grpSpPr>
        <a:xfrm>
          <a:off x="0" y="0"/>
          <a:ext cx="0" cy="0"/>
          <a:chOff x="0" y="0"/>
          <a:chExt cx="0" cy="0"/>
        </a:xfrm>
      </p:grpSpPr>
      <p:sp>
        <p:nvSpPr>
          <p:cNvPr id="4" name="TextBox 10">
            <a:extLst>
              <a:ext uri="{FF2B5EF4-FFF2-40B4-BE49-F238E27FC236}">
                <a16:creationId xmlns:a16="http://schemas.microsoft.com/office/drawing/2014/main" id="{E4734A5D-831E-2D35-B263-C92FF543457C}"/>
              </a:ext>
            </a:extLst>
          </p:cNvPr>
          <p:cNvSpPr txBox="1">
            <a:spLocks noChangeArrowheads="1"/>
          </p:cNvSpPr>
          <p:nvPr/>
        </p:nvSpPr>
        <p:spPr bwMode="auto">
          <a:xfrm>
            <a:off x="1039444" y="800196"/>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NCEs / Additional Allocations / Carryover Requests</a:t>
            </a:r>
          </a:p>
        </p:txBody>
      </p:sp>
      <p:sp>
        <p:nvSpPr>
          <p:cNvPr id="2" name="Rectangle 1">
            <a:extLst>
              <a:ext uri="{FF2B5EF4-FFF2-40B4-BE49-F238E27FC236}">
                <a16:creationId xmlns:a16="http://schemas.microsoft.com/office/drawing/2014/main" id="{E35F4F3F-65FF-F9FA-A640-F8B5A06618E4}"/>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FF5A487C-A0F0-279E-90DD-A6FCEDDE7DE1}"/>
              </a:ext>
            </a:extLst>
          </p:cNvPr>
          <p:cNvGrpSpPr/>
          <p:nvPr/>
        </p:nvGrpSpPr>
        <p:grpSpPr>
          <a:xfrm>
            <a:off x="1039444" y="1629266"/>
            <a:ext cx="10707623" cy="4946904"/>
            <a:chOff x="1170431" y="1682495"/>
            <a:chExt cx="10021827" cy="4156139"/>
          </a:xfrm>
        </p:grpSpPr>
        <p:graphicFrame>
          <p:nvGraphicFramePr>
            <p:cNvPr id="5" name="Diagram 4">
              <a:extLst>
                <a:ext uri="{FF2B5EF4-FFF2-40B4-BE49-F238E27FC236}">
                  <a16:creationId xmlns:a16="http://schemas.microsoft.com/office/drawing/2014/main" id="{E20D4338-9D55-E44D-1DF1-68F8D833AB42}"/>
                </a:ext>
              </a:extLst>
            </p:cNvPr>
            <p:cNvGraphicFramePr/>
            <p:nvPr>
              <p:extLst>
                <p:ext uri="{D42A27DB-BD31-4B8C-83A1-F6EECF244321}">
                  <p14:modId xmlns:p14="http://schemas.microsoft.com/office/powerpoint/2010/main" val="1942747436"/>
                </p:ext>
              </p:extLst>
            </p:nvPr>
          </p:nvGraphicFramePr>
          <p:xfrm>
            <a:off x="1170431" y="1682495"/>
            <a:ext cx="4974788" cy="4156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8181C444-3ABD-46EE-E785-B7F5C64CE5BD}"/>
                </a:ext>
              </a:extLst>
            </p:cNvPr>
            <p:cNvGraphicFramePr/>
            <p:nvPr/>
          </p:nvGraphicFramePr>
          <p:xfrm>
            <a:off x="6342890" y="1682495"/>
            <a:ext cx="4849368" cy="41561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6" name="Group 5">
            <a:extLst>
              <a:ext uri="{FF2B5EF4-FFF2-40B4-BE49-F238E27FC236}">
                <a16:creationId xmlns:a16="http://schemas.microsoft.com/office/drawing/2014/main" id="{2D98D50B-4230-FEAF-B9C1-231CD1F0DE00}"/>
              </a:ext>
            </a:extLst>
          </p:cNvPr>
          <p:cNvGrpSpPr/>
          <p:nvPr/>
        </p:nvGrpSpPr>
        <p:grpSpPr>
          <a:xfrm>
            <a:off x="345244" y="125679"/>
            <a:ext cx="3608192" cy="476389"/>
            <a:chOff x="1313431" y="158615"/>
            <a:chExt cx="3640251" cy="685928"/>
          </a:xfrm>
        </p:grpSpPr>
        <p:grpSp>
          <p:nvGrpSpPr>
            <p:cNvPr id="9" name="Group 2">
              <a:extLst>
                <a:ext uri="{FF2B5EF4-FFF2-40B4-BE49-F238E27FC236}">
                  <a16:creationId xmlns:a16="http://schemas.microsoft.com/office/drawing/2014/main" id="{83503015-1BD8-20B8-AEE9-B436A29297CC}"/>
                </a:ext>
              </a:extLst>
            </p:cNvPr>
            <p:cNvGrpSpPr/>
            <p:nvPr/>
          </p:nvGrpSpPr>
          <p:grpSpPr>
            <a:xfrm>
              <a:off x="1313431" y="158615"/>
              <a:ext cx="3640251" cy="685928"/>
              <a:chOff x="0" y="0"/>
              <a:chExt cx="1587375" cy="299107"/>
            </a:xfrm>
          </p:grpSpPr>
          <p:sp>
            <p:nvSpPr>
              <p:cNvPr id="11" name="Freeform 3">
                <a:extLst>
                  <a:ext uri="{FF2B5EF4-FFF2-40B4-BE49-F238E27FC236}">
                    <a16:creationId xmlns:a16="http://schemas.microsoft.com/office/drawing/2014/main" id="{9E797B61-4E73-CC1F-2727-F3353BEBEB6B}"/>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2" name="TextBox 4">
                <a:extLst>
                  <a:ext uri="{FF2B5EF4-FFF2-40B4-BE49-F238E27FC236}">
                    <a16:creationId xmlns:a16="http://schemas.microsoft.com/office/drawing/2014/main" id="{27099383-C449-62A5-3AC6-E91CB4EF08A1}"/>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Freeform 6">
              <a:extLst>
                <a:ext uri="{FF2B5EF4-FFF2-40B4-BE49-F238E27FC236}">
                  <a16:creationId xmlns:a16="http://schemas.microsoft.com/office/drawing/2014/main" id="{25F860D2-2B62-0C11-4061-65477D28627F}"/>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Tree>
    <p:extLst>
      <p:ext uri="{BB962C8B-B14F-4D97-AF65-F5344CB8AC3E}">
        <p14:creationId xmlns:p14="http://schemas.microsoft.com/office/powerpoint/2010/main" val="227508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D058-5465-3ACA-6C0B-D8C2745E913F}"/>
            </a:ext>
          </a:extLst>
        </p:cNvPr>
        <p:cNvGrpSpPr/>
        <p:nvPr/>
      </p:nvGrpSpPr>
      <p:grpSpPr>
        <a:xfrm>
          <a:off x="0" y="0"/>
          <a:ext cx="0" cy="0"/>
          <a:chOff x="0" y="0"/>
          <a:chExt cx="0" cy="0"/>
        </a:xfrm>
      </p:grpSpPr>
      <p:sp>
        <p:nvSpPr>
          <p:cNvPr id="4" name="TextBox 10">
            <a:extLst>
              <a:ext uri="{FF2B5EF4-FFF2-40B4-BE49-F238E27FC236}">
                <a16:creationId xmlns:a16="http://schemas.microsoft.com/office/drawing/2014/main" id="{DAF05B1B-78AA-6BCC-3A8B-C18A2B737EB7}"/>
              </a:ext>
            </a:extLst>
          </p:cNvPr>
          <p:cNvSpPr txBox="1">
            <a:spLocks noChangeArrowheads="1"/>
          </p:cNvSpPr>
          <p:nvPr/>
        </p:nvSpPr>
        <p:spPr bwMode="auto">
          <a:xfrm>
            <a:off x="1028062" y="695200"/>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Cost Share</a:t>
            </a:r>
          </a:p>
        </p:txBody>
      </p:sp>
      <p:sp>
        <p:nvSpPr>
          <p:cNvPr id="2" name="Rectangle 1">
            <a:extLst>
              <a:ext uri="{FF2B5EF4-FFF2-40B4-BE49-F238E27FC236}">
                <a16:creationId xmlns:a16="http://schemas.microsoft.com/office/drawing/2014/main" id="{41A26FE2-3BA2-FF28-E362-E1C115B0A684}"/>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8DC4E9F2-C5BC-BA2C-D5DE-C8EDF3F365A1}"/>
              </a:ext>
            </a:extLst>
          </p:cNvPr>
          <p:cNvGrpSpPr/>
          <p:nvPr/>
        </p:nvGrpSpPr>
        <p:grpSpPr>
          <a:xfrm>
            <a:off x="494406" y="1865716"/>
            <a:ext cx="4326112" cy="3609035"/>
            <a:chOff x="3028938" y="1893383"/>
            <a:chExt cx="4326112" cy="3609035"/>
          </a:xfrm>
        </p:grpSpPr>
        <p:sp>
          <p:nvSpPr>
            <p:cNvPr id="5" name="Freeform: Shape 4">
              <a:extLst>
                <a:ext uri="{FF2B5EF4-FFF2-40B4-BE49-F238E27FC236}">
                  <a16:creationId xmlns:a16="http://schemas.microsoft.com/office/drawing/2014/main" id="{D94C6B3C-9991-3F33-3E14-2407ED57CA59}"/>
                </a:ext>
              </a:extLst>
            </p:cNvPr>
            <p:cNvSpPr/>
            <p:nvPr/>
          </p:nvSpPr>
          <p:spPr>
            <a:xfrm rot="1935283">
              <a:off x="3086080" y="1893383"/>
              <a:ext cx="953031" cy="953031"/>
            </a:xfrm>
            <a:custGeom>
              <a:avLst/>
              <a:gdLst/>
              <a:ahLst/>
              <a:cxnLst>
                <a:cxn ang="3cd4">
                  <a:pos x="hc" y="t"/>
                </a:cxn>
                <a:cxn ang="cd2">
                  <a:pos x="l" y="vc"/>
                </a:cxn>
                <a:cxn ang="cd4">
                  <a:pos x="hc" y="b"/>
                </a:cxn>
                <a:cxn ang="0">
                  <a:pos x="r" y="vc"/>
                </a:cxn>
              </a:cxnLst>
              <a:rect l="l" t="t" r="r" b="b"/>
              <a:pathLst>
                <a:path w="1531" h="1531">
                  <a:moveTo>
                    <a:pt x="1531" y="766"/>
                  </a:moveTo>
                  <a:cubicBezTo>
                    <a:pt x="1531" y="1189"/>
                    <a:pt x="1188" y="1531"/>
                    <a:pt x="765" y="1531"/>
                  </a:cubicBezTo>
                  <a:cubicBezTo>
                    <a:pt x="342" y="1531"/>
                    <a:pt x="0" y="1189"/>
                    <a:pt x="0" y="766"/>
                  </a:cubicBezTo>
                  <a:cubicBezTo>
                    <a:pt x="0" y="343"/>
                    <a:pt x="342" y="0"/>
                    <a:pt x="765" y="0"/>
                  </a:cubicBezTo>
                  <a:cubicBezTo>
                    <a:pt x="1188" y="0"/>
                    <a:pt x="1531" y="343"/>
                    <a:pt x="1531" y="766"/>
                  </a:cubicBezTo>
                  <a:close/>
                </a:path>
              </a:pathLst>
            </a:custGeom>
            <a:solidFill>
              <a:schemeClr val="accent1"/>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Poppins" panose="00000500000000000000" pitchFamily="2" charset="0"/>
                <a:ea typeface="Microsoft YaHei" pitchFamily="2"/>
                <a:cs typeface="Lucida Sans" pitchFamily="2"/>
              </a:endParaRPr>
            </a:p>
          </p:txBody>
        </p:sp>
        <p:sp>
          <p:nvSpPr>
            <p:cNvPr id="8" name="TextBox 7">
              <a:extLst>
                <a:ext uri="{FF2B5EF4-FFF2-40B4-BE49-F238E27FC236}">
                  <a16:creationId xmlns:a16="http://schemas.microsoft.com/office/drawing/2014/main" id="{3BBD4C34-183F-7F7A-0B5D-A29410495B50}"/>
                </a:ext>
              </a:extLst>
            </p:cNvPr>
            <p:cNvSpPr txBox="1"/>
            <p:nvPr/>
          </p:nvSpPr>
          <p:spPr>
            <a:xfrm>
              <a:off x="4291880" y="1935193"/>
              <a:ext cx="2990852" cy="1005340"/>
            </a:xfrm>
            <a:prstGeom prst="rect">
              <a:avLst/>
            </a:prstGeom>
            <a:noFill/>
          </p:spPr>
          <p:txBody>
            <a:bodyPr wrap="square" rtlCol="0">
              <a:spAutoFit/>
            </a:bodyPr>
            <a:lstStyle/>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Commitment made by the Institution to fund the portion of </a:t>
              </a:r>
              <a:r>
                <a:rPr lang="en-US" sz="1400" spc="-10">
                  <a:solidFill>
                    <a:prstClr val="black"/>
                  </a:solidFill>
                  <a:latin typeface="Calibri" panose="020F0502020204030204"/>
                  <a:cs typeface="Poppins" panose="00000500000000000000" pitchFamily="2" charset="0"/>
                </a:rPr>
                <a:t>project </a:t>
              </a: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cost </a:t>
              </a:r>
              <a:r>
                <a:rPr lang="en-US" sz="1400" spc="-10">
                  <a:solidFill>
                    <a:prstClr val="black"/>
                  </a:solidFill>
                  <a:latin typeface="Calibri" panose="020F0502020204030204"/>
                  <a:cs typeface="Poppins" panose="00000500000000000000" pitchFamily="2" charset="0"/>
                </a:rPr>
                <a:t>not funded by the </a:t>
              </a: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sponsoring agency.</a:t>
              </a:r>
            </a:p>
          </p:txBody>
        </p:sp>
        <p:sp>
          <p:nvSpPr>
            <p:cNvPr id="9" name="TextBox 8">
              <a:extLst>
                <a:ext uri="{FF2B5EF4-FFF2-40B4-BE49-F238E27FC236}">
                  <a16:creationId xmlns:a16="http://schemas.microsoft.com/office/drawing/2014/main" id="{D0AF5827-D04E-6892-7022-53346537F396}"/>
                </a:ext>
              </a:extLst>
            </p:cNvPr>
            <p:cNvSpPr txBox="1"/>
            <p:nvPr/>
          </p:nvSpPr>
          <p:spPr>
            <a:xfrm>
              <a:off x="4364198" y="3027189"/>
              <a:ext cx="2990852" cy="1236172"/>
            </a:xfrm>
            <a:prstGeom prst="rect">
              <a:avLst/>
            </a:prstGeom>
            <a:noFill/>
          </p:spPr>
          <p:txBody>
            <a:bodyPr wrap="square" rtlCol="0">
              <a:sp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May be for direct and/or indirect costs</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May consist of Institutional Funds or Funds from other outside sources (third-party agreements).</a:t>
              </a:r>
            </a:p>
          </p:txBody>
        </p:sp>
        <p:sp>
          <p:nvSpPr>
            <p:cNvPr id="10" name="TextBox 9">
              <a:extLst>
                <a:ext uri="{FF2B5EF4-FFF2-40B4-BE49-F238E27FC236}">
                  <a16:creationId xmlns:a16="http://schemas.microsoft.com/office/drawing/2014/main" id="{4D4714C6-ABF8-C55E-863A-CC77032FB1BC}"/>
                </a:ext>
              </a:extLst>
            </p:cNvPr>
            <p:cNvSpPr txBox="1"/>
            <p:nvPr/>
          </p:nvSpPr>
          <p:spPr>
            <a:xfrm>
              <a:off x="4364198" y="4263361"/>
              <a:ext cx="2990852" cy="1239057"/>
            </a:xfrm>
            <a:prstGeom prst="rect">
              <a:avLst/>
            </a:prstGeom>
            <a:noFill/>
          </p:spPr>
          <p:txBody>
            <a:bodyPr wrap="square" rtlCol="0">
              <a:spAutoFit/>
            </a:bodyPr>
            <a:lstStyle/>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Mandatory (Required by the sponsor, included in the proposal and approved in the budget)</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Must be tracked</a:t>
              </a:r>
            </a:p>
            <a:p>
              <a:pPr marL="171450" marR="0" lvl="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400" b="0" i="0" u="none" strike="noStrike" kern="1200" cap="none" spc="-10" normalizeH="0" baseline="0" noProof="0">
                  <a:ln>
                    <a:noFill/>
                  </a:ln>
                  <a:solidFill>
                    <a:prstClr val="black"/>
                  </a:solidFill>
                  <a:effectLst/>
                  <a:uLnTx/>
                  <a:uFillTx/>
                  <a:latin typeface="Calibri" panose="020F0502020204030204"/>
                  <a:ea typeface="+mn-ea"/>
                  <a:cs typeface="Poppins" panose="00000500000000000000" pitchFamily="2" charset="0"/>
                </a:rPr>
                <a:t>May require reporting</a:t>
              </a:r>
            </a:p>
          </p:txBody>
        </p:sp>
        <p:sp>
          <p:nvSpPr>
            <p:cNvPr id="13" name="Freeform 61">
              <a:extLst>
                <a:ext uri="{FF2B5EF4-FFF2-40B4-BE49-F238E27FC236}">
                  <a16:creationId xmlns:a16="http://schemas.microsoft.com/office/drawing/2014/main" id="{37E23ACD-F506-993D-962B-19BAED151BD6}"/>
                </a:ext>
              </a:extLst>
            </p:cNvPr>
            <p:cNvSpPr>
              <a:spLocks noChangeArrowheads="1"/>
            </p:cNvSpPr>
            <p:nvPr/>
          </p:nvSpPr>
          <p:spPr bwMode="auto">
            <a:xfrm>
              <a:off x="3168937" y="2044383"/>
              <a:ext cx="787315" cy="672752"/>
            </a:xfrm>
            <a:custGeom>
              <a:avLst/>
              <a:gdLst>
                <a:gd name="connsiteX0" fmla="*/ 714988 w 1263863"/>
                <a:gd name="connsiteY0" fmla="*/ 776308 h 1107924"/>
                <a:gd name="connsiteX1" fmla="*/ 632067 w 1263863"/>
                <a:gd name="connsiteY1" fmla="*/ 857974 h 1107924"/>
                <a:gd name="connsiteX2" fmla="*/ 714988 w 1263863"/>
                <a:gd name="connsiteY2" fmla="*/ 940897 h 1107924"/>
                <a:gd name="connsiteX3" fmla="*/ 796652 w 1263863"/>
                <a:gd name="connsiteY3" fmla="*/ 857974 h 1107924"/>
                <a:gd name="connsiteX4" fmla="*/ 714988 w 1263863"/>
                <a:gd name="connsiteY4" fmla="*/ 776308 h 1107924"/>
                <a:gd name="connsiteX5" fmla="*/ 714988 w 1263863"/>
                <a:gd name="connsiteY5" fmla="*/ 741129 h 1107924"/>
                <a:gd name="connsiteX6" fmla="*/ 831831 w 1263863"/>
                <a:gd name="connsiteY6" fmla="*/ 857974 h 1107924"/>
                <a:gd name="connsiteX7" fmla="*/ 714988 w 1263863"/>
                <a:gd name="connsiteY7" fmla="*/ 976076 h 1107924"/>
                <a:gd name="connsiteX8" fmla="*/ 596888 w 1263863"/>
                <a:gd name="connsiteY8" fmla="*/ 857974 h 1107924"/>
                <a:gd name="connsiteX9" fmla="*/ 714988 w 1263863"/>
                <a:gd name="connsiteY9" fmla="*/ 741129 h 1107924"/>
                <a:gd name="connsiteX10" fmla="*/ 678140 w 1263863"/>
                <a:gd name="connsiteY10" fmla="*/ 643537 h 1107924"/>
                <a:gd name="connsiteX11" fmla="*/ 639420 w 1263863"/>
                <a:gd name="connsiteY11" fmla="*/ 653471 h 1107924"/>
                <a:gd name="connsiteX12" fmla="*/ 645665 w 1263863"/>
                <a:gd name="connsiteY12" fmla="*/ 677062 h 1107924"/>
                <a:gd name="connsiteX13" fmla="*/ 635673 w 1263863"/>
                <a:gd name="connsiteY13" fmla="*/ 698171 h 1107924"/>
                <a:gd name="connsiteX14" fmla="*/ 580715 w 1263863"/>
                <a:gd name="connsiteY14" fmla="*/ 740388 h 1107924"/>
                <a:gd name="connsiteX15" fmla="*/ 559482 w 1263863"/>
                <a:gd name="connsiteY15" fmla="*/ 744113 h 1107924"/>
                <a:gd name="connsiteX16" fmla="*/ 536999 w 1263863"/>
                <a:gd name="connsiteY16" fmla="*/ 731696 h 1107924"/>
                <a:gd name="connsiteX17" fmla="*/ 517015 w 1263863"/>
                <a:gd name="connsiteY17" fmla="*/ 765222 h 1107924"/>
                <a:gd name="connsiteX18" fmla="*/ 539497 w 1263863"/>
                <a:gd name="connsiteY18" fmla="*/ 777638 h 1107924"/>
                <a:gd name="connsiteX19" fmla="*/ 546991 w 1263863"/>
                <a:gd name="connsiteY19" fmla="*/ 798747 h 1107924"/>
                <a:gd name="connsiteX20" fmla="*/ 536999 w 1263863"/>
                <a:gd name="connsiteY20" fmla="*/ 868281 h 1107924"/>
                <a:gd name="connsiteX21" fmla="*/ 524509 w 1263863"/>
                <a:gd name="connsiteY21" fmla="*/ 886906 h 1107924"/>
                <a:gd name="connsiteX22" fmla="*/ 500777 w 1263863"/>
                <a:gd name="connsiteY22" fmla="*/ 891872 h 1107924"/>
                <a:gd name="connsiteX23" fmla="*/ 510769 w 1263863"/>
                <a:gd name="connsiteY23" fmla="*/ 930364 h 1107924"/>
                <a:gd name="connsiteX24" fmla="*/ 534501 w 1263863"/>
                <a:gd name="connsiteY24" fmla="*/ 924156 h 1107924"/>
                <a:gd name="connsiteX25" fmla="*/ 555735 w 1263863"/>
                <a:gd name="connsiteY25" fmla="*/ 934089 h 1107924"/>
                <a:gd name="connsiteX26" fmla="*/ 598202 w 1263863"/>
                <a:gd name="connsiteY26" fmla="*/ 988723 h 1107924"/>
                <a:gd name="connsiteX27" fmla="*/ 601949 w 1263863"/>
                <a:gd name="connsiteY27" fmla="*/ 1009831 h 1107924"/>
                <a:gd name="connsiteX28" fmla="*/ 588210 w 1263863"/>
                <a:gd name="connsiteY28" fmla="*/ 1032181 h 1107924"/>
                <a:gd name="connsiteX29" fmla="*/ 623182 w 1263863"/>
                <a:gd name="connsiteY29" fmla="*/ 1052048 h 1107924"/>
                <a:gd name="connsiteX30" fmla="*/ 635673 w 1263863"/>
                <a:gd name="connsiteY30" fmla="*/ 1029698 h 1107924"/>
                <a:gd name="connsiteX31" fmla="*/ 656906 w 1263863"/>
                <a:gd name="connsiteY31" fmla="*/ 1022248 h 1107924"/>
                <a:gd name="connsiteX32" fmla="*/ 726852 w 1263863"/>
                <a:gd name="connsiteY32" fmla="*/ 1032181 h 1107924"/>
                <a:gd name="connsiteX33" fmla="*/ 728101 w 1263863"/>
                <a:gd name="connsiteY33" fmla="*/ 1032181 h 1107924"/>
                <a:gd name="connsiteX34" fmla="*/ 744339 w 1263863"/>
                <a:gd name="connsiteY34" fmla="*/ 1044598 h 1107924"/>
                <a:gd name="connsiteX35" fmla="*/ 750584 w 1263863"/>
                <a:gd name="connsiteY35" fmla="*/ 1069432 h 1107924"/>
                <a:gd name="connsiteX36" fmla="*/ 789304 w 1263863"/>
                <a:gd name="connsiteY36" fmla="*/ 1058257 h 1107924"/>
                <a:gd name="connsiteX37" fmla="*/ 783059 w 1263863"/>
                <a:gd name="connsiteY37" fmla="*/ 1034665 h 1107924"/>
                <a:gd name="connsiteX38" fmla="*/ 791802 w 1263863"/>
                <a:gd name="connsiteY38" fmla="*/ 1013556 h 1107924"/>
                <a:gd name="connsiteX39" fmla="*/ 848009 w 1263863"/>
                <a:gd name="connsiteY39" fmla="*/ 971340 h 1107924"/>
                <a:gd name="connsiteX40" fmla="*/ 870491 w 1263863"/>
                <a:gd name="connsiteY40" fmla="*/ 967614 h 1107924"/>
                <a:gd name="connsiteX41" fmla="*/ 891725 w 1263863"/>
                <a:gd name="connsiteY41" fmla="*/ 980031 h 1107924"/>
                <a:gd name="connsiteX42" fmla="*/ 910460 w 1263863"/>
                <a:gd name="connsiteY42" fmla="*/ 946506 h 1107924"/>
                <a:gd name="connsiteX43" fmla="*/ 889227 w 1263863"/>
                <a:gd name="connsiteY43" fmla="*/ 934089 h 1107924"/>
                <a:gd name="connsiteX44" fmla="*/ 881733 w 1263863"/>
                <a:gd name="connsiteY44" fmla="*/ 912981 h 1107924"/>
                <a:gd name="connsiteX45" fmla="*/ 890476 w 1263863"/>
                <a:gd name="connsiteY45" fmla="*/ 843447 h 1107924"/>
                <a:gd name="connsiteX46" fmla="*/ 902966 w 1263863"/>
                <a:gd name="connsiteY46" fmla="*/ 826064 h 1107924"/>
                <a:gd name="connsiteX47" fmla="*/ 927947 w 1263863"/>
                <a:gd name="connsiteY47" fmla="*/ 819855 h 1107924"/>
                <a:gd name="connsiteX48" fmla="*/ 917955 w 1263863"/>
                <a:gd name="connsiteY48" fmla="*/ 781364 h 1107924"/>
                <a:gd name="connsiteX49" fmla="*/ 894223 w 1263863"/>
                <a:gd name="connsiteY49" fmla="*/ 787572 h 1107924"/>
                <a:gd name="connsiteX50" fmla="*/ 872989 w 1263863"/>
                <a:gd name="connsiteY50" fmla="*/ 778880 h 1107924"/>
                <a:gd name="connsiteX51" fmla="*/ 830522 w 1263863"/>
                <a:gd name="connsiteY51" fmla="*/ 723004 h 1107924"/>
                <a:gd name="connsiteX52" fmla="*/ 826775 w 1263863"/>
                <a:gd name="connsiteY52" fmla="*/ 700654 h 1107924"/>
                <a:gd name="connsiteX53" fmla="*/ 839265 w 1263863"/>
                <a:gd name="connsiteY53" fmla="*/ 679546 h 1107924"/>
                <a:gd name="connsiteX54" fmla="*/ 805541 w 1263863"/>
                <a:gd name="connsiteY54" fmla="*/ 659679 h 1107924"/>
                <a:gd name="connsiteX55" fmla="*/ 793051 w 1263863"/>
                <a:gd name="connsiteY55" fmla="*/ 682029 h 1107924"/>
                <a:gd name="connsiteX56" fmla="*/ 771818 w 1263863"/>
                <a:gd name="connsiteY56" fmla="*/ 689479 h 1107924"/>
                <a:gd name="connsiteX57" fmla="*/ 701872 w 1263863"/>
                <a:gd name="connsiteY57" fmla="*/ 680787 h 1107924"/>
                <a:gd name="connsiteX58" fmla="*/ 700623 w 1263863"/>
                <a:gd name="connsiteY58" fmla="*/ 680787 h 1107924"/>
                <a:gd name="connsiteX59" fmla="*/ 678140 w 1263863"/>
                <a:gd name="connsiteY59" fmla="*/ 643537 h 1107924"/>
                <a:gd name="connsiteX60" fmla="*/ 685634 w 1263863"/>
                <a:gd name="connsiteY60" fmla="*/ 605045 h 1107924"/>
                <a:gd name="connsiteX61" fmla="*/ 699374 w 1263863"/>
                <a:gd name="connsiteY61" fmla="*/ 607529 h 1107924"/>
                <a:gd name="connsiteX62" fmla="*/ 706868 w 1263863"/>
                <a:gd name="connsiteY62" fmla="*/ 617462 h 1107924"/>
                <a:gd name="connsiteX63" fmla="*/ 714362 w 1263863"/>
                <a:gd name="connsiteY63" fmla="*/ 644779 h 1107924"/>
                <a:gd name="connsiteX64" fmla="*/ 769320 w 1263863"/>
                <a:gd name="connsiteY64" fmla="*/ 652229 h 1107924"/>
                <a:gd name="connsiteX65" fmla="*/ 783059 w 1263863"/>
                <a:gd name="connsiteY65" fmla="*/ 627396 h 1107924"/>
                <a:gd name="connsiteX66" fmla="*/ 794300 w 1263863"/>
                <a:gd name="connsiteY66" fmla="*/ 619946 h 1107924"/>
                <a:gd name="connsiteX67" fmla="*/ 808040 w 1263863"/>
                <a:gd name="connsiteY67" fmla="*/ 621187 h 1107924"/>
                <a:gd name="connsiteX68" fmla="*/ 872989 w 1263863"/>
                <a:gd name="connsiteY68" fmla="*/ 658437 h 1107924"/>
                <a:gd name="connsiteX69" fmla="*/ 880484 w 1263863"/>
                <a:gd name="connsiteY69" fmla="*/ 669612 h 1107924"/>
                <a:gd name="connsiteX70" fmla="*/ 877985 w 1263863"/>
                <a:gd name="connsiteY70" fmla="*/ 682029 h 1107924"/>
                <a:gd name="connsiteX71" fmla="*/ 864246 w 1263863"/>
                <a:gd name="connsiteY71" fmla="*/ 706863 h 1107924"/>
                <a:gd name="connsiteX72" fmla="*/ 897970 w 1263863"/>
                <a:gd name="connsiteY72" fmla="*/ 750322 h 1107924"/>
                <a:gd name="connsiteX73" fmla="*/ 925449 w 1263863"/>
                <a:gd name="connsiteY73" fmla="*/ 742872 h 1107924"/>
                <a:gd name="connsiteX74" fmla="*/ 939188 w 1263863"/>
                <a:gd name="connsiteY74" fmla="*/ 745355 h 1107924"/>
                <a:gd name="connsiteX75" fmla="*/ 946682 w 1263863"/>
                <a:gd name="connsiteY75" fmla="*/ 755288 h 1107924"/>
                <a:gd name="connsiteX76" fmla="*/ 966667 w 1263863"/>
                <a:gd name="connsiteY76" fmla="*/ 827305 h 1107924"/>
                <a:gd name="connsiteX77" fmla="*/ 954177 w 1263863"/>
                <a:gd name="connsiteY77" fmla="*/ 848414 h 1107924"/>
                <a:gd name="connsiteX78" fmla="*/ 926698 w 1263863"/>
                <a:gd name="connsiteY78" fmla="*/ 855864 h 1107924"/>
                <a:gd name="connsiteX79" fmla="*/ 919204 w 1263863"/>
                <a:gd name="connsiteY79" fmla="*/ 910498 h 1107924"/>
                <a:gd name="connsiteX80" fmla="*/ 944184 w 1263863"/>
                <a:gd name="connsiteY80" fmla="*/ 925398 h 1107924"/>
                <a:gd name="connsiteX81" fmla="*/ 952928 w 1263863"/>
                <a:gd name="connsiteY81" fmla="*/ 935331 h 1107924"/>
                <a:gd name="connsiteX82" fmla="*/ 950429 w 1263863"/>
                <a:gd name="connsiteY82" fmla="*/ 948989 h 1107924"/>
                <a:gd name="connsiteX83" fmla="*/ 912958 w 1263863"/>
                <a:gd name="connsiteY83" fmla="*/ 1013556 h 1107924"/>
                <a:gd name="connsiteX84" fmla="*/ 889227 w 1263863"/>
                <a:gd name="connsiteY84" fmla="*/ 1019765 h 1107924"/>
                <a:gd name="connsiteX85" fmla="*/ 864246 w 1263863"/>
                <a:gd name="connsiteY85" fmla="*/ 1004865 h 1107924"/>
                <a:gd name="connsiteX86" fmla="*/ 820530 w 1263863"/>
                <a:gd name="connsiteY86" fmla="*/ 1038390 h 1107924"/>
                <a:gd name="connsiteX87" fmla="*/ 828024 w 1263863"/>
                <a:gd name="connsiteY87" fmla="*/ 1066948 h 1107924"/>
                <a:gd name="connsiteX88" fmla="*/ 825526 w 1263863"/>
                <a:gd name="connsiteY88" fmla="*/ 1079365 h 1107924"/>
                <a:gd name="connsiteX89" fmla="*/ 815534 w 1263863"/>
                <a:gd name="connsiteY89" fmla="*/ 1088057 h 1107924"/>
                <a:gd name="connsiteX90" fmla="*/ 743090 w 1263863"/>
                <a:gd name="connsiteY90" fmla="*/ 1106682 h 1107924"/>
                <a:gd name="connsiteX91" fmla="*/ 738094 w 1263863"/>
                <a:gd name="connsiteY91" fmla="*/ 1107924 h 1107924"/>
                <a:gd name="connsiteX92" fmla="*/ 730599 w 1263863"/>
                <a:gd name="connsiteY92" fmla="*/ 1105440 h 1107924"/>
                <a:gd name="connsiteX93" fmla="*/ 721856 w 1263863"/>
                <a:gd name="connsiteY93" fmla="*/ 1094265 h 1107924"/>
                <a:gd name="connsiteX94" fmla="*/ 714362 w 1263863"/>
                <a:gd name="connsiteY94" fmla="*/ 1066948 h 1107924"/>
                <a:gd name="connsiteX95" fmla="*/ 659404 w 1263863"/>
                <a:gd name="connsiteY95" fmla="*/ 1059498 h 1107924"/>
                <a:gd name="connsiteX96" fmla="*/ 645665 w 1263863"/>
                <a:gd name="connsiteY96" fmla="*/ 1084332 h 1107924"/>
                <a:gd name="connsiteX97" fmla="*/ 620684 w 1263863"/>
                <a:gd name="connsiteY97" fmla="*/ 1090540 h 1107924"/>
                <a:gd name="connsiteX98" fmla="*/ 555735 w 1263863"/>
                <a:gd name="connsiteY98" fmla="*/ 1053290 h 1107924"/>
                <a:gd name="connsiteX99" fmla="*/ 548240 w 1263863"/>
                <a:gd name="connsiteY99" fmla="*/ 1043357 h 1107924"/>
                <a:gd name="connsiteX100" fmla="*/ 549489 w 1263863"/>
                <a:gd name="connsiteY100" fmla="*/ 1029698 h 1107924"/>
                <a:gd name="connsiteX101" fmla="*/ 564478 w 1263863"/>
                <a:gd name="connsiteY101" fmla="*/ 1004865 h 1107924"/>
                <a:gd name="connsiteX102" fmla="*/ 530754 w 1263863"/>
                <a:gd name="connsiteY102" fmla="*/ 961406 h 1107924"/>
                <a:gd name="connsiteX103" fmla="*/ 502026 w 1263863"/>
                <a:gd name="connsiteY103" fmla="*/ 968856 h 1107924"/>
                <a:gd name="connsiteX104" fmla="*/ 489536 w 1263863"/>
                <a:gd name="connsiteY104" fmla="*/ 967614 h 1107924"/>
                <a:gd name="connsiteX105" fmla="*/ 480793 w 1263863"/>
                <a:gd name="connsiteY105" fmla="*/ 956439 h 1107924"/>
                <a:gd name="connsiteX106" fmla="*/ 462057 w 1263863"/>
                <a:gd name="connsiteY106" fmla="*/ 884422 h 1107924"/>
                <a:gd name="connsiteX107" fmla="*/ 474547 w 1263863"/>
                <a:gd name="connsiteY107" fmla="*/ 863314 h 1107924"/>
                <a:gd name="connsiteX108" fmla="*/ 502026 w 1263863"/>
                <a:gd name="connsiteY108" fmla="*/ 855864 h 1107924"/>
                <a:gd name="connsiteX109" fmla="*/ 509520 w 1263863"/>
                <a:gd name="connsiteY109" fmla="*/ 801230 h 1107924"/>
                <a:gd name="connsiteX110" fmla="*/ 484540 w 1263863"/>
                <a:gd name="connsiteY110" fmla="*/ 786330 h 1107924"/>
                <a:gd name="connsiteX111" fmla="*/ 477045 w 1263863"/>
                <a:gd name="connsiteY111" fmla="*/ 776397 h 1107924"/>
                <a:gd name="connsiteX112" fmla="*/ 478295 w 1263863"/>
                <a:gd name="connsiteY112" fmla="*/ 763980 h 1107924"/>
                <a:gd name="connsiteX113" fmla="*/ 515766 w 1263863"/>
                <a:gd name="connsiteY113" fmla="*/ 699413 h 1107924"/>
                <a:gd name="connsiteX114" fmla="*/ 539497 w 1263863"/>
                <a:gd name="connsiteY114" fmla="*/ 693204 h 1107924"/>
                <a:gd name="connsiteX115" fmla="*/ 564478 w 1263863"/>
                <a:gd name="connsiteY115" fmla="*/ 706863 h 1107924"/>
                <a:gd name="connsiteX116" fmla="*/ 608194 w 1263863"/>
                <a:gd name="connsiteY116" fmla="*/ 673337 h 1107924"/>
                <a:gd name="connsiteX117" fmla="*/ 600700 w 1263863"/>
                <a:gd name="connsiteY117" fmla="*/ 646021 h 1107924"/>
                <a:gd name="connsiteX118" fmla="*/ 601949 w 1263863"/>
                <a:gd name="connsiteY118" fmla="*/ 633604 h 1107924"/>
                <a:gd name="connsiteX119" fmla="*/ 613190 w 1263863"/>
                <a:gd name="connsiteY119" fmla="*/ 624912 h 1107924"/>
                <a:gd name="connsiteX120" fmla="*/ 980776 w 1263863"/>
                <a:gd name="connsiteY120" fmla="*/ 259770 h 1107924"/>
                <a:gd name="connsiteX121" fmla="*/ 884556 w 1263863"/>
                <a:gd name="connsiteY121" fmla="*/ 355989 h 1107924"/>
                <a:gd name="connsiteX122" fmla="*/ 980776 w 1263863"/>
                <a:gd name="connsiteY122" fmla="*/ 452209 h 1107924"/>
                <a:gd name="connsiteX123" fmla="*/ 1076995 w 1263863"/>
                <a:gd name="connsiteY123" fmla="*/ 355989 h 1107924"/>
                <a:gd name="connsiteX124" fmla="*/ 980776 w 1263863"/>
                <a:gd name="connsiteY124" fmla="*/ 259770 h 1107924"/>
                <a:gd name="connsiteX125" fmla="*/ 980776 w 1263863"/>
                <a:gd name="connsiteY125" fmla="*/ 224781 h 1107924"/>
                <a:gd name="connsiteX126" fmla="*/ 1111984 w 1263863"/>
                <a:gd name="connsiteY126" fmla="*/ 355989 h 1107924"/>
                <a:gd name="connsiteX127" fmla="*/ 980776 w 1263863"/>
                <a:gd name="connsiteY127" fmla="*/ 487198 h 1107924"/>
                <a:gd name="connsiteX128" fmla="*/ 849567 w 1263863"/>
                <a:gd name="connsiteY128" fmla="*/ 355989 h 1107924"/>
                <a:gd name="connsiteX129" fmla="*/ 980776 w 1263863"/>
                <a:gd name="connsiteY129" fmla="*/ 224781 h 1107924"/>
                <a:gd name="connsiteX130" fmla="*/ 353349 w 1263863"/>
                <a:gd name="connsiteY130" fmla="*/ 147879 h 1107924"/>
                <a:gd name="connsiteX131" fmla="*/ 371787 w 1263863"/>
                <a:gd name="connsiteY131" fmla="*/ 165274 h 1107924"/>
                <a:gd name="connsiteX132" fmla="*/ 371787 w 1263863"/>
                <a:gd name="connsiteY132" fmla="*/ 211245 h 1107924"/>
                <a:gd name="connsiteX133" fmla="*/ 386538 w 1263863"/>
                <a:gd name="connsiteY133" fmla="*/ 211245 h 1107924"/>
                <a:gd name="connsiteX134" fmla="*/ 441853 w 1263863"/>
                <a:gd name="connsiteY134" fmla="*/ 267156 h 1107924"/>
                <a:gd name="connsiteX135" fmla="*/ 424644 w 1263863"/>
                <a:gd name="connsiteY135" fmla="*/ 284551 h 1107924"/>
                <a:gd name="connsiteX136" fmla="*/ 407435 w 1263863"/>
                <a:gd name="connsiteY136" fmla="*/ 267156 h 1107924"/>
                <a:gd name="connsiteX137" fmla="*/ 386538 w 1263863"/>
                <a:gd name="connsiteY137" fmla="*/ 246034 h 1107924"/>
                <a:gd name="connsiteX138" fmla="*/ 342286 w 1263863"/>
                <a:gd name="connsiteY138" fmla="*/ 246034 h 1107924"/>
                <a:gd name="connsiteX139" fmla="*/ 301722 w 1263863"/>
                <a:gd name="connsiteY139" fmla="*/ 288279 h 1107924"/>
                <a:gd name="connsiteX140" fmla="*/ 323848 w 1263863"/>
                <a:gd name="connsiteY140" fmla="*/ 323068 h 1107924"/>
                <a:gd name="connsiteX141" fmla="*/ 397601 w 1263863"/>
                <a:gd name="connsiteY141" fmla="*/ 354130 h 1107924"/>
                <a:gd name="connsiteX142" fmla="*/ 441853 w 1263863"/>
                <a:gd name="connsiteY142" fmla="*/ 421224 h 1107924"/>
                <a:gd name="connsiteX143" fmla="*/ 371787 w 1263863"/>
                <a:gd name="connsiteY143" fmla="*/ 500742 h 1107924"/>
                <a:gd name="connsiteX144" fmla="*/ 371787 w 1263863"/>
                <a:gd name="connsiteY144" fmla="*/ 546714 h 1107924"/>
                <a:gd name="connsiteX145" fmla="*/ 353349 w 1263863"/>
                <a:gd name="connsiteY145" fmla="*/ 564108 h 1107924"/>
                <a:gd name="connsiteX146" fmla="*/ 337369 w 1263863"/>
                <a:gd name="connsiteY146" fmla="*/ 546714 h 1107924"/>
                <a:gd name="connsiteX147" fmla="*/ 337369 w 1263863"/>
                <a:gd name="connsiteY147" fmla="*/ 500742 h 1107924"/>
                <a:gd name="connsiteX148" fmla="*/ 321390 w 1263863"/>
                <a:gd name="connsiteY148" fmla="*/ 500742 h 1107924"/>
                <a:gd name="connsiteX149" fmla="*/ 267304 w 1263863"/>
                <a:gd name="connsiteY149" fmla="*/ 446073 h 1107924"/>
                <a:gd name="connsiteX150" fmla="*/ 284513 w 1263863"/>
                <a:gd name="connsiteY150" fmla="*/ 428678 h 1107924"/>
                <a:gd name="connsiteX151" fmla="*/ 301722 w 1263863"/>
                <a:gd name="connsiteY151" fmla="*/ 446073 h 1107924"/>
                <a:gd name="connsiteX152" fmla="*/ 321390 w 1263863"/>
                <a:gd name="connsiteY152" fmla="*/ 465953 h 1107924"/>
                <a:gd name="connsiteX153" fmla="*/ 361954 w 1263863"/>
                <a:gd name="connsiteY153" fmla="*/ 465953 h 1107924"/>
                <a:gd name="connsiteX154" fmla="*/ 407435 w 1263863"/>
                <a:gd name="connsiteY154" fmla="*/ 421224 h 1107924"/>
                <a:gd name="connsiteX155" fmla="*/ 385309 w 1263863"/>
                <a:gd name="connsiteY155" fmla="*/ 386434 h 1107924"/>
                <a:gd name="connsiteX156" fmla="*/ 310327 w 1263863"/>
                <a:gd name="connsiteY156" fmla="*/ 355372 h 1107924"/>
                <a:gd name="connsiteX157" fmla="*/ 267304 w 1263863"/>
                <a:gd name="connsiteY157" fmla="*/ 288279 h 1107924"/>
                <a:gd name="connsiteX158" fmla="*/ 337369 w 1263863"/>
                <a:gd name="connsiteY158" fmla="*/ 211245 h 1107924"/>
                <a:gd name="connsiteX159" fmla="*/ 337369 w 1263863"/>
                <a:gd name="connsiteY159" fmla="*/ 165274 h 1107924"/>
                <a:gd name="connsiteX160" fmla="*/ 353349 w 1263863"/>
                <a:gd name="connsiteY160" fmla="*/ 147879 h 1107924"/>
                <a:gd name="connsiteX161" fmla="*/ 937634 w 1263863"/>
                <a:gd name="connsiteY161" fmla="*/ 106595 h 1107924"/>
                <a:gd name="connsiteX162" fmla="*/ 889155 w 1263863"/>
                <a:gd name="connsiteY162" fmla="*/ 119052 h 1107924"/>
                <a:gd name="connsiteX163" fmla="*/ 896613 w 1263863"/>
                <a:gd name="connsiteY163" fmla="*/ 148949 h 1107924"/>
                <a:gd name="connsiteX164" fmla="*/ 887912 w 1263863"/>
                <a:gd name="connsiteY164" fmla="*/ 170126 h 1107924"/>
                <a:gd name="connsiteX165" fmla="*/ 823274 w 1263863"/>
                <a:gd name="connsiteY165" fmla="*/ 218709 h 1107924"/>
                <a:gd name="connsiteX166" fmla="*/ 802142 w 1263863"/>
                <a:gd name="connsiteY166" fmla="*/ 223692 h 1107924"/>
                <a:gd name="connsiteX167" fmla="*/ 773552 w 1263863"/>
                <a:gd name="connsiteY167" fmla="*/ 207498 h 1107924"/>
                <a:gd name="connsiteX168" fmla="*/ 748691 w 1263863"/>
                <a:gd name="connsiteY168" fmla="*/ 251098 h 1107924"/>
                <a:gd name="connsiteX169" fmla="*/ 776038 w 1263863"/>
                <a:gd name="connsiteY169" fmla="*/ 267292 h 1107924"/>
                <a:gd name="connsiteX170" fmla="*/ 783496 w 1263863"/>
                <a:gd name="connsiteY170" fmla="*/ 287224 h 1107924"/>
                <a:gd name="connsiteX171" fmla="*/ 773552 w 1263863"/>
                <a:gd name="connsiteY171" fmla="*/ 368196 h 1107924"/>
                <a:gd name="connsiteX172" fmla="*/ 759878 w 1263863"/>
                <a:gd name="connsiteY172" fmla="*/ 385636 h 1107924"/>
                <a:gd name="connsiteX173" fmla="*/ 730045 w 1263863"/>
                <a:gd name="connsiteY173" fmla="*/ 394356 h 1107924"/>
                <a:gd name="connsiteX174" fmla="*/ 743719 w 1263863"/>
                <a:gd name="connsiteY174" fmla="*/ 442939 h 1107924"/>
                <a:gd name="connsiteX175" fmla="*/ 773552 w 1263863"/>
                <a:gd name="connsiteY175" fmla="*/ 434219 h 1107924"/>
                <a:gd name="connsiteX176" fmla="*/ 793441 w 1263863"/>
                <a:gd name="connsiteY176" fmla="*/ 444184 h 1107924"/>
                <a:gd name="connsiteX177" fmla="*/ 843162 w 1263863"/>
                <a:gd name="connsiteY177" fmla="*/ 508962 h 1107924"/>
                <a:gd name="connsiteX178" fmla="*/ 846891 w 1263863"/>
                <a:gd name="connsiteY178" fmla="*/ 531385 h 1107924"/>
                <a:gd name="connsiteX179" fmla="*/ 830732 w 1263863"/>
                <a:gd name="connsiteY179" fmla="*/ 557545 h 1107924"/>
                <a:gd name="connsiteX180" fmla="*/ 874238 w 1263863"/>
                <a:gd name="connsiteY180" fmla="*/ 582459 h 1107924"/>
                <a:gd name="connsiteX181" fmla="*/ 890398 w 1263863"/>
                <a:gd name="connsiteY181" fmla="*/ 556299 h 1107924"/>
                <a:gd name="connsiteX182" fmla="*/ 910287 w 1263863"/>
                <a:gd name="connsiteY182" fmla="*/ 548825 h 1107924"/>
                <a:gd name="connsiteX183" fmla="*/ 991084 w 1263863"/>
                <a:gd name="connsiteY183" fmla="*/ 558791 h 1107924"/>
                <a:gd name="connsiteX184" fmla="*/ 993571 w 1263863"/>
                <a:gd name="connsiteY184" fmla="*/ 558791 h 1107924"/>
                <a:gd name="connsiteX185" fmla="*/ 1017188 w 1263863"/>
                <a:gd name="connsiteY185" fmla="*/ 602391 h 1107924"/>
                <a:gd name="connsiteX186" fmla="*/ 1066910 w 1263863"/>
                <a:gd name="connsiteY186" fmla="*/ 588688 h 1107924"/>
                <a:gd name="connsiteX187" fmla="*/ 1058209 w 1263863"/>
                <a:gd name="connsiteY187" fmla="*/ 558791 h 1107924"/>
                <a:gd name="connsiteX188" fmla="*/ 1066910 w 1263863"/>
                <a:gd name="connsiteY188" fmla="*/ 538859 h 1107924"/>
                <a:gd name="connsiteX189" fmla="*/ 1131548 w 1263863"/>
                <a:gd name="connsiteY189" fmla="*/ 489030 h 1107924"/>
                <a:gd name="connsiteX190" fmla="*/ 1153923 w 1263863"/>
                <a:gd name="connsiteY190" fmla="*/ 485293 h 1107924"/>
                <a:gd name="connsiteX191" fmla="*/ 1181270 w 1263863"/>
                <a:gd name="connsiteY191" fmla="*/ 501487 h 1107924"/>
                <a:gd name="connsiteX192" fmla="*/ 1206131 w 1263863"/>
                <a:gd name="connsiteY192" fmla="*/ 456642 h 1107924"/>
                <a:gd name="connsiteX193" fmla="*/ 1180027 w 1263863"/>
                <a:gd name="connsiteY193" fmla="*/ 441693 h 1107924"/>
                <a:gd name="connsiteX194" fmla="*/ 1171326 w 1263863"/>
                <a:gd name="connsiteY194" fmla="*/ 420516 h 1107924"/>
                <a:gd name="connsiteX195" fmla="*/ 1181270 w 1263863"/>
                <a:gd name="connsiteY195" fmla="*/ 339544 h 1107924"/>
                <a:gd name="connsiteX196" fmla="*/ 1194944 w 1263863"/>
                <a:gd name="connsiteY196" fmla="*/ 322104 h 1107924"/>
                <a:gd name="connsiteX197" fmla="*/ 1224777 w 1263863"/>
                <a:gd name="connsiteY197" fmla="*/ 313384 h 1107924"/>
                <a:gd name="connsiteX198" fmla="*/ 1212346 w 1263863"/>
                <a:gd name="connsiteY198" fmla="*/ 264801 h 1107924"/>
                <a:gd name="connsiteX199" fmla="*/ 1181270 w 1263863"/>
                <a:gd name="connsiteY199" fmla="*/ 273521 h 1107924"/>
                <a:gd name="connsiteX200" fmla="*/ 1161381 w 1263863"/>
                <a:gd name="connsiteY200" fmla="*/ 263555 h 1107924"/>
                <a:gd name="connsiteX201" fmla="*/ 1112903 w 1263863"/>
                <a:gd name="connsiteY201" fmla="*/ 200024 h 1107924"/>
                <a:gd name="connsiteX202" fmla="*/ 1109174 w 1263863"/>
                <a:gd name="connsiteY202" fmla="*/ 177601 h 1107924"/>
                <a:gd name="connsiteX203" fmla="*/ 1124090 w 1263863"/>
                <a:gd name="connsiteY203" fmla="*/ 150195 h 1107924"/>
                <a:gd name="connsiteX204" fmla="*/ 1080584 w 1263863"/>
                <a:gd name="connsiteY204" fmla="*/ 125280 h 1107924"/>
                <a:gd name="connsiteX205" fmla="*/ 1064424 w 1263863"/>
                <a:gd name="connsiteY205" fmla="*/ 152686 h 1107924"/>
                <a:gd name="connsiteX206" fmla="*/ 1044535 w 1263863"/>
                <a:gd name="connsiteY206" fmla="*/ 160161 h 1107924"/>
                <a:gd name="connsiteX207" fmla="*/ 963737 w 1263863"/>
                <a:gd name="connsiteY207" fmla="*/ 148949 h 1107924"/>
                <a:gd name="connsiteX208" fmla="*/ 945092 w 1263863"/>
                <a:gd name="connsiteY208" fmla="*/ 136492 h 1107924"/>
                <a:gd name="connsiteX209" fmla="*/ 945092 w 1263863"/>
                <a:gd name="connsiteY209" fmla="*/ 67977 h 1107924"/>
                <a:gd name="connsiteX210" fmla="*/ 966224 w 1263863"/>
                <a:gd name="connsiteY210" fmla="*/ 80435 h 1107924"/>
                <a:gd name="connsiteX211" fmla="*/ 974925 w 1263863"/>
                <a:gd name="connsiteY211" fmla="*/ 114069 h 1107924"/>
                <a:gd name="connsiteX212" fmla="*/ 1042049 w 1263863"/>
                <a:gd name="connsiteY212" fmla="*/ 122789 h 1107924"/>
                <a:gd name="connsiteX213" fmla="*/ 1059452 w 1263863"/>
                <a:gd name="connsiteY213" fmla="*/ 91646 h 1107924"/>
                <a:gd name="connsiteX214" fmla="*/ 1083070 w 1263863"/>
                <a:gd name="connsiteY214" fmla="*/ 86663 h 1107924"/>
                <a:gd name="connsiteX215" fmla="*/ 1156409 w 1263863"/>
                <a:gd name="connsiteY215" fmla="*/ 129018 h 1107924"/>
                <a:gd name="connsiteX216" fmla="*/ 1163867 w 1263863"/>
                <a:gd name="connsiteY216" fmla="*/ 152686 h 1107924"/>
                <a:gd name="connsiteX217" fmla="*/ 1145222 w 1263863"/>
                <a:gd name="connsiteY217" fmla="*/ 182583 h 1107924"/>
                <a:gd name="connsiteX218" fmla="*/ 1186242 w 1263863"/>
                <a:gd name="connsiteY218" fmla="*/ 236149 h 1107924"/>
                <a:gd name="connsiteX219" fmla="*/ 1219804 w 1263863"/>
                <a:gd name="connsiteY219" fmla="*/ 227429 h 1107924"/>
                <a:gd name="connsiteX220" fmla="*/ 1232235 w 1263863"/>
                <a:gd name="connsiteY220" fmla="*/ 228675 h 1107924"/>
                <a:gd name="connsiteX221" fmla="*/ 1240936 w 1263863"/>
                <a:gd name="connsiteY221" fmla="*/ 238641 h 1107924"/>
                <a:gd name="connsiteX222" fmla="*/ 1263311 w 1263863"/>
                <a:gd name="connsiteY222" fmla="*/ 320858 h 1107924"/>
                <a:gd name="connsiteX223" fmla="*/ 1250880 w 1263863"/>
                <a:gd name="connsiteY223" fmla="*/ 343281 h 1107924"/>
                <a:gd name="connsiteX224" fmla="*/ 1217318 w 1263863"/>
                <a:gd name="connsiteY224" fmla="*/ 352001 h 1107924"/>
                <a:gd name="connsiteX225" fmla="*/ 1208617 w 1263863"/>
                <a:gd name="connsiteY225" fmla="*/ 418024 h 1107924"/>
                <a:gd name="connsiteX226" fmla="*/ 1238450 w 1263863"/>
                <a:gd name="connsiteY226" fmla="*/ 435464 h 1107924"/>
                <a:gd name="connsiteX227" fmla="*/ 1247151 w 1263863"/>
                <a:gd name="connsiteY227" fmla="*/ 446676 h 1107924"/>
                <a:gd name="connsiteX228" fmla="*/ 1244665 w 1263863"/>
                <a:gd name="connsiteY228" fmla="*/ 459133 h 1107924"/>
                <a:gd name="connsiteX229" fmla="*/ 1202402 w 1263863"/>
                <a:gd name="connsiteY229" fmla="*/ 533876 h 1107924"/>
                <a:gd name="connsiteX230" fmla="*/ 1178784 w 1263863"/>
                <a:gd name="connsiteY230" fmla="*/ 540105 h 1107924"/>
                <a:gd name="connsiteX231" fmla="*/ 1147708 w 1263863"/>
                <a:gd name="connsiteY231" fmla="*/ 522665 h 1107924"/>
                <a:gd name="connsiteX232" fmla="*/ 1095500 w 1263863"/>
                <a:gd name="connsiteY232" fmla="*/ 562528 h 1107924"/>
                <a:gd name="connsiteX233" fmla="*/ 1104201 w 1263863"/>
                <a:gd name="connsiteY233" fmla="*/ 596162 h 1107924"/>
                <a:gd name="connsiteX234" fmla="*/ 1102958 w 1263863"/>
                <a:gd name="connsiteY234" fmla="*/ 609865 h 1107924"/>
                <a:gd name="connsiteX235" fmla="*/ 1093014 w 1263863"/>
                <a:gd name="connsiteY235" fmla="*/ 617339 h 1107924"/>
                <a:gd name="connsiteX236" fmla="*/ 1009730 w 1263863"/>
                <a:gd name="connsiteY236" fmla="*/ 639762 h 1107924"/>
                <a:gd name="connsiteX237" fmla="*/ 1004758 w 1263863"/>
                <a:gd name="connsiteY237" fmla="*/ 641008 h 1107924"/>
                <a:gd name="connsiteX238" fmla="*/ 997300 w 1263863"/>
                <a:gd name="connsiteY238" fmla="*/ 638517 h 1107924"/>
                <a:gd name="connsiteX239" fmla="*/ 988598 w 1263863"/>
                <a:gd name="connsiteY239" fmla="*/ 627305 h 1107924"/>
                <a:gd name="connsiteX240" fmla="*/ 979897 w 1263863"/>
                <a:gd name="connsiteY240" fmla="*/ 593671 h 1107924"/>
                <a:gd name="connsiteX241" fmla="*/ 912773 w 1263863"/>
                <a:gd name="connsiteY241" fmla="*/ 586196 h 1107924"/>
                <a:gd name="connsiteX242" fmla="*/ 896613 w 1263863"/>
                <a:gd name="connsiteY242" fmla="*/ 616094 h 1107924"/>
                <a:gd name="connsiteX243" fmla="*/ 872995 w 1263863"/>
                <a:gd name="connsiteY243" fmla="*/ 622322 h 1107924"/>
                <a:gd name="connsiteX244" fmla="*/ 798413 w 1263863"/>
                <a:gd name="connsiteY244" fmla="*/ 579968 h 1107924"/>
                <a:gd name="connsiteX245" fmla="*/ 789711 w 1263863"/>
                <a:gd name="connsiteY245" fmla="*/ 568756 h 1107924"/>
                <a:gd name="connsiteX246" fmla="*/ 792198 w 1263863"/>
                <a:gd name="connsiteY246" fmla="*/ 555053 h 1107924"/>
                <a:gd name="connsiteX247" fmla="*/ 809600 w 1263863"/>
                <a:gd name="connsiteY247" fmla="*/ 525156 h 1107924"/>
                <a:gd name="connsiteX248" fmla="*/ 768580 w 1263863"/>
                <a:gd name="connsiteY248" fmla="*/ 472836 h 1107924"/>
                <a:gd name="connsiteX249" fmla="*/ 735018 w 1263863"/>
                <a:gd name="connsiteY249" fmla="*/ 481556 h 1107924"/>
                <a:gd name="connsiteX250" fmla="*/ 713886 w 1263863"/>
                <a:gd name="connsiteY250" fmla="*/ 469099 h 1107924"/>
                <a:gd name="connsiteX251" fmla="*/ 691511 w 1263863"/>
                <a:gd name="connsiteY251" fmla="*/ 385636 h 1107924"/>
                <a:gd name="connsiteX252" fmla="*/ 693997 w 1263863"/>
                <a:gd name="connsiteY252" fmla="*/ 373178 h 1107924"/>
                <a:gd name="connsiteX253" fmla="*/ 703941 w 1263863"/>
                <a:gd name="connsiteY253" fmla="*/ 364458 h 1107924"/>
                <a:gd name="connsiteX254" fmla="*/ 737504 w 1263863"/>
                <a:gd name="connsiteY254" fmla="*/ 355738 h 1107924"/>
                <a:gd name="connsiteX255" fmla="*/ 746205 w 1263863"/>
                <a:gd name="connsiteY255" fmla="*/ 289715 h 1107924"/>
                <a:gd name="connsiteX256" fmla="*/ 716372 w 1263863"/>
                <a:gd name="connsiteY256" fmla="*/ 272275 h 1107924"/>
                <a:gd name="connsiteX257" fmla="*/ 707671 w 1263863"/>
                <a:gd name="connsiteY257" fmla="*/ 262310 h 1107924"/>
                <a:gd name="connsiteX258" fmla="*/ 710157 w 1263863"/>
                <a:gd name="connsiteY258" fmla="*/ 248607 h 1107924"/>
                <a:gd name="connsiteX259" fmla="*/ 752420 w 1263863"/>
                <a:gd name="connsiteY259" fmla="*/ 175109 h 1107924"/>
                <a:gd name="connsiteX260" fmla="*/ 776038 w 1263863"/>
                <a:gd name="connsiteY260" fmla="*/ 168881 h 1107924"/>
                <a:gd name="connsiteX261" fmla="*/ 807114 w 1263863"/>
                <a:gd name="connsiteY261" fmla="*/ 186321 h 1107924"/>
                <a:gd name="connsiteX262" fmla="*/ 859322 w 1263863"/>
                <a:gd name="connsiteY262" fmla="*/ 145212 h 1107924"/>
                <a:gd name="connsiteX263" fmla="*/ 850621 w 1263863"/>
                <a:gd name="connsiteY263" fmla="*/ 111577 h 1107924"/>
                <a:gd name="connsiteX264" fmla="*/ 851864 w 1263863"/>
                <a:gd name="connsiteY264" fmla="*/ 97875 h 1107924"/>
                <a:gd name="connsiteX265" fmla="*/ 863051 w 1263863"/>
                <a:gd name="connsiteY265" fmla="*/ 90400 h 1107924"/>
                <a:gd name="connsiteX266" fmla="*/ 307919 w 1263863"/>
                <a:gd name="connsiteY266" fmla="*/ 39520 h 1107924"/>
                <a:gd name="connsiteX267" fmla="*/ 238251 w 1263863"/>
                <a:gd name="connsiteY267" fmla="*/ 58247 h 1107924"/>
                <a:gd name="connsiteX268" fmla="*/ 249448 w 1263863"/>
                <a:gd name="connsiteY268" fmla="*/ 99444 h 1107924"/>
                <a:gd name="connsiteX269" fmla="*/ 239495 w 1263863"/>
                <a:gd name="connsiteY269" fmla="*/ 120667 h 1107924"/>
                <a:gd name="connsiteX270" fmla="*/ 157387 w 1263863"/>
                <a:gd name="connsiteY270" fmla="*/ 184337 h 1107924"/>
                <a:gd name="connsiteX271" fmla="*/ 136238 w 1263863"/>
                <a:gd name="connsiteY271" fmla="*/ 188082 h 1107924"/>
                <a:gd name="connsiteX272" fmla="*/ 97671 w 1263863"/>
                <a:gd name="connsiteY272" fmla="*/ 165610 h 1107924"/>
                <a:gd name="connsiteX273" fmla="*/ 61593 w 1263863"/>
                <a:gd name="connsiteY273" fmla="*/ 228031 h 1107924"/>
                <a:gd name="connsiteX274" fmla="*/ 100160 w 1263863"/>
                <a:gd name="connsiteY274" fmla="*/ 250503 h 1107924"/>
                <a:gd name="connsiteX275" fmla="*/ 107624 w 1263863"/>
                <a:gd name="connsiteY275" fmla="*/ 270477 h 1107924"/>
                <a:gd name="connsiteX276" fmla="*/ 93939 w 1263863"/>
                <a:gd name="connsiteY276" fmla="*/ 374096 h 1107924"/>
                <a:gd name="connsiteX277" fmla="*/ 80254 w 1263863"/>
                <a:gd name="connsiteY277" fmla="*/ 392822 h 1107924"/>
                <a:gd name="connsiteX278" fmla="*/ 39200 w 1263863"/>
                <a:gd name="connsiteY278" fmla="*/ 404058 h 1107924"/>
                <a:gd name="connsiteX279" fmla="*/ 57861 w 1263863"/>
                <a:gd name="connsiteY279" fmla="*/ 473970 h 1107924"/>
                <a:gd name="connsiteX280" fmla="*/ 100160 w 1263863"/>
                <a:gd name="connsiteY280" fmla="*/ 462734 h 1107924"/>
                <a:gd name="connsiteX281" fmla="*/ 120065 w 1263863"/>
                <a:gd name="connsiteY281" fmla="*/ 471473 h 1107924"/>
                <a:gd name="connsiteX282" fmla="*/ 183512 w 1263863"/>
                <a:gd name="connsiteY282" fmla="*/ 553868 h 1107924"/>
                <a:gd name="connsiteX283" fmla="*/ 186000 w 1263863"/>
                <a:gd name="connsiteY283" fmla="*/ 576340 h 1107924"/>
                <a:gd name="connsiteX284" fmla="*/ 164851 w 1263863"/>
                <a:gd name="connsiteY284" fmla="*/ 615041 h 1107924"/>
                <a:gd name="connsiteX285" fmla="*/ 227054 w 1263863"/>
                <a:gd name="connsiteY285" fmla="*/ 649996 h 1107924"/>
                <a:gd name="connsiteX286" fmla="*/ 249448 w 1263863"/>
                <a:gd name="connsiteY286" fmla="*/ 612544 h 1107924"/>
                <a:gd name="connsiteX287" fmla="*/ 270597 w 1263863"/>
                <a:gd name="connsiteY287" fmla="*/ 605053 h 1107924"/>
                <a:gd name="connsiteX288" fmla="*/ 372610 w 1263863"/>
                <a:gd name="connsiteY288" fmla="*/ 618786 h 1107924"/>
                <a:gd name="connsiteX289" fmla="*/ 373855 w 1263863"/>
                <a:gd name="connsiteY289" fmla="*/ 618786 h 1107924"/>
                <a:gd name="connsiteX290" fmla="*/ 391271 w 1263863"/>
                <a:gd name="connsiteY290" fmla="*/ 631270 h 1107924"/>
                <a:gd name="connsiteX291" fmla="*/ 402468 w 1263863"/>
                <a:gd name="connsiteY291" fmla="*/ 673716 h 1107924"/>
                <a:gd name="connsiteX292" fmla="*/ 472136 w 1263863"/>
                <a:gd name="connsiteY292" fmla="*/ 654990 h 1107924"/>
                <a:gd name="connsiteX293" fmla="*/ 459695 w 1263863"/>
                <a:gd name="connsiteY293" fmla="*/ 612544 h 1107924"/>
                <a:gd name="connsiteX294" fmla="*/ 470892 w 1263863"/>
                <a:gd name="connsiteY294" fmla="*/ 592569 h 1107924"/>
                <a:gd name="connsiteX295" fmla="*/ 553000 w 1263863"/>
                <a:gd name="connsiteY295" fmla="*/ 528900 h 1107924"/>
                <a:gd name="connsiteX296" fmla="*/ 574149 w 1263863"/>
                <a:gd name="connsiteY296" fmla="*/ 525155 h 1107924"/>
                <a:gd name="connsiteX297" fmla="*/ 611472 w 1263863"/>
                <a:gd name="connsiteY297" fmla="*/ 547626 h 1107924"/>
                <a:gd name="connsiteX298" fmla="*/ 648794 w 1263863"/>
                <a:gd name="connsiteY298" fmla="*/ 483957 h 1107924"/>
                <a:gd name="connsiteX299" fmla="*/ 610227 w 1263863"/>
                <a:gd name="connsiteY299" fmla="*/ 462734 h 1107924"/>
                <a:gd name="connsiteX300" fmla="*/ 602763 w 1263863"/>
                <a:gd name="connsiteY300" fmla="*/ 441511 h 1107924"/>
                <a:gd name="connsiteX301" fmla="*/ 615204 w 1263863"/>
                <a:gd name="connsiteY301" fmla="*/ 337892 h 1107924"/>
                <a:gd name="connsiteX302" fmla="*/ 628888 w 1263863"/>
                <a:gd name="connsiteY302" fmla="*/ 320414 h 1107924"/>
                <a:gd name="connsiteX303" fmla="*/ 671187 w 1263863"/>
                <a:gd name="connsiteY303" fmla="*/ 309178 h 1107924"/>
                <a:gd name="connsiteX304" fmla="*/ 652526 w 1263863"/>
                <a:gd name="connsiteY304" fmla="*/ 239267 h 1107924"/>
                <a:gd name="connsiteX305" fmla="*/ 610227 w 1263863"/>
                <a:gd name="connsiteY305" fmla="*/ 250503 h 1107924"/>
                <a:gd name="connsiteX306" fmla="*/ 589078 w 1263863"/>
                <a:gd name="connsiteY306" fmla="*/ 240516 h 1107924"/>
                <a:gd name="connsiteX307" fmla="*/ 526875 w 1263863"/>
                <a:gd name="connsiteY307" fmla="*/ 158120 h 1107924"/>
                <a:gd name="connsiteX308" fmla="*/ 523143 w 1263863"/>
                <a:gd name="connsiteY308" fmla="*/ 136897 h 1107924"/>
                <a:gd name="connsiteX309" fmla="*/ 544292 w 1263863"/>
                <a:gd name="connsiteY309" fmla="*/ 98196 h 1107924"/>
                <a:gd name="connsiteX310" fmla="*/ 482088 w 1263863"/>
                <a:gd name="connsiteY310" fmla="*/ 61992 h 1107924"/>
                <a:gd name="connsiteX311" fmla="*/ 459695 w 1263863"/>
                <a:gd name="connsiteY311" fmla="*/ 99444 h 1107924"/>
                <a:gd name="connsiteX312" fmla="*/ 439790 w 1263863"/>
                <a:gd name="connsiteY312" fmla="*/ 108183 h 1107924"/>
                <a:gd name="connsiteX313" fmla="*/ 337777 w 1263863"/>
                <a:gd name="connsiteY313" fmla="*/ 94451 h 1107924"/>
                <a:gd name="connsiteX314" fmla="*/ 319116 w 1263863"/>
                <a:gd name="connsiteY314" fmla="*/ 81966 h 1107924"/>
                <a:gd name="connsiteX315" fmla="*/ 315383 w 1263863"/>
                <a:gd name="connsiteY315" fmla="*/ 819 h 1107924"/>
                <a:gd name="connsiteX316" fmla="*/ 329068 w 1263863"/>
                <a:gd name="connsiteY316" fmla="*/ 2068 h 1107924"/>
                <a:gd name="connsiteX317" fmla="*/ 337777 w 1263863"/>
                <a:gd name="connsiteY317" fmla="*/ 13303 h 1107924"/>
                <a:gd name="connsiteX318" fmla="*/ 348973 w 1263863"/>
                <a:gd name="connsiteY318" fmla="*/ 58247 h 1107924"/>
                <a:gd name="connsiteX319" fmla="*/ 437302 w 1263863"/>
                <a:gd name="connsiteY319" fmla="*/ 69482 h 1107924"/>
                <a:gd name="connsiteX320" fmla="*/ 460939 w 1263863"/>
                <a:gd name="connsiteY320" fmla="*/ 29533 h 1107924"/>
                <a:gd name="connsiteX321" fmla="*/ 484577 w 1263863"/>
                <a:gd name="connsiteY321" fmla="*/ 23291 h 1107924"/>
                <a:gd name="connsiteX322" fmla="*/ 577882 w 1263863"/>
                <a:gd name="connsiteY322" fmla="*/ 76973 h 1107924"/>
                <a:gd name="connsiteX323" fmla="*/ 584102 w 1263863"/>
                <a:gd name="connsiteY323" fmla="*/ 100693 h 1107924"/>
                <a:gd name="connsiteX324" fmla="*/ 560465 w 1263863"/>
                <a:gd name="connsiteY324" fmla="*/ 141891 h 1107924"/>
                <a:gd name="connsiteX325" fmla="*/ 615204 w 1263863"/>
                <a:gd name="connsiteY325" fmla="*/ 213050 h 1107924"/>
                <a:gd name="connsiteX326" fmla="*/ 659990 w 1263863"/>
                <a:gd name="connsiteY326" fmla="*/ 200566 h 1107924"/>
                <a:gd name="connsiteX327" fmla="*/ 673675 w 1263863"/>
                <a:gd name="connsiteY327" fmla="*/ 201815 h 1107924"/>
                <a:gd name="connsiteX328" fmla="*/ 681139 w 1263863"/>
                <a:gd name="connsiteY328" fmla="*/ 213050 h 1107924"/>
                <a:gd name="connsiteX329" fmla="*/ 709753 w 1263863"/>
                <a:gd name="connsiteY329" fmla="*/ 316669 h 1107924"/>
                <a:gd name="connsiteX330" fmla="*/ 697312 w 1263863"/>
                <a:gd name="connsiteY330" fmla="*/ 337892 h 1107924"/>
                <a:gd name="connsiteX331" fmla="*/ 651282 w 1263863"/>
                <a:gd name="connsiteY331" fmla="*/ 350376 h 1107924"/>
                <a:gd name="connsiteX332" fmla="*/ 640085 w 1263863"/>
                <a:gd name="connsiteY332" fmla="*/ 439014 h 1107924"/>
                <a:gd name="connsiteX333" fmla="*/ 681139 w 1263863"/>
                <a:gd name="connsiteY333" fmla="*/ 462734 h 1107924"/>
                <a:gd name="connsiteX334" fmla="*/ 688604 w 1263863"/>
                <a:gd name="connsiteY334" fmla="*/ 472721 h 1107924"/>
                <a:gd name="connsiteX335" fmla="*/ 687360 w 1263863"/>
                <a:gd name="connsiteY335" fmla="*/ 486454 h 1107924"/>
                <a:gd name="connsiteX336" fmla="*/ 632621 w 1263863"/>
                <a:gd name="connsiteY336" fmla="*/ 578837 h 1107924"/>
                <a:gd name="connsiteX337" fmla="*/ 608983 w 1263863"/>
                <a:gd name="connsiteY337" fmla="*/ 586327 h 1107924"/>
                <a:gd name="connsiteX338" fmla="*/ 567929 w 1263863"/>
                <a:gd name="connsiteY338" fmla="*/ 562607 h 1107924"/>
                <a:gd name="connsiteX339" fmla="*/ 498261 w 1263863"/>
                <a:gd name="connsiteY339" fmla="*/ 616289 h 1107924"/>
                <a:gd name="connsiteX340" fmla="*/ 510702 w 1263863"/>
                <a:gd name="connsiteY340" fmla="*/ 662481 h 1107924"/>
                <a:gd name="connsiteX341" fmla="*/ 508214 w 1263863"/>
                <a:gd name="connsiteY341" fmla="*/ 674965 h 1107924"/>
                <a:gd name="connsiteX342" fmla="*/ 497017 w 1263863"/>
                <a:gd name="connsiteY342" fmla="*/ 683704 h 1107924"/>
                <a:gd name="connsiteX343" fmla="*/ 393760 w 1263863"/>
                <a:gd name="connsiteY343" fmla="*/ 712417 h 1107924"/>
                <a:gd name="connsiteX344" fmla="*/ 390027 w 1263863"/>
                <a:gd name="connsiteY344" fmla="*/ 712417 h 1107924"/>
                <a:gd name="connsiteX345" fmla="*/ 381319 w 1263863"/>
                <a:gd name="connsiteY345" fmla="*/ 709921 h 1107924"/>
                <a:gd name="connsiteX346" fmla="*/ 372610 w 1263863"/>
                <a:gd name="connsiteY346" fmla="*/ 698685 h 1107924"/>
                <a:gd name="connsiteX347" fmla="*/ 360170 w 1263863"/>
                <a:gd name="connsiteY347" fmla="*/ 653742 h 1107924"/>
                <a:gd name="connsiteX348" fmla="*/ 273085 w 1263863"/>
                <a:gd name="connsiteY348" fmla="*/ 642506 h 1107924"/>
                <a:gd name="connsiteX349" fmla="*/ 249448 w 1263863"/>
                <a:gd name="connsiteY349" fmla="*/ 683704 h 1107924"/>
                <a:gd name="connsiteX350" fmla="*/ 224566 w 1263863"/>
                <a:gd name="connsiteY350" fmla="*/ 688697 h 1107924"/>
                <a:gd name="connsiteX351" fmla="*/ 132505 w 1263863"/>
                <a:gd name="connsiteY351" fmla="*/ 636264 h 1107924"/>
                <a:gd name="connsiteX352" fmla="*/ 123797 w 1263863"/>
                <a:gd name="connsiteY352" fmla="*/ 625028 h 1107924"/>
                <a:gd name="connsiteX353" fmla="*/ 125041 w 1263863"/>
                <a:gd name="connsiteY353" fmla="*/ 612544 h 1107924"/>
                <a:gd name="connsiteX354" fmla="*/ 148678 w 1263863"/>
                <a:gd name="connsiteY354" fmla="*/ 571346 h 1107924"/>
                <a:gd name="connsiteX355" fmla="*/ 95183 w 1263863"/>
                <a:gd name="connsiteY355" fmla="*/ 500186 h 1107924"/>
                <a:gd name="connsiteX356" fmla="*/ 49153 w 1263863"/>
                <a:gd name="connsiteY356" fmla="*/ 512670 h 1107924"/>
                <a:gd name="connsiteX357" fmla="*/ 36712 w 1263863"/>
                <a:gd name="connsiteY357" fmla="*/ 510174 h 1107924"/>
                <a:gd name="connsiteX358" fmla="*/ 28004 w 1263863"/>
                <a:gd name="connsiteY358" fmla="*/ 500186 h 1107924"/>
                <a:gd name="connsiteX359" fmla="*/ 634 w 1263863"/>
                <a:gd name="connsiteY359" fmla="*/ 396568 h 1107924"/>
                <a:gd name="connsiteX360" fmla="*/ 13075 w 1263863"/>
                <a:gd name="connsiteY360" fmla="*/ 375345 h 1107924"/>
                <a:gd name="connsiteX361" fmla="*/ 59105 w 1263863"/>
                <a:gd name="connsiteY361" fmla="*/ 362860 h 1107924"/>
                <a:gd name="connsiteX362" fmla="*/ 70302 w 1263863"/>
                <a:gd name="connsiteY362" fmla="*/ 274223 h 1107924"/>
                <a:gd name="connsiteX363" fmla="*/ 29248 w 1263863"/>
                <a:gd name="connsiteY363" fmla="*/ 250503 h 1107924"/>
                <a:gd name="connsiteX364" fmla="*/ 21783 w 1263863"/>
                <a:gd name="connsiteY364" fmla="*/ 239267 h 1107924"/>
                <a:gd name="connsiteX365" fmla="*/ 23027 w 1263863"/>
                <a:gd name="connsiteY365" fmla="*/ 225534 h 1107924"/>
                <a:gd name="connsiteX366" fmla="*/ 76522 w 1263863"/>
                <a:gd name="connsiteY366" fmla="*/ 133152 h 1107924"/>
                <a:gd name="connsiteX367" fmla="*/ 86475 w 1263863"/>
                <a:gd name="connsiteY367" fmla="*/ 125661 h 1107924"/>
                <a:gd name="connsiteX368" fmla="*/ 100160 w 1263863"/>
                <a:gd name="connsiteY368" fmla="*/ 126909 h 1107924"/>
                <a:gd name="connsiteX369" fmla="*/ 141214 w 1263863"/>
                <a:gd name="connsiteY369" fmla="*/ 150629 h 1107924"/>
                <a:gd name="connsiteX370" fmla="*/ 210882 w 1263863"/>
                <a:gd name="connsiteY370" fmla="*/ 95699 h 1107924"/>
                <a:gd name="connsiteX371" fmla="*/ 199685 w 1263863"/>
                <a:gd name="connsiteY371" fmla="*/ 49508 h 1107924"/>
                <a:gd name="connsiteX372" fmla="*/ 212126 w 1263863"/>
                <a:gd name="connsiteY372" fmla="*/ 28284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263863" h="1107924">
                  <a:moveTo>
                    <a:pt x="714988" y="776308"/>
                  </a:moveTo>
                  <a:cubicBezTo>
                    <a:pt x="669758" y="776308"/>
                    <a:pt x="632067" y="812744"/>
                    <a:pt x="632067" y="857974"/>
                  </a:cubicBezTo>
                  <a:cubicBezTo>
                    <a:pt x="632067" y="903205"/>
                    <a:pt x="669758" y="940897"/>
                    <a:pt x="714988" y="940897"/>
                  </a:cubicBezTo>
                  <a:cubicBezTo>
                    <a:pt x="760217" y="940897"/>
                    <a:pt x="796652" y="903205"/>
                    <a:pt x="796652" y="857974"/>
                  </a:cubicBezTo>
                  <a:cubicBezTo>
                    <a:pt x="796652" y="812744"/>
                    <a:pt x="760217" y="776308"/>
                    <a:pt x="714988" y="776308"/>
                  </a:cubicBezTo>
                  <a:close/>
                  <a:moveTo>
                    <a:pt x="714988" y="741129"/>
                  </a:moveTo>
                  <a:cubicBezTo>
                    <a:pt x="779063" y="741129"/>
                    <a:pt x="831831" y="793898"/>
                    <a:pt x="831831" y="857974"/>
                  </a:cubicBezTo>
                  <a:cubicBezTo>
                    <a:pt x="831831" y="923307"/>
                    <a:pt x="779063" y="976076"/>
                    <a:pt x="714988" y="976076"/>
                  </a:cubicBezTo>
                  <a:cubicBezTo>
                    <a:pt x="650912" y="976076"/>
                    <a:pt x="596888" y="923307"/>
                    <a:pt x="596888" y="857974"/>
                  </a:cubicBezTo>
                  <a:cubicBezTo>
                    <a:pt x="596888" y="793898"/>
                    <a:pt x="650912" y="741129"/>
                    <a:pt x="714988" y="741129"/>
                  </a:cubicBezTo>
                  <a:close/>
                  <a:moveTo>
                    <a:pt x="678140" y="643537"/>
                  </a:moveTo>
                  <a:lnTo>
                    <a:pt x="639420" y="653471"/>
                  </a:lnTo>
                  <a:lnTo>
                    <a:pt x="645665" y="677062"/>
                  </a:lnTo>
                  <a:cubicBezTo>
                    <a:pt x="648163" y="685754"/>
                    <a:pt x="644416" y="694446"/>
                    <a:pt x="635673" y="698171"/>
                  </a:cubicBezTo>
                  <a:cubicBezTo>
                    <a:pt x="614439" y="708104"/>
                    <a:pt x="596953" y="721763"/>
                    <a:pt x="580715" y="740388"/>
                  </a:cubicBezTo>
                  <a:cubicBezTo>
                    <a:pt x="574470" y="746597"/>
                    <a:pt x="565727" y="747838"/>
                    <a:pt x="559482" y="744113"/>
                  </a:cubicBezTo>
                  <a:lnTo>
                    <a:pt x="536999" y="731696"/>
                  </a:lnTo>
                  <a:lnTo>
                    <a:pt x="517015" y="765222"/>
                  </a:lnTo>
                  <a:lnTo>
                    <a:pt x="539497" y="777638"/>
                  </a:lnTo>
                  <a:cubicBezTo>
                    <a:pt x="545742" y="782605"/>
                    <a:pt x="549489" y="791297"/>
                    <a:pt x="546991" y="798747"/>
                  </a:cubicBezTo>
                  <a:cubicBezTo>
                    <a:pt x="539497" y="821097"/>
                    <a:pt x="535750" y="844689"/>
                    <a:pt x="536999" y="868281"/>
                  </a:cubicBezTo>
                  <a:cubicBezTo>
                    <a:pt x="538248" y="876972"/>
                    <a:pt x="533252" y="884422"/>
                    <a:pt x="524509" y="886906"/>
                  </a:cubicBezTo>
                  <a:lnTo>
                    <a:pt x="500777" y="891872"/>
                  </a:lnTo>
                  <a:lnTo>
                    <a:pt x="510769" y="930364"/>
                  </a:lnTo>
                  <a:lnTo>
                    <a:pt x="534501" y="924156"/>
                  </a:lnTo>
                  <a:cubicBezTo>
                    <a:pt x="543244" y="921673"/>
                    <a:pt x="551988" y="926639"/>
                    <a:pt x="555735" y="934089"/>
                  </a:cubicBezTo>
                  <a:cubicBezTo>
                    <a:pt x="565727" y="955198"/>
                    <a:pt x="579466" y="972581"/>
                    <a:pt x="598202" y="988723"/>
                  </a:cubicBezTo>
                  <a:cubicBezTo>
                    <a:pt x="604447" y="993690"/>
                    <a:pt x="605696" y="1003623"/>
                    <a:pt x="601949" y="1009831"/>
                  </a:cubicBezTo>
                  <a:lnTo>
                    <a:pt x="588210" y="1032181"/>
                  </a:lnTo>
                  <a:lnTo>
                    <a:pt x="623182" y="1052048"/>
                  </a:lnTo>
                  <a:lnTo>
                    <a:pt x="635673" y="1029698"/>
                  </a:lnTo>
                  <a:cubicBezTo>
                    <a:pt x="639420" y="1023490"/>
                    <a:pt x="649412" y="1019765"/>
                    <a:pt x="656906" y="1022248"/>
                  </a:cubicBezTo>
                  <a:cubicBezTo>
                    <a:pt x="679389" y="1029698"/>
                    <a:pt x="703121" y="1033423"/>
                    <a:pt x="726852" y="1032181"/>
                  </a:cubicBezTo>
                  <a:cubicBezTo>
                    <a:pt x="726852" y="1032181"/>
                    <a:pt x="726852" y="1032181"/>
                    <a:pt x="728101" y="1032181"/>
                  </a:cubicBezTo>
                  <a:cubicBezTo>
                    <a:pt x="735596" y="1032181"/>
                    <a:pt x="743090" y="1037148"/>
                    <a:pt x="744339" y="1044598"/>
                  </a:cubicBezTo>
                  <a:lnTo>
                    <a:pt x="750584" y="1069432"/>
                  </a:lnTo>
                  <a:lnTo>
                    <a:pt x="789304" y="1058257"/>
                  </a:lnTo>
                  <a:lnTo>
                    <a:pt x="783059" y="1034665"/>
                  </a:lnTo>
                  <a:cubicBezTo>
                    <a:pt x="780561" y="1025973"/>
                    <a:pt x="784308" y="1018523"/>
                    <a:pt x="791802" y="1013556"/>
                  </a:cubicBezTo>
                  <a:cubicBezTo>
                    <a:pt x="813036" y="1003623"/>
                    <a:pt x="831771" y="989965"/>
                    <a:pt x="848009" y="971340"/>
                  </a:cubicBezTo>
                  <a:cubicBezTo>
                    <a:pt x="853005" y="965131"/>
                    <a:pt x="861748" y="963889"/>
                    <a:pt x="870491" y="967614"/>
                  </a:cubicBezTo>
                  <a:lnTo>
                    <a:pt x="891725" y="980031"/>
                  </a:lnTo>
                  <a:lnTo>
                    <a:pt x="910460" y="946506"/>
                  </a:lnTo>
                  <a:lnTo>
                    <a:pt x="889227" y="934089"/>
                  </a:lnTo>
                  <a:cubicBezTo>
                    <a:pt x="881733" y="929123"/>
                    <a:pt x="879234" y="921673"/>
                    <a:pt x="881733" y="912981"/>
                  </a:cubicBezTo>
                  <a:cubicBezTo>
                    <a:pt x="889227" y="890631"/>
                    <a:pt x="892974" y="867039"/>
                    <a:pt x="890476" y="843447"/>
                  </a:cubicBezTo>
                  <a:cubicBezTo>
                    <a:pt x="890476" y="835997"/>
                    <a:pt x="895472" y="828547"/>
                    <a:pt x="902966" y="826064"/>
                  </a:cubicBezTo>
                  <a:lnTo>
                    <a:pt x="927947" y="819855"/>
                  </a:lnTo>
                  <a:lnTo>
                    <a:pt x="917955" y="781364"/>
                  </a:lnTo>
                  <a:lnTo>
                    <a:pt x="894223" y="787572"/>
                  </a:lnTo>
                  <a:cubicBezTo>
                    <a:pt x="885480" y="790055"/>
                    <a:pt x="876736" y="786330"/>
                    <a:pt x="872989" y="778880"/>
                  </a:cubicBezTo>
                  <a:cubicBezTo>
                    <a:pt x="862997" y="757772"/>
                    <a:pt x="848009" y="739146"/>
                    <a:pt x="830522" y="723004"/>
                  </a:cubicBezTo>
                  <a:cubicBezTo>
                    <a:pt x="824277" y="718038"/>
                    <a:pt x="823028" y="708104"/>
                    <a:pt x="826775" y="700654"/>
                  </a:cubicBezTo>
                  <a:lnTo>
                    <a:pt x="839265" y="679546"/>
                  </a:lnTo>
                  <a:lnTo>
                    <a:pt x="805541" y="659679"/>
                  </a:lnTo>
                  <a:lnTo>
                    <a:pt x="793051" y="682029"/>
                  </a:lnTo>
                  <a:cubicBezTo>
                    <a:pt x="788055" y="689479"/>
                    <a:pt x="779312" y="691963"/>
                    <a:pt x="771818" y="689479"/>
                  </a:cubicBezTo>
                  <a:cubicBezTo>
                    <a:pt x="749335" y="682029"/>
                    <a:pt x="725603" y="679546"/>
                    <a:pt x="701872" y="680787"/>
                  </a:cubicBezTo>
                  <a:lnTo>
                    <a:pt x="700623" y="680787"/>
                  </a:lnTo>
                  <a:cubicBezTo>
                    <a:pt x="689381" y="680787"/>
                    <a:pt x="686883" y="680787"/>
                    <a:pt x="678140" y="643537"/>
                  </a:cubicBezTo>
                  <a:close/>
                  <a:moveTo>
                    <a:pt x="685634" y="605045"/>
                  </a:moveTo>
                  <a:cubicBezTo>
                    <a:pt x="689381" y="603804"/>
                    <a:pt x="694377" y="605045"/>
                    <a:pt x="699374" y="607529"/>
                  </a:cubicBezTo>
                  <a:cubicBezTo>
                    <a:pt x="703121" y="608770"/>
                    <a:pt x="705619" y="613737"/>
                    <a:pt x="706868" y="617462"/>
                  </a:cubicBezTo>
                  <a:cubicBezTo>
                    <a:pt x="706868" y="617462"/>
                    <a:pt x="710615" y="633604"/>
                    <a:pt x="714362" y="644779"/>
                  </a:cubicBezTo>
                  <a:cubicBezTo>
                    <a:pt x="733098" y="644779"/>
                    <a:pt x="751833" y="647262"/>
                    <a:pt x="769320" y="652229"/>
                  </a:cubicBezTo>
                  <a:lnTo>
                    <a:pt x="783059" y="627396"/>
                  </a:lnTo>
                  <a:cubicBezTo>
                    <a:pt x="785557" y="623671"/>
                    <a:pt x="789304" y="621187"/>
                    <a:pt x="794300" y="619946"/>
                  </a:cubicBezTo>
                  <a:cubicBezTo>
                    <a:pt x="799296" y="618704"/>
                    <a:pt x="803043" y="618704"/>
                    <a:pt x="808040" y="621187"/>
                  </a:cubicBezTo>
                  <a:lnTo>
                    <a:pt x="872989" y="658437"/>
                  </a:lnTo>
                  <a:cubicBezTo>
                    <a:pt x="875487" y="660921"/>
                    <a:pt x="879234" y="664646"/>
                    <a:pt x="880484" y="669612"/>
                  </a:cubicBezTo>
                  <a:cubicBezTo>
                    <a:pt x="881733" y="673337"/>
                    <a:pt x="880484" y="678304"/>
                    <a:pt x="877985" y="682029"/>
                  </a:cubicBezTo>
                  <a:lnTo>
                    <a:pt x="864246" y="706863"/>
                  </a:lnTo>
                  <a:cubicBezTo>
                    <a:pt x="877985" y="720521"/>
                    <a:pt x="889227" y="734179"/>
                    <a:pt x="897970" y="750322"/>
                  </a:cubicBezTo>
                  <a:lnTo>
                    <a:pt x="925449" y="742872"/>
                  </a:lnTo>
                  <a:cubicBezTo>
                    <a:pt x="930445" y="741630"/>
                    <a:pt x="935441" y="742872"/>
                    <a:pt x="939188" y="745355"/>
                  </a:cubicBezTo>
                  <a:cubicBezTo>
                    <a:pt x="942935" y="747838"/>
                    <a:pt x="946682" y="751563"/>
                    <a:pt x="946682" y="755288"/>
                  </a:cubicBezTo>
                  <a:lnTo>
                    <a:pt x="966667" y="827305"/>
                  </a:lnTo>
                  <a:cubicBezTo>
                    <a:pt x="969165" y="835997"/>
                    <a:pt x="962920" y="845931"/>
                    <a:pt x="954177" y="848414"/>
                  </a:cubicBezTo>
                  <a:cubicBezTo>
                    <a:pt x="941686" y="852139"/>
                    <a:pt x="932943" y="854622"/>
                    <a:pt x="926698" y="855864"/>
                  </a:cubicBezTo>
                  <a:cubicBezTo>
                    <a:pt x="926698" y="874489"/>
                    <a:pt x="924200" y="891872"/>
                    <a:pt x="919204" y="910498"/>
                  </a:cubicBezTo>
                  <a:lnTo>
                    <a:pt x="944184" y="925398"/>
                  </a:lnTo>
                  <a:cubicBezTo>
                    <a:pt x="947931" y="927881"/>
                    <a:pt x="951678" y="931606"/>
                    <a:pt x="952928" y="935331"/>
                  </a:cubicBezTo>
                  <a:cubicBezTo>
                    <a:pt x="952928" y="940298"/>
                    <a:pt x="952928" y="945264"/>
                    <a:pt x="950429" y="948989"/>
                  </a:cubicBezTo>
                  <a:lnTo>
                    <a:pt x="912958" y="1013556"/>
                  </a:lnTo>
                  <a:cubicBezTo>
                    <a:pt x="907962" y="1021006"/>
                    <a:pt x="896721" y="1023490"/>
                    <a:pt x="889227" y="1019765"/>
                  </a:cubicBezTo>
                  <a:lnTo>
                    <a:pt x="864246" y="1004865"/>
                  </a:lnTo>
                  <a:cubicBezTo>
                    <a:pt x="850507" y="1018523"/>
                    <a:pt x="836767" y="1029698"/>
                    <a:pt x="820530" y="1038390"/>
                  </a:cubicBezTo>
                  <a:lnTo>
                    <a:pt x="828024" y="1066948"/>
                  </a:lnTo>
                  <a:cubicBezTo>
                    <a:pt x="829273" y="1070673"/>
                    <a:pt x="829273" y="1075640"/>
                    <a:pt x="825526" y="1079365"/>
                  </a:cubicBezTo>
                  <a:cubicBezTo>
                    <a:pt x="823028" y="1083090"/>
                    <a:pt x="819281" y="1085573"/>
                    <a:pt x="815534" y="1088057"/>
                  </a:cubicBezTo>
                  <a:lnTo>
                    <a:pt x="743090" y="1106682"/>
                  </a:lnTo>
                  <a:cubicBezTo>
                    <a:pt x="741841" y="1107924"/>
                    <a:pt x="739343" y="1107924"/>
                    <a:pt x="738094" y="1107924"/>
                  </a:cubicBezTo>
                  <a:cubicBezTo>
                    <a:pt x="735596" y="1107924"/>
                    <a:pt x="731848" y="1106682"/>
                    <a:pt x="730599" y="1105440"/>
                  </a:cubicBezTo>
                  <a:cubicBezTo>
                    <a:pt x="725603" y="1102957"/>
                    <a:pt x="723105" y="1099232"/>
                    <a:pt x="721856" y="1094265"/>
                  </a:cubicBezTo>
                  <a:cubicBezTo>
                    <a:pt x="718109" y="1083090"/>
                    <a:pt x="715611" y="1073157"/>
                    <a:pt x="714362" y="1066948"/>
                  </a:cubicBezTo>
                  <a:cubicBezTo>
                    <a:pt x="694377" y="1066948"/>
                    <a:pt x="678140" y="1064465"/>
                    <a:pt x="659404" y="1059498"/>
                  </a:cubicBezTo>
                  <a:lnTo>
                    <a:pt x="645665" y="1084332"/>
                  </a:lnTo>
                  <a:cubicBezTo>
                    <a:pt x="639420" y="1093023"/>
                    <a:pt x="629428" y="1095507"/>
                    <a:pt x="620684" y="1090540"/>
                  </a:cubicBezTo>
                  <a:lnTo>
                    <a:pt x="555735" y="1053290"/>
                  </a:lnTo>
                  <a:cubicBezTo>
                    <a:pt x="551988" y="1050807"/>
                    <a:pt x="549489" y="1047082"/>
                    <a:pt x="548240" y="1043357"/>
                  </a:cubicBezTo>
                  <a:cubicBezTo>
                    <a:pt x="546991" y="1038390"/>
                    <a:pt x="546991" y="1033423"/>
                    <a:pt x="549489" y="1029698"/>
                  </a:cubicBezTo>
                  <a:lnTo>
                    <a:pt x="564478" y="1004865"/>
                  </a:lnTo>
                  <a:cubicBezTo>
                    <a:pt x="551988" y="992448"/>
                    <a:pt x="539497" y="977548"/>
                    <a:pt x="530754" y="961406"/>
                  </a:cubicBezTo>
                  <a:lnTo>
                    <a:pt x="502026" y="968856"/>
                  </a:lnTo>
                  <a:cubicBezTo>
                    <a:pt x="498279" y="970098"/>
                    <a:pt x="493283" y="968856"/>
                    <a:pt x="489536" y="967614"/>
                  </a:cubicBezTo>
                  <a:cubicBezTo>
                    <a:pt x="485789" y="965131"/>
                    <a:pt x="482042" y="961406"/>
                    <a:pt x="480793" y="956439"/>
                  </a:cubicBezTo>
                  <a:lnTo>
                    <a:pt x="462057" y="884422"/>
                  </a:lnTo>
                  <a:cubicBezTo>
                    <a:pt x="459559" y="875731"/>
                    <a:pt x="464555" y="865797"/>
                    <a:pt x="474547" y="863314"/>
                  </a:cubicBezTo>
                  <a:cubicBezTo>
                    <a:pt x="487038" y="859589"/>
                    <a:pt x="495781" y="857106"/>
                    <a:pt x="502026" y="855864"/>
                  </a:cubicBezTo>
                  <a:cubicBezTo>
                    <a:pt x="502026" y="838480"/>
                    <a:pt x="504524" y="819855"/>
                    <a:pt x="509520" y="801230"/>
                  </a:cubicBezTo>
                  <a:lnTo>
                    <a:pt x="484540" y="786330"/>
                  </a:lnTo>
                  <a:cubicBezTo>
                    <a:pt x="480793" y="785089"/>
                    <a:pt x="477045" y="781364"/>
                    <a:pt x="477045" y="776397"/>
                  </a:cubicBezTo>
                  <a:cubicBezTo>
                    <a:pt x="474547" y="771430"/>
                    <a:pt x="475796" y="767705"/>
                    <a:pt x="478295" y="763980"/>
                  </a:cubicBezTo>
                  <a:lnTo>
                    <a:pt x="515766" y="699413"/>
                  </a:lnTo>
                  <a:cubicBezTo>
                    <a:pt x="520762" y="690721"/>
                    <a:pt x="530754" y="688238"/>
                    <a:pt x="539497" y="693204"/>
                  </a:cubicBezTo>
                  <a:lnTo>
                    <a:pt x="564478" y="706863"/>
                  </a:lnTo>
                  <a:cubicBezTo>
                    <a:pt x="576968" y="693204"/>
                    <a:pt x="591957" y="683271"/>
                    <a:pt x="608194" y="673337"/>
                  </a:cubicBezTo>
                  <a:lnTo>
                    <a:pt x="600700" y="646021"/>
                  </a:lnTo>
                  <a:cubicBezTo>
                    <a:pt x="599451" y="641054"/>
                    <a:pt x="600700" y="636087"/>
                    <a:pt x="601949" y="633604"/>
                  </a:cubicBezTo>
                  <a:cubicBezTo>
                    <a:pt x="604447" y="628637"/>
                    <a:pt x="608194" y="626154"/>
                    <a:pt x="613190" y="624912"/>
                  </a:cubicBezTo>
                  <a:close/>
                  <a:moveTo>
                    <a:pt x="980776" y="259770"/>
                  </a:moveTo>
                  <a:cubicBezTo>
                    <a:pt x="928292" y="259770"/>
                    <a:pt x="884556" y="302256"/>
                    <a:pt x="884556" y="355989"/>
                  </a:cubicBezTo>
                  <a:cubicBezTo>
                    <a:pt x="884556" y="408473"/>
                    <a:pt x="928292" y="452209"/>
                    <a:pt x="980776" y="452209"/>
                  </a:cubicBezTo>
                  <a:cubicBezTo>
                    <a:pt x="1034509" y="452209"/>
                    <a:pt x="1076995" y="408473"/>
                    <a:pt x="1076995" y="355989"/>
                  </a:cubicBezTo>
                  <a:cubicBezTo>
                    <a:pt x="1076995" y="302256"/>
                    <a:pt x="1034509" y="259770"/>
                    <a:pt x="980776" y="259770"/>
                  </a:cubicBezTo>
                  <a:close/>
                  <a:moveTo>
                    <a:pt x="980776" y="224781"/>
                  </a:moveTo>
                  <a:cubicBezTo>
                    <a:pt x="1053253" y="224781"/>
                    <a:pt x="1111984" y="283512"/>
                    <a:pt x="1111984" y="355989"/>
                  </a:cubicBezTo>
                  <a:cubicBezTo>
                    <a:pt x="1111984" y="428467"/>
                    <a:pt x="1053253" y="487198"/>
                    <a:pt x="980776" y="487198"/>
                  </a:cubicBezTo>
                  <a:cubicBezTo>
                    <a:pt x="908299" y="487198"/>
                    <a:pt x="849567" y="428467"/>
                    <a:pt x="849567" y="355989"/>
                  </a:cubicBezTo>
                  <a:cubicBezTo>
                    <a:pt x="849567" y="283512"/>
                    <a:pt x="908299" y="224781"/>
                    <a:pt x="980776" y="224781"/>
                  </a:cubicBezTo>
                  <a:close/>
                  <a:moveTo>
                    <a:pt x="353349" y="147879"/>
                  </a:moveTo>
                  <a:cubicBezTo>
                    <a:pt x="364412" y="147879"/>
                    <a:pt x="371787" y="155334"/>
                    <a:pt x="371787" y="165274"/>
                  </a:cubicBezTo>
                  <a:lnTo>
                    <a:pt x="371787" y="211245"/>
                  </a:lnTo>
                  <a:lnTo>
                    <a:pt x="386538" y="211245"/>
                  </a:lnTo>
                  <a:cubicBezTo>
                    <a:pt x="417268" y="211245"/>
                    <a:pt x="441853" y="236095"/>
                    <a:pt x="441853" y="267156"/>
                  </a:cubicBezTo>
                  <a:cubicBezTo>
                    <a:pt x="441853" y="275854"/>
                    <a:pt x="434477" y="284551"/>
                    <a:pt x="424644" y="284551"/>
                  </a:cubicBezTo>
                  <a:cubicBezTo>
                    <a:pt x="414810" y="284551"/>
                    <a:pt x="407435" y="275854"/>
                    <a:pt x="407435" y="267156"/>
                  </a:cubicBezTo>
                  <a:cubicBezTo>
                    <a:pt x="407435" y="255974"/>
                    <a:pt x="398830" y="246034"/>
                    <a:pt x="386538" y="246034"/>
                  </a:cubicBezTo>
                  <a:lnTo>
                    <a:pt x="342286" y="246034"/>
                  </a:lnTo>
                  <a:cubicBezTo>
                    <a:pt x="320160" y="246034"/>
                    <a:pt x="301722" y="264672"/>
                    <a:pt x="301722" y="288279"/>
                  </a:cubicBezTo>
                  <a:cubicBezTo>
                    <a:pt x="301722" y="303188"/>
                    <a:pt x="310327" y="316856"/>
                    <a:pt x="323848" y="323068"/>
                  </a:cubicBezTo>
                  <a:lnTo>
                    <a:pt x="397601" y="354130"/>
                  </a:lnTo>
                  <a:cubicBezTo>
                    <a:pt x="424644" y="365312"/>
                    <a:pt x="441853" y="392647"/>
                    <a:pt x="441853" y="421224"/>
                  </a:cubicBezTo>
                  <a:cubicBezTo>
                    <a:pt x="441853" y="462225"/>
                    <a:pt x="411122" y="495772"/>
                    <a:pt x="371787" y="500742"/>
                  </a:cubicBezTo>
                  <a:lnTo>
                    <a:pt x="371787" y="546714"/>
                  </a:lnTo>
                  <a:cubicBezTo>
                    <a:pt x="371787" y="555411"/>
                    <a:pt x="364412" y="564108"/>
                    <a:pt x="353349" y="564108"/>
                  </a:cubicBezTo>
                  <a:cubicBezTo>
                    <a:pt x="344745" y="564108"/>
                    <a:pt x="337369" y="555411"/>
                    <a:pt x="337369" y="546714"/>
                  </a:cubicBezTo>
                  <a:lnTo>
                    <a:pt x="337369" y="500742"/>
                  </a:lnTo>
                  <a:lnTo>
                    <a:pt x="321390" y="500742"/>
                  </a:lnTo>
                  <a:cubicBezTo>
                    <a:pt x="291888" y="500742"/>
                    <a:pt x="267304" y="477135"/>
                    <a:pt x="267304" y="446073"/>
                  </a:cubicBezTo>
                  <a:cubicBezTo>
                    <a:pt x="267304" y="436133"/>
                    <a:pt x="274679" y="428678"/>
                    <a:pt x="284513" y="428678"/>
                  </a:cubicBezTo>
                  <a:cubicBezTo>
                    <a:pt x="294347" y="428678"/>
                    <a:pt x="301722" y="436133"/>
                    <a:pt x="301722" y="446073"/>
                  </a:cubicBezTo>
                  <a:cubicBezTo>
                    <a:pt x="301722" y="457255"/>
                    <a:pt x="310327" y="465953"/>
                    <a:pt x="321390" y="465953"/>
                  </a:cubicBezTo>
                  <a:lnTo>
                    <a:pt x="361954" y="465953"/>
                  </a:lnTo>
                  <a:cubicBezTo>
                    <a:pt x="386538" y="465953"/>
                    <a:pt x="407435" y="446073"/>
                    <a:pt x="407435" y="421224"/>
                  </a:cubicBezTo>
                  <a:cubicBezTo>
                    <a:pt x="407435" y="406314"/>
                    <a:pt x="398830" y="392647"/>
                    <a:pt x="385309" y="386434"/>
                  </a:cubicBezTo>
                  <a:lnTo>
                    <a:pt x="310327" y="355372"/>
                  </a:lnTo>
                  <a:cubicBezTo>
                    <a:pt x="284513" y="342948"/>
                    <a:pt x="267304" y="316856"/>
                    <a:pt x="267304" y="288279"/>
                  </a:cubicBezTo>
                  <a:cubicBezTo>
                    <a:pt x="267304" y="247277"/>
                    <a:pt x="298034" y="213730"/>
                    <a:pt x="337369" y="211245"/>
                  </a:cubicBezTo>
                  <a:lnTo>
                    <a:pt x="337369" y="165274"/>
                  </a:lnTo>
                  <a:cubicBezTo>
                    <a:pt x="337369" y="155334"/>
                    <a:pt x="344745" y="147879"/>
                    <a:pt x="353349" y="147879"/>
                  </a:cubicBezTo>
                  <a:close/>
                  <a:moveTo>
                    <a:pt x="937634" y="106595"/>
                  </a:moveTo>
                  <a:lnTo>
                    <a:pt x="889155" y="119052"/>
                  </a:lnTo>
                  <a:lnTo>
                    <a:pt x="896613" y="148949"/>
                  </a:lnTo>
                  <a:cubicBezTo>
                    <a:pt x="899099" y="157669"/>
                    <a:pt x="895370" y="166389"/>
                    <a:pt x="887912" y="170126"/>
                  </a:cubicBezTo>
                  <a:cubicBezTo>
                    <a:pt x="863051" y="182583"/>
                    <a:pt x="840676" y="198778"/>
                    <a:pt x="823274" y="218709"/>
                  </a:cubicBezTo>
                  <a:cubicBezTo>
                    <a:pt x="817058" y="224938"/>
                    <a:pt x="808357" y="227429"/>
                    <a:pt x="802142" y="223692"/>
                  </a:cubicBezTo>
                  <a:lnTo>
                    <a:pt x="773552" y="207498"/>
                  </a:lnTo>
                  <a:lnTo>
                    <a:pt x="748691" y="251098"/>
                  </a:lnTo>
                  <a:lnTo>
                    <a:pt x="776038" y="267292"/>
                  </a:lnTo>
                  <a:cubicBezTo>
                    <a:pt x="783496" y="271029"/>
                    <a:pt x="785982" y="279749"/>
                    <a:pt x="783496" y="287224"/>
                  </a:cubicBezTo>
                  <a:cubicBezTo>
                    <a:pt x="774795" y="313384"/>
                    <a:pt x="771066" y="340790"/>
                    <a:pt x="773552" y="368196"/>
                  </a:cubicBezTo>
                  <a:cubicBezTo>
                    <a:pt x="773552" y="375670"/>
                    <a:pt x="768580" y="384390"/>
                    <a:pt x="759878" y="385636"/>
                  </a:cubicBezTo>
                  <a:cubicBezTo>
                    <a:pt x="759878" y="385636"/>
                    <a:pt x="743719" y="390618"/>
                    <a:pt x="730045" y="394356"/>
                  </a:cubicBezTo>
                  <a:lnTo>
                    <a:pt x="743719" y="442939"/>
                  </a:lnTo>
                  <a:lnTo>
                    <a:pt x="773552" y="434219"/>
                  </a:lnTo>
                  <a:cubicBezTo>
                    <a:pt x="782253" y="432973"/>
                    <a:pt x="789711" y="436710"/>
                    <a:pt x="793441" y="444184"/>
                  </a:cubicBezTo>
                  <a:cubicBezTo>
                    <a:pt x="805871" y="469099"/>
                    <a:pt x="822031" y="490276"/>
                    <a:pt x="843162" y="508962"/>
                  </a:cubicBezTo>
                  <a:cubicBezTo>
                    <a:pt x="849378" y="513945"/>
                    <a:pt x="850621" y="523910"/>
                    <a:pt x="846891" y="531385"/>
                  </a:cubicBezTo>
                  <a:lnTo>
                    <a:pt x="830732" y="557545"/>
                  </a:lnTo>
                  <a:lnTo>
                    <a:pt x="874238" y="582459"/>
                  </a:lnTo>
                  <a:lnTo>
                    <a:pt x="890398" y="556299"/>
                  </a:lnTo>
                  <a:cubicBezTo>
                    <a:pt x="894127" y="548825"/>
                    <a:pt x="902828" y="545088"/>
                    <a:pt x="910287" y="548825"/>
                  </a:cubicBezTo>
                  <a:cubicBezTo>
                    <a:pt x="936391" y="556299"/>
                    <a:pt x="964981" y="561282"/>
                    <a:pt x="991084" y="558791"/>
                  </a:cubicBezTo>
                  <a:cubicBezTo>
                    <a:pt x="992327" y="558791"/>
                    <a:pt x="992327" y="558791"/>
                    <a:pt x="993571" y="558791"/>
                  </a:cubicBezTo>
                  <a:cubicBezTo>
                    <a:pt x="1004758" y="558791"/>
                    <a:pt x="1006001" y="558791"/>
                    <a:pt x="1017188" y="602391"/>
                  </a:cubicBezTo>
                  <a:lnTo>
                    <a:pt x="1066910" y="588688"/>
                  </a:lnTo>
                  <a:lnTo>
                    <a:pt x="1058209" y="558791"/>
                  </a:lnTo>
                  <a:cubicBezTo>
                    <a:pt x="1055723" y="551316"/>
                    <a:pt x="1059452" y="542596"/>
                    <a:pt x="1066910" y="538859"/>
                  </a:cubicBezTo>
                  <a:cubicBezTo>
                    <a:pt x="1091771" y="526402"/>
                    <a:pt x="1114146" y="510208"/>
                    <a:pt x="1131548" y="489030"/>
                  </a:cubicBezTo>
                  <a:cubicBezTo>
                    <a:pt x="1137764" y="482802"/>
                    <a:pt x="1146465" y="480310"/>
                    <a:pt x="1153923" y="485293"/>
                  </a:cubicBezTo>
                  <a:lnTo>
                    <a:pt x="1181270" y="501487"/>
                  </a:lnTo>
                  <a:lnTo>
                    <a:pt x="1206131" y="456642"/>
                  </a:lnTo>
                  <a:lnTo>
                    <a:pt x="1180027" y="441693"/>
                  </a:lnTo>
                  <a:cubicBezTo>
                    <a:pt x="1171326" y="437956"/>
                    <a:pt x="1168840" y="429236"/>
                    <a:pt x="1171326" y="420516"/>
                  </a:cubicBezTo>
                  <a:cubicBezTo>
                    <a:pt x="1180027" y="394356"/>
                    <a:pt x="1183756" y="366950"/>
                    <a:pt x="1181270" y="339544"/>
                  </a:cubicBezTo>
                  <a:cubicBezTo>
                    <a:pt x="1181270" y="332070"/>
                    <a:pt x="1187485" y="324595"/>
                    <a:pt x="1194944" y="322104"/>
                  </a:cubicBezTo>
                  <a:lnTo>
                    <a:pt x="1224777" y="313384"/>
                  </a:lnTo>
                  <a:lnTo>
                    <a:pt x="1212346" y="264801"/>
                  </a:lnTo>
                  <a:lnTo>
                    <a:pt x="1181270" y="273521"/>
                  </a:lnTo>
                  <a:cubicBezTo>
                    <a:pt x="1173812" y="274767"/>
                    <a:pt x="1165110" y="271029"/>
                    <a:pt x="1161381" y="263555"/>
                  </a:cubicBezTo>
                  <a:cubicBezTo>
                    <a:pt x="1150194" y="238641"/>
                    <a:pt x="1132791" y="217464"/>
                    <a:pt x="1112903" y="200024"/>
                  </a:cubicBezTo>
                  <a:cubicBezTo>
                    <a:pt x="1105444" y="193795"/>
                    <a:pt x="1104201" y="185075"/>
                    <a:pt x="1109174" y="177601"/>
                  </a:cubicBezTo>
                  <a:lnTo>
                    <a:pt x="1124090" y="150195"/>
                  </a:lnTo>
                  <a:lnTo>
                    <a:pt x="1080584" y="125280"/>
                  </a:lnTo>
                  <a:lnTo>
                    <a:pt x="1064424" y="152686"/>
                  </a:lnTo>
                  <a:cubicBezTo>
                    <a:pt x="1060695" y="158915"/>
                    <a:pt x="1051994" y="162652"/>
                    <a:pt x="1044535" y="160161"/>
                  </a:cubicBezTo>
                  <a:cubicBezTo>
                    <a:pt x="1018431" y="151440"/>
                    <a:pt x="991084" y="147703"/>
                    <a:pt x="963737" y="148949"/>
                  </a:cubicBezTo>
                  <a:cubicBezTo>
                    <a:pt x="955036" y="150195"/>
                    <a:pt x="947578" y="145212"/>
                    <a:pt x="945092" y="136492"/>
                  </a:cubicBezTo>
                  <a:close/>
                  <a:moveTo>
                    <a:pt x="945092" y="67977"/>
                  </a:moveTo>
                  <a:cubicBezTo>
                    <a:pt x="953793" y="65486"/>
                    <a:pt x="964981" y="70469"/>
                    <a:pt x="966224" y="80435"/>
                  </a:cubicBezTo>
                  <a:lnTo>
                    <a:pt x="974925" y="114069"/>
                  </a:lnTo>
                  <a:cubicBezTo>
                    <a:pt x="997300" y="114069"/>
                    <a:pt x="1019674" y="116560"/>
                    <a:pt x="1042049" y="122789"/>
                  </a:cubicBezTo>
                  <a:lnTo>
                    <a:pt x="1059452" y="91646"/>
                  </a:lnTo>
                  <a:cubicBezTo>
                    <a:pt x="1064424" y="84172"/>
                    <a:pt x="1074368" y="81680"/>
                    <a:pt x="1083070" y="86663"/>
                  </a:cubicBezTo>
                  <a:lnTo>
                    <a:pt x="1156409" y="129018"/>
                  </a:lnTo>
                  <a:cubicBezTo>
                    <a:pt x="1165110" y="134000"/>
                    <a:pt x="1167597" y="145212"/>
                    <a:pt x="1163867" y="152686"/>
                  </a:cubicBezTo>
                  <a:lnTo>
                    <a:pt x="1145222" y="182583"/>
                  </a:lnTo>
                  <a:cubicBezTo>
                    <a:pt x="1161381" y="198778"/>
                    <a:pt x="1175055" y="216218"/>
                    <a:pt x="1186242" y="236149"/>
                  </a:cubicBezTo>
                  <a:lnTo>
                    <a:pt x="1219804" y="227429"/>
                  </a:lnTo>
                  <a:cubicBezTo>
                    <a:pt x="1224777" y="224938"/>
                    <a:pt x="1228506" y="226184"/>
                    <a:pt x="1232235" y="228675"/>
                  </a:cubicBezTo>
                  <a:cubicBezTo>
                    <a:pt x="1237207" y="231167"/>
                    <a:pt x="1239693" y="234904"/>
                    <a:pt x="1240936" y="238641"/>
                  </a:cubicBezTo>
                  <a:lnTo>
                    <a:pt x="1263311" y="320858"/>
                  </a:lnTo>
                  <a:cubicBezTo>
                    <a:pt x="1265797" y="332070"/>
                    <a:pt x="1259582" y="340790"/>
                    <a:pt x="1250880" y="343281"/>
                  </a:cubicBezTo>
                  <a:lnTo>
                    <a:pt x="1217318" y="352001"/>
                  </a:lnTo>
                  <a:cubicBezTo>
                    <a:pt x="1217318" y="374424"/>
                    <a:pt x="1214832" y="396847"/>
                    <a:pt x="1208617" y="418024"/>
                  </a:cubicBezTo>
                  <a:lnTo>
                    <a:pt x="1238450" y="435464"/>
                  </a:lnTo>
                  <a:cubicBezTo>
                    <a:pt x="1242179" y="437956"/>
                    <a:pt x="1245908" y="441693"/>
                    <a:pt x="1247151" y="446676"/>
                  </a:cubicBezTo>
                  <a:cubicBezTo>
                    <a:pt x="1247151" y="450413"/>
                    <a:pt x="1247151" y="455396"/>
                    <a:pt x="1244665" y="459133"/>
                  </a:cubicBezTo>
                  <a:lnTo>
                    <a:pt x="1202402" y="533876"/>
                  </a:lnTo>
                  <a:cubicBezTo>
                    <a:pt x="1197430" y="541351"/>
                    <a:pt x="1187485" y="545088"/>
                    <a:pt x="1178784" y="540105"/>
                  </a:cubicBezTo>
                  <a:lnTo>
                    <a:pt x="1147708" y="522665"/>
                  </a:lnTo>
                  <a:cubicBezTo>
                    <a:pt x="1132791" y="538859"/>
                    <a:pt x="1115389" y="552562"/>
                    <a:pt x="1095500" y="562528"/>
                  </a:cubicBezTo>
                  <a:lnTo>
                    <a:pt x="1104201" y="596162"/>
                  </a:lnTo>
                  <a:cubicBezTo>
                    <a:pt x="1105444" y="601145"/>
                    <a:pt x="1105444" y="606128"/>
                    <a:pt x="1102958" y="609865"/>
                  </a:cubicBezTo>
                  <a:cubicBezTo>
                    <a:pt x="1100472" y="613602"/>
                    <a:pt x="1096743" y="617339"/>
                    <a:pt x="1093014" y="617339"/>
                  </a:cubicBezTo>
                  <a:lnTo>
                    <a:pt x="1009730" y="639762"/>
                  </a:lnTo>
                  <a:cubicBezTo>
                    <a:pt x="1008487" y="641008"/>
                    <a:pt x="1007244" y="641008"/>
                    <a:pt x="1004758" y="641008"/>
                  </a:cubicBezTo>
                  <a:cubicBezTo>
                    <a:pt x="1002272" y="641008"/>
                    <a:pt x="999786" y="639762"/>
                    <a:pt x="997300" y="638517"/>
                  </a:cubicBezTo>
                  <a:cubicBezTo>
                    <a:pt x="992327" y="636025"/>
                    <a:pt x="989841" y="632288"/>
                    <a:pt x="988598" y="627305"/>
                  </a:cubicBezTo>
                  <a:cubicBezTo>
                    <a:pt x="988598" y="627305"/>
                    <a:pt x="983626" y="607374"/>
                    <a:pt x="979897" y="593671"/>
                  </a:cubicBezTo>
                  <a:cubicBezTo>
                    <a:pt x="957522" y="593671"/>
                    <a:pt x="935147" y="592425"/>
                    <a:pt x="912773" y="586196"/>
                  </a:cubicBezTo>
                  <a:lnTo>
                    <a:pt x="896613" y="616094"/>
                  </a:lnTo>
                  <a:cubicBezTo>
                    <a:pt x="891641" y="623568"/>
                    <a:pt x="880454" y="627305"/>
                    <a:pt x="872995" y="622322"/>
                  </a:cubicBezTo>
                  <a:lnTo>
                    <a:pt x="798413" y="579968"/>
                  </a:lnTo>
                  <a:cubicBezTo>
                    <a:pt x="794684" y="577476"/>
                    <a:pt x="792198" y="572493"/>
                    <a:pt x="789711" y="568756"/>
                  </a:cubicBezTo>
                  <a:cubicBezTo>
                    <a:pt x="789711" y="565019"/>
                    <a:pt x="789711" y="558791"/>
                    <a:pt x="792198" y="555053"/>
                  </a:cubicBezTo>
                  <a:lnTo>
                    <a:pt x="809600" y="525156"/>
                  </a:lnTo>
                  <a:cubicBezTo>
                    <a:pt x="793441" y="510208"/>
                    <a:pt x="779767" y="491522"/>
                    <a:pt x="768580" y="472836"/>
                  </a:cubicBezTo>
                  <a:lnTo>
                    <a:pt x="735018" y="481556"/>
                  </a:lnTo>
                  <a:cubicBezTo>
                    <a:pt x="726316" y="484047"/>
                    <a:pt x="716372" y="477819"/>
                    <a:pt x="713886" y="469099"/>
                  </a:cubicBezTo>
                  <a:lnTo>
                    <a:pt x="691511" y="385636"/>
                  </a:lnTo>
                  <a:cubicBezTo>
                    <a:pt x="690268" y="381898"/>
                    <a:pt x="691511" y="376916"/>
                    <a:pt x="693997" y="373178"/>
                  </a:cubicBezTo>
                  <a:cubicBezTo>
                    <a:pt x="695240" y="369441"/>
                    <a:pt x="700212" y="366950"/>
                    <a:pt x="703941" y="364458"/>
                  </a:cubicBezTo>
                  <a:cubicBezTo>
                    <a:pt x="720101" y="360721"/>
                    <a:pt x="731288" y="358230"/>
                    <a:pt x="737504" y="355738"/>
                  </a:cubicBezTo>
                  <a:cubicBezTo>
                    <a:pt x="737504" y="333315"/>
                    <a:pt x="739990" y="312138"/>
                    <a:pt x="746205" y="289715"/>
                  </a:cubicBezTo>
                  <a:lnTo>
                    <a:pt x="716372" y="272275"/>
                  </a:lnTo>
                  <a:cubicBezTo>
                    <a:pt x="712643" y="269784"/>
                    <a:pt x="710157" y="267292"/>
                    <a:pt x="707671" y="262310"/>
                  </a:cubicBezTo>
                  <a:cubicBezTo>
                    <a:pt x="707671" y="257327"/>
                    <a:pt x="707671" y="253589"/>
                    <a:pt x="710157" y="248607"/>
                  </a:cubicBezTo>
                  <a:lnTo>
                    <a:pt x="752420" y="175109"/>
                  </a:lnTo>
                  <a:cubicBezTo>
                    <a:pt x="757392" y="166389"/>
                    <a:pt x="768580" y="163898"/>
                    <a:pt x="776038" y="168881"/>
                  </a:cubicBezTo>
                  <a:lnTo>
                    <a:pt x="807114" y="186321"/>
                  </a:lnTo>
                  <a:cubicBezTo>
                    <a:pt x="822031" y="170126"/>
                    <a:pt x="840676" y="156423"/>
                    <a:pt x="859322" y="145212"/>
                  </a:cubicBezTo>
                  <a:lnTo>
                    <a:pt x="850621" y="111577"/>
                  </a:lnTo>
                  <a:cubicBezTo>
                    <a:pt x="849378" y="107840"/>
                    <a:pt x="850621" y="101612"/>
                    <a:pt x="851864" y="97875"/>
                  </a:cubicBezTo>
                  <a:cubicBezTo>
                    <a:pt x="854350" y="94137"/>
                    <a:pt x="858079" y="91646"/>
                    <a:pt x="863051" y="90400"/>
                  </a:cubicBezTo>
                  <a:close/>
                  <a:moveTo>
                    <a:pt x="307919" y="39520"/>
                  </a:moveTo>
                  <a:lnTo>
                    <a:pt x="238251" y="58247"/>
                  </a:lnTo>
                  <a:lnTo>
                    <a:pt x="249448" y="99444"/>
                  </a:lnTo>
                  <a:cubicBezTo>
                    <a:pt x="250692" y="108183"/>
                    <a:pt x="246960" y="116922"/>
                    <a:pt x="239495" y="120667"/>
                  </a:cubicBezTo>
                  <a:cubicBezTo>
                    <a:pt x="208393" y="135648"/>
                    <a:pt x="181024" y="156872"/>
                    <a:pt x="157387" y="184337"/>
                  </a:cubicBezTo>
                  <a:cubicBezTo>
                    <a:pt x="152410" y="190579"/>
                    <a:pt x="143702" y="191827"/>
                    <a:pt x="136238" y="188082"/>
                  </a:cubicBezTo>
                  <a:lnTo>
                    <a:pt x="97671" y="165610"/>
                  </a:lnTo>
                  <a:lnTo>
                    <a:pt x="61593" y="228031"/>
                  </a:lnTo>
                  <a:lnTo>
                    <a:pt x="100160" y="250503"/>
                  </a:lnTo>
                  <a:cubicBezTo>
                    <a:pt x="106380" y="254248"/>
                    <a:pt x="110112" y="262987"/>
                    <a:pt x="107624" y="270477"/>
                  </a:cubicBezTo>
                  <a:cubicBezTo>
                    <a:pt x="96427" y="304185"/>
                    <a:pt x="91451" y="339140"/>
                    <a:pt x="93939" y="374096"/>
                  </a:cubicBezTo>
                  <a:cubicBezTo>
                    <a:pt x="93939" y="382835"/>
                    <a:pt x="88963" y="390326"/>
                    <a:pt x="80254" y="392822"/>
                  </a:cubicBezTo>
                  <a:lnTo>
                    <a:pt x="39200" y="404058"/>
                  </a:lnTo>
                  <a:lnTo>
                    <a:pt x="57861" y="473970"/>
                  </a:lnTo>
                  <a:lnTo>
                    <a:pt x="100160" y="462734"/>
                  </a:lnTo>
                  <a:cubicBezTo>
                    <a:pt x="107624" y="460237"/>
                    <a:pt x="116332" y="463982"/>
                    <a:pt x="120065" y="471473"/>
                  </a:cubicBezTo>
                  <a:cubicBezTo>
                    <a:pt x="136238" y="502683"/>
                    <a:pt x="157387" y="531397"/>
                    <a:pt x="183512" y="553868"/>
                  </a:cubicBezTo>
                  <a:cubicBezTo>
                    <a:pt x="189732" y="558862"/>
                    <a:pt x="190977" y="568849"/>
                    <a:pt x="186000" y="576340"/>
                  </a:cubicBezTo>
                  <a:lnTo>
                    <a:pt x="164851" y="615041"/>
                  </a:lnTo>
                  <a:lnTo>
                    <a:pt x="227054" y="649996"/>
                  </a:lnTo>
                  <a:lnTo>
                    <a:pt x="249448" y="612544"/>
                  </a:lnTo>
                  <a:cubicBezTo>
                    <a:pt x="253180" y="605053"/>
                    <a:pt x="263132" y="602557"/>
                    <a:pt x="270597" y="605053"/>
                  </a:cubicBezTo>
                  <a:cubicBezTo>
                    <a:pt x="302943" y="616289"/>
                    <a:pt x="337777" y="620034"/>
                    <a:pt x="372610" y="618786"/>
                  </a:cubicBezTo>
                  <a:cubicBezTo>
                    <a:pt x="373855" y="618786"/>
                    <a:pt x="373855" y="618786"/>
                    <a:pt x="373855" y="618786"/>
                  </a:cubicBezTo>
                  <a:cubicBezTo>
                    <a:pt x="381319" y="618786"/>
                    <a:pt x="388783" y="623780"/>
                    <a:pt x="391271" y="631270"/>
                  </a:cubicBezTo>
                  <a:lnTo>
                    <a:pt x="402468" y="673716"/>
                  </a:lnTo>
                  <a:lnTo>
                    <a:pt x="472136" y="654990"/>
                  </a:lnTo>
                  <a:lnTo>
                    <a:pt x="459695" y="612544"/>
                  </a:lnTo>
                  <a:cubicBezTo>
                    <a:pt x="458451" y="605053"/>
                    <a:pt x="462183" y="595066"/>
                    <a:pt x="470892" y="592569"/>
                  </a:cubicBezTo>
                  <a:cubicBezTo>
                    <a:pt x="501994" y="576340"/>
                    <a:pt x="529363" y="556365"/>
                    <a:pt x="553000" y="528900"/>
                  </a:cubicBezTo>
                  <a:cubicBezTo>
                    <a:pt x="557977" y="521409"/>
                    <a:pt x="566685" y="520161"/>
                    <a:pt x="574149" y="525155"/>
                  </a:cubicBezTo>
                  <a:lnTo>
                    <a:pt x="611472" y="547626"/>
                  </a:lnTo>
                  <a:lnTo>
                    <a:pt x="648794" y="483957"/>
                  </a:lnTo>
                  <a:lnTo>
                    <a:pt x="610227" y="462734"/>
                  </a:lnTo>
                  <a:cubicBezTo>
                    <a:pt x="602763" y="457740"/>
                    <a:pt x="600275" y="449001"/>
                    <a:pt x="602763" y="441511"/>
                  </a:cubicBezTo>
                  <a:cubicBezTo>
                    <a:pt x="613960" y="407803"/>
                    <a:pt x="618936" y="372848"/>
                    <a:pt x="615204" y="337892"/>
                  </a:cubicBezTo>
                  <a:cubicBezTo>
                    <a:pt x="615204" y="329153"/>
                    <a:pt x="621424" y="321663"/>
                    <a:pt x="628888" y="320414"/>
                  </a:cubicBezTo>
                  <a:lnTo>
                    <a:pt x="671187" y="309178"/>
                  </a:lnTo>
                  <a:lnTo>
                    <a:pt x="652526" y="239267"/>
                  </a:lnTo>
                  <a:lnTo>
                    <a:pt x="610227" y="250503"/>
                  </a:lnTo>
                  <a:cubicBezTo>
                    <a:pt x="601519" y="253000"/>
                    <a:pt x="594055" y="249254"/>
                    <a:pt x="589078" y="240516"/>
                  </a:cubicBezTo>
                  <a:cubicBezTo>
                    <a:pt x="574149" y="209305"/>
                    <a:pt x="553000" y="181840"/>
                    <a:pt x="526875" y="158120"/>
                  </a:cubicBezTo>
                  <a:cubicBezTo>
                    <a:pt x="520655" y="153126"/>
                    <a:pt x="519410" y="143139"/>
                    <a:pt x="523143" y="136897"/>
                  </a:cubicBezTo>
                  <a:lnTo>
                    <a:pt x="544292" y="98196"/>
                  </a:lnTo>
                  <a:lnTo>
                    <a:pt x="482088" y="61992"/>
                  </a:lnTo>
                  <a:lnTo>
                    <a:pt x="459695" y="99444"/>
                  </a:lnTo>
                  <a:cubicBezTo>
                    <a:pt x="457207" y="106935"/>
                    <a:pt x="447255" y="110680"/>
                    <a:pt x="439790" y="108183"/>
                  </a:cubicBezTo>
                  <a:cubicBezTo>
                    <a:pt x="406200" y="96947"/>
                    <a:pt x="372610" y="91954"/>
                    <a:pt x="337777" y="94451"/>
                  </a:cubicBezTo>
                  <a:cubicBezTo>
                    <a:pt x="329068" y="95699"/>
                    <a:pt x="321604" y="89457"/>
                    <a:pt x="319116" y="81966"/>
                  </a:cubicBezTo>
                  <a:close/>
                  <a:moveTo>
                    <a:pt x="315383" y="819"/>
                  </a:moveTo>
                  <a:cubicBezTo>
                    <a:pt x="319116" y="-429"/>
                    <a:pt x="325336" y="-429"/>
                    <a:pt x="329068" y="2068"/>
                  </a:cubicBezTo>
                  <a:cubicBezTo>
                    <a:pt x="332800" y="4565"/>
                    <a:pt x="335288" y="8310"/>
                    <a:pt x="337777" y="13303"/>
                  </a:cubicBezTo>
                  <a:cubicBezTo>
                    <a:pt x="342753" y="35775"/>
                    <a:pt x="346485" y="49508"/>
                    <a:pt x="348973" y="58247"/>
                  </a:cubicBezTo>
                  <a:cubicBezTo>
                    <a:pt x="378831" y="58247"/>
                    <a:pt x="408688" y="61992"/>
                    <a:pt x="437302" y="69482"/>
                  </a:cubicBezTo>
                  <a:lnTo>
                    <a:pt x="460939" y="29533"/>
                  </a:lnTo>
                  <a:cubicBezTo>
                    <a:pt x="465916" y="20794"/>
                    <a:pt x="475868" y="18297"/>
                    <a:pt x="484577" y="23291"/>
                  </a:cubicBezTo>
                  <a:lnTo>
                    <a:pt x="577882" y="76973"/>
                  </a:lnTo>
                  <a:cubicBezTo>
                    <a:pt x="586590" y="81966"/>
                    <a:pt x="589078" y="91954"/>
                    <a:pt x="584102" y="100693"/>
                  </a:cubicBezTo>
                  <a:lnTo>
                    <a:pt x="560465" y="141891"/>
                  </a:lnTo>
                  <a:cubicBezTo>
                    <a:pt x="581614" y="161865"/>
                    <a:pt x="600275" y="185585"/>
                    <a:pt x="615204" y="213050"/>
                  </a:cubicBezTo>
                  <a:lnTo>
                    <a:pt x="659990" y="200566"/>
                  </a:lnTo>
                  <a:cubicBezTo>
                    <a:pt x="664966" y="199318"/>
                    <a:pt x="669943" y="199318"/>
                    <a:pt x="673675" y="201815"/>
                  </a:cubicBezTo>
                  <a:cubicBezTo>
                    <a:pt x="677407" y="204311"/>
                    <a:pt x="679895" y="208057"/>
                    <a:pt x="681139" y="213050"/>
                  </a:cubicBezTo>
                  <a:lnTo>
                    <a:pt x="709753" y="316669"/>
                  </a:lnTo>
                  <a:cubicBezTo>
                    <a:pt x="710997" y="325408"/>
                    <a:pt x="706021" y="335395"/>
                    <a:pt x="697312" y="337892"/>
                  </a:cubicBezTo>
                  <a:lnTo>
                    <a:pt x="651282" y="350376"/>
                  </a:lnTo>
                  <a:cubicBezTo>
                    <a:pt x="652526" y="380338"/>
                    <a:pt x="648794" y="410300"/>
                    <a:pt x="640085" y="439014"/>
                  </a:cubicBezTo>
                  <a:lnTo>
                    <a:pt x="681139" y="462734"/>
                  </a:lnTo>
                  <a:cubicBezTo>
                    <a:pt x="684872" y="465231"/>
                    <a:pt x="687360" y="468976"/>
                    <a:pt x="688604" y="472721"/>
                  </a:cubicBezTo>
                  <a:cubicBezTo>
                    <a:pt x="689848" y="477715"/>
                    <a:pt x="689848" y="482708"/>
                    <a:pt x="687360" y="486454"/>
                  </a:cubicBezTo>
                  <a:lnTo>
                    <a:pt x="632621" y="578837"/>
                  </a:lnTo>
                  <a:cubicBezTo>
                    <a:pt x="628888" y="587576"/>
                    <a:pt x="617692" y="591321"/>
                    <a:pt x="608983" y="586327"/>
                  </a:cubicBezTo>
                  <a:lnTo>
                    <a:pt x="567929" y="562607"/>
                  </a:lnTo>
                  <a:cubicBezTo>
                    <a:pt x="548024" y="583830"/>
                    <a:pt x="524387" y="602557"/>
                    <a:pt x="498261" y="616289"/>
                  </a:cubicBezTo>
                  <a:lnTo>
                    <a:pt x="510702" y="662481"/>
                  </a:lnTo>
                  <a:cubicBezTo>
                    <a:pt x="510702" y="667474"/>
                    <a:pt x="510702" y="671220"/>
                    <a:pt x="508214" y="674965"/>
                  </a:cubicBezTo>
                  <a:cubicBezTo>
                    <a:pt x="505726" y="679958"/>
                    <a:pt x="501994" y="683704"/>
                    <a:pt x="497017" y="683704"/>
                  </a:cubicBezTo>
                  <a:lnTo>
                    <a:pt x="393760" y="712417"/>
                  </a:lnTo>
                  <a:cubicBezTo>
                    <a:pt x="392516" y="712417"/>
                    <a:pt x="391271" y="712417"/>
                    <a:pt x="390027" y="712417"/>
                  </a:cubicBezTo>
                  <a:cubicBezTo>
                    <a:pt x="386295" y="712417"/>
                    <a:pt x="383807" y="711169"/>
                    <a:pt x="381319" y="709921"/>
                  </a:cubicBezTo>
                  <a:cubicBezTo>
                    <a:pt x="377587" y="707424"/>
                    <a:pt x="373855" y="703678"/>
                    <a:pt x="372610" y="698685"/>
                  </a:cubicBezTo>
                  <a:cubicBezTo>
                    <a:pt x="366390" y="677462"/>
                    <a:pt x="362658" y="663729"/>
                    <a:pt x="360170" y="653742"/>
                  </a:cubicBezTo>
                  <a:cubicBezTo>
                    <a:pt x="331556" y="653742"/>
                    <a:pt x="301699" y="649996"/>
                    <a:pt x="273085" y="642506"/>
                  </a:cubicBezTo>
                  <a:lnTo>
                    <a:pt x="249448" y="683704"/>
                  </a:lnTo>
                  <a:cubicBezTo>
                    <a:pt x="244471" y="691194"/>
                    <a:pt x="233275" y="694940"/>
                    <a:pt x="224566" y="688697"/>
                  </a:cubicBezTo>
                  <a:lnTo>
                    <a:pt x="132505" y="636264"/>
                  </a:lnTo>
                  <a:cubicBezTo>
                    <a:pt x="128773" y="633767"/>
                    <a:pt x="125041" y="630022"/>
                    <a:pt x="123797" y="625028"/>
                  </a:cubicBezTo>
                  <a:cubicBezTo>
                    <a:pt x="123797" y="620034"/>
                    <a:pt x="123797" y="616289"/>
                    <a:pt x="125041" y="612544"/>
                  </a:cubicBezTo>
                  <a:lnTo>
                    <a:pt x="148678" y="571346"/>
                  </a:lnTo>
                  <a:cubicBezTo>
                    <a:pt x="127529" y="550123"/>
                    <a:pt x="110112" y="526403"/>
                    <a:pt x="95183" y="500186"/>
                  </a:cubicBezTo>
                  <a:lnTo>
                    <a:pt x="49153" y="512670"/>
                  </a:lnTo>
                  <a:cubicBezTo>
                    <a:pt x="45421" y="513919"/>
                    <a:pt x="40444" y="512670"/>
                    <a:pt x="36712" y="510174"/>
                  </a:cubicBezTo>
                  <a:cubicBezTo>
                    <a:pt x="32980" y="507677"/>
                    <a:pt x="29248" y="505180"/>
                    <a:pt x="28004" y="500186"/>
                  </a:cubicBezTo>
                  <a:lnTo>
                    <a:pt x="634" y="396568"/>
                  </a:lnTo>
                  <a:cubicBezTo>
                    <a:pt x="-1854" y="386580"/>
                    <a:pt x="3122" y="376593"/>
                    <a:pt x="13075" y="375345"/>
                  </a:cubicBezTo>
                  <a:lnTo>
                    <a:pt x="59105" y="362860"/>
                  </a:lnTo>
                  <a:cubicBezTo>
                    <a:pt x="57861" y="331650"/>
                    <a:pt x="61593" y="301688"/>
                    <a:pt x="70302" y="274223"/>
                  </a:cubicBezTo>
                  <a:lnTo>
                    <a:pt x="29248" y="250503"/>
                  </a:lnTo>
                  <a:cubicBezTo>
                    <a:pt x="25515" y="246758"/>
                    <a:pt x="21783" y="243012"/>
                    <a:pt x="21783" y="239267"/>
                  </a:cubicBezTo>
                  <a:cubicBezTo>
                    <a:pt x="19295" y="235522"/>
                    <a:pt x="20539" y="229280"/>
                    <a:pt x="23027" y="225534"/>
                  </a:cubicBezTo>
                  <a:lnTo>
                    <a:pt x="76522" y="133152"/>
                  </a:lnTo>
                  <a:cubicBezTo>
                    <a:pt x="79010" y="128158"/>
                    <a:pt x="81499" y="125661"/>
                    <a:pt x="86475" y="125661"/>
                  </a:cubicBezTo>
                  <a:cubicBezTo>
                    <a:pt x="91451" y="123164"/>
                    <a:pt x="96427" y="124413"/>
                    <a:pt x="100160" y="126909"/>
                  </a:cubicBezTo>
                  <a:lnTo>
                    <a:pt x="141214" y="150629"/>
                  </a:lnTo>
                  <a:cubicBezTo>
                    <a:pt x="162363" y="128158"/>
                    <a:pt x="186000" y="110680"/>
                    <a:pt x="210882" y="95699"/>
                  </a:cubicBezTo>
                  <a:lnTo>
                    <a:pt x="199685" y="49508"/>
                  </a:lnTo>
                  <a:cubicBezTo>
                    <a:pt x="197197" y="40769"/>
                    <a:pt x="202173" y="30781"/>
                    <a:pt x="212126" y="28284"/>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prstClr val="black"/>
                </a:solidFill>
                <a:effectLst/>
                <a:uLnTx/>
                <a:uFillTx/>
                <a:latin typeface="Poppins" pitchFamily="2" charset="77"/>
                <a:ea typeface="+mn-ea"/>
                <a:cs typeface="+mn-cs"/>
              </a:endParaRPr>
            </a:p>
          </p:txBody>
        </p:sp>
        <p:grpSp>
          <p:nvGrpSpPr>
            <p:cNvPr id="3" name="Group 2">
              <a:extLst>
                <a:ext uri="{FF2B5EF4-FFF2-40B4-BE49-F238E27FC236}">
                  <a16:creationId xmlns:a16="http://schemas.microsoft.com/office/drawing/2014/main" id="{D56AD7FC-40A5-9BFC-8782-A04BF69DEDC9}"/>
                </a:ext>
              </a:extLst>
            </p:cNvPr>
            <p:cNvGrpSpPr/>
            <p:nvPr/>
          </p:nvGrpSpPr>
          <p:grpSpPr>
            <a:xfrm>
              <a:off x="3028938" y="3079833"/>
              <a:ext cx="953031" cy="2248222"/>
              <a:chOff x="6586843" y="2952485"/>
              <a:chExt cx="953031" cy="2248222"/>
            </a:xfrm>
          </p:grpSpPr>
          <p:sp>
            <p:nvSpPr>
              <p:cNvPr id="6" name="Freeform: Shape 5">
                <a:extLst>
                  <a:ext uri="{FF2B5EF4-FFF2-40B4-BE49-F238E27FC236}">
                    <a16:creationId xmlns:a16="http://schemas.microsoft.com/office/drawing/2014/main" id="{3217DC77-58DE-79A5-F06A-26E789894730}"/>
                  </a:ext>
                </a:extLst>
              </p:cNvPr>
              <p:cNvSpPr/>
              <p:nvPr/>
            </p:nvSpPr>
            <p:spPr>
              <a:xfrm>
                <a:off x="6586843" y="2952485"/>
                <a:ext cx="953031" cy="953653"/>
              </a:xfrm>
              <a:custGeom>
                <a:avLst/>
                <a:gdLst/>
                <a:ahLst/>
                <a:cxnLst>
                  <a:cxn ang="3cd4">
                    <a:pos x="hc" y="t"/>
                  </a:cxn>
                  <a:cxn ang="cd2">
                    <a:pos x="l" y="vc"/>
                  </a:cxn>
                  <a:cxn ang="cd4">
                    <a:pos x="hc" y="b"/>
                  </a:cxn>
                  <a:cxn ang="0">
                    <a:pos x="r" y="vc"/>
                  </a:cxn>
                </a:cxnLst>
                <a:rect l="l" t="t" r="r" b="b"/>
                <a:pathLst>
                  <a:path w="1531" h="1532">
                    <a:moveTo>
                      <a:pt x="1531" y="766"/>
                    </a:moveTo>
                    <a:cubicBezTo>
                      <a:pt x="1531" y="1189"/>
                      <a:pt x="1188" y="1532"/>
                      <a:pt x="765" y="1532"/>
                    </a:cubicBezTo>
                    <a:cubicBezTo>
                      <a:pt x="342" y="1532"/>
                      <a:pt x="0" y="1189"/>
                      <a:pt x="0" y="766"/>
                    </a:cubicBezTo>
                    <a:cubicBezTo>
                      <a:pt x="0" y="344"/>
                      <a:pt x="342" y="0"/>
                      <a:pt x="765" y="0"/>
                    </a:cubicBezTo>
                    <a:cubicBezTo>
                      <a:pt x="1188" y="0"/>
                      <a:pt x="1531" y="344"/>
                      <a:pt x="1531" y="766"/>
                    </a:cubicBezTo>
                    <a:close/>
                  </a:path>
                </a:pathLst>
              </a:custGeom>
              <a:solidFill>
                <a:schemeClr val="accent2"/>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Poppins" panose="00000500000000000000" pitchFamily="2" charset="0"/>
                  <a:ea typeface="Microsoft YaHei" pitchFamily="2"/>
                  <a:cs typeface="Lucida Sans" pitchFamily="2"/>
                </a:endParaRPr>
              </a:p>
            </p:txBody>
          </p:sp>
          <p:sp>
            <p:nvSpPr>
              <p:cNvPr id="7" name="Freeform: Shape 6">
                <a:extLst>
                  <a:ext uri="{FF2B5EF4-FFF2-40B4-BE49-F238E27FC236}">
                    <a16:creationId xmlns:a16="http://schemas.microsoft.com/office/drawing/2014/main" id="{A89C7B0C-E5AF-9073-1212-3C0E7D627F82}"/>
                  </a:ext>
                </a:extLst>
              </p:cNvPr>
              <p:cNvSpPr/>
              <p:nvPr/>
            </p:nvSpPr>
            <p:spPr>
              <a:xfrm>
                <a:off x="6586843" y="4247676"/>
                <a:ext cx="953031" cy="953031"/>
              </a:xfrm>
              <a:custGeom>
                <a:avLst/>
                <a:gdLst/>
                <a:ahLst/>
                <a:cxnLst>
                  <a:cxn ang="3cd4">
                    <a:pos x="hc" y="t"/>
                  </a:cxn>
                  <a:cxn ang="cd2">
                    <a:pos x="l" y="vc"/>
                  </a:cxn>
                  <a:cxn ang="cd4">
                    <a:pos x="hc" y="b"/>
                  </a:cxn>
                  <a:cxn ang="0">
                    <a:pos x="r" y="vc"/>
                  </a:cxn>
                </a:cxnLst>
                <a:rect l="l" t="t" r="r" b="b"/>
                <a:pathLst>
                  <a:path w="1531" h="1531">
                    <a:moveTo>
                      <a:pt x="1531" y="765"/>
                    </a:moveTo>
                    <a:cubicBezTo>
                      <a:pt x="1531" y="1188"/>
                      <a:pt x="1188" y="1531"/>
                      <a:pt x="765" y="1531"/>
                    </a:cubicBezTo>
                    <a:cubicBezTo>
                      <a:pt x="342" y="1531"/>
                      <a:pt x="0" y="1188"/>
                      <a:pt x="0" y="765"/>
                    </a:cubicBezTo>
                    <a:cubicBezTo>
                      <a:pt x="0" y="343"/>
                      <a:pt x="342" y="0"/>
                      <a:pt x="765" y="0"/>
                    </a:cubicBezTo>
                    <a:cubicBezTo>
                      <a:pt x="1188" y="0"/>
                      <a:pt x="1531" y="343"/>
                      <a:pt x="1531" y="765"/>
                    </a:cubicBezTo>
                    <a:close/>
                  </a:path>
                </a:pathLst>
              </a:custGeom>
              <a:solidFill>
                <a:schemeClr val="accent3"/>
              </a:solidFill>
              <a:ln cap="flat">
                <a:noFill/>
                <a:prstDash val="solid"/>
              </a:ln>
            </p:spPr>
            <p:txBody>
              <a:bodyPr vert="horz" wrap="none" lIns="45000" tIns="22500" rIns="45000" bIns="225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Poppins" panose="00000500000000000000" pitchFamily="2" charset="0"/>
                  <a:ea typeface="Microsoft YaHei" pitchFamily="2"/>
                  <a:cs typeface="Lucida Sans" pitchFamily="2"/>
                </a:endParaRPr>
              </a:p>
            </p:txBody>
          </p:sp>
          <p:sp>
            <p:nvSpPr>
              <p:cNvPr id="14" name="Freeform 57">
                <a:extLst>
                  <a:ext uri="{FF2B5EF4-FFF2-40B4-BE49-F238E27FC236}">
                    <a16:creationId xmlns:a16="http://schemas.microsoft.com/office/drawing/2014/main" id="{9C2DB377-925E-A902-5F5E-2AD3B862EA7B}"/>
                  </a:ext>
                </a:extLst>
              </p:cNvPr>
              <p:cNvSpPr>
                <a:spLocks noChangeArrowheads="1"/>
              </p:cNvSpPr>
              <p:nvPr/>
            </p:nvSpPr>
            <p:spPr bwMode="auto">
              <a:xfrm>
                <a:off x="6645999" y="4452497"/>
                <a:ext cx="834718" cy="543387"/>
              </a:xfrm>
              <a:custGeom>
                <a:avLst/>
                <a:gdLst>
                  <a:gd name="connsiteX0" fmla="*/ 659430 w 1340746"/>
                  <a:gd name="connsiteY0" fmla="*/ 202130 h 882020"/>
                  <a:gd name="connsiteX1" fmla="*/ 676795 w 1340746"/>
                  <a:gd name="connsiteY1" fmla="*/ 219522 h 882020"/>
                  <a:gd name="connsiteX2" fmla="*/ 676795 w 1340746"/>
                  <a:gd name="connsiteY2" fmla="*/ 271699 h 882020"/>
                  <a:gd name="connsiteX3" fmla="*/ 695401 w 1340746"/>
                  <a:gd name="connsiteY3" fmla="*/ 271699 h 882020"/>
                  <a:gd name="connsiteX4" fmla="*/ 754939 w 1340746"/>
                  <a:gd name="connsiteY4" fmla="*/ 330087 h 882020"/>
                  <a:gd name="connsiteX5" fmla="*/ 737573 w 1340746"/>
                  <a:gd name="connsiteY5" fmla="*/ 347479 h 882020"/>
                  <a:gd name="connsiteX6" fmla="*/ 720208 w 1340746"/>
                  <a:gd name="connsiteY6" fmla="*/ 330087 h 882020"/>
                  <a:gd name="connsiteX7" fmla="*/ 695401 w 1340746"/>
                  <a:gd name="connsiteY7" fmla="*/ 306483 h 882020"/>
                  <a:gd name="connsiteX8" fmla="*/ 645786 w 1340746"/>
                  <a:gd name="connsiteY8" fmla="*/ 306483 h 882020"/>
                  <a:gd name="connsiteX9" fmla="*/ 598652 w 1340746"/>
                  <a:gd name="connsiteY9" fmla="*/ 353691 h 882020"/>
                  <a:gd name="connsiteX10" fmla="*/ 624700 w 1340746"/>
                  <a:gd name="connsiteY10" fmla="*/ 394687 h 882020"/>
                  <a:gd name="connsiteX11" fmla="*/ 706564 w 1340746"/>
                  <a:gd name="connsiteY11" fmla="*/ 429471 h 882020"/>
                  <a:gd name="connsiteX12" fmla="*/ 754939 w 1340746"/>
                  <a:gd name="connsiteY12" fmla="*/ 501525 h 882020"/>
                  <a:gd name="connsiteX13" fmla="*/ 676795 w 1340746"/>
                  <a:gd name="connsiteY13" fmla="*/ 587244 h 882020"/>
                  <a:gd name="connsiteX14" fmla="*/ 676795 w 1340746"/>
                  <a:gd name="connsiteY14" fmla="*/ 639420 h 882020"/>
                  <a:gd name="connsiteX15" fmla="*/ 659430 w 1340746"/>
                  <a:gd name="connsiteY15" fmla="*/ 656813 h 882020"/>
                  <a:gd name="connsiteX16" fmla="*/ 642065 w 1340746"/>
                  <a:gd name="connsiteY16" fmla="*/ 639420 h 882020"/>
                  <a:gd name="connsiteX17" fmla="*/ 642065 w 1340746"/>
                  <a:gd name="connsiteY17" fmla="*/ 587244 h 882020"/>
                  <a:gd name="connsiteX18" fmla="*/ 623460 w 1340746"/>
                  <a:gd name="connsiteY18" fmla="*/ 587244 h 882020"/>
                  <a:gd name="connsiteX19" fmla="*/ 563922 w 1340746"/>
                  <a:gd name="connsiteY19" fmla="*/ 528856 h 882020"/>
                  <a:gd name="connsiteX20" fmla="*/ 581287 w 1340746"/>
                  <a:gd name="connsiteY20" fmla="*/ 511463 h 882020"/>
                  <a:gd name="connsiteX21" fmla="*/ 598652 w 1340746"/>
                  <a:gd name="connsiteY21" fmla="*/ 528856 h 882020"/>
                  <a:gd name="connsiteX22" fmla="*/ 623460 w 1340746"/>
                  <a:gd name="connsiteY22" fmla="*/ 552459 h 882020"/>
                  <a:gd name="connsiteX23" fmla="*/ 668113 w 1340746"/>
                  <a:gd name="connsiteY23" fmla="*/ 552459 h 882020"/>
                  <a:gd name="connsiteX24" fmla="*/ 720208 w 1340746"/>
                  <a:gd name="connsiteY24" fmla="*/ 501525 h 882020"/>
                  <a:gd name="connsiteX25" fmla="*/ 692920 w 1340746"/>
                  <a:gd name="connsiteY25" fmla="*/ 461771 h 882020"/>
                  <a:gd name="connsiteX26" fmla="*/ 611056 w 1340746"/>
                  <a:gd name="connsiteY26" fmla="*/ 425744 h 882020"/>
                  <a:gd name="connsiteX27" fmla="*/ 563922 w 1340746"/>
                  <a:gd name="connsiteY27" fmla="*/ 353691 h 882020"/>
                  <a:gd name="connsiteX28" fmla="*/ 642065 w 1340746"/>
                  <a:gd name="connsiteY28" fmla="*/ 271699 h 882020"/>
                  <a:gd name="connsiteX29" fmla="*/ 642065 w 1340746"/>
                  <a:gd name="connsiteY29" fmla="*/ 219522 h 882020"/>
                  <a:gd name="connsiteX30" fmla="*/ 659430 w 1340746"/>
                  <a:gd name="connsiteY30" fmla="*/ 202130 h 882020"/>
                  <a:gd name="connsiteX31" fmla="*/ 279267 w 1340746"/>
                  <a:gd name="connsiteY31" fmla="*/ 28690 h 882020"/>
                  <a:gd name="connsiteX32" fmla="*/ 300080 w 1340746"/>
                  <a:gd name="connsiteY32" fmla="*/ 30094 h 882020"/>
                  <a:gd name="connsiteX33" fmla="*/ 326174 w 1340746"/>
                  <a:gd name="connsiteY33" fmla="*/ 62543 h 882020"/>
                  <a:gd name="connsiteX34" fmla="*/ 406941 w 1340746"/>
                  <a:gd name="connsiteY34" fmla="*/ 327129 h 882020"/>
                  <a:gd name="connsiteX35" fmla="*/ 408184 w 1340746"/>
                  <a:gd name="connsiteY35" fmla="*/ 329625 h 882020"/>
                  <a:gd name="connsiteX36" fmla="*/ 393273 w 1340746"/>
                  <a:gd name="connsiteY36" fmla="*/ 369563 h 882020"/>
                  <a:gd name="connsiteX37" fmla="*/ 352268 w 1340746"/>
                  <a:gd name="connsiteY37" fmla="*/ 375803 h 882020"/>
                  <a:gd name="connsiteX38" fmla="*/ 293868 w 1340746"/>
                  <a:gd name="connsiteY38" fmla="*/ 354586 h 882020"/>
                  <a:gd name="connsiteX39" fmla="*/ 659182 w 1340746"/>
                  <a:gd name="connsiteY39" fmla="*/ 757705 h 882020"/>
                  <a:gd name="connsiteX40" fmla="*/ 866690 w 1340746"/>
                  <a:gd name="connsiteY40" fmla="*/ 681574 h 882020"/>
                  <a:gd name="connsiteX41" fmla="*/ 892784 w 1340746"/>
                  <a:gd name="connsiteY41" fmla="*/ 684070 h 882020"/>
                  <a:gd name="connsiteX42" fmla="*/ 890299 w 1340746"/>
                  <a:gd name="connsiteY42" fmla="*/ 707783 h 882020"/>
                  <a:gd name="connsiteX43" fmla="*/ 659182 w 1340746"/>
                  <a:gd name="connsiteY43" fmla="*/ 792650 h 882020"/>
                  <a:gd name="connsiteX44" fmla="*/ 255348 w 1340746"/>
                  <a:gd name="connsiteY44" fmla="*/ 330873 h 882020"/>
                  <a:gd name="connsiteX45" fmla="*/ 255348 w 1340746"/>
                  <a:gd name="connsiteY45" fmla="*/ 329625 h 882020"/>
                  <a:gd name="connsiteX46" fmla="*/ 255348 w 1340746"/>
                  <a:gd name="connsiteY46" fmla="*/ 328377 h 882020"/>
                  <a:gd name="connsiteX47" fmla="*/ 255348 w 1340746"/>
                  <a:gd name="connsiteY47" fmla="*/ 327129 h 882020"/>
                  <a:gd name="connsiteX48" fmla="*/ 255348 w 1340746"/>
                  <a:gd name="connsiteY48" fmla="*/ 324633 h 882020"/>
                  <a:gd name="connsiteX49" fmla="*/ 256591 w 1340746"/>
                  <a:gd name="connsiteY49" fmla="*/ 322137 h 882020"/>
                  <a:gd name="connsiteX50" fmla="*/ 256591 w 1340746"/>
                  <a:gd name="connsiteY50" fmla="*/ 320889 h 882020"/>
                  <a:gd name="connsiteX51" fmla="*/ 257833 w 1340746"/>
                  <a:gd name="connsiteY51" fmla="*/ 319641 h 882020"/>
                  <a:gd name="connsiteX52" fmla="*/ 259076 w 1340746"/>
                  <a:gd name="connsiteY52" fmla="*/ 318393 h 882020"/>
                  <a:gd name="connsiteX53" fmla="*/ 259076 w 1340746"/>
                  <a:gd name="connsiteY53" fmla="*/ 317145 h 882020"/>
                  <a:gd name="connsiteX54" fmla="*/ 260318 w 1340746"/>
                  <a:gd name="connsiteY54" fmla="*/ 315897 h 882020"/>
                  <a:gd name="connsiteX55" fmla="*/ 261561 w 1340746"/>
                  <a:gd name="connsiteY55" fmla="*/ 314649 h 882020"/>
                  <a:gd name="connsiteX56" fmla="*/ 262803 w 1340746"/>
                  <a:gd name="connsiteY56" fmla="*/ 313401 h 882020"/>
                  <a:gd name="connsiteX57" fmla="*/ 264046 w 1340746"/>
                  <a:gd name="connsiteY57" fmla="*/ 313401 h 882020"/>
                  <a:gd name="connsiteX58" fmla="*/ 266531 w 1340746"/>
                  <a:gd name="connsiteY58" fmla="*/ 312153 h 882020"/>
                  <a:gd name="connsiteX59" fmla="*/ 267774 w 1340746"/>
                  <a:gd name="connsiteY59" fmla="*/ 312153 h 882020"/>
                  <a:gd name="connsiteX60" fmla="*/ 270259 w 1340746"/>
                  <a:gd name="connsiteY60" fmla="*/ 310905 h 882020"/>
                  <a:gd name="connsiteX61" fmla="*/ 271501 w 1340746"/>
                  <a:gd name="connsiteY61" fmla="*/ 310905 h 882020"/>
                  <a:gd name="connsiteX62" fmla="*/ 272744 w 1340746"/>
                  <a:gd name="connsiteY62" fmla="*/ 310905 h 882020"/>
                  <a:gd name="connsiteX63" fmla="*/ 275229 w 1340746"/>
                  <a:gd name="connsiteY63" fmla="*/ 310905 h 882020"/>
                  <a:gd name="connsiteX64" fmla="*/ 277714 w 1340746"/>
                  <a:gd name="connsiteY64" fmla="*/ 312153 h 882020"/>
                  <a:gd name="connsiteX65" fmla="*/ 278957 w 1340746"/>
                  <a:gd name="connsiteY65" fmla="*/ 312153 h 882020"/>
                  <a:gd name="connsiteX66" fmla="*/ 364694 w 1340746"/>
                  <a:gd name="connsiteY66" fmla="*/ 343354 h 882020"/>
                  <a:gd name="connsiteX67" fmla="*/ 370907 w 1340746"/>
                  <a:gd name="connsiteY67" fmla="*/ 342106 h 882020"/>
                  <a:gd name="connsiteX68" fmla="*/ 374634 w 1340746"/>
                  <a:gd name="connsiteY68" fmla="*/ 337114 h 882020"/>
                  <a:gd name="connsiteX69" fmla="*/ 293868 w 1340746"/>
                  <a:gd name="connsiteY69" fmla="*/ 71280 h 882020"/>
                  <a:gd name="connsiteX70" fmla="*/ 292625 w 1340746"/>
                  <a:gd name="connsiteY70" fmla="*/ 70032 h 882020"/>
                  <a:gd name="connsiteX71" fmla="*/ 287655 w 1340746"/>
                  <a:gd name="connsiteY71" fmla="*/ 63791 h 882020"/>
                  <a:gd name="connsiteX72" fmla="*/ 281442 w 1340746"/>
                  <a:gd name="connsiteY72" fmla="*/ 65039 h 882020"/>
                  <a:gd name="connsiteX73" fmla="*/ 278957 w 1340746"/>
                  <a:gd name="connsiteY73" fmla="*/ 66287 h 882020"/>
                  <a:gd name="connsiteX74" fmla="*/ 36657 w 1340746"/>
                  <a:gd name="connsiteY74" fmla="*/ 213557 h 882020"/>
                  <a:gd name="connsiteX75" fmla="*/ 35414 w 1340746"/>
                  <a:gd name="connsiteY75" fmla="*/ 219797 h 882020"/>
                  <a:gd name="connsiteX76" fmla="*/ 39142 w 1340746"/>
                  <a:gd name="connsiteY76" fmla="*/ 224789 h 882020"/>
                  <a:gd name="connsiteX77" fmla="*/ 147245 w 1340746"/>
                  <a:gd name="connsiteY77" fmla="*/ 264727 h 882020"/>
                  <a:gd name="connsiteX78" fmla="*/ 159671 w 1340746"/>
                  <a:gd name="connsiteY78" fmla="*/ 280951 h 882020"/>
                  <a:gd name="connsiteX79" fmla="*/ 159671 w 1340746"/>
                  <a:gd name="connsiteY79" fmla="*/ 300920 h 882020"/>
                  <a:gd name="connsiteX80" fmla="*/ 610722 w 1340746"/>
                  <a:gd name="connsiteY80" fmla="*/ 825100 h 882020"/>
                  <a:gd name="connsiteX81" fmla="*/ 628118 w 1340746"/>
                  <a:gd name="connsiteY81" fmla="*/ 843820 h 882020"/>
                  <a:gd name="connsiteX82" fmla="*/ 610722 w 1340746"/>
                  <a:gd name="connsiteY82" fmla="*/ 860045 h 882020"/>
                  <a:gd name="connsiteX83" fmla="*/ 124879 w 1340746"/>
                  <a:gd name="connsiteY83" fmla="*/ 300920 h 882020"/>
                  <a:gd name="connsiteX84" fmla="*/ 124879 w 1340746"/>
                  <a:gd name="connsiteY84" fmla="*/ 293432 h 882020"/>
                  <a:gd name="connsiteX85" fmla="*/ 26716 w 1340746"/>
                  <a:gd name="connsiteY85" fmla="*/ 258487 h 882020"/>
                  <a:gd name="connsiteX86" fmla="*/ 622 w 1340746"/>
                  <a:gd name="connsiteY86" fmla="*/ 226037 h 882020"/>
                  <a:gd name="connsiteX87" fmla="*/ 15533 w 1340746"/>
                  <a:gd name="connsiteY87" fmla="*/ 186100 h 882020"/>
                  <a:gd name="connsiteX88" fmla="*/ 18018 w 1340746"/>
                  <a:gd name="connsiteY88" fmla="*/ 184852 h 882020"/>
                  <a:gd name="connsiteX89" fmla="*/ 260318 w 1340746"/>
                  <a:gd name="connsiteY89" fmla="*/ 37582 h 882020"/>
                  <a:gd name="connsiteX90" fmla="*/ 279267 w 1340746"/>
                  <a:gd name="connsiteY90" fmla="*/ 28690 h 882020"/>
                  <a:gd name="connsiteX91" fmla="*/ 733272 w 1340746"/>
                  <a:gd name="connsiteY91" fmla="*/ 135 h 882020"/>
                  <a:gd name="connsiteX92" fmla="*/ 1215831 w 1340746"/>
                  <a:gd name="connsiteY92" fmla="*/ 608848 h 882020"/>
                  <a:gd name="connsiteX93" fmla="*/ 1215831 w 1340746"/>
                  <a:gd name="connsiteY93" fmla="*/ 617579 h 882020"/>
                  <a:gd name="connsiteX94" fmla="*/ 1312840 w 1340746"/>
                  <a:gd name="connsiteY94" fmla="*/ 652505 h 882020"/>
                  <a:gd name="connsiteX95" fmla="*/ 1340202 w 1340746"/>
                  <a:gd name="connsiteY95" fmla="*/ 684937 h 882020"/>
                  <a:gd name="connsiteX96" fmla="*/ 1325277 w 1340746"/>
                  <a:gd name="connsiteY96" fmla="*/ 723605 h 882020"/>
                  <a:gd name="connsiteX97" fmla="*/ 1322790 w 1340746"/>
                  <a:gd name="connsiteY97" fmla="*/ 724852 h 882020"/>
                  <a:gd name="connsiteX98" fmla="*/ 1080267 w 1340746"/>
                  <a:gd name="connsiteY98" fmla="*/ 873288 h 882020"/>
                  <a:gd name="connsiteX99" fmla="*/ 1054149 w 1340746"/>
                  <a:gd name="connsiteY99" fmla="*/ 882020 h 882020"/>
                  <a:gd name="connsiteX100" fmla="*/ 1040468 w 1340746"/>
                  <a:gd name="connsiteY100" fmla="*/ 879525 h 882020"/>
                  <a:gd name="connsiteX101" fmla="*/ 1013106 w 1340746"/>
                  <a:gd name="connsiteY101" fmla="*/ 848341 h 882020"/>
                  <a:gd name="connsiteX102" fmla="*/ 933509 w 1340746"/>
                  <a:gd name="connsiteY102" fmla="*/ 582653 h 882020"/>
                  <a:gd name="connsiteX103" fmla="*/ 932265 w 1340746"/>
                  <a:gd name="connsiteY103" fmla="*/ 580158 h 882020"/>
                  <a:gd name="connsiteX104" fmla="*/ 947190 w 1340746"/>
                  <a:gd name="connsiteY104" fmla="*/ 540243 h 882020"/>
                  <a:gd name="connsiteX105" fmla="*/ 988232 w 1340746"/>
                  <a:gd name="connsiteY105" fmla="*/ 534006 h 882020"/>
                  <a:gd name="connsiteX106" fmla="*/ 1050418 w 1340746"/>
                  <a:gd name="connsiteY106" fmla="*/ 556458 h 882020"/>
                  <a:gd name="connsiteX107" fmla="*/ 913610 w 1340746"/>
                  <a:gd name="connsiteY107" fmla="*/ 228402 h 882020"/>
                  <a:gd name="connsiteX108" fmla="*/ 662381 w 1340746"/>
                  <a:gd name="connsiteY108" fmla="*/ 102419 h 882020"/>
                  <a:gd name="connsiteX109" fmla="*/ 453437 w 1340746"/>
                  <a:gd name="connsiteY109" fmla="*/ 179755 h 882020"/>
                  <a:gd name="connsiteX110" fmla="*/ 427320 w 1340746"/>
                  <a:gd name="connsiteY110" fmla="*/ 177261 h 882020"/>
                  <a:gd name="connsiteX111" fmla="*/ 429807 w 1340746"/>
                  <a:gd name="connsiteY111" fmla="*/ 152313 h 882020"/>
                  <a:gd name="connsiteX112" fmla="*/ 662381 w 1340746"/>
                  <a:gd name="connsiteY112" fmla="*/ 67493 h 882020"/>
                  <a:gd name="connsiteX113" fmla="*/ 938484 w 1340746"/>
                  <a:gd name="connsiteY113" fmla="*/ 204703 h 882020"/>
                  <a:gd name="connsiteX114" fmla="*/ 1085242 w 1340746"/>
                  <a:gd name="connsiteY114" fmla="*/ 566437 h 882020"/>
                  <a:gd name="connsiteX115" fmla="*/ 1085242 w 1340746"/>
                  <a:gd name="connsiteY115" fmla="*/ 581406 h 882020"/>
                  <a:gd name="connsiteX116" fmla="*/ 1077779 w 1340746"/>
                  <a:gd name="connsiteY116" fmla="*/ 596374 h 882020"/>
                  <a:gd name="connsiteX117" fmla="*/ 1061611 w 1340746"/>
                  <a:gd name="connsiteY117" fmla="*/ 597621 h 882020"/>
                  <a:gd name="connsiteX118" fmla="*/ 975795 w 1340746"/>
                  <a:gd name="connsiteY118" fmla="*/ 566437 h 882020"/>
                  <a:gd name="connsiteX119" fmla="*/ 968333 w 1340746"/>
                  <a:gd name="connsiteY119" fmla="*/ 567685 h 882020"/>
                  <a:gd name="connsiteX120" fmla="*/ 965846 w 1340746"/>
                  <a:gd name="connsiteY120" fmla="*/ 573921 h 882020"/>
                  <a:gd name="connsiteX121" fmla="*/ 1046687 w 1340746"/>
                  <a:gd name="connsiteY121" fmla="*/ 838362 h 882020"/>
                  <a:gd name="connsiteX122" fmla="*/ 1047930 w 1340746"/>
                  <a:gd name="connsiteY122" fmla="*/ 840857 h 882020"/>
                  <a:gd name="connsiteX123" fmla="*/ 1052905 w 1340746"/>
                  <a:gd name="connsiteY123" fmla="*/ 847094 h 882020"/>
                  <a:gd name="connsiteX124" fmla="*/ 1059124 w 1340746"/>
                  <a:gd name="connsiteY124" fmla="*/ 844599 h 882020"/>
                  <a:gd name="connsiteX125" fmla="*/ 1061611 w 1340746"/>
                  <a:gd name="connsiteY125" fmla="*/ 843351 h 882020"/>
                  <a:gd name="connsiteX126" fmla="*/ 1304134 w 1340746"/>
                  <a:gd name="connsiteY126" fmla="*/ 696163 h 882020"/>
                  <a:gd name="connsiteX127" fmla="*/ 1305378 w 1340746"/>
                  <a:gd name="connsiteY127" fmla="*/ 691173 h 882020"/>
                  <a:gd name="connsiteX128" fmla="*/ 1300403 w 1340746"/>
                  <a:gd name="connsiteY128" fmla="*/ 684937 h 882020"/>
                  <a:gd name="connsiteX129" fmla="*/ 1192200 w 1340746"/>
                  <a:gd name="connsiteY129" fmla="*/ 646268 h 882020"/>
                  <a:gd name="connsiteX130" fmla="*/ 1181007 w 1340746"/>
                  <a:gd name="connsiteY130" fmla="*/ 628805 h 882020"/>
                  <a:gd name="connsiteX131" fmla="*/ 1181007 w 1340746"/>
                  <a:gd name="connsiteY131" fmla="*/ 608848 h 882020"/>
                  <a:gd name="connsiteX132" fmla="*/ 730784 w 1340746"/>
                  <a:gd name="connsiteY132" fmla="*/ 35061 h 882020"/>
                  <a:gd name="connsiteX133" fmla="*/ 713373 w 1340746"/>
                  <a:gd name="connsiteY133" fmla="*/ 16351 h 882020"/>
                  <a:gd name="connsiteX134" fmla="*/ 733272 w 1340746"/>
                  <a:gd name="connsiteY134" fmla="*/ 135 h 88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340746" h="882020">
                    <a:moveTo>
                      <a:pt x="659430" y="202130"/>
                    </a:moveTo>
                    <a:cubicBezTo>
                      <a:pt x="669353" y="202130"/>
                      <a:pt x="676795" y="209584"/>
                      <a:pt x="676795" y="219522"/>
                    </a:cubicBezTo>
                    <a:lnTo>
                      <a:pt x="676795" y="271699"/>
                    </a:lnTo>
                    <a:lnTo>
                      <a:pt x="695401" y="271699"/>
                    </a:lnTo>
                    <a:cubicBezTo>
                      <a:pt x="727651" y="271699"/>
                      <a:pt x="754939" y="297787"/>
                      <a:pt x="754939" y="330087"/>
                    </a:cubicBezTo>
                    <a:cubicBezTo>
                      <a:pt x="754939" y="340026"/>
                      <a:pt x="747496" y="347479"/>
                      <a:pt x="737573" y="347479"/>
                    </a:cubicBezTo>
                    <a:cubicBezTo>
                      <a:pt x="727651" y="347479"/>
                      <a:pt x="720208" y="340026"/>
                      <a:pt x="720208" y="330087"/>
                    </a:cubicBezTo>
                    <a:cubicBezTo>
                      <a:pt x="720208" y="316422"/>
                      <a:pt x="709045" y="306483"/>
                      <a:pt x="695401" y="306483"/>
                    </a:cubicBezTo>
                    <a:lnTo>
                      <a:pt x="645786" y="306483"/>
                    </a:lnTo>
                    <a:cubicBezTo>
                      <a:pt x="619739" y="306483"/>
                      <a:pt x="598652" y="327603"/>
                      <a:pt x="598652" y="353691"/>
                    </a:cubicBezTo>
                    <a:cubicBezTo>
                      <a:pt x="598652" y="371083"/>
                      <a:pt x="609816" y="387233"/>
                      <a:pt x="624700" y="394687"/>
                    </a:cubicBezTo>
                    <a:lnTo>
                      <a:pt x="706564" y="429471"/>
                    </a:lnTo>
                    <a:cubicBezTo>
                      <a:pt x="736333" y="441894"/>
                      <a:pt x="754939" y="469225"/>
                      <a:pt x="754939" y="501525"/>
                    </a:cubicBezTo>
                    <a:cubicBezTo>
                      <a:pt x="754939" y="546248"/>
                      <a:pt x="720208" y="582275"/>
                      <a:pt x="676795" y="587244"/>
                    </a:cubicBezTo>
                    <a:lnTo>
                      <a:pt x="676795" y="639420"/>
                    </a:lnTo>
                    <a:cubicBezTo>
                      <a:pt x="676795" y="648117"/>
                      <a:pt x="669353" y="656813"/>
                      <a:pt x="659430" y="656813"/>
                    </a:cubicBezTo>
                    <a:cubicBezTo>
                      <a:pt x="649507" y="656813"/>
                      <a:pt x="642065" y="648117"/>
                      <a:pt x="642065" y="639420"/>
                    </a:cubicBezTo>
                    <a:lnTo>
                      <a:pt x="642065" y="587244"/>
                    </a:lnTo>
                    <a:lnTo>
                      <a:pt x="623460" y="587244"/>
                    </a:lnTo>
                    <a:cubicBezTo>
                      <a:pt x="589970" y="587244"/>
                      <a:pt x="563922" y="561155"/>
                      <a:pt x="563922" y="528856"/>
                    </a:cubicBezTo>
                    <a:cubicBezTo>
                      <a:pt x="563922" y="518917"/>
                      <a:pt x="571364" y="511463"/>
                      <a:pt x="581287" y="511463"/>
                    </a:cubicBezTo>
                    <a:cubicBezTo>
                      <a:pt x="591210" y="511463"/>
                      <a:pt x="598652" y="518917"/>
                      <a:pt x="598652" y="528856"/>
                    </a:cubicBezTo>
                    <a:cubicBezTo>
                      <a:pt x="598652" y="541279"/>
                      <a:pt x="609816" y="552459"/>
                      <a:pt x="623460" y="552459"/>
                    </a:cubicBezTo>
                    <a:lnTo>
                      <a:pt x="668113" y="552459"/>
                    </a:lnTo>
                    <a:cubicBezTo>
                      <a:pt x="696641" y="552459"/>
                      <a:pt x="720208" y="528856"/>
                      <a:pt x="720208" y="501525"/>
                    </a:cubicBezTo>
                    <a:cubicBezTo>
                      <a:pt x="720208" y="484133"/>
                      <a:pt x="709045" y="467983"/>
                      <a:pt x="692920" y="461771"/>
                    </a:cubicBezTo>
                    <a:lnTo>
                      <a:pt x="611056" y="425744"/>
                    </a:lnTo>
                    <a:cubicBezTo>
                      <a:pt x="582528" y="414564"/>
                      <a:pt x="563922" y="384748"/>
                      <a:pt x="563922" y="353691"/>
                    </a:cubicBezTo>
                    <a:cubicBezTo>
                      <a:pt x="563922" y="310210"/>
                      <a:pt x="598652" y="272941"/>
                      <a:pt x="642065" y="271699"/>
                    </a:cubicBezTo>
                    <a:lnTo>
                      <a:pt x="642065" y="219522"/>
                    </a:lnTo>
                    <a:cubicBezTo>
                      <a:pt x="642065" y="209584"/>
                      <a:pt x="649507" y="202130"/>
                      <a:pt x="659430" y="202130"/>
                    </a:cubicBezTo>
                    <a:close/>
                    <a:moveTo>
                      <a:pt x="279267" y="28690"/>
                    </a:moveTo>
                    <a:cubicBezTo>
                      <a:pt x="286101" y="27598"/>
                      <a:pt x="293246" y="28222"/>
                      <a:pt x="300080" y="30094"/>
                    </a:cubicBezTo>
                    <a:cubicBezTo>
                      <a:pt x="313749" y="36334"/>
                      <a:pt x="323689" y="47567"/>
                      <a:pt x="326174" y="62543"/>
                    </a:cubicBezTo>
                    <a:lnTo>
                      <a:pt x="406941" y="327129"/>
                    </a:lnTo>
                    <a:cubicBezTo>
                      <a:pt x="406941" y="328377"/>
                      <a:pt x="408184" y="328377"/>
                      <a:pt x="408184" y="329625"/>
                    </a:cubicBezTo>
                    <a:cubicBezTo>
                      <a:pt x="410669" y="344602"/>
                      <a:pt x="404456" y="359578"/>
                      <a:pt x="393273" y="369563"/>
                    </a:cubicBezTo>
                    <a:cubicBezTo>
                      <a:pt x="382090" y="379547"/>
                      <a:pt x="365936" y="382043"/>
                      <a:pt x="352268" y="375803"/>
                    </a:cubicBezTo>
                    <a:lnTo>
                      <a:pt x="293868" y="354586"/>
                    </a:lnTo>
                    <a:cubicBezTo>
                      <a:pt x="329902" y="592963"/>
                      <a:pt x="477767" y="757705"/>
                      <a:pt x="659182" y="757705"/>
                    </a:cubicBezTo>
                    <a:cubicBezTo>
                      <a:pt x="734978" y="757705"/>
                      <a:pt x="809532" y="730248"/>
                      <a:pt x="866690" y="681574"/>
                    </a:cubicBezTo>
                    <a:cubicBezTo>
                      <a:pt x="874146" y="675334"/>
                      <a:pt x="885329" y="676582"/>
                      <a:pt x="892784" y="684070"/>
                    </a:cubicBezTo>
                    <a:cubicBezTo>
                      <a:pt x="897754" y="691559"/>
                      <a:pt x="896512" y="701543"/>
                      <a:pt x="890299" y="707783"/>
                    </a:cubicBezTo>
                    <a:cubicBezTo>
                      <a:pt x="825686" y="762697"/>
                      <a:pt x="743676" y="792650"/>
                      <a:pt x="659182" y="792650"/>
                    </a:cubicBezTo>
                    <a:cubicBezTo>
                      <a:pt x="451673" y="792650"/>
                      <a:pt x="286412" y="601699"/>
                      <a:pt x="255348" y="330873"/>
                    </a:cubicBezTo>
                    <a:cubicBezTo>
                      <a:pt x="255348" y="330873"/>
                      <a:pt x="255348" y="330873"/>
                      <a:pt x="255348" y="329625"/>
                    </a:cubicBezTo>
                    <a:lnTo>
                      <a:pt x="255348" y="328377"/>
                    </a:lnTo>
                    <a:cubicBezTo>
                      <a:pt x="255348" y="327129"/>
                      <a:pt x="255348" y="327129"/>
                      <a:pt x="255348" y="327129"/>
                    </a:cubicBezTo>
                    <a:cubicBezTo>
                      <a:pt x="255348" y="325881"/>
                      <a:pt x="255348" y="324633"/>
                      <a:pt x="255348" y="324633"/>
                    </a:cubicBezTo>
                    <a:cubicBezTo>
                      <a:pt x="255348" y="324633"/>
                      <a:pt x="256591" y="323385"/>
                      <a:pt x="256591" y="322137"/>
                    </a:cubicBezTo>
                    <a:cubicBezTo>
                      <a:pt x="256591" y="322137"/>
                      <a:pt x="256591" y="322137"/>
                      <a:pt x="256591" y="320889"/>
                    </a:cubicBezTo>
                    <a:cubicBezTo>
                      <a:pt x="256591" y="320889"/>
                      <a:pt x="256591" y="320889"/>
                      <a:pt x="257833" y="319641"/>
                    </a:cubicBezTo>
                    <a:cubicBezTo>
                      <a:pt x="257833" y="319641"/>
                      <a:pt x="259076" y="319641"/>
                      <a:pt x="259076" y="318393"/>
                    </a:cubicBezTo>
                    <a:lnTo>
                      <a:pt x="259076" y="317145"/>
                    </a:lnTo>
                    <a:cubicBezTo>
                      <a:pt x="260318" y="317145"/>
                      <a:pt x="260318" y="317145"/>
                      <a:pt x="260318" y="315897"/>
                    </a:cubicBezTo>
                    <a:lnTo>
                      <a:pt x="261561" y="314649"/>
                    </a:lnTo>
                    <a:cubicBezTo>
                      <a:pt x="261561" y="314649"/>
                      <a:pt x="262803" y="314649"/>
                      <a:pt x="262803" y="313401"/>
                    </a:cubicBezTo>
                    <a:cubicBezTo>
                      <a:pt x="264046" y="313401"/>
                      <a:pt x="264046" y="313401"/>
                      <a:pt x="264046" y="313401"/>
                    </a:cubicBezTo>
                    <a:cubicBezTo>
                      <a:pt x="265289" y="313401"/>
                      <a:pt x="266531" y="313401"/>
                      <a:pt x="266531" y="312153"/>
                    </a:cubicBezTo>
                    <a:lnTo>
                      <a:pt x="267774" y="312153"/>
                    </a:lnTo>
                    <a:cubicBezTo>
                      <a:pt x="267774" y="310905"/>
                      <a:pt x="269016" y="310905"/>
                      <a:pt x="270259" y="310905"/>
                    </a:cubicBezTo>
                    <a:lnTo>
                      <a:pt x="271501" y="310905"/>
                    </a:lnTo>
                    <a:cubicBezTo>
                      <a:pt x="272744" y="310905"/>
                      <a:pt x="272744" y="310905"/>
                      <a:pt x="272744" y="310905"/>
                    </a:cubicBezTo>
                    <a:cubicBezTo>
                      <a:pt x="273987" y="310905"/>
                      <a:pt x="273987" y="310905"/>
                      <a:pt x="275229" y="310905"/>
                    </a:cubicBezTo>
                    <a:cubicBezTo>
                      <a:pt x="276472" y="310905"/>
                      <a:pt x="277714" y="312153"/>
                      <a:pt x="277714" y="312153"/>
                    </a:cubicBezTo>
                    <a:cubicBezTo>
                      <a:pt x="277714" y="312153"/>
                      <a:pt x="277714" y="312153"/>
                      <a:pt x="278957" y="312153"/>
                    </a:cubicBezTo>
                    <a:lnTo>
                      <a:pt x="364694" y="343354"/>
                    </a:lnTo>
                    <a:cubicBezTo>
                      <a:pt x="368422" y="344602"/>
                      <a:pt x="369664" y="343354"/>
                      <a:pt x="370907" y="342106"/>
                    </a:cubicBezTo>
                    <a:cubicBezTo>
                      <a:pt x="372149" y="340858"/>
                      <a:pt x="374634" y="339610"/>
                      <a:pt x="374634" y="337114"/>
                    </a:cubicBezTo>
                    <a:lnTo>
                      <a:pt x="293868" y="71280"/>
                    </a:lnTo>
                    <a:cubicBezTo>
                      <a:pt x="292625" y="70032"/>
                      <a:pt x="292625" y="70032"/>
                      <a:pt x="292625" y="70032"/>
                    </a:cubicBezTo>
                    <a:cubicBezTo>
                      <a:pt x="291382" y="65039"/>
                      <a:pt x="290140" y="63791"/>
                      <a:pt x="287655" y="63791"/>
                    </a:cubicBezTo>
                    <a:cubicBezTo>
                      <a:pt x="286412" y="63791"/>
                      <a:pt x="283927" y="62543"/>
                      <a:pt x="281442" y="65039"/>
                    </a:cubicBezTo>
                    <a:cubicBezTo>
                      <a:pt x="280199" y="65039"/>
                      <a:pt x="280199" y="66287"/>
                      <a:pt x="278957" y="66287"/>
                    </a:cubicBezTo>
                    <a:lnTo>
                      <a:pt x="36657" y="213557"/>
                    </a:lnTo>
                    <a:cubicBezTo>
                      <a:pt x="35414" y="216053"/>
                      <a:pt x="35414" y="218549"/>
                      <a:pt x="35414" y="219797"/>
                    </a:cubicBezTo>
                    <a:cubicBezTo>
                      <a:pt x="35414" y="221045"/>
                      <a:pt x="36657" y="223541"/>
                      <a:pt x="39142" y="224789"/>
                    </a:cubicBezTo>
                    <a:lnTo>
                      <a:pt x="147245" y="264727"/>
                    </a:lnTo>
                    <a:cubicBezTo>
                      <a:pt x="154700" y="267223"/>
                      <a:pt x="159671" y="273463"/>
                      <a:pt x="159671" y="280951"/>
                    </a:cubicBezTo>
                    <a:lnTo>
                      <a:pt x="159671" y="300920"/>
                    </a:lnTo>
                    <a:cubicBezTo>
                      <a:pt x="159671" y="546785"/>
                      <a:pt x="301323" y="816363"/>
                      <a:pt x="610722" y="825100"/>
                    </a:cubicBezTo>
                    <a:cubicBezTo>
                      <a:pt x="620662" y="825100"/>
                      <a:pt x="628118" y="833836"/>
                      <a:pt x="628118" y="843820"/>
                    </a:cubicBezTo>
                    <a:cubicBezTo>
                      <a:pt x="628118" y="853805"/>
                      <a:pt x="620662" y="860045"/>
                      <a:pt x="610722" y="860045"/>
                    </a:cubicBezTo>
                    <a:cubicBezTo>
                      <a:pt x="276472" y="850061"/>
                      <a:pt x="124879" y="563010"/>
                      <a:pt x="124879" y="300920"/>
                    </a:cubicBezTo>
                    <a:lnTo>
                      <a:pt x="124879" y="293432"/>
                    </a:lnTo>
                    <a:lnTo>
                      <a:pt x="26716" y="258487"/>
                    </a:lnTo>
                    <a:cubicBezTo>
                      <a:pt x="14290" y="252246"/>
                      <a:pt x="3107" y="241014"/>
                      <a:pt x="622" y="226037"/>
                    </a:cubicBezTo>
                    <a:cubicBezTo>
                      <a:pt x="-1863" y="211061"/>
                      <a:pt x="3107" y="196084"/>
                      <a:pt x="15533" y="186100"/>
                    </a:cubicBezTo>
                    <a:cubicBezTo>
                      <a:pt x="16775" y="184852"/>
                      <a:pt x="16775" y="184852"/>
                      <a:pt x="18018" y="184852"/>
                    </a:cubicBezTo>
                    <a:lnTo>
                      <a:pt x="260318" y="37582"/>
                    </a:lnTo>
                    <a:cubicBezTo>
                      <a:pt x="265910" y="32590"/>
                      <a:pt x="272433" y="29782"/>
                      <a:pt x="279267" y="28690"/>
                    </a:cubicBezTo>
                    <a:close/>
                    <a:moveTo>
                      <a:pt x="733272" y="135"/>
                    </a:moveTo>
                    <a:cubicBezTo>
                      <a:pt x="1035493" y="20093"/>
                      <a:pt x="1215831" y="325697"/>
                      <a:pt x="1215831" y="608848"/>
                    </a:cubicBezTo>
                    <a:lnTo>
                      <a:pt x="1215831" y="617579"/>
                    </a:lnTo>
                    <a:lnTo>
                      <a:pt x="1312840" y="652505"/>
                    </a:lnTo>
                    <a:cubicBezTo>
                      <a:pt x="1326521" y="657495"/>
                      <a:pt x="1337714" y="669968"/>
                      <a:pt x="1340202" y="684937"/>
                    </a:cubicBezTo>
                    <a:cubicBezTo>
                      <a:pt x="1342689" y="699905"/>
                      <a:pt x="1336471" y="714873"/>
                      <a:pt x="1325277" y="723605"/>
                    </a:cubicBezTo>
                    <a:cubicBezTo>
                      <a:pt x="1325277" y="724852"/>
                      <a:pt x="1324034" y="724852"/>
                      <a:pt x="1322790" y="724852"/>
                    </a:cubicBezTo>
                    <a:lnTo>
                      <a:pt x="1080267" y="873288"/>
                    </a:lnTo>
                    <a:cubicBezTo>
                      <a:pt x="1072804" y="879525"/>
                      <a:pt x="1064098" y="882020"/>
                      <a:pt x="1054149" y="882020"/>
                    </a:cubicBezTo>
                    <a:cubicBezTo>
                      <a:pt x="1050418" y="882020"/>
                      <a:pt x="1044199" y="880772"/>
                      <a:pt x="1040468" y="879525"/>
                    </a:cubicBezTo>
                    <a:cubicBezTo>
                      <a:pt x="1026787" y="874536"/>
                      <a:pt x="1016838" y="863309"/>
                      <a:pt x="1013106" y="848341"/>
                    </a:cubicBezTo>
                    <a:lnTo>
                      <a:pt x="933509" y="582653"/>
                    </a:lnTo>
                    <a:cubicBezTo>
                      <a:pt x="932265" y="581406"/>
                      <a:pt x="932265" y="581406"/>
                      <a:pt x="932265" y="580158"/>
                    </a:cubicBezTo>
                    <a:cubicBezTo>
                      <a:pt x="929778" y="566437"/>
                      <a:pt x="934753" y="550222"/>
                      <a:pt x="947190" y="540243"/>
                    </a:cubicBezTo>
                    <a:cubicBezTo>
                      <a:pt x="958383" y="531511"/>
                      <a:pt x="974551" y="529016"/>
                      <a:pt x="988232" y="534006"/>
                    </a:cubicBezTo>
                    <a:lnTo>
                      <a:pt x="1050418" y="556458"/>
                    </a:lnTo>
                    <a:cubicBezTo>
                      <a:pt x="1052905" y="442949"/>
                      <a:pt x="1001913" y="320707"/>
                      <a:pt x="913610" y="228402"/>
                    </a:cubicBezTo>
                    <a:cubicBezTo>
                      <a:pt x="836500" y="148571"/>
                      <a:pt x="745709" y="102419"/>
                      <a:pt x="662381" y="102419"/>
                    </a:cubicBezTo>
                    <a:cubicBezTo>
                      <a:pt x="585271" y="102419"/>
                      <a:pt x="511892" y="129861"/>
                      <a:pt x="453437" y="179755"/>
                    </a:cubicBezTo>
                    <a:cubicBezTo>
                      <a:pt x="444731" y="184745"/>
                      <a:pt x="433538" y="184745"/>
                      <a:pt x="427320" y="177261"/>
                    </a:cubicBezTo>
                    <a:cubicBezTo>
                      <a:pt x="421101" y="169776"/>
                      <a:pt x="422345" y="158550"/>
                      <a:pt x="429807" y="152313"/>
                    </a:cubicBezTo>
                    <a:cubicBezTo>
                      <a:pt x="494480" y="97430"/>
                      <a:pt x="577808" y="67493"/>
                      <a:pt x="662381" y="67493"/>
                    </a:cubicBezTo>
                    <a:cubicBezTo>
                      <a:pt x="754415" y="67493"/>
                      <a:pt x="856399" y="117387"/>
                      <a:pt x="938484" y="204703"/>
                    </a:cubicBezTo>
                    <a:cubicBezTo>
                      <a:pt x="1036737" y="305739"/>
                      <a:pt x="1091460" y="440454"/>
                      <a:pt x="1085242" y="566437"/>
                    </a:cubicBezTo>
                    <a:lnTo>
                      <a:pt x="1085242" y="581406"/>
                    </a:lnTo>
                    <a:cubicBezTo>
                      <a:pt x="1085242" y="587642"/>
                      <a:pt x="1081510" y="593879"/>
                      <a:pt x="1077779" y="596374"/>
                    </a:cubicBezTo>
                    <a:cubicBezTo>
                      <a:pt x="1072804" y="600116"/>
                      <a:pt x="1066586" y="600116"/>
                      <a:pt x="1061611" y="597621"/>
                    </a:cubicBezTo>
                    <a:lnTo>
                      <a:pt x="975795" y="566437"/>
                    </a:lnTo>
                    <a:cubicBezTo>
                      <a:pt x="972064" y="565190"/>
                      <a:pt x="969577" y="566437"/>
                      <a:pt x="968333" y="567685"/>
                    </a:cubicBezTo>
                    <a:cubicBezTo>
                      <a:pt x="968333" y="568932"/>
                      <a:pt x="965846" y="570179"/>
                      <a:pt x="965846" y="573921"/>
                    </a:cubicBezTo>
                    <a:lnTo>
                      <a:pt x="1046687" y="838362"/>
                    </a:lnTo>
                    <a:cubicBezTo>
                      <a:pt x="1047930" y="839609"/>
                      <a:pt x="1047930" y="840857"/>
                      <a:pt x="1047930" y="840857"/>
                    </a:cubicBezTo>
                    <a:cubicBezTo>
                      <a:pt x="1047930" y="844599"/>
                      <a:pt x="1050418" y="845846"/>
                      <a:pt x="1052905" y="847094"/>
                    </a:cubicBezTo>
                    <a:cubicBezTo>
                      <a:pt x="1054149" y="847094"/>
                      <a:pt x="1056636" y="847094"/>
                      <a:pt x="1059124" y="844599"/>
                    </a:cubicBezTo>
                    <a:cubicBezTo>
                      <a:pt x="1060367" y="844599"/>
                      <a:pt x="1060367" y="844599"/>
                      <a:pt x="1061611" y="843351"/>
                    </a:cubicBezTo>
                    <a:lnTo>
                      <a:pt x="1304134" y="696163"/>
                    </a:lnTo>
                    <a:cubicBezTo>
                      <a:pt x="1305378" y="694916"/>
                      <a:pt x="1305378" y="692421"/>
                      <a:pt x="1305378" y="691173"/>
                    </a:cubicBezTo>
                    <a:cubicBezTo>
                      <a:pt x="1305378" y="689926"/>
                      <a:pt x="1304134" y="686184"/>
                      <a:pt x="1300403" y="684937"/>
                    </a:cubicBezTo>
                    <a:lnTo>
                      <a:pt x="1192200" y="646268"/>
                    </a:lnTo>
                    <a:cubicBezTo>
                      <a:pt x="1184738" y="642526"/>
                      <a:pt x="1181007" y="637537"/>
                      <a:pt x="1181007" y="628805"/>
                    </a:cubicBezTo>
                    <a:lnTo>
                      <a:pt x="1181007" y="608848"/>
                    </a:lnTo>
                    <a:cubicBezTo>
                      <a:pt x="1181007" y="341912"/>
                      <a:pt x="1013106" y="53772"/>
                      <a:pt x="730784" y="35061"/>
                    </a:cubicBezTo>
                    <a:cubicBezTo>
                      <a:pt x="720835" y="33814"/>
                      <a:pt x="713373" y="26330"/>
                      <a:pt x="713373" y="16351"/>
                    </a:cubicBezTo>
                    <a:cubicBezTo>
                      <a:pt x="714616" y="6372"/>
                      <a:pt x="723322" y="-1112"/>
                      <a:pt x="733272" y="135"/>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prstClr val="black"/>
                  </a:solidFill>
                  <a:effectLst/>
                  <a:uLnTx/>
                  <a:uFillTx/>
                  <a:latin typeface="Poppins" pitchFamily="2" charset="77"/>
                  <a:ea typeface="+mn-ea"/>
                  <a:cs typeface="+mn-cs"/>
                </a:endParaRPr>
              </a:p>
            </p:txBody>
          </p:sp>
          <p:sp>
            <p:nvSpPr>
              <p:cNvPr id="15" name="Freeform 93">
                <a:extLst>
                  <a:ext uri="{FF2B5EF4-FFF2-40B4-BE49-F238E27FC236}">
                    <a16:creationId xmlns:a16="http://schemas.microsoft.com/office/drawing/2014/main" id="{78D628DC-6FFD-97A7-08E6-3A1E10CB20E3}"/>
                  </a:ext>
                </a:extLst>
              </p:cNvPr>
              <p:cNvSpPr>
                <a:spLocks noChangeArrowheads="1"/>
              </p:cNvSpPr>
              <p:nvPr/>
            </p:nvSpPr>
            <p:spPr bwMode="auto">
              <a:xfrm>
                <a:off x="6792399" y="3094199"/>
                <a:ext cx="573980" cy="616268"/>
              </a:xfrm>
              <a:custGeom>
                <a:avLst/>
                <a:gdLst>
                  <a:gd name="connsiteX0" fmla="*/ 831316 w 1069899"/>
                  <a:gd name="connsiteY0" fmla="*/ 963576 h 1064407"/>
                  <a:gd name="connsiteX1" fmla="*/ 790309 w 1069899"/>
                  <a:gd name="connsiteY1" fmla="*/ 1004656 h 1064407"/>
                  <a:gd name="connsiteX2" fmla="*/ 800250 w 1069899"/>
                  <a:gd name="connsiteY2" fmla="*/ 1032042 h 1064407"/>
                  <a:gd name="connsiteX3" fmla="*/ 802735 w 1069899"/>
                  <a:gd name="connsiteY3" fmla="*/ 1034532 h 1064407"/>
                  <a:gd name="connsiteX4" fmla="*/ 868594 w 1069899"/>
                  <a:gd name="connsiteY4" fmla="*/ 1033287 h 1064407"/>
                  <a:gd name="connsiteX5" fmla="*/ 871080 w 1069899"/>
                  <a:gd name="connsiteY5" fmla="*/ 1032042 h 1064407"/>
                  <a:gd name="connsiteX6" fmla="*/ 871080 w 1069899"/>
                  <a:gd name="connsiteY6" fmla="*/ 1029552 h 1064407"/>
                  <a:gd name="connsiteX7" fmla="*/ 872322 w 1069899"/>
                  <a:gd name="connsiteY7" fmla="*/ 1000921 h 1064407"/>
                  <a:gd name="connsiteX8" fmla="*/ 835043 w 1069899"/>
                  <a:gd name="connsiteY8" fmla="*/ 963576 h 1064407"/>
                  <a:gd name="connsiteX9" fmla="*/ 831316 w 1069899"/>
                  <a:gd name="connsiteY9" fmla="*/ 963576 h 1064407"/>
                  <a:gd name="connsiteX10" fmla="*/ 289531 w 1069899"/>
                  <a:gd name="connsiteY10" fmla="*/ 963576 h 1064407"/>
                  <a:gd name="connsiteX11" fmla="*/ 253495 w 1069899"/>
                  <a:gd name="connsiteY11" fmla="*/ 999676 h 1064407"/>
                  <a:gd name="connsiteX12" fmla="*/ 258466 w 1069899"/>
                  <a:gd name="connsiteY12" fmla="*/ 1030797 h 1064407"/>
                  <a:gd name="connsiteX13" fmla="*/ 260951 w 1069899"/>
                  <a:gd name="connsiteY13" fmla="*/ 1034532 h 1064407"/>
                  <a:gd name="connsiteX14" fmla="*/ 318112 w 1069899"/>
                  <a:gd name="connsiteY14" fmla="*/ 1034532 h 1064407"/>
                  <a:gd name="connsiteX15" fmla="*/ 320597 w 1069899"/>
                  <a:gd name="connsiteY15" fmla="*/ 1032042 h 1064407"/>
                  <a:gd name="connsiteX16" fmla="*/ 331781 w 1069899"/>
                  <a:gd name="connsiteY16" fmla="*/ 1002166 h 1064407"/>
                  <a:gd name="connsiteX17" fmla="*/ 292017 w 1069899"/>
                  <a:gd name="connsiteY17" fmla="*/ 963576 h 1064407"/>
                  <a:gd name="connsiteX18" fmla="*/ 289531 w 1069899"/>
                  <a:gd name="connsiteY18" fmla="*/ 963576 h 1064407"/>
                  <a:gd name="connsiteX19" fmla="*/ 885025 w 1069899"/>
                  <a:gd name="connsiteY19" fmla="*/ 662953 h 1064407"/>
                  <a:gd name="connsiteX20" fmla="*/ 905705 w 1069899"/>
                  <a:gd name="connsiteY20" fmla="*/ 671786 h 1064407"/>
                  <a:gd name="connsiteX21" fmla="*/ 913460 w 1069899"/>
                  <a:gd name="connsiteY21" fmla="*/ 736143 h 1064407"/>
                  <a:gd name="connsiteX22" fmla="*/ 897950 w 1069899"/>
                  <a:gd name="connsiteY22" fmla="*/ 751285 h 1064407"/>
                  <a:gd name="connsiteX23" fmla="*/ 883733 w 1069899"/>
                  <a:gd name="connsiteY23" fmla="*/ 734881 h 1064407"/>
                  <a:gd name="connsiteX24" fmla="*/ 875978 w 1069899"/>
                  <a:gd name="connsiteY24" fmla="*/ 680619 h 1064407"/>
                  <a:gd name="connsiteX25" fmla="*/ 885025 w 1069899"/>
                  <a:gd name="connsiteY25" fmla="*/ 662953 h 1064407"/>
                  <a:gd name="connsiteX26" fmla="*/ 33551 w 1069899"/>
                  <a:gd name="connsiteY26" fmla="*/ 641166 h 1064407"/>
                  <a:gd name="connsiteX27" fmla="*/ 28580 w 1069899"/>
                  <a:gd name="connsiteY27" fmla="*/ 649880 h 1064407"/>
                  <a:gd name="connsiteX28" fmla="*/ 28580 w 1069899"/>
                  <a:gd name="connsiteY28" fmla="*/ 734528 h 1064407"/>
                  <a:gd name="connsiteX29" fmla="*/ 45977 w 1069899"/>
                  <a:gd name="connsiteY29" fmla="*/ 684735 h 1064407"/>
                  <a:gd name="connsiteX30" fmla="*/ 33551 w 1069899"/>
                  <a:gd name="connsiteY30" fmla="*/ 641166 h 1064407"/>
                  <a:gd name="connsiteX31" fmla="*/ 245966 w 1069899"/>
                  <a:gd name="connsiteY31" fmla="*/ 593248 h 1064407"/>
                  <a:gd name="connsiteX32" fmla="*/ 267938 w 1069899"/>
                  <a:gd name="connsiteY32" fmla="*/ 615220 h 1064407"/>
                  <a:gd name="connsiteX33" fmla="*/ 245966 w 1069899"/>
                  <a:gd name="connsiteY33" fmla="*/ 635972 h 1064407"/>
                  <a:gd name="connsiteX34" fmla="*/ 225215 w 1069899"/>
                  <a:gd name="connsiteY34" fmla="*/ 615220 h 1064407"/>
                  <a:gd name="connsiteX35" fmla="*/ 245966 w 1069899"/>
                  <a:gd name="connsiteY35" fmla="*/ 593248 h 1064407"/>
                  <a:gd name="connsiteX36" fmla="*/ 632702 w 1069899"/>
                  <a:gd name="connsiteY36" fmla="*/ 474871 h 1064407"/>
                  <a:gd name="connsiteX37" fmla="*/ 883634 w 1069899"/>
                  <a:gd name="connsiteY37" fmla="*/ 607002 h 1064407"/>
                  <a:gd name="connsiteX38" fmla="*/ 878640 w 1069899"/>
                  <a:gd name="connsiteY38" fmla="*/ 627995 h 1064407"/>
                  <a:gd name="connsiteX39" fmla="*/ 871150 w 1069899"/>
                  <a:gd name="connsiteY39" fmla="*/ 630464 h 1064407"/>
                  <a:gd name="connsiteX40" fmla="*/ 858666 w 1069899"/>
                  <a:gd name="connsiteY40" fmla="*/ 623055 h 1064407"/>
                  <a:gd name="connsiteX41" fmla="*/ 628957 w 1069899"/>
                  <a:gd name="connsiteY41" fmla="*/ 503273 h 1064407"/>
                  <a:gd name="connsiteX42" fmla="*/ 616472 w 1069899"/>
                  <a:gd name="connsiteY42" fmla="*/ 487220 h 1064407"/>
                  <a:gd name="connsiteX43" fmla="*/ 632702 w 1069899"/>
                  <a:gd name="connsiteY43" fmla="*/ 474871 h 1064407"/>
                  <a:gd name="connsiteX44" fmla="*/ 221187 w 1069899"/>
                  <a:gd name="connsiteY44" fmla="*/ 405893 h 1064407"/>
                  <a:gd name="connsiteX45" fmla="*/ 212489 w 1069899"/>
                  <a:gd name="connsiteY45" fmla="*/ 408383 h 1064407"/>
                  <a:gd name="connsiteX46" fmla="*/ 210003 w 1069899"/>
                  <a:gd name="connsiteY46" fmla="*/ 417097 h 1064407"/>
                  <a:gd name="connsiteX47" fmla="*/ 241069 w 1069899"/>
                  <a:gd name="connsiteY47" fmla="*/ 501745 h 1064407"/>
                  <a:gd name="connsiteX48" fmla="*/ 242312 w 1069899"/>
                  <a:gd name="connsiteY48" fmla="*/ 510459 h 1064407"/>
                  <a:gd name="connsiteX49" fmla="*/ 237341 w 1069899"/>
                  <a:gd name="connsiteY49" fmla="*/ 524152 h 1064407"/>
                  <a:gd name="connsiteX50" fmla="*/ 172725 w 1069899"/>
                  <a:gd name="connsiteY50" fmla="*/ 608801 h 1064407"/>
                  <a:gd name="connsiteX51" fmla="*/ 124262 w 1069899"/>
                  <a:gd name="connsiteY51" fmla="*/ 638676 h 1064407"/>
                  <a:gd name="connsiteX52" fmla="*/ 64616 w 1069899"/>
                  <a:gd name="connsiteY52" fmla="*/ 638676 h 1064407"/>
                  <a:gd name="connsiteX53" fmla="*/ 74557 w 1069899"/>
                  <a:gd name="connsiteY53" fmla="*/ 684735 h 1064407"/>
                  <a:gd name="connsiteX54" fmla="*/ 34793 w 1069899"/>
                  <a:gd name="connsiteY54" fmla="*/ 771873 h 1064407"/>
                  <a:gd name="connsiteX55" fmla="*/ 52190 w 1069899"/>
                  <a:gd name="connsiteY55" fmla="*/ 798014 h 1064407"/>
                  <a:gd name="connsiteX56" fmla="*/ 207518 w 1069899"/>
                  <a:gd name="connsiteY56" fmla="*/ 908804 h 1064407"/>
                  <a:gd name="connsiteX57" fmla="*/ 247282 w 1069899"/>
                  <a:gd name="connsiteY57" fmla="*/ 961087 h 1064407"/>
                  <a:gd name="connsiteX58" fmla="*/ 247282 w 1069899"/>
                  <a:gd name="connsiteY58" fmla="*/ 963576 h 1064407"/>
                  <a:gd name="connsiteX59" fmla="*/ 268407 w 1069899"/>
                  <a:gd name="connsiteY59" fmla="*/ 942414 h 1064407"/>
                  <a:gd name="connsiteX60" fmla="*/ 313141 w 1069899"/>
                  <a:gd name="connsiteY60" fmla="*/ 942414 h 1064407"/>
                  <a:gd name="connsiteX61" fmla="*/ 345450 w 1069899"/>
                  <a:gd name="connsiteY61" fmla="*/ 974780 h 1064407"/>
                  <a:gd name="connsiteX62" fmla="*/ 377758 w 1069899"/>
                  <a:gd name="connsiteY62" fmla="*/ 963576 h 1064407"/>
                  <a:gd name="connsiteX63" fmla="*/ 516932 w 1069899"/>
                  <a:gd name="connsiteY63" fmla="*/ 976025 h 1064407"/>
                  <a:gd name="connsiteX64" fmla="*/ 534328 w 1069899"/>
                  <a:gd name="connsiteY64" fmla="*/ 976025 h 1064407"/>
                  <a:gd name="connsiteX65" fmla="*/ 730663 w 1069899"/>
                  <a:gd name="connsiteY65" fmla="*/ 941169 h 1064407"/>
                  <a:gd name="connsiteX66" fmla="*/ 760486 w 1069899"/>
                  <a:gd name="connsiteY66" fmla="*/ 943659 h 1064407"/>
                  <a:gd name="connsiteX67" fmla="*/ 779125 w 1069899"/>
                  <a:gd name="connsiteY67" fmla="*/ 967311 h 1064407"/>
                  <a:gd name="connsiteX68" fmla="*/ 781611 w 1069899"/>
                  <a:gd name="connsiteY68" fmla="*/ 972290 h 1064407"/>
                  <a:gd name="connsiteX69" fmla="*/ 811434 w 1069899"/>
                  <a:gd name="connsiteY69" fmla="*/ 942414 h 1064407"/>
                  <a:gd name="connsiteX70" fmla="*/ 856168 w 1069899"/>
                  <a:gd name="connsiteY70" fmla="*/ 942414 h 1064407"/>
                  <a:gd name="connsiteX71" fmla="*/ 874807 w 1069899"/>
                  <a:gd name="connsiteY71" fmla="*/ 961087 h 1064407"/>
                  <a:gd name="connsiteX72" fmla="*/ 877293 w 1069899"/>
                  <a:gd name="connsiteY72" fmla="*/ 886397 h 1064407"/>
                  <a:gd name="connsiteX73" fmla="*/ 893447 w 1069899"/>
                  <a:gd name="connsiteY73" fmla="*/ 840338 h 1064407"/>
                  <a:gd name="connsiteX74" fmla="*/ 945637 w 1069899"/>
                  <a:gd name="connsiteY74" fmla="*/ 700918 h 1064407"/>
                  <a:gd name="connsiteX75" fmla="*/ 516932 w 1069899"/>
                  <a:gd name="connsiteY75" fmla="*/ 425811 h 1064407"/>
                  <a:gd name="connsiteX76" fmla="*/ 371545 w 1069899"/>
                  <a:gd name="connsiteY76" fmla="*/ 448217 h 1064407"/>
                  <a:gd name="connsiteX77" fmla="*/ 385213 w 1069899"/>
                  <a:gd name="connsiteY77" fmla="*/ 460666 h 1064407"/>
                  <a:gd name="connsiteX78" fmla="*/ 385213 w 1069899"/>
                  <a:gd name="connsiteY78" fmla="*/ 481828 h 1064407"/>
                  <a:gd name="connsiteX79" fmla="*/ 364089 w 1069899"/>
                  <a:gd name="connsiteY79" fmla="*/ 481828 h 1064407"/>
                  <a:gd name="connsiteX80" fmla="*/ 347935 w 1069899"/>
                  <a:gd name="connsiteY80" fmla="*/ 466890 h 1064407"/>
                  <a:gd name="connsiteX81" fmla="*/ 221187 w 1069899"/>
                  <a:gd name="connsiteY81" fmla="*/ 405893 h 1064407"/>
                  <a:gd name="connsiteX82" fmla="*/ 210314 w 1069899"/>
                  <a:gd name="connsiteY82" fmla="*/ 376640 h 1064407"/>
                  <a:gd name="connsiteX83" fmla="*/ 231128 w 1069899"/>
                  <a:gd name="connsiteY83" fmla="*/ 377262 h 1064407"/>
                  <a:gd name="connsiteX84" fmla="*/ 342964 w 1069899"/>
                  <a:gd name="connsiteY84" fmla="*/ 428300 h 1064407"/>
                  <a:gd name="connsiteX85" fmla="*/ 345450 w 1069899"/>
                  <a:gd name="connsiteY85" fmla="*/ 425811 h 1064407"/>
                  <a:gd name="connsiteX86" fmla="*/ 516932 w 1069899"/>
                  <a:gd name="connsiteY86" fmla="*/ 395935 h 1064407"/>
                  <a:gd name="connsiteX87" fmla="*/ 972975 w 1069899"/>
                  <a:gd name="connsiteY87" fmla="*/ 668552 h 1064407"/>
                  <a:gd name="connsiteX88" fmla="*/ 996585 w 1069899"/>
                  <a:gd name="connsiteY88" fmla="*/ 693449 h 1064407"/>
                  <a:gd name="connsiteX89" fmla="*/ 1005283 w 1069899"/>
                  <a:gd name="connsiteY89" fmla="*/ 704652 h 1064407"/>
                  <a:gd name="connsiteX90" fmla="*/ 1017709 w 1069899"/>
                  <a:gd name="connsiteY90" fmla="*/ 692204 h 1064407"/>
                  <a:gd name="connsiteX91" fmla="*/ 1054988 w 1069899"/>
                  <a:gd name="connsiteY91" fmla="*/ 667307 h 1064407"/>
                  <a:gd name="connsiteX92" fmla="*/ 1069899 w 1069899"/>
                  <a:gd name="connsiteY92" fmla="*/ 681001 h 1064407"/>
                  <a:gd name="connsiteX93" fmla="*/ 1054988 w 1069899"/>
                  <a:gd name="connsiteY93" fmla="*/ 695939 h 1064407"/>
                  <a:gd name="connsiteX94" fmla="*/ 1043804 w 1069899"/>
                  <a:gd name="connsiteY94" fmla="*/ 708387 h 1064407"/>
                  <a:gd name="connsiteX95" fmla="*/ 1005283 w 1069899"/>
                  <a:gd name="connsiteY95" fmla="*/ 734528 h 1064407"/>
                  <a:gd name="connsiteX96" fmla="*/ 974217 w 1069899"/>
                  <a:gd name="connsiteY96" fmla="*/ 714611 h 1064407"/>
                  <a:gd name="connsiteX97" fmla="*/ 915814 w 1069899"/>
                  <a:gd name="connsiteY97" fmla="*/ 859011 h 1064407"/>
                  <a:gd name="connsiteX98" fmla="*/ 907116 w 1069899"/>
                  <a:gd name="connsiteY98" fmla="*/ 885152 h 1064407"/>
                  <a:gd name="connsiteX99" fmla="*/ 907116 w 1069899"/>
                  <a:gd name="connsiteY99" fmla="*/ 886397 h 1064407"/>
                  <a:gd name="connsiteX100" fmla="*/ 902145 w 1069899"/>
                  <a:gd name="connsiteY100" fmla="*/ 992207 h 1064407"/>
                  <a:gd name="connsiteX101" fmla="*/ 902145 w 1069899"/>
                  <a:gd name="connsiteY101" fmla="*/ 1002166 h 1064407"/>
                  <a:gd name="connsiteX102" fmla="*/ 900902 w 1069899"/>
                  <a:gd name="connsiteY102" fmla="*/ 1029552 h 1064407"/>
                  <a:gd name="connsiteX103" fmla="*/ 892204 w 1069899"/>
                  <a:gd name="connsiteY103" fmla="*/ 1053204 h 1064407"/>
                  <a:gd name="connsiteX104" fmla="*/ 868594 w 1069899"/>
                  <a:gd name="connsiteY104" fmla="*/ 1061918 h 1064407"/>
                  <a:gd name="connsiteX105" fmla="*/ 802735 w 1069899"/>
                  <a:gd name="connsiteY105" fmla="*/ 1064407 h 1064407"/>
                  <a:gd name="connsiteX106" fmla="*/ 771670 w 1069899"/>
                  <a:gd name="connsiteY106" fmla="*/ 1040756 h 1064407"/>
                  <a:gd name="connsiteX107" fmla="*/ 751788 w 1069899"/>
                  <a:gd name="connsiteY107" fmla="*/ 974780 h 1064407"/>
                  <a:gd name="connsiteX108" fmla="*/ 746817 w 1069899"/>
                  <a:gd name="connsiteY108" fmla="*/ 969801 h 1064407"/>
                  <a:gd name="connsiteX109" fmla="*/ 740604 w 1069899"/>
                  <a:gd name="connsiteY109" fmla="*/ 969801 h 1064407"/>
                  <a:gd name="connsiteX110" fmla="*/ 534328 w 1069899"/>
                  <a:gd name="connsiteY110" fmla="*/ 1005901 h 1064407"/>
                  <a:gd name="connsiteX111" fmla="*/ 516932 w 1069899"/>
                  <a:gd name="connsiteY111" fmla="*/ 1005901 h 1064407"/>
                  <a:gd name="connsiteX112" fmla="*/ 371545 w 1069899"/>
                  <a:gd name="connsiteY112" fmla="*/ 993452 h 1064407"/>
                  <a:gd name="connsiteX113" fmla="*/ 362846 w 1069899"/>
                  <a:gd name="connsiteY113" fmla="*/ 998432 h 1064407"/>
                  <a:gd name="connsiteX114" fmla="*/ 350420 w 1069899"/>
                  <a:gd name="connsiteY114" fmla="*/ 1040756 h 1064407"/>
                  <a:gd name="connsiteX115" fmla="*/ 318112 w 1069899"/>
                  <a:gd name="connsiteY115" fmla="*/ 1064407 h 1064407"/>
                  <a:gd name="connsiteX116" fmla="*/ 260951 w 1069899"/>
                  <a:gd name="connsiteY116" fmla="*/ 1064407 h 1064407"/>
                  <a:gd name="connsiteX117" fmla="*/ 228643 w 1069899"/>
                  <a:gd name="connsiteY117" fmla="*/ 1033287 h 1064407"/>
                  <a:gd name="connsiteX118" fmla="*/ 217459 w 1069899"/>
                  <a:gd name="connsiteY118" fmla="*/ 966066 h 1064407"/>
                  <a:gd name="connsiteX119" fmla="*/ 195092 w 1069899"/>
                  <a:gd name="connsiteY119" fmla="*/ 934945 h 1064407"/>
                  <a:gd name="connsiteX120" fmla="*/ 31066 w 1069899"/>
                  <a:gd name="connsiteY120" fmla="*/ 819176 h 1064407"/>
                  <a:gd name="connsiteX121" fmla="*/ 3728 w 1069899"/>
                  <a:gd name="connsiteY121" fmla="*/ 770628 h 1064407"/>
                  <a:gd name="connsiteX122" fmla="*/ 3728 w 1069899"/>
                  <a:gd name="connsiteY122" fmla="*/ 769383 h 1064407"/>
                  <a:gd name="connsiteX123" fmla="*/ 0 w 1069899"/>
                  <a:gd name="connsiteY123" fmla="*/ 740752 h 1064407"/>
                  <a:gd name="connsiteX124" fmla="*/ 0 w 1069899"/>
                  <a:gd name="connsiteY124" fmla="*/ 649880 h 1064407"/>
                  <a:gd name="connsiteX125" fmla="*/ 36036 w 1069899"/>
                  <a:gd name="connsiteY125" fmla="*/ 610045 h 1064407"/>
                  <a:gd name="connsiteX126" fmla="*/ 39764 w 1069899"/>
                  <a:gd name="connsiteY126" fmla="*/ 610045 h 1064407"/>
                  <a:gd name="connsiteX127" fmla="*/ 124262 w 1069899"/>
                  <a:gd name="connsiteY127" fmla="*/ 610045 h 1064407"/>
                  <a:gd name="connsiteX128" fmla="*/ 145387 w 1069899"/>
                  <a:gd name="connsiteY128" fmla="*/ 596352 h 1064407"/>
                  <a:gd name="connsiteX129" fmla="*/ 211246 w 1069899"/>
                  <a:gd name="connsiteY129" fmla="*/ 506724 h 1064407"/>
                  <a:gd name="connsiteX130" fmla="*/ 182666 w 1069899"/>
                  <a:gd name="connsiteY130" fmla="*/ 427055 h 1064407"/>
                  <a:gd name="connsiteX131" fmla="*/ 191364 w 1069899"/>
                  <a:gd name="connsiteY131" fmla="*/ 387221 h 1064407"/>
                  <a:gd name="connsiteX132" fmla="*/ 210314 w 1069899"/>
                  <a:gd name="connsiteY132" fmla="*/ 376640 h 1064407"/>
                  <a:gd name="connsiteX133" fmla="*/ 396521 w 1069899"/>
                  <a:gd name="connsiteY133" fmla="*/ 98893 h 1064407"/>
                  <a:gd name="connsiteX134" fmla="*/ 370410 w 1069899"/>
                  <a:gd name="connsiteY134" fmla="*/ 184016 h 1064407"/>
                  <a:gd name="connsiteX135" fmla="*/ 523343 w 1069899"/>
                  <a:gd name="connsiteY135" fmla="*/ 336737 h 1064407"/>
                  <a:gd name="connsiteX136" fmla="*/ 578050 w 1069899"/>
                  <a:gd name="connsiteY136" fmla="*/ 327974 h 1064407"/>
                  <a:gd name="connsiteX137" fmla="*/ 676275 w 1069899"/>
                  <a:gd name="connsiteY137" fmla="*/ 191527 h 1064407"/>
                  <a:gd name="connsiteX138" fmla="*/ 641461 w 1069899"/>
                  <a:gd name="connsiteY138" fmla="*/ 191527 h 1064407"/>
                  <a:gd name="connsiteX139" fmla="*/ 523343 w 1069899"/>
                  <a:gd name="connsiteY139" fmla="*/ 301686 h 1064407"/>
                  <a:gd name="connsiteX140" fmla="*/ 405224 w 1069899"/>
                  <a:gd name="connsiteY140" fmla="*/ 184016 h 1064407"/>
                  <a:gd name="connsiteX141" fmla="*/ 421388 w 1069899"/>
                  <a:gd name="connsiteY141" fmla="*/ 123929 h 1064407"/>
                  <a:gd name="connsiteX142" fmla="*/ 523343 w 1069899"/>
                  <a:gd name="connsiteY142" fmla="*/ 93886 h 1064407"/>
                  <a:gd name="connsiteX143" fmla="*/ 435065 w 1069899"/>
                  <a:gd name="connsiteY143" fmla="*/ 184016 h 1064407"/>
                  <a:gd name="connsiteX144" fmla="*/ 523343 w 1069899"/>
                  <a:gd name="connsiteY144" fmla="*/ 271643 h 1064407"/>
                  <a:gd name="connsiteX145" fmla="*/ 611621 w 1069899"/>
                  <a:gd name="connsiteY145" fmla="*/ 184016 h 1064407"/>
                  <a:gd name="connsiteX146" fmla="*/ 523343 w 1069899"/>
                  <a:gd name="connsiteY146" fmla="*/ 93886 h 1064407"/>
                  <a:gd name="connsiteX147" fmla="*/ 538263 w 1069899"/>
                  <a:gd name="connsiteY147" fmla="*/ 28791 h 1064407"/>
                  <a:gd name="connsiteX148" fmla="*/ 538263 w 1069899"/>
                  <a:gd name="connsiteY148" fmla="*/ 65094 h 1064407"/>
                  <a:gd name="connsiteX149" fmla="*/ 640218 w 1069899"/>
                  <a:gd name="connsiteY149" fmla="*/ 161483 h 1064407"/>
                  <a:gd name="connsiteX150" fmla="*/ 675032 w 1069899"/>
                  <a:gd name="connsiteY150" fmla="*/ 161483 h 1064407"/>
                  <a:gd name="connsiteX151" fmla="*/ 538263 w 1069899"/>
                  <a:gd name="connsiteY151" fmla="*/ 28791 h 1064407"/>
                  <a:gd name="connsiteX152" fmla="*/ 509666 w 1069899"/>
                  <a:gd name="connsiteY152" fmla="*/ 28791 h 1064407"/>
                  <a:gd name="connsiteX153" fmla="*/ 415171 w 1069899"/>
                  <a:gd name="connsiteY153" fmla="*/ 75108 h 1064407"/>
                  <a:gd name="connsiteX154" fmla="*/ 440038 w 1069899"/>
                  <a:gd name="connsiteY154" fmla="*/ 100145 h 1064407"/>
                  <a:gd name="connsiteX155" fmla="*/ 509666 w 1069899"/>
                  <a:gd name="connsiteY155" fmla="*/ 65094 h 1064407"/>
                  <a:gd name="connsiteX156" fmla="*/ 523343 w 1069899"/>
                  <a:gd name="connsiteY156" fmla="*/ 0 h 1064407"/>
                  <a:gd name="connsiteX157" fmla="*/ 707359 w 1069899"/>
                  <a:gd name="connsiteY157" fmla="*/ 184016 h 1064407"/>
                  <a:gd name="connsiteX158" fmla="*/ 587997 w 1069899"/>
                  <a:gd name="connsiteY158" fmla="*/ 355514 h 1064407"/>
                  <a:gd name="connsiteX159" fmla="*/ 523343 w 1069899"/>
                  <a:gd name="connsiteY159" fmla="*/ 366780 h 1064407"/>
                  <a:gd name="connsiteX160" fmla="*/ 340570 w 1069899"/>
                  <a:gd name="connsiteY160" fmla="*/ 184016 h 1064407"/>
                  <a:gd name="connsiteX161" fmla="*/ 523343 w 1069899"/>
                  <a:gd name="connsiteY161" fmla="*/ 0 h 106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69899" h="1064407">
                    <a:moveTo>
                      <a:pt x="831316" y="963576"/>
                    </a:moveTo>
                    <a:lnTo>
                      <a:pt x="790309" y="1004656"/>
                    </a:lnTo>
                    <a:lnTo>
                      <a:pt x="800250" y="1032042"/>
                    </a:lnTo>
                    <a:cubicBezTo>
                      <a:pt x="800250" y="1033287"/>
                      <a:pt x="801493" y="1034532"/>
                      <a:pt x="802735" y="1034532"/>
                    </a:cubicBezTo>
                    <a:lnTo>
                      <a:pt x="868594" y="1033287"/>
                    </a:lnTo>
                    <a:cubicBezTo>
                      <a:pt x="868594" y="1033287"/>
                      <a:pt x="869837" y="1033287"/>
                      <a:pt x="871080" y="1032042"/>
                    </a:cubicBezTo>
                    <a:cubicBezTo>
                      <a:pt x="871080" y="1032042"/>
                      <a:pt x="871080" y="1030797"/>
                      <a:pt x="871080" y="1029552"/>
                    </a:cubicBezTo>
                    <a:lnTo>
                      <a:pt x="872322" y="1000921"/>
                    </a:lnTo>
                    <a:lnTo>
                      <a:pt x="835043" y="963576"/>
                    </a:lnTo>
                    <a:cubicBezTo>
                      <a:pt x="833801" y="962332"/>
                      <a:pt x="832558" y="962332"/>
                      <a:pt x="831316" y="963576"/>
                    </a:cubicBezTo>
                    <a:close/>
                    <a:moveTo>
                      <a:pt x="289531" y="963576"/>
                    </a:moveTo>
                    <a:lnTo>
                      <a:pt x="253495" y="999676"/>
                    </a:lnTo>
                    <a:lnTo>
                      <a:pt x="258466" y="1030797"/>
                    </a:lnTo>
                    <a:cubicBezTo>
                      <a:pt x="258466" y="1033287"/>
                      <a:pt x="258466" y="1034532"/>
                      <a:pt x="260951" y="1034532"/>
                    </a:cubicBezTo>
                    <a:lnTo>
                      <a:pt x="318112" y="1034532"/>
                    </a:lnTo>
                    <a:cubicBezTo>
                      <a:pt x="319354" y="1034532"/>
                      <a:pt x="320597" y="1033287"/>
                      <a:pt x="320597" y="1032042"/>
                    </a:cubicBezTo>
                    <a:lnTo>
                      <a:pt x="331781" y="1002166"/>
                    </a:lnTo>
                    <a:lnTo>
                      <a:pt x="292017" y="963576"/>
                    </a:lnTo>
                    <a:cubicBezTo>
                      <a:pt x="292017" y="962332"/>
                      <a:pt x="289531" y="962332"/>
                      <a:pt x="289531" y="963576"/>
                    </a:cubicBezTo>
                    <a:close/>
                    <a:moveTo>
                      <a:pt x="885025" y="662953"/>
                    </a:moveTo>
                    <a:cubicBezTo>
                      <a:pt x="894073" y="659167"/>
                      <a:pt x="903120" y="664215"/>
                      <a:pt x="905705" y="671786"/>
                    </a:cubicBezTo>
                    <a:cubicBezTo>
                      <a:pt x="909582" y="686929"/>
                      <a:pt x="916045" y="710905"/>
                      <a:pt x="913460" y="736143"/>
                    </a:cubicBezTo>
                    <a:cubicBezTo>
                      <a:pt x="913460" y="744976"/>
                      <a:pt x="906997" y="751285"/>
                      <a:pt x="897950" y="751285"/>
                    </a:cubicBezTo>
                    <a:cubicBezTo>
                      <a:pt x="888903" y="750023"/>
                      <a:pt x="882440" y="742452"/>
                      <a:pt x="883733" y="734881"/>
                    </a:cubicBezTo>
                    <a:cubicBezTo>
                      <a:pt x="885025" y="713429"/>
                      <a:pt x="879855" y="693238"/>
                      <a:pt x="875978" y="680619"/>
                    </a:cubicBezTo>
                    <a:cubicBezTo>
                      <a:pt x="873393" y="673048"/>
                      <a:pt x="877270" y="665477"/>
                      <a:pt x="885025" y="662953"/>
                    </a:cubicBezTo>
                    <a:close/>
                    <a:moveTo>
                      <a:pt x="33551" y="641166"/>
                    </a:moveTo>
                    <a:cubicBezTo>
                      <a:pt x="31066" y="643656"/>
                      <a:pt x="28580" y="647390"/>
                      <a:pt x="28580" y="649880"/>
                    </a:cubicBezTo>
                    <a:lnTo>
                      <a:pt x="28580" y="734528"/>
                    </a:lnTo>
                    <a:cubicBezTo>
                      <a:pt x="39764" y="720835"/>
                      <a:pt x="45977" y="703407"/>
                      <a:pt x="45977" y="684735"/>
                    </a:cubicBezTo>
                    <a:cubicBezTo>
                      <a:pt x="45977" y="669797"/>
                      <a:pt x="41007" y="654859"/>
                      <a:pt x="33551" y="641166"/>
                    </a:cubicBezTo>
                    <a:close/>
                    <a:moveTo>
                      <a:pt x="245966" y="593248"/>
                    </a:moveTo>
                    <a:cubicBezTo>
                      <a:pt x="258173" y="593248"/>
                      <a:pt x="267938" y="603014"/>
                      <a:pt x="267938" y="615220"/>
                    </a:cubicBezTo>
                    <a:cubicBezTo>
                      <a:pt x="267938" y="626206"/>
                      <a:pt x="258173" y="635972"/>
                      <a:pt x="245966" y="635972"/>
                    </a:cubicBezTo>
                    <a:cubicBezTo>
                      <a:pt x="234980" y="635972"/>
                      <a:pt x="225215" y="626206"/>
                      <a:pt x="225215" y="615220"/>
                    </a:cubicBezTo>
                    <a:cubicBezTo>
                      <a:pt x="225215" y="603014"/>
                      <a:pt x="234980" y="593248"/>
                      <a:pt x="245966" y="593248"/>
                    </a:cubicBezTo>
                    <a:close/>
                    <a:moveTo>
                      <a:pt x="632702" y="474871"/>
                    </a:moveTo>
                    <a:cubicBezTo>
                      <a:pt x="752550" y="488455"/>
                      <a:pt x="837442" y="532910"/>
                      <a:pt x="883634" y="607002"/>
                    </a:cubicBezTo>
                    <a:cubicBezTo>
                      <a:pt x="888628" y="614411"/>
                      <a:pt x="886131" y="623055"/>
                      <a:pt x="878640" y="627995"/>
                    </a:cubicBezTo>
                    <a:cubicBezTo>
                      <a:pt x="876143" y="629230"/>
                      <a:pt x="874895" y="630464"/>
                      <a:pt x="871150" y="630464"/>
                    </a:cubicBezTo>
                    <a:cubicBezTo>
                      <a:pt x="867404" y="630464"/>
                      <a:pt x="861162" y="626760"/>
                      <a:pt x="858666" y="623055"/>
                    </a:cubicBezTo>
                    <a:cubicBezTo>
                      <a:pt x="817468" y="556372"/>
                      <a:pt x="740066" y="516857"/>
                      <a:pt x="628957" y="503273"/>
                    </a:cubicBezTo>
                    <a:cubicBezTo>
                      <a:pt x="621466" y="502038"/>
                      <a:pt x="615224" y="494629"/>
                      <a:pt x="616472" y="487220"/>
                    </a:cubicBezTo>
                    <a:cubicBezTo>
                      <a:pt x="616472" y="478576"/>
                      <a:pt x="625211" y="472402"/>
                      <a:pt x="632702" y="474871"/>
                    </a:cubicBezTo>
                    <a:close/>
                    <a:moveTo>
                      <a:pt x="221187" y="405893"/>
                    </a:moveTo>
                    <a:cubicBezTo>
                      <a:pt x="217459" y="403404"/>
                      <a:pt x="212489" y="405893"/>
                      <a:pt x="212489" y="408383"/>
                    </a:cubicBezTo>
                    <a:cubicBezTo>
                      <a:pt x="211246" y="408383"/>
                      <a:pt x="208761" y="412117"/>
                      <a:pt x="210003" y="417097"/>
                    </a:cubicBezTo>
                    <a:lnTo>
                      <a:pt x="241069" y="501745"/>
                    </a:lnTo>
                    <a:cubicBezTo>
                      <a:pt x="242312" y="504235"/>
                      <a:pt x="242312" y="507969"/>
                      <a:pt x="242312" y="510459"/>
                    </a:cubicBezTo>
                    <a:cubicBezTo>
                      <a:pt x="242312" y="514193"/>
                      <a:pt x="241069" y="519173"/>
                      <a:pt x="237341" y="524152"/>
                    </a:cubicBezTo>
                    <a:cubicBezTo>
                      <a:pt x="208761" y="549048"/>
                      <a:pt x="186394" y="577679"/>
                      <a:pt x="172725" y="608801"/>
                    </a:cubicBezTo>
                    <a:cubicBezTo>
                      <a:pt x="162784" y="627473"/>
                      <a:pt x="144144" y="638676"/>
                      <a:pt x="124262" y="638676"/>
                    </a:cubicBezTo>
                    <a:lnTo>
                      <a:pt x="64616" y="638676"/>
                    </a:lnTo>
                    <a:cubicBezTo>
                      <a:pt x="70830" y="653614"/>
                      <a:pt x="74557" y="668552"/>
                      <a:pt x="74557" y="684735"/>
                    </a:cubicBezTo>
                    <a:cubicBezTo>
                      <a:pt x="74557" y="718345"/>
                      <a:pt x="59646" y="750711"/>
                      <a:pt x="34793" y="771873"/>
                    </a:cubicBezTo>
                    <a:cubicBezTo>
                      <a:pt x="38521" y="781832"/>
                      <a:pt x="44734" y="790545"/>
                      <a:pt x="52190" y="798014"/>
                    </a:cubicBezTo>
                    <a:cubicBezTo>
                      <a:pt x="82013" y="827890"/>
                      <a:pt x="131718" y="871459"/>
                      <a:pt x="207518" y="908804"/>
                    </a:cubicBezTo>
                    <a:cubicBezTo>
                      <a:pt x="228643" y="918763"/>
                      <a:pt x="243554" y="938680"/>
                      <a:pt x="247282" y="961087"/>
                    </a:cubicBezTo>
                    <a:lnTo>
                      <a:pt x="247282" y="963576"/>
                    </a:lnTo>
                    <a:lnTo>
                      <a:pt x="268407" y="942414"/>
                    </a:lnTo>
                    <a:cubicBezTo>
                      <a:pt x="280833" y="929966"/>
                      <a:pt x="300715" y="929966"/>
                      <a:pt x="313141" y="942414"/>
                    </a:cubicBezTo>
                    <a:lnTo>
                      <a:pt x="345450" y="974780"/>
                    </a:lnTo>
                    <a:cubicBezTo>
                      <a:pt x="352905" y="966066"/>
                      <a:pt x="365332" y="961087"/>
                      <a:pt x="377758" y="963576"/>
                    </a:cubicBezTo>
                    <a:cubicBezTo>
                      <a:pt x="422492" y="972290"/>
                      <a:pt x="469712" y="976025"/>
                      <a:pt x="516932" y="976025"/>
                    </a:cubicBezTo>
                    <a:cubicBezTo>
                      <a:pt x="523145" y="976025"/>
                      <a:pt x="528115" y="976025"/>
                      <a:pt x="534328" y="976025"/>
                    </a:cubicBezTo>
                    <a:cubicBezTo>
                      <a:pt x="602673" y="973535"/>
                      <a:pt x="671017" y="962332"/>
                      <a:pt x="730663" y="941169"/>
                    </a:cubicBezTo>
                    <a:cubicBezTo>
                      <a:pt x="740604" y="938680"/>
                      <a:pt x="751788" y="938680"/>
                      <a:pt x="760486" y="943659"/>
                    </a:cubicBezTo>
                    <a:cubicBezTo>
                      <a:pt x="769184" y="948638"/>
                      <a:pt x="776640" y="957352"/>
                      <a:pt x="779125" y="967311"/>
                    </a:cubicBezTo>
                    <a:lnTo>
                      <a:pt x="781611" y="972290"/>
                    </a:lnTo>
                    <a:lnTo>
                      <a:pt x="811434" y="942414"/>
                    </a:lnTo>
                    <a:cubicBezTo>
                      <a:pt x="823860" y="929966"/>
                      <a:pt x="843742" y="929966"/>
                      <a:pt x="856168" y="942414"/>
                    </a:cubicBezTo>
                    <a:lnTo>
                      <a:pt x="874807" y="961087"/>
                    </a:lnTo>
                    <a:lnTo>
                      <a:pt x="877293" y="886397"/>
                    </a:lnTo>
                    <a:cubicBezTo>
                      <a:pt x="876050" y="868970"/>
                      <a:pt x="882263" y="852787"/>
                      <a:pt x="893447" y="840338"/>
                    </a:cubicBezTo>
                    <a:cubicBezTo>
                      <a:pt x="926998" y="800504"/>
                      <a:pt x="945637" y="753201"/>
                      <a:pt x="945637" y="700918"/>
                    </a:cubicBezTo>
                    <a:cubicBezTo>
                      <a:pt x="945637" y="527886"/>
                      <a:pt x="728178" y="425811"/>
                      <a:pt x="516932" y="425811"/>
                    </a:cubicBezTo>
                    <a:cubicBezTo>
                      <a:pt x="465984" y="425811"/>
                      <a:pt x="417522" y="433279"/>
                      <a:pt x="371545" y="448217"/>
                    </a:cubicBezTo>
                    <a:cubicBezTo>
                      <a:pt x="375272" y="451952"/>
                      <a:pt x="380243" y="455686"/>
                      <a:pt x="385213" y="460666"/>
                    </a:cubicBezTo>
                    <a:cubicBezTo>
                      <a:pt x="391427" y="466890"/>
                      <a:pt x="391427" y="476848"/>
                      <a:pt x="385213" y="481828"/>
                    </a:cubicBezTo>
                    <a:cubicBezTo>
                      <a:pt x="379000" y="488052"/>
                      <a:pt x="370302" y="488052"/>
                      <a:pt x="364089" y="481828"/>
                    </a:cubicBezTo>
                    <a:cubicBezTo>
                      <a:pt x="355390" y="473114"/>
                      <a:pt x="347935" y="466890"/>
                      <a:pt x="347935" y="466890"/>
                    </a:cubicBezTo>
                    <a:cubicBezTo>
                      <a:pt x="320597" y="445728"/>
                      <a:pt x="262194" y="419586"/>
                      <a:pt x="221187" y="405893"/>
                    </a:cubicBezTo>
                    <a:close/>
                    <a:moveTo>
                      <a:pt x="210314" y="376640"/>
                    </a:moveTo>
                    <a:cubicBezTo>
                      <a:pt x="217149" y="375084"/>
                      <a:pt x="224294" y="375395"/>
                      <a:pt x="231128" y="377262"/>
                    </a:cubicBezTo>
                    <a:cubicBezTo>
                      <a:pt x="267164" y="389711"/>
                      <a:pt x="309413" y="408383"/>
                      <a:pt x="342964" y="428300"/>
                    </a:cubicBezTo>
                    <a:cubicBezTo>
                      <a:pt x="342964" y="427055"/>
                      <a:pt x="344207" y="427055"/>
                      <a:pt x="345450" y="425811"/>
                    </a:cubicBezTo>
                    <a:cubicBezTo>
                      <a:pt x="398882" y="405893"/>
                      <a:pt x="457286" y="395935"/>
                      <a:pt x="516932" y="395935"/>
                    </a:cubicBezTo>
                    <a:cubicBezTo>
                      <a:pt x="726935" y="395935"/>
                      <a:pt x="948122" y="490542"/>
                      <a:pt x="972975" y="668552"/>
                    </a:cubicBezTo>
                    <a:cubicBezTo>
                      <a:pt x="984158" y="673532"/>
                      <a:pt x="991614" y="684735"/>
                      <a:pt x="996585" y="693449"/>
                    </a:cubicBezTo>
                    <a:cubicBezTo>
                      <a:pt x="1001555" y="703407"/>
                      <a:pt x="1002798" y="704652"/>
                      <a:pt x="1005283" y="704652"/>
                    </a:cubicBezTo>
                    <a:cubicBezTo>
                      <a:pt x="1010253" y="704652"/>
                      <a:pt x="1011496" y="702163"/>
                      <a:pt x="1017709" y="692204"/>
                    </a:cubicBezTo>
                    <a:cubicBezTo>
                      <a:pt x="1025165" y="682245"/>
                      <a:pt x="1035106" y="667307"/>
                      <a:pt x="1054988" y="667307"/>
                    </a:cubicBezTo>
                    <a:cubicBezTo>
                      <a:pt x="1062444" y="667307"/>
                      <a:pt x="1069899" y="672287"/>
                      <a:pt x="1069899" y="681001"/>
                    </a:cubicBezTo>
                    <a:cubicBezTo>
                      <a:pt x="1069899" y="689714"/>
                      <a:pt x="1062444" y="695939"/>
                      <a:pt x="1054988" y="695939"/>
                    </a:cubicBezTo>
                    <a:cubicBezTo>
                      <a:pt x="1051260" y="695939"/>
                      <a:pt x="1048775" y="698428"/>
                      <a:pt x="1043804" y="708387"/>
                    </a:cubicBezTo>
                    <a:cubicBezTo>
                      <a:pt x="1036348" y="718345"/>
                      <a:pt x="1026408" y="734528"/>
                      <a:pt x="1005283" y="734528"/>
                    </a:cubicBezTo>
                    <a:cubicBezTo>
                      <a:pt x="989129" y="734528"/>
                      <a:pt x="980430" y="723325"/>
                      <a:pt x="974217" y="714611"/>
                    </a:cubicBezTo>
                    <a:cubicBezTo>
                      <a:pt x="970489" y="768139"/>
                      <a:pt x="951850" y="817932"/>
                      <a:pt x="915814" y="859011"/>
                    </a:cubicBezTo>
                    <a:cubicBezTo>
                      <a:pt x="909601" y="866480"/>
                      <a:pt x="905873" y="876438"/>
                      <a:pt x="907116" y="885152"/>
                    </a:cubicBezTo>
                    <a:lnTo>
                      <a:pt x="907116" y="886397"/>
                    </a:lnTo>
                    <a:lnTo>
                      <a:pt x="902145" y="992207"/>
                    </a:lnTo>
                    <a:cubicBezTo>
                      <a:pt x="903388" y="994697"/>
                      <a:pt x="903388" y="998432"/>
                      <a:pt x="902145" y="1002166"/>
                    </a:cubicBezTo>
                    <a:lnTo>
                      <a:pt x="900902" y="1029552"/>
                    </a:lnTo>
                    <a:cubicBezTo>
                      <a:pt x="900902" y="1038266"/>
                      <a:pt x="898417" y="1046980"/>
                      <a:pt x="892204" y="1053204"/>
                    </a:cubicBezTo>
                    <a:cubicBezTo>
                      <a:pt x="885991" y="1059428"/>
                      <a:pt x="877293" y="1061918"/>
                      <a:pt x="868594" y="1061918"/>
                    </a:cubicBezTo>
                    <a:lnTo>
                      <a:pt x="802735" y="1064407"/>
                    </a:lnTo>
                    <a:cubicBezTo>
                      <a:pt x="789066" y="1064407"/>
                      <a:pt x="775397" y="1054449"/>
                      <a:pt x="771670" y="1040756"/>
                    </a:cubicBezTo>
                    <a:lnTo>
                      <a:pt x="751788" y="974780"/>
                    </a:lnTo>
                    <a:cubicBezTo>
                      <a:pt x="750545" y="972290"/>
                      <a:pt x="749302" y="971045"/>
                      <a:pt x="746817" y="969801"/>
                    </a:cubicBezTo>
                    <a:cubicBezTo>
                      <a:pt x="745574" y="969801"/>
                      <a:pt x="743089" y="968556"/>
                      <a:pt x="740604" y="969801"/>
                    </a:cubicBezTo>
                    <a:cubicBezTo>
                      <a:pt x="678473" y="990963"/>
                      <a:pt x="606401" y="1003411"/>
                      <a:pt x="534328" y="1005901"/>
                    </a:cubicBezTo>
                    <a:cubicBezTo>
                      <a:pt x="529358" y="1005901"/>
                      <a:pt x="523145" y="1005901"/>
                      <a:pt x="516932" y="1005901"/>
                    </a:cubicBezTo>
                    <a:cubicBezTo>
                      <a:pt x="468469" y="1005901"/>
                      <a:pt x="418764" y="1002166"/>
                      <a:pt x="371545" y="993452"/>
                    </a:cubicBezTo>
                    <a:cubicBezTo>
                      <a:pt x="367817" y="992207"/>
                      <a:pt x="364089" y="994697"/>
                      <a:pt x="362846" y="998432"/>
                    </a:cubicBezTo>
                    <a:lnTo>
                      <a:pt x="350420" y="1040756"/>
                    </a:lnTo>
                    <a:cubicBezTo>
                      <a:pt x="345450" y="1054449"/>
                      <a:pt x="333023" y="1064407"/>
                      <a:pt x="318112" y="1064407"/>
                    </a:cubicBezTo>
                    <a:lnTo>
                      <a:pt x="260951" y="1064407"/>
                    </a:lnTo>
                    <a:cubicBezTo>
                      <a:pt x="243554" y="1064407"/>
                      <a:pt x="228643" y="1050714"/>
                      <a:pt x="228643" y="1033287"/>
                    </a:cubicBezTo>
                    <a:lnTo>
                      <a:pt x="217459" y="966066"/>
                    </a:lnTo>
                    <a:cubicBezTo>
                      <a:pt x="216217" y="952373"/>
                      <a:pt x="207518" y="941169"/>
                      <a:pt x="195092" y="934945"/>
                    </a:cubicBezTo>
                    <a:cubicBezTo>
                      <a:pt x="115564" y="896356"/>
                      <a:pt x="62131" y="851542"/>
                      <a:pt x="31066" y="819176"/>
                    </a:cubicBezTo>
                    <a:cubicBezTo>
                      <a:pt x="18639" y="805483"/>
                      <a:pt x="8698" y="788056"/>
                      <a:pt x="3728" y="770628"/>
                    </a:cubicBezTo>
                    <a:cubicBezTo>
                      <a:pt x="3728" y="769383"/>
                      <a:pt x="3728" y="769383"/>
                      <a:pt x="3728" y="769383"/>
                    </a:cubicBezTo>
                    <a:cubicBezTo>
                      <a:pt x="0" y="760670"/>
                      <a:pt x="0" y="750711"/>
                      <a:pt x="0" y="740752"/>
                    </a:cubicBezTo>
                    <a:lnTo>
                      <a:pt x="0" y="649880"/>
                    </a:lnTo>
                    <a:cubicBezTo>
                      <a:pt x="0" y="628718"/>
                      <a:pt x="16154" y="611290"/>
                      <a:pt x="36036" y="610045"/>
                    </a:cubicBezTo>
                    <a:cubicBezTo>
                      <a:pt x="37279" y="610045"/>
                      <a:pt x="38521" y="610045"/>
                      <a:pt x="39764" y="610045"/>
                    </a:cubicBezTo>
                    <a:lnTo>
                      <a:pt x="124262" y="610045"/>
                    </a:lnTo>
                    <a:cubicBezTo>
                      <a:pt x="132961" y="610045"/>
                      <a:pt x="141659" y="603821"/>
                      <a:pt x="145387" y="596352"/>
                    </a:cubicBezTo>
                    <a:cubicBezTo>
                      <a:pt x="160299" y="563986"/>
                      <a:pt x="182666" y="532866"/>
                      <a:pt x="211246" y="506724"/>
                    </a:cubicBezTo>
                    <a:lnTo>
                      <a:pt x="182666" y="427055"/>
                    </a:lnTo>
                    <a:cubicBezTo>
                      <a:pt x="177695" y="413362"/>
                      <a:pt x="180180" y="398424"/>
                      <a:pt x="191364" y="387221"/>
                    </a:cubicBezTo>
                    <a:cubicBezTo>
                      <a:pt x="196956" y="381619"/>
                      <a:pt x="203480" y="378196"/>
                      <a:pt x="210314" y="376640"/>
                    </a:cubicBezTo>
                    <a:close/>
                    <a:moveTo>
                      <a:pt x="396521" y="98893"/>
                    </a:moveTo>
                    <a:cubicBezTo>
                      <a:pt x="380357" y="121425"/>
                      <a:pt x="370410" y="151469"/>
                      <a:pt x="370410" y="184016"/>
                    </a:cubicBezTo>
                    <a:cubicBezTo>
                      <a:pt x="370410" y="267887"/>
                      <a:pt x="438795" y="336737"/>
                      <a:pt x="523343" y="336737"/>
                    </a:cubicBezTo>
                    <a:cubicBezTo>
                      <a:pt x="543236" y="336737"/>
                      <a:pt x="560643" y="334233"/>
                      <a:pt x="578050" y="327974"/>
                    </a:cubicBezTo>
                    <a:cubicBezTo>
                      <a:pt x="635244" y="306693"/>
                      <a:pt x="673788" y="251614"/>
                      <a:pt x="676275" y="191527"/>
                    </a:cubicBezTo>
                    <a:lnTo>
                      <a:pt x="641461" y="191527"/>
                    </a:lnTo>
                    <a:cubicBezTo>
                      <a:pt x="637731" y="252865"/>
                      <a:pt x="586754" y="301686"/>
                      <a:pt x="523343" y="301686"/>
                    </a:cubicBezTo>
                    <a:cubicBezTo>
                      <a:pt x="458688" y="301686"/>
                      <a:pt x="405224" y="249110"/>
                      <a:pt x="405224" y="184016"/>
                    </a:cubicBezTo>
                    <a:cubicBezTo>
                      <a:pt x="405224" y="161483"/>
                      <a:pt x="411441" y="141454"/>
                      <a:pt x="421388" y="123929"/>
                    </a:cubicBezTo>
                    <a:close/>
                    <a:moveTo>
                      <a:pt x="523343" y="93886"/>
                    </a:moveTo>
                    <a:cubicBezTo>
                      <a:pt x="474852" y="93886"/>
                      <a:pt x="435065" y="133943"/>
                      <a:pt x="435065" y="184016"/>
                    </a:cubicBezTo>
                    <a:cubicBezTo>
                      <a:pt x="435065" y="232836"/>
                      <a:pt x="474852" y="271643"/>
                      <a:pt x="523343" y="271643"/>
                    </a:cubicBezTo>
                    <a:cubicBezTo>
                      <a:pt x="573077" y="271643"/>
                      <a:pt x="611621" y="232836"/>
                      <a:pt x="611621" y="184016"/>
                    </a:cubicBezTo>
                    <a:cubicBezTo>
                      <a:pt x="611621" y="133943"/>
                      <a:pt x="573077" y="93886"/>
                      <a:pt x="523343" y="93886"/>
                    </a:cubicBezTo>
                    <a:close/>
                    <a:moveTo>
                      <a:pt x="538263" y="28791"/>
                    </a:moveTo>
                    <a:lnTo>
                      <a:pt x="538263" y="65094"/>
                    </a:lnTo>
                    <a:cubicBezTo>
                      <a:pt x="589240" y="72605"/>
                      <a:pt x="630271" y="111411"/>
                      <a:pt x="640218" y="161483"/>
                    </a:cubicBezTo>
                    <a:lnTo>
                      <a:pt x="675032" y="161483"/>
                    </a:lnTo>
                    <a:cubicBezTo>
                      <a:pt x="666328" y="91382"/>
                      <a:pt x="609134" y="36302"/>
                      <a:pt x="538263" y="28791"/>
                    </a:cubicBezTo>
                    <a:close/>
                    <a:moveTo>
                      <a:pt x="509666" y="28791"/>
                    </a:moveTo>
                    <a:cubicBezTo>
                      <a:pt x="472365" y="33799"/>
                      <a:pt x="440038" y="50072"/>
                      <a:pt x="415171" y="75108"/>
                    </a:cubicBezTo>
                    <a:lnTo>
                      <a:pt x="440038" y="100145"/>
                    </a:lnTo>
                    <a:cubicBezTo>
                      <a:pt x="458688" y="81367"/>
                      <a:pt x="482312" y="68849"/>
                      <a:pt x="509666" y="65094"/>
                    </a:cubicBezTo>
                    <a:close/>
                    <a:moveTo>
                      <a:pt x="523343" y="0"/>
                    </a:moveTo>
                    <a:cubicBezTo>
                      <a:pt x="625297" y="0"/>
                      <a:pt x="707359" y="81367"/>
                      <a:pt x="707359" y="184016"/>
                    </a:cubicBezTo>
                    <a:cubicBezTo>
                      <a:pt x="707359" y="260376"/>
                      <a:pt x="658868" y="329226"/>
                      <a:pt x="587997" y="355514"/>
                    </a:cubicBezTo>
                    <a:cubicBezTo>
                      <a:pt x="566860" y="363025"/>
                      <a:pt x="545723" y="366780"/>
                      <a:pt x="523343" y="366780"/>
                    </a:cubicBezTo>
                    <a:cubicBezTo>
                      <a:pt x="423875" y="366780"/>
                      <a:pt x="340570" y="284161"/>
                      <a:pt x="340570" y="184016"/>
                    </a:cubicBezTo>
                    <a:cubicBezTo>
                      <a:pt x="340570" y="81367"/>
                      <a:pt x="423875" y="0"/>
                      <a:pt x="523343"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prstClr val="black"/>
                  </a:solidFill>
                  <a:effectLst/>
                  <a:uLnTx/>
                  <a:uFillTx/>
                  <a:latin typeface="Poppins" pitchFamily="2" charset="77"/>
                  <a:ea typeface="+mn-ea"/>
                  <a:cs typeface="+mn-cs"/>
                </a:endParaRPr>
              </a:p>
            </p:txBody>
          </p:sp>
        </p:grpSp>
      </p:grpSp>
      <p:grpSp>
        <p:nvGrpSpPr>
          <p:cNvPr id="18" name="Group 17">
            <a:extLst>
              <a:ext uri="{FF2B5EF4-FFF2-40B4-BE49-F238E27FC236}">
                <a16:creationId xmlns:a16="http://schemas.microsoft.com/office/drawing/2014/main" id="{140B91EB-B772-C8D7-2086-B3CE4A776721}"/>
              </a:ext>
            </a:extLst>
          </p:cNvPr>
          <p:cNvGrpSpPr/>
          <p:nvPr/>
        </p:nvGrpSpPr>
        <p:grpSpPr>
          <a:xfrm>
            <a:off x="346489" y="107845"/>
            <a:ext cx="3608192" cy="476389"/>
            <a:chOff x="1313431" y="158615"/>
            <a:chExt cx="3640251" cy="685928"/>
          </a:xfrm>
        </p:grpSpPr>
        <p:grpSp>
          <p:nvGrpSpPr>
            <p:cNvPr id="19" name="Group 2">
              <a:extLst>
                <a:ext uri="{FF2B5EF4-FFF2-40B4-BE49-F238E27FC236}">
                  <a16:creationId xmlns:a16="http://schemas.microsoft.com/office/drawing/2014/main" id="{C04DEFBE-4B00-C4CC-54EC-B26F5493D789}"/>
                </a:ext>
              </a:extLst>
            </p:cNvPr>
            <p:cNvGrpSpPr/>
            <p:nvPr/>
          </p:nvGrpSpPr>
          <p:grpSpPr>
            <a:xfrm>
              <a:off x="1313431" y="158615"/>
              <a:ext cx="3640251" cy="685928"/>
              <a:chOff x="0" y="0"/>
              <a:chExt cx="1587375" cy="299107"/>
            </a:xfrm>
          </p:grpSpPr>
          <p:sp>
            <p:nvSpPr>
              <p:cNvPr id="21" name="Freeform 3">
                <a:extLst>
                  <a:ext uri="{FF2B5EF4-FFF2-40B4-BE49-F238E27FC236}">
                    <a16:creationId xmlns:a16="http://schemas.microsoft.com/office/drawing/2014/main" id="{9CFB907B-5BFE-8CF5-ACA3-3B487A33E363}"/>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22" name="TextBox 4">
                <a:extLst>
                  <a:ext uri="{FF2B5EF4-FFF2-40B4-BE49-F238E27FC236}">
                    <a16:creationId xmlns:a16="http://schemas.microsoft.com/office/drawing/2014/main" id="{99E250C0-67E7-C3E0-BF5B-60FD02B663B1}"/>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20" name="Freeform 6">
              <a:extLst>
                <a:ext uri="{FF2B5EF4-FFF2-40B4-BE49-F238E27FC236}">
                  <a16:creationId xmlns:a16="http://schemas.microsoft.com/office/drawing/2014/main" id="{7017C6B5-5728-084A-1152-4C98C624C72C}"/>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23" name="TextBox 22">
            <a:extLst>
              <a:ext uri="{FF2B5EF4-FFF2-40B4-BE49-F238E27FC236}">
                <a16:creationId xmlns:a16="http://schemas.microsoft.com/office/drawing/2014/main" id="{A2053001-D10D-FFD1-1336-A2C8BB7EE3B4}"/>
              </a:ext>
            </a:extLst>
          </p:cNvPr>
          <p:cNvSpPr txBox="1"/>
          <p:nvPr/>
        </p:nvSpPr>
        <p:spPr>
          <a:xfrm>
            <a:off x="494406" y="5984957"/>
            <a:ext cx="10283412" cy="923330"/>
          </a:xfrm>
          <a:prstGeom prst="rect">
            <a:avLst/>
          </a:prstGeom>
          <a:noFill/>
        </p:spPr>
        <p:txBody>
          <a:bodyPr wrap="square" rtlCol="0">
            <a:spAutoFit/>
          </a:bodyPr>
          <a:lstStyle/>
          <a:p>
            <a:r>
              <a:rPr lang="en-US"/>
              <a:t>NOTE: per policy, VOLUNTARY cost share is discouraged.</a:t>
            </a:r>
          </a:p>
          <a:p>
            <a:r>
              <a:rPr lang="en-US">
                <a:hlinkClick r:id="rId2"/>
              </a:rPr>
              <a:t>https://www.utep.edu/research/office-of-sponsored-projects/policies/cost-share-policy.html</a:t>
            </a:r>
            <a:endParaRPr lang="en-US"/>
          </a:p>
          <a:p>
            <a:endParaRPr lang="en-US"/>
          </a:p>
        </p:txBody>
      </p:sp>
      <p:pic>
        <p:nvPicPr>
          <p:cNvPr id="12" name="Picture 11">
            <a:extLst>
              <a:ext uri="{FF2B5EF4-FFF2-40B4-BE49-F238E27FC236}">
                <a16:creationId xmlns:a16="http://schemas.microsoft.com/office/drawing/2014/main" id="{877FF892-8C63-FFDF-DB98-FD7FABCD6824}"/>
              </a:ext>
            </a:extLst>
          </p:cNvPr>
          <p:cNvPicPr>
            <a:picLocks noChangeAspect="1"/>
          </p:cNvPicPr>
          <p:nvPr/>
        </p:nvPicPr>
        <p:blipFill>
          <a:blip r:embed="rId3"/>
          <a:stretch>
            <a:fillRect/>
          </a:stretch>
        </p:blipFill>
        <p:spPr>
          <a:xfrm>
            <a:off x="5574900" y="1347392"/>
            <a:ext cx="6379071" cy="4637565"/>
          </a:xfrm>
          <a:prstGeom prst="rect">
            <a:avLst/>
          </a:prstGeom>
        </p:spPr>
      </p:pic>
    </p:spTree>
    <p:extLst>
      <p:ext uri="{BB962C8B-B14F-4D97-AF65-F5344CB8AC3E}">
        <p14:creationId xmlns:p14="http://schemas.microsoft.com/office/powerpoint/2010/main" val="179845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1073-7C53-4FBA-C686-DAC3D852CC73}"/>
            </a:ext>
          </a:extLst>
        </p:cNvPr>
        <p:cNvGrpSpPr/>
        <p:nvPr/>
      </p:nvGrpSpPr>
      <p:grpSpPr>
        <a:xfrm>
          <a:off x="0" y="0"/>
          <a:ext cx="0" cy="0"/>
          <a:chOff x="0" y="0"/>
          <a:chExt cx="0" cy="0"/>
        </a:xfrm>
      </p:grpSpPr>
      <p:sp>
        <p:nvSpPr>
          <p:cNvPr id="481" name="Freeform 26">
            <a:extLst>
              <a:ext uri="{FF2B5EF4-FFF2-40B4-BE49-F238E27FC236}">
                <a16:creationId xmlns:a16="http://schemas.microsoft.com/office/drawing/2014/main" id="{6631B641-D3D4-01CC-28A2-90E14D3C44A1}"/>
              </a:ext>
            </a:extLst>
          </p:cNvPr>
          <p:cNvSpPr>
            <a:spLocks noChangeArrowheads="1"/>
          </p:cNvSpPr>
          <p:nvPr/>
        </p:nvSpPr>
        <p:spPr bwMode="auto">
          <a:xfrm>
            <a:off x="1110089" y="5302682"/>
            <a:ext cx="444737" cy="533418"/>
          </a:xfrm>
          <a:custGeom>
            <a:avLst/>
            <a:gdLst>
              <a:gd name="connsiteX0" fmla="*/ 406267 w 455611"/>
              <a:gd name="connsiteY0" fmla="*/ 496632 h 546460"/>
              <a:gd name="connsiteX1" fmla="*/ 406267 w 455611"/>
              <a:gd name="connsiteY1" fmla="*/ 521752 h 546460"/>
              <a:gd name="connsiteX2" fmla="*/ 404622 w 455611"/>
              <a:gd name="connsiteY2" fmla="*/ 531224 h 546460"/>
              <a:gd name="connsiteX3" fmla="*/ 425182 w 455611"/>
              <a:gd name="connsiteY3" fmla="*/ 496632 h 546460"/>
              <a:gd name="connsiteX4" fmla="*/ 29195 w 455611"/>
              <a:gd name="connsiteY4" fmla="*/ 496632 h 546460"/>
              <a:gd name="connsiteX5" fmla="*/ 51400 w 455611"/>
              <a:gd name="connsiteY5" fmla="*/ 531224 h 546460"/>
              <a:gd name="connsiteX6" fmla="*/ 49344 w 455611"/>
              <a:gd name="connsiteY6" fmla="*/ 521752 h 546460"/>
              <a:gd name="connsiteX7" fmla="*/ 49344 w 455611"/>
              <a:gd name="connsiteY7" fmla="*/ 496632 h 546460"/>
              <a:gd name="connsiteX8" fmla="*/ 212587 w 455611"/>
              <a:gd name="connsiteY8" fmla="*/ 394589 h 546460"/>
              <a:gd name="connsiteX9" fmla="*/ 223369 w 455611"/>
              <a:gd name="connsiteY9" fmla="*/ 394691 h 546460"/>
              <a:gd name="connsiteX10" fmla="*/ 234620 w 455611"/>
              <a:gd name="connsiteY10" fmla="*/ 400796 h 546460"/>
              <a:gd name="connsiteX11" fmla="*/ 245038 w 455611"/>
              <a:gd name="connsiteY11" fmla="*/ 406493 h 546460"/>
              <a:gd name="connsiteX12" fmla="*/ 245038 w 455611"/>
              <a:gd name="connsiteY12" fmla="*/ 424807 h 546460"/>
              <a:gd name="connsiteX13" fmla="*/ 234620 w 455611"/>
              <a:gd name="connsiteY13" fmla="*/ 430912 h 546460"/>
              <a:gd name="connsiteX14" fmla="*/ 223369 w 455611"/>
              <a:gd name="connsiteY14" fmla="*/ 437423 h 546460"/>
              <a:gd name="connsiteX15" fmla="*/ 207118 w 455611"/>
              <a:gd name="connsiteY15" fmla="*/ 428063 h 546460"/>
              <a:gd name="connsiteX16" fmla="*/ 207118 w 455611"/>
              <a:gd name="connsiteY16" fmla="*/ 415447 h 546460"/>
              <a:gd name="connsiteX17" fmla="*/ 207118 w 455611"/>
              <a:gd name="connsiteY17" fmla="*/ 403644 h 546460"/>
              <a:gd name="connsiteX18" fmla="*/ 212587 w 455611"/>
              <a:gd name="connsiteY18" fmla="*/ 394589 h 546460"/>
              <a:gd name="connsiteX19" fmla="*/ 406267 w 455611"/>
              <a:gd name="connsiteY19" fmla="*/ 322028 h 546460"/>
              <a:gd name="connsiteX20" fmla="*/ 406267 w 455611"/>
              <a:gd name="connsiteY20" fmla="*/ 450099 h 546460"/>
              <a:gd name="connsiteX21" fmla="*/ 432995 w 455611"/>
              <a:gd name="connsiteY21" fmla="*/ 450099 h 546460"/>
              <a:gd name="connsiteX22" fmla="*/ 440808 w 455611"/>
              <a:gd name="connsiteY22" fmla="*/ 442275 h 546460"/>
              <a:gd name="connsiteX23" fmla="*/ 440808 w 455611"/>
              <a:gd name="connsiteY23" fmla="*/ 375563 h 546460"/>
              <a:gd name="connsiteX24" fmla="*/ 406267 w 455611"/>
              <a:gd name="connsiteY24" fmla="*/ 322028 h 546460"/>
              <a:gd name="connsiteX25" fmla="*/ 49344 w 455611"/>
              <a:gd name="connsiteY25" fmla="*/ 322028 h 546460"/>
              <a:gd name="connsiteX26" fmla="*/ 14392 w 455611"/>
              <a:gd name="connsiteY26" fmla="*/ 375563 h 546460"/>
              <a:gd name="connsiteX27" fmla="*/ 14392 w 455611"/>
              <a:gd name="connsiteY27" fmla="*/ 442275 h 546460"/>
              <a:gd name="connsiteX28" fmla="*/ 22205 w 455611"/>
              <a:gd name="connsiteY28" fmla="*/ 450099 h 546460"/>
              <a:gd name="connsiteX29" fmla="*/ 49344 w 455611"/>
              <a:gd name="connsiteY29" fmla="*/ 450099 h 546460"/>
              <a:gd name="connsiteX30" fmla="*/ 73605 w 455611"/>
              <a:gd name="connsiteY30" fmla="*/ 301027 h 546460"/>
              <a:gd name="connsiteX31" fmla="*/ 63325 w 455611"/>
              <a:gd name="connsiteY31" fmla="*/ 311322 h 546460"/>
              <a:gd name="connsiteX32" fmla="*/ 63325 w 455611"/>
              <a:gd name="connsiteY32" fmla="*/ 521752 h 546460"/>
              <a:gd name="connsiteX33" fmla="*/ 73605 w 455611"/>
              <a:gd name="connsiteY33" fmla="*/ 531636 h 546460"/>
              <a:gd name="connsiteX34" fmla="*/ 382006 w 455611"/>
              <a:gd name="connsiteY34" fmla="*/ 531636 h 546460"/>
              <a:gd name="connsiteX35" fmla="*/ 392286 w 455611"/>
              <a:gd name="connsiteY35" fmla="*/ 521752 h 546460"/>
              <a:gd name="connsiteX36" fmla="*/ 392286 w 455611"/>
              <a:gd name="connsiteY36" fmla="*/ 311322 h 546460"/>
              <a:gd name="connsiteX37" fmla="*/ 382006 w 455611"/>
              <a:gd name="connsiteY37" fmla="*/ 301027 h 546460"/>
              <a:gd name="connsiteX38" fmla="*/ 270162 w 455611"/>
              <a:gd name="connsiteY38" fmla="*/ 91427 h 546460"/>
              <a:gd name="connsiteX39" fmla="*/ 260284 w 455611"/>
              <a:gd name="connsiteY39" fmla="*/ 94732 h 546460"/>
              <a:gd name="connsiteX40" fmla="*/ 152042 w 455611"/>
              <a:gd name="connsiteY40" fmla="*/ 148022 h 546460"/>
              <a:gd name="connsiteX41" fmla="*/ 143399 w 455611"/>
              <a:gd name="connsiteY41" fmla="*/ 157937 h 546460"/>
              <a:gd name="connsiteX42" fmla="*/ 143399 w 455611"/>
              <a:gd name="connsiteY42" fmla="*/ 162068 h 546460"/>
              <a:gd name="connsiteX43" fmla="*/ 171385 w 455611"/>
              <a:gd name="connsiteY43" fmla="*/ 225273 h 546460"/>
              <a:gd name="connsiteX44" fmla="*/ 237648 w 455611"/>
              <a:gd name="connsiteY44" fmla="*/ 246341 h 546460"/>
              <a:gd name="connsiteX45" fmla="*/ 312142 w 455611"/>
              <a:gd name="connsiteY45" fmla="*/ 171156 h 546460"/>
              <a:gd name="connsiteX46" fmla="*/ 280039 w 455611"/>
              <a:gd name="connsiteY46" fmla="*/ 94319 h 546460"/>
              <a:gd name="connsiteX47" fmla="*/ 270162 w 455611"/>
              <a:gd name="connsiteY47" fmla="*/ 91427 h 546460"/>
              <a:gd name="connsiteX48" fmla="*/ 269442 w 455611"/>
              <a:gd name="connsiteY48" fmla="*/ 76917 h 546460"/>
              <a:gd name="connsiteX49" fmla="*/ 288271 w 455611"/>
              <a:gd name="connsiteY49" fmla="*/ 83165 h 546460"/>
              <a:gd name="connsiteX50" fmla="*/ 326546 w 455611"/>
              <a:gd name="connsiteY50" fmla="*/ 173222 h 546460"/>
              <a:gd name="connsiteX51" fmla="*/ 239294 w 455611"/>
              <a:gd name="connsiteY51" fmla="*/ 260387 h 546460"/>
              <a:gd name="connsiteX52" fmla="*/ 228182 w 455611"/>
              <a:gd name="connsiteY52" fmla="*/ 261213 h 546460"/>
              <a:gd name="connsiteX53" fmla="*/ 161919 w 455611"/>
              <a:gd name="connsiteY53" fmla="*/ 236013 h 546460"/>
              <a:gd name="connsiteX54" fmla="*/ 128994 w 455611"/>
              <a:gd name="connsiteY54" fmla="*/ 162068 h 546460"/>
              <a:gd name="connsiteX55" fmla="*/ 128994 w 455611"/>
              <a:gd name="connsiteY55" fmla="*/ 157524 h 546460"/>
              <a:gd name="connsiteX56" fmla="*/ 149161 w 455611"/>
              <a:gd name="connsiteY56" fmla="*/ 133564 h 546460"/>
              <a:gd name="connsiteX57" fmla="*/ 251230 w 455611"/>
              <a:gd name="connsiteY57" fmla="*/ 83991 h 546460"/>
              <a:gd name="connsiteX58" fmla="*/ 269442 w 455611"/>
              <a:gd name="connsiteY58" fmla="*/ 76917 h 546460"/>
              <a:gd name="connsiteX59" fmla="*/ 229039 w 455611"/>
              <a:gd name="connsiteY59" fmla="*/ 14413 h 546460"/>
              <a:gd name="connsiteX60" fmla="*/ 98688 w 455611"/>
              <a:gd name="connsiteY60" fmla="*/ 126835 h 546460"/>
              <a:gd name="connsiteX61" fmla="*/ 98688 w 455611"/>
              <a:gd name="connsiteY61" fmla="*/ 285378 h 546460"/>
              <a:gd name="connsiteX62" fmla="*/ 98688 w 455611"/>
              <a:gd name="connsiteY62" fmla="*/ 286613 h 546460"/>
              <a:gd name="connsiteX63" fmla="*/ 358979 w 455611"/>
              <a:gd name="connsiteY63" fmla="*/ 286613 h 546460"/>
              <a:gd name="connsiteX64" fmla="*/ 358979 w 455611"/>
              <a:gd name="connsiteY64" fmla="*/ 285378 h 546460"/>
              <a:gd name="connsiteX65" fmla="*/ 358979 w 455611"/>
              <a:gd name="connsiteY65" fmla="*/ 126835 h 546460"/>
              <a:gd name="connsiteX66" fmla="*/ 229039 w 455611"/>
              <a:gd name="connsiteY66" fmla="*/ 14413 h 546460"/>
              <a:gd name="connsiteX67" fmla="*/ 229039 w 455611"/>
              <a:gd name="connsiteY67" fmla="*/ 0 h 546460"/>
              <a:gd name="connsiteX68" fmla="*/ 373371 w 455611"/>
              <a:gd name="connsiteY68" fmla="*/ 126835 h 546460"/>
              <a:gd name="connsiteX69" fmla="*/ 373371 w 455611"/>
              <a:gd name="connsiteY69" fmla="*/ 285378 h 546460"/>
              <a:gd name="connsiteX70" fmla="*/ 372960 w 455611"/>
              <a:gd name="connsiteY70" fmla="*/ 286613 h 546460"/>
              <a:gd name="connsiteX71" fmla="*/ 382006 w 455611"/>
              <a:gd name="connsiteY71" fmla="*/ 286613 h 546460"/>
              <a:gd name="connsiteX72" fmla="*/ 405856 w 455611"/>
              <a:gd name="connsiteY72" fmla="*/ 305145 h 546460"/>
              <a:gd name="connsiteX73" fmla="*/ 455611 w 455611"/>
              <a:gd name="connsiteY73" fmla="*/ 375563 h 546460"/>
              <a:gd name="connsiteX74" fmla="*/ 455611 w 455611"/>
              <a:gd name="connsiteY74" fmla="*/ 442275 h 546460"/>
              <a:gd name="connsiteX75" fmla="*/ 432995 w 455611"/>
              <a:gd name="connsiteY75" fmla="*/ 464512 h 546460"/>
              <a:gd name="connsiteX76" fmla="*/ 406267 w 455611"/>
              <a:gd name="connsiteY76" fmla="*/ 464512 h 546460"/>
              <a:gd name="connsiteX77" fmla="*/ 406267 w 455611"/>
              <a:gd name="connsiteY77" fmla="*/ 483043 h 546460"/>
              <a:gd name="connsiteX78" fmla="*/ 432584 w 455611"/>
              <a:gd name="connsiteY78" fmla="*/ 483043 h 546460"/>
              <a:gd name="connsiteX79" fmla="*/ 439985 w 455611"/>
              <a:gd name="connsiteY79" fmla="*/ 490044 h 546460"/>
              <a:gd name="connsiteX80" fmla="*/ 400099 w 455611"/>
              <a:gd name="connsiteY80" fmla="*/ 546460 h 546460"/>
              <a:gd name="connsiteX81" fmla="*/ 383240 w 455611"/>
              <a:gd name="connsiteY81" fmla="*/ 546460 h 546460"/>
              <a:gd name="connsiteX82" fmla="*/ 382417 w 455611"/>
              <a:gd name="connsiteY82" fmla="*/ 546049 h 546460"/>
              <a:gd name="connsiteX83" fmla="*/ 382006 w 455611"/>
              <a:gd name="connsiteY83" fmla="*/ 546460 h 546460"/>
              <a:gd name="connsiteX84" fmla="*/ 73605 w 455611"/>
              <a:gd name="connsiteY84" fmla="*/ 546460 h 546460"/>
              <a:gd name="connsiteX85" fmla="*/ 72371 w 455611"/>
              <a:gd name="connsiteY85" fmla="*/ 546049 h 546460"/>
              <a:gd name="connsiteX86" fmla="*/ 71549 w 455611"/>
              <a:gd name="connsiteY86" fmla="*/ 546460 h 546460"/>
              <a:gd name="connsiteX87" fmla="*/ 54278 w 455611"/>
              <a:gd name="connsiteY87" fmla="*/ 546460 h 546460"/>
              <a:gd name="connsiteX88" fmla="*/ 14392 w 455611"/>
              <a:gd name="connsiteY88" fmla="*/ 490044 h 546460"/>
              <a:gd name="connsiteX89" fmla="*/ 21794 w 455611"/>
              <a:gd name="connsiteY89" fmla="*/ 483043 h 546460"/>
              <a:gd name="connsiteX90" fmla="*/ 49344 w 455611"/>
              <a:gd name="connsiteY90" fmla="*/ 483043 h 546460"/>
              <a:gd name="connsiteX91" fmla="*/ 49344 w 455611"/>
              <a:gd name="connsiteY91" fmla="*/ 464512 h 546460"/>
              <a:gd name="connsiteX92" fmla="*/ 22205 w 455611"/>
              <a:gd name="connsiteY92" fmla="*/ 464512 h 546460"/>
              <a:gd name="connsiteX93" fmla="*/ 0 w 455611"/>
              <a:gd name="connsiteY93" fmla="*/ 442275 h 546460"/>
              <a:gd name="connsiteX94" fmla="*/ 0 w 455611"/>
              <a:gd name="connsiteY94" fmla="*/ 375563 h 546460"/>
              <a:gd name="connsiteX95" fmla="*/ 50166 w 455611"/>
              <a:gd name="connsiteY95" fmla="*/ 305145 h 546460"/>
              <a:gd name="connsiteX96" fmla="*/ 73605 w 455611"/>
              <a:gd name="connsiteY96" fmla="*/ 286613 h 546460"/>
              <a:gd name="connsiteX97" fmla="*/ 84296 w 455611"/>
              <a:gd name="connsiteY97" fmla="*/ 286613 h 546460"/>
              <a:gd name="connsiteX98" fmla="*/ 84296 w 455611"/>
              <a:gd name="connsiteY98" fmla="*/ 285378 h 546460"/>
              <a:gd name="connsiteX99" fmla="*/ 84296 w 455611"/>
              <a:gd name="connsiteY99" fmla="*/ 126835 h 546460"/>
              <a:gd name="connsiteX100" fmla="*/ 229039 w 455611"/>
              <a:gd name="connsiteY100" fmla="*/ 0 h 54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55611" h="546460">
                <a:moveTo>
                  <a:pt x="406267" y="496632"/>
                </a:moveTo>
                <a:lnTo>
                  <a:pt x="406267" y="521752"/>
                </a:lnTo>
                <a:cubicBezTo>
                  <a:pt x="406267" y="525047"/>
                  <a:pt x="405856" y="527929"/>
                  <a:pt x="404622" y="531224"/>
                </a:cubicBezTo>
                <a:cubicBezTo>
                  <a:pt x="414902" y="527929"/>
                  <a:pt x="423537" y="513928"/>
                  <a:pt x="425182" y="496632"/>
                </a:cubicBezTo>
                <a:close/>
                <a:moveTo>
                  <a:pt x="29195" y="496632"/>
                </a:moveTo>
                <a:cubicBezTo>
                  <a:pt x="31251" y="515163"/>
                  <a:pt x="40298" y="529165"/>
                  <a:pt x="51400" y="531224"/>
                </a:cubicBezTo>
                <a:cubicBezTo>
                  <a:pt x="50166" y="528341"/>
                  <a:pt x="49344" y="525047"/>
                  <a:pt x="49344" y="521752"/>
                </a:cubicBezTo>
                <a:lnTo>
                  <a:pt x="49344" y="496632"/>
                </a:lnTo>
                <a:close/>
                <a:moveTo>
                  <a:pt x="212587" y="394589"/>
                </a:moveTo>
                <a:cubicBezTo>
                  <a:pt x="215765" y="392859"/>
                  <a:pt x="219827" y="392656"/>
                  <a:pt x="223369" y="394691"/>
                </a:cubicBezTo>
                <a:lnTo>
                  <a:pt x="234620" y="400796"/>
                </a:lnTo>
                <a:lnTo>
                  <a:pt x="245038" y="406493"/>
                </a:lnTo>
                <a:cubicBezTo>
                  <a:pt x="252121" y="410563"/>
                  <a:pt x="252121" y="420737"/>
                  <a:pt x="245038" y="424807"/>
                </a:cubicBezTo>
                <a:lnTo>
                  <a:pt x="234620" y="430912"/>
                </a:lnTo>
                <a:lnTo>
                  <a:pt x="223369" y="437423"/>
                </a:lnTo>
                <a:cubicBezTo>
                  <a:pt x="216285" y="441086"/>
                  <a:pt x="207118" y="436202"/>
                  <a:pt x="207118" y="428063"/>
                </a:cubicBezTo>
                <a:lnTo>
                  <a:pt x="207118" y="415447"/>
                </a:lnTo>
                <a:lnTo>
                  <a:pt x="207118" y="403644"/>
                </a:lnTo>
                <a:cubicBezTo>
                  <a:pt x="207118" y="399575"/>
                  <a:pt x="209410" y="396319"/>
                  <a:pt x="212587" y="394589"/>
                </a:cubicBezTo>
                <a:close/>
                <a:moveTo>
                  <a:pt x="406267" y="322028"/>
                </a:moveTo>
                <a:lnTo>
                  <a:pt x="406267" y="450099"/>
                </a:lnTo>
                <a:lnTo>
                  <a:pt x="432995" y="450099"/>
                </a:lnTo>
                <a:cubicBezTo>
                  <a:pt x="437518" y="450099"/>
                  <a:pt x="440808" y="446393"/>
                  <a:pt x="440808" y="442275"/>
                </a:cubicBezTo>
                <a:lnTo>
                  <a:pt x="440808" y="375563"/>
                </a:lnTo>
                <a:cubicBezTo>
                  <a:pt x="440808" y="359502"/>
                  <a:pt x="423537" y="333147"/>
                  <a:pt x="406267" y="322028"/>
                </a:cubicBezTo>
                <a:close/>
                <a:moveTo>
                  <a:pt x="49344" y="322028"/>
                </a:moveTo>
                <a:cubicBezTo>
                  <a:pt x="32074" y="333147"/>
                  <a:pt x="14392" y="359502"/>
                  <a:pt x="14392" y="375563"/>
                </a:cubicBezTo>
                <a:lnTo>
                  <a:pt x="14392" y="442275"/>
                </a:lnTo>
                <a:cubicBezTo>
                  <a:pt x="14392" y="446393"/>
                  <a:pt x="18093" y="450099"/>
                  <a:pt x="22205" y="450099"/>
                </a:cubicBezTo>
                <a:lnTo>
                  <a:pt x="49344" y="450099"/>
                </a:lnTo>
                <a:close/>
                <a:moveTo>
                  <a:pt x="73605" y="301027"/>
                </a:moveTo>
                <a:cubicBezTo>
                  <a:pt x="67848" y="301027"/>
                  <a:pt x="63325" y="305556"/>
                  <a:pt x="63325" y="311322"/>
                </a:cubicBezTo>
                <a:lnTo>
                  <a:pt x="63325" y="521752"/>
                </a:lnTo>
                <a:cubicBezTo>
                  <a:pt x="63325" y="527106"/>
                  <a:pt x="67848" y="531636"/>
                  <a:pt x="73605" y="531636"/>
                </a:cubicBezTo>
                <a:lnTo>
                  <a:pt x="382006" y="531636"/>
                </a:lnTo>
                <a:cubicBezTo>
                  <a:pt x="387763" y="531636"/>
                  <a:pt x="392286" y="527106"/>
                  <a:pt x="392286" y="521752"/>
                </a:cubicBezTo>
                <a:lnTo>
                  <a:pt x="392286" y="311322"/>
                </a:lnTo>
                <a:cubicBezTo>
                  <a:pt x="392286" y="305556"/>
                  <a:pt x="387763" y="301027"/>
                  <a:pt x="382006" y="301027"/>
                </a:cubicBezTo>
                <a:close/>
                <a:moveTo>
                  <a:pt x="270162" y="91427"/>
                </a:moveTo>
                <a:cubicBezTo>
                  <a:pt x="266458" y="91427"/>
                  <a:pt x="263165" y="92666"/>
                  <a:pt x="260284" y="94732"/>
                </a:cubicBezTo>
                <a:cubicBezTo>
                  <a:pt x="229417" y="121584"/>
                  <a:pt x="192375" y="139760"/>
                  <a:pt x="152042" y="148022"/>
                </a:cubicBezTo>
                <a:cubicBezTo>
                  <a:pt x="147103" y="148849"/>
                  <a:pt x="143399" y="152566"/>
                  <a:pt x="143399" y="157937"/>
                </a:cubicBezTo>
                <a:cubicBezTo>
                  <a:pt x="143399" y="159176"/>
                  <a:pt x="143399" y="160829"/>
                  <a:pt x="143399" y="162068"/>
                </a:cubicBezTo>
                <a:cubicBezTo>
                  <a:pt x="143399" y="186028"/>
                  <a:pt x="153276" y="209162"/>
                  <a:pt x="171385" y="225273"/>
                </a:cubicBezTo>
                <a:cubicBezTo>
                  <a:pt x="189494" y="241797"/>
                  <a:pt x="213365" y="249233"/>
                  <a:pt x="237648" y="246341"/>
                </a:cubicBezTo>
                <a:cubicBezTo>
                  <a:pt x="276335" y="242210"/>
                  <a:pt x="307614" y="210401"/>
                  <a:pt x="312142" y="171156"/>
                </a:cubicBezTo>
                <a:cubicBezTo>
                  <a:pt x="315846" y="141413"/>
                  <a:pt x="303087" y="112909"/>
                  <a:pt x="280039" y="94319"/>
                </a:cubicBezTo>
                <a:cubicBezTo>
                  <a:pt x="276747" y="92253"/>
                  <a:pt x="273454" y="91427"/>
                  <a:pt x="270162" y="91427"/>
                </a:cubicBezTo>
                <a:close/>
                <a:moveTo>
                  <a:pt x="269442" y="76917"/>
                </a:moveTo>
                <a:cubicBezTo>
                  <a:pt x="276027" y="76762"/>
                  <a:pt x="282715" y="78828"/>
                  <a:pt x="288271" y="83165"/>
                </a:cubicBezTo>
                <a:cubicBezTo>
                  <a:pt x="315846" y="104233"/>
                  <a:pt x="330251" y="138108"/>
                  <a:pt x="326546" y="173222"/>
                </a:cubicBezTo>
                <a:cubicBezTo>
                  <a:pt x="321608" y="218663"/>
                  <a:pt x="284567" y="255842"/>
                  <a:pt x="239294" y="260387"/>
                </a:cubicBezTo>
                <a:cubicBezTo>
                  <a:pt x="235590" y="261213"/>
                  <a:pt x="231886" y="261213"/>
                  <a:pt x="228182" y="261213"/>
                </a:cubicBezTo>
                <a:cubicBezTo>
                  <a:pt x="203899" y="261213"/>
                  <a:pt x="180028" y="252124"/>
                  <a:pt x="161919" y="236013"/>
                </a:cubicBezTo>
                <a:cubicBezTo>
                  <a:pt x="140929" y="217011"/>
                  <a:pt x="128994" y="189746"/>
                  <a:pt x="128994" y="162068"/>
                </a:cubicBezTo>
                <a:cubicBezTo>
                  <a:pt x="128994" y="160415"/>
                  <a:pt x="128994" y="158763"/>
                  <a:pt x="128994" y="157524"/>
                </a:cubicBezTo>
                <a:cubicBezTo>
                  <a:pt x="129405" y="145544"/>
                  <a:pt x="138048" y="135629"/>
                  <a:pt x="149161" y="133564"/>
                </a:cubicBezTo>
                <a:cubicBezTo>
                  <a:pt x="186613" y="126128"/>
                  <a:pt x="222008" y="109191"/>
                  <a:pt x="251230" y="83991"/>
                </a:cubicBezTo>
                <a:cubicBezTo>
                  <a:pt x="256374" y="79447"/>
                  <a:pt x="262856" y="77072"/>
                  <a:pt x="269442" y="76917"/>
                </a:cubicBezTo>
                <a:close/>
                <a:moveTo>
                  <a:pt x="229039" y="14413"/>
                </a:moveTo>
                <a:cubicBezTo>
                  <a:pt x="157079" y="14413"/>
                  <a:pt x="98688" y="64653"/>
                  <a:pt x="98688" y="126835"/>
                </a:cubicBezTo>
                <a:lnTo>
                  <a:pt x="98688" y="285378"/>
                </a:lnTo>
                <a:cubicBezTo>
                  <a:pt x="98688" y="285790"/>
                  <a:pt x="98688" y="285790"/>
                  <a:pt x="98688" y="286613"/>
                </a:cubicBezTo>
                <a:lnTo>
                  <a:pt x="358979" y="286613"/>
                </a:lnTo>
                <a:cubicBezTo>
                  <a:pt x="358979" y="285790"/>
                  <a:pt x="358979" y="285790"/>
                  <a:pt x="358979" y="285378"/>
                </a:cubicBezTo>
                <a:lnTo>
                  <a:pt x="358979" y="126835"/>
                </a:lnTo>
                <a:cubicBezTo>
                  <a:pt x="358979" y="64653"/>
                  <a:pt x="300588" y="14413"/>
                  <a:pt x="229039" y="14413"/>
                </a:cubicBezTo>
                <a:close/>
                <a:moveTo>
                  <a:pt x="229039" y="0"/>
                </a:moveTo>
                <a:cubicBezTo>
                  <a:pt x="308401" y="0"/>
                  <a:pt x="373371" y="56828"/>
                  <a:pt x="373371" y="126835"/>
                </a:cubicBezTo>
                <a:lnTo>
                  <a:pt x="373371" y="285378"/>
                </a:lnTo>
                <a:cubicBezTo>
                  <a:pt x="373371" y="285790"/>
                  <a:pt x="372960" y="285790"/>
                  <a:pt x="372960" y="286613"/>
                </a:cubicBezTo>
                <a:lnTo>
                  <a:pt x="382006" y="286613"/>
                </a:lnTo>
                <a:cubicBezTo>
                  <a:pt x="393520" y="286613"/>
                  <a:pt x="402977" y="294438"/>
                  <a:pt x="405856" y="305145"/>
                </a:cubicBezTo>
                <a:cubicBezTo>
                  <a:pt x="429294" y="315851"/>
                  <a:pt x="455611" y="351678"/>
                  <a:pt x="455611" y="375563"/>
                </a:cubicBezTo>
                <a:lnTo>
                  <a:pt x="455611" y="442275"/>
                </a:lnTo>
                <a:cubicBezTo>
                  <a:pt x="455611" y="454217"/>
                  <a:pt x="445331" y="464512"/>
                  <a:pt x="432995" y="464512"/>
                </a:cubicBezTo>
                <a:lnTo>
                  <a:pt x="406267" y="464512"/>
                </a:lnTo>
                <a:lnTo>
                  <a:pt x="406267" y="483043"/>
                </a:lnTo>
                <a:lnTo>
                  <a:pt x="432584" y="483043"/>
                </a:lnTo>
                <a:cubicBezTo>
                  <a:pt x="436696" y="483043"/>
                  <a:pt x="439985" y="485926"/>
                  <a:pt x="439985" y="490044"/>
                </a:cubicBezTo>
                <a:cubicBezTo>
                  <a:pt x="439985" y="521340"/>
                  <a:pt x="422304" y="546460"/>
                  <a:pt x="400099" y="546460"/>
                </a:cubicBezTo>
                <a:lnTo>
                  <a:pt x="383240" y="546460"/>
                </a:lnTo>
                <a:cubicBezTo>
                  <a:pt x="382828" y="546460"/>
                  <a:pt x="382828" y="546049"/>
                  <a:pt x="382417" y="546049"/>
                </a:cubicBezTo>
                <a:cubicBezTo>
                  <a:pt x="382006" y="546049"/>
                  <a:pt x="382006" y="546460"/>
                  <a:pt x="382006" y="546460"/>
                </a:cubicBezTo>
                <a:lnTo>
                  <a:pt x="73605" y="546460"/>
                </a:lnTo>
                <a:cubicBezTo>
                  <a:pt x="73605" y="546460"/>
                  <a:pt x="73194" y="546049"/>
                  <a:pt x="72371" y="546049"/>
                </a:cubicBezTo>
                <a:cubicBezTo>
                  <a:pt x="71960" y="546049"/>
                  <a:pt x="71960" y="546460"/>
                  <a:pt x="71549" y="546460"/>
                </a:cubicBezTo>
                <a:lnTo>
                  <a:pt x="54278" y="546460"/>
                </a:lnTo>
                <a:cubicBezTo>
                  <a:pt x="32074" y="546460"/>
                  <a:pt x="14392" y="521340"/>
                  <a:pt x="14392" y="490044"/>
                </a:cubicBezTo>
                <a:cubicBezTo>
                  <a:pt x="14392" y="485926"/>
                  <a:pt x="17682" y="483043"/>
                  <a:pt x="21794" y="483043"/>
                </a:cubicBezTo>
                <a:lnTo>
                  <a:pt x="49344" y="483043"/>
                </a:lnTo>
                <a:lnTo>
                  <a:pt x="49344" y="464512"/>
                </a:lnTo>
                <a:lnTo>
                  <a:pt x="22205" y="464512"/>
                </a:lnTo>
                <a:cubicBezTo>
                  <a:pt x="10280" y="464512"/>
                  <a:pt x="0" y="454217"/>
                  <a:pt x="0" y="442275"/>
                </a:cubicBezTo>
                <a:lnTo>
                  <a:pt x="0" y="375563"/>
                </a:lnTo>
                <a:cubicBezTo>
                  <a:pt x="0" y="351678"/>
                  <a:pt x="26317" y="315851"/>
                  <a:pt x="50166" y="305145"/>
                </a:cubicBezTo>
                <a:cubicBezTo>
                  <a:pt x="52634" y="294438"/>
                  <a:pt x="62091" y="286613"/>
                  <a:pt x="73605" y="286613"/>
                </a:cubicBezTo>
                <a:lnTo>
                  <a:pt x="84296" y="286613"/>
                </a:lnTo>
                <a:cubicBezTo>
                  <a:pt x="84296" y="285790"/>
                  <a:pt x="84296" y="285790"/>
                  <a:pt x="84296" y="285378"/>
                </a:cubicBezTo>
                <a:lnTo>
                  <a:pt x="84296" y="126835"/>
                </a:lnTo>
                <a:cubicBezTo>
                  <a:pt x="84296" y="56828"/>
                  <a:pt x="149266" y="0"/>
                  <a:pt x="229039" y="0"/>
                </a:cubicBezTo>
                <a:close/>
              </a:path>
            </a:pathLst>
          </a:custGeom>
          <a:solidFill>
            <a:srgbClr val="FFFFFF"/>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
        <p:nvSpPr>
          <p:cNvPr id="483" name="Freeform 44">
            <a:extLst>
              <a:ext uri="{FF2B5EF4-FFF2-40B4-BE49-F238E27FC236}">
                <a16:creationId xmlns:a16="http://schemas.microsoft.com/office/drawing/2014/main" id="{0871B081-84EF-9C5C-710F-74845C5F4B0F}"/>
              </a:ext>
            </a:extLst>
          </p:cNvPr>
          <p:cNvSpPr>
            <a:spLocks noChangeArrowheads="1"/>
          </p:cNvSpPr>
          <p:nvPr/>
        </p:nvSpPr>
        <p:spPr bwMode="auto">
          <a:xfrm>
            <a:off x="1133105" y="3864759"/>
            <a:ext cx="533952" cy="421688"/>
          </a:xfrm>
          <a:custGeom>
            <a:avLst/>
            <a:gdLst>
              <a:gd name="connsiteX0" fmla="*/ 55130 w 547007"/>
              <a:gd name="connsiteY0" fmla="*/ 311747 h 431998"/>
              <a:gd name="connsiteX1" fmla="*/ 14792 w 547007"/>
              <a:gd name="connsiteY1" fmla="*/ 405230 h 431998"/>
              <a:gd name="connsiteX2" fmla="*/ 15615 w 547007"/>
              <a:gd name="connsiteY2" fmla="*/ 413878 h 431998"/>
              <a:gd name="connsiteX3" fmla="*/ 23024 w 547007"/>
              <a:gd name="connsiteY3" fmla="*/ 417996 h 431998"/>
              <a:gd name="connsiteX4" fmla="*/ 508316 w 547007"/>
              <a:gd name="connsiteY4" fmla="*/ 417996 h 431998"/>
              <a:gd name="connsiteX5" fmla="*/ 516136 w 547007"/>
              <a:gd name="connsiteY5" fmla="*/ 413878 h 431998"/>
              <a:gd name="connsiteX6" fmla="*/ 516548 w 547007"/>
              <a:gd name="connsiteY6" fmla="*/ 405230 h 431998"/>
              <a:gd name="connsiteX7" fmla="*/ 476622 w 547007"/>
              <a:gd name="connsiteY7" fmla="*/ 311747 h 431998"/>
              <a:gd name="connsiteX8" fmla="*/ 235041 w 547007"/>
              <a:gd name="connsiteY8" fmla="*/ 133305 h 431998"/>
              <a:gd name="connsiteX9" fmla="*/ 232169 w 547007"/>
              <a:gd name="connsiteY9" fmla="*/ 134127 h 431998"/>
              <a:gd name="connsiteX10" fmla="*/ 229298 w 547007"/>
              <a:gd name="connsiteY10" fmla="*/ 139061 h 431998"/>
              <a:gd name="connsiteX11" fmla="*/ 229298 w 547007"/>
              <a:gd name="connsiteY11" fmla="*/ 209772 h 431998"/>
              <a:gd name="connsiteX12" fmla="*/ 232169 w 547007"/>
              <a:gd name="connsiteY12" fmla="*/ 215117 h 431998"/>
              <a:gd name="connsiteX13" fmla="*/ 238323 w 547007"/>
              <a:gd name="connsiteY13" fmla="*/ 215117 h 431998"/>
              <a:gd name="connsiteX14" fmla="*/ 299040 w 547007"/>
              <a:gd name="connsiteY14" fmla="*/ 179761 h 431998"/>
              <a:gd name="connsiteX15" fmla="*/ 302322 w 547007"/>
              <a:gd name="connsiteY15" fmla="*/ 174417 h 431998"/>
              <a:gd name="connsiteX16" fmla="*/ 299040 w 547007"/>
              <a:gd name="connsiteY16" fmla="*/ 169072 h 431998"/>
              <a:gd name="connsiteX17" fmla="*/ 238323 w 547007"/>
              <a:gd name="connsiteY17" fmla="*/ 134127 h 431998"/>
              <a:gd name="connsiteX18" fmla="*/ 235041 w 547007"/>
              <a:gd name="connsiteY18" fmla="*/ 133305 h 431998"/>
              <a:gd name="connsiteX19" fmla="*/ 225195 w 547007"/>
              <a:gd name="connsiteY19" fmla="*/ 121794 h 431998"/>
              <a:gd name="connsiteX20" fmla="*/ 245297 w 547007"/>
              <a:gd name="connsiteY20" fmla="*/ 121794 h 431998"/>
              <a:gd name="connsiteX21" fmla="*/ 306425 w 547007"/>
              <a:gd name="connsiteY21" fmla="*/ 157150 h 431998"/>
              <a:gd name="connsiteX22" fmla="*/ 316271 w 547007"/>
              <a:gd name="connsiteY22" fmla="*/ 174417 h 431998"/>
              <a:gd name="connsiteX23" fmla="*/ 306425 w 547007"/>
              <a:gd name="connsiteY23" fmla="*/ 192506 h 431998"/>
              <a:gd name="connsiteX24" fmla="*/ 245297 w 547007"/>
              <a:gd name="connsiteY24" fmla="*/ 227450 h 431998"/>
              <a:gd name="connsiteX25" fmla="*/ 235041 w 547007"/>
              <a:gd name="connsiteY25" fmla="*/ 230328 h 431998"/>
              <a:gd name="connsiteX26" fmla="*/ 225195 w 547007"/>
              <a:gd name="connsiteY26" fmla="*/ 227450 h 431998"/>
              <a:gd name="connsiteX27" fmla="*/ 214939 w 547007"/>
              <a:gd name="connsiteY27" fmla="*/ 209772 h 431998"/>
              <a:gd name="connsiteX28" fmla="*/ 214939 w 547007"/>
              <a:gd name="connsiteY28" fmla="*/ 139061 h 431998"/>
              <a:gd name="connsiteX29" fmla="*/ 225195 w 547007"/>
              <a:gd name="connsiteY29" fmla="*/ 121794 h 431998"/>
              <a:gd name="connsiteX30" fmla="*/ 101231 w 547007"/>
              <a:gd name="connsiteY30" fmla="*/ 87718 h 431998"/>
              <a:gd name="connsiteX31" fmla="*/ 92175 w 547007"/>
              <a:gd name="connsiteY31" fmla="*/ 96366 h 431998"/>
              <a:gd name="connsiteX32" fmla="*/ 92175 w 547007"/>
              <a:gd name="connsiteY32" fmla="*/ 253681 h 431998"/>
              <a:gd name="connsiteX33" fmla="*/ 101231 w 547007"/>
              <a:gd name="connsiteY33" fmla="*/ 262741 h 431998"/>
              <a:gd name="connsiteX34" fmla="*/ 429698 w 547007"/>
              <a:gd name="connsiteY34" fmla="*/ 262741 h 431998"/>
              <a:gd name="connsiteX35" fmla="*/ 439576 w 547007"/>
              <a:gd name="connsiteY35" fmla="*/ 253269 h 431998"/>
              <a:gd name="connsiteX36" fmla="*/ 439576 w 547007"/>
              <a:gd name="connsiteY36" fmla="*/ 126429 h 431998"/>
              <a:gd name="connsiteX37" fmla="*/ 375776 w 547007"/>
              <a:gd name="connsiteY37" fmla="*/ 126429 h 431998"/>
              <a:gd name="connsiteX38" fmla="*/ 342024 w 547007"/>
              <a:gd name="connsiteY38" fmla="*/ 148667 h 431998"/>
              <a:gd name="connsiteX39" fmla="*/ 333792 w 547007"/>
              <a:gd name="connsiteY39" fmla="*/ 151549 h 431998"/>
              <a:gd name="connsiteX40" fmla="*/ 325148 w 547007"/>
              <a:gd name="connsiteY40" fmla="*/ 149079 h 431998"/>
              <a:gd name="connsiteX41" fmla="*/ 317739 w 547007"/>
              <a:gd name="connsiteY41" fmla="*/ 132194 h 431998"/>
              <a:gd name="connsiteX42" fmla="*/ 325560 w 547007"/>
              <a:gd name="connsiteY42" fmla="*/ 88541 h 431998"/>
              <a:gd name="connsiteX43" fmla="*/ 325560 w 547007"/>
              <a:gd name="connsiteY43" fmla="*/ 87718 h 431998"/>
              <a:gd name="connsiteX44" fmla="*/ 472728 w 547007"/>
              <a:gd name="connsiteY44" fmla="*/ 54504 h 431998"/>
              <a:gd name="connsiteX45" fmla="*/ 481610 w 547007"/>
              <a:gd name="connsiteY45" fmla="*/ 63194 h 431998"/>
              <a:gd name="connsiteX46" fmla="*/ 472728 w 547007"/>
              <a:gd name="connsiteY46" fmla="*/ 72278 h 431998"/>
              <a:gd name="connsiteX47" fmla="*/ 463845 w 547007"/>
              <a:gd name="connsiteY47" fmla="*/ 63194 h 431998"/>
              <a:gd name="connsiteX48" fmla="*/ 472728 w 547007"/>
              <a:gd name="connsiteY48" fmla="*/ 54504 h 431998"/>
              <a:gd name="connsiteX49" fmla="*/ 438207 w 547007"/>
              <a:gd name="connsiteY49" fmla="*/ 54504 h 431998"/>
              <a:gd name="connsiteX50" fmla="*/ 447089 w 547007"/>
              <a:gd name="connsiteY50" fmla="*/ 63194 h 431998"/>
              <a:gd name="connsiteX51" fmla="*/ 438207 w 547007"/>
              <a:gd name="connsiteY51" fmla="*/ 72278 h 431998"/>
              <a:gd name="connsiteX52" fmla="*/ 429324 w 547007"/>
              <a:gd name="connsiteY52" fmla="*/ 63194 h 431998"/>
              <a:gd name="connsiteX53" fmla="*/ 438207 w 547007"/>
              <a:gd name="connsiteY53" fmla="*/ 54504 h 431998"/>
              <a:gd name="connsiteX54" fmla="*/ 401870 w 547007"/>
              <a:gd name="connsiteY54" fmla="*/ 54504 h 431998"/>
              <a:gd name="connsiteX55" fmla="*/ 410752 w 547007"/>
              <a:gd name="connsiteY55" fmla="*/ 63194 h 431998"/>
              <a:gd name="connsiteX56" fmla="*/ 401870 w 547007"/>
              <a:gd name="connsiteY56" fmla="*/ 72278 h 431998"/>
              <a:gd name="connsiteX57" fmla="*/ 392987 w 547007"/>
              <a:gd name="connsiteY57" fmla="*/ 63194 h 431998"/>
              <a:gd name="connsiteX58" fmla="*/ 401870 w 547007"/>
              <a:gd name="connsiteY58" fmla="*/ 54504 h 431998"/>
              <a:gd name="connsiteX59" fmla="*/ 66655 w 547007"/>
              <a:gd name="connsiteY59" fmla="*/ 53125 h 431998"/>
              <a:gd name="connsiteX60" fmla="*/ 57600 w 547007"/>
              <a:gd name="connsiteY60" fmla="*/ 62185 h 431998"/>
              <a:gd name="connsiteX61" fmla="*/ 57600 w 547007"/>
              <a:gd name="connsiteY61" fmla="*/ 297333 h 431998"/>
              <a:gd name="connsiteX62" fmla="*/ 474152 w 547007"/>
              <a:gd name="connsiteY62" fmla="*/ 297333 h 431998"/>
              <a:gd name="connsiteX63" fmla="*/ 474152 w 547007"/>
              <a:gd name="connsiteY63" fmla="*/ 126429 h 431998"/>
              <a:gd name="connsiteX64" fmla="*/ 453983 w 547007"/>
              <a:gd name="connsiteY64" fmla="*/ 126429 h 431998"/>
              <a:gd name="connsiteX65" fmla="*/ 453983 w 547007"/>
              <a:gd name="connsiteY65" fmla="*/ 253269 h 431998"/>
              <a:gd name="connsiteX66" fmla="*/ 429698 w 547007"/>
              <a:gd name="connsiteY66" fmla="*/ 277154 h 431998"/>
              <a:gd name="connsiteX67" fmla="*/ 101231 w 547007"/>
              <a:gd name="connsiteY67" fmla="*/ 277154 h 431998"/>
              <a:gd name="connsiteX68" fmla="*/ 77769 w 547007"/>
              <a:gd name="connsiteY68" fmla="*/ 253681 h 431998"/>
              <a:gd name="connsiteX69" fmla="*/ 77769 w 547007"/>
              <a:gd name="connsiteY69" fmla="*/ 96366 h 431998"/>
              <a:gd name="connsiteX70" fmla="*/ 101231 w 547007"/>
              <a:gd name="connsiteY70" fmla="*/ 73304 h 431998"/>
              <a:gd name="connsiteX71" fmla="*/ 325560 w 547007"/>
              <a:gd name="connsiteY71" fmla="*/ 73304 h 431998"/>
              <a:gd name="connsiteX72" fmla="*/ 325148 w 547007"/>
              <a:gd name="connsiteY72" fmla="*/ 53125 h 431998"/>
              <a:gd name="connsiteX73" fmla="*/ 365074 w 547007"/>
              <a:gd name="connsiteY73" fmla="*/ 14002 h 431998"/>
              <a:gd name="connsiteX74" fmla="*/ 339554 w 547007"/>
              <a:gd name="connsiteY74" fmla="*/ 42829 h 431998"/>
              <a:gd name="connsiteX75" fmla="*/ 339554 w 547007"/>
              <a:gd name="connsiteY75" fmla="*/ 46124 h 431998"/>
              <a:gd name="connsiteX76" fmla="*/ 339554 w 547007"/>
              <a:gd name="connsiteY76" fmla="*/ 80305 h 431998"/>
              <a:gd name="connsiteX77" fmla="*/ 339554 w 547007"/>
              <a:gd name="connsiteY77" fmla="*/ 88953 h 431998"/>
              <a:gd name="connsiteX78" fmla="*/ 339554 w 547007"/>
              <a:gd name="connsiteY78" fmla="*/ 90188 h 431998"/>
              <a:gd name="connsiteX79" fmla="*/ 332145 w 547007"/>
              <a:gd name="connsiteY79" fmla="*/ 134665 h 431998"/>
              <a:gd name="connsiteX80" fmla="*/ 332969 w 547007"/>
              <a:gd name="connsiteY80" fmla="*/ 137136 h 431998"/>
              <a:gd name="connsiteX81" fmla="*/ 334203 w 547007"/>
              <a:gd name="connsiteY81" fmla="*/ 137136 h 431998"/>
              <a:gd name="connsiteX82" fmla="*/ 370014 w 547007"/>
              <a:gd name="connsiteY82" fmla="*/ 113250 h 431998"/>
              <a:gd name="connsiteX83" fmla="*/ 374130 w 547007"/>
              <a:gd name="connsiteY83" fmla="*/ 112015 h 431998"/>
              <a:gd name="connsiteX84" fmla="*/ 506669 w 547007"/>
              <a:gd name="connsiteY84" fmla="*/ 112015 h 431998"/>
              <a:gd name="connsiteX85" fmla="*/ 532189 w 547007"/>
              <a:gd name="connsiteY85" fmla="*/ 83188 h 431998"/>
              <a:gd name="connsiteX86" fmla="*/ 532189 w 547007"/>
              <a:gd name="connsiteY86" fmla="*/ 42829 h 431998"/>
              <a:gd name="connsiteX87" fmla="*/ 506669 w 547007"/>
              <a:gd name="connsiteY87" fmla="*/ 14002 h 431998"/>
              <a:gd name="connsiteX88" fmla="*/ 365074 w 547007"/>
              <a:gd name="connsiteY88" fmla="*/ 0 h 431998"/>
              <a:gd name="connsiteX89" fmla="*/ 506669 w 547007"/>
              <a:gd name="connsiteY89" fmla="*/ 0 h 431998"/>
              <a:gd name="connsiteX90" fmla="*/ 547007 w 547007"/>
              <a:gd name="connsiteY90" fmla="*/ 42829 h 431998"/>
              <a:gd name="connsiteX91" fmla="*/ 547007 w 547007"/>
              <a:gd name="connsiteY91" fmla="*/ 83188 h 431998"/>
              <a:gd name="connsiteX92" fmla="*/ 506669 w 547007"/>
              <a:gd name="connsiteY92" fmla="*/ 126429 h 431998"/>
              <a:gd name="connsiteX93" fmla="*/ 488147 w 547007"/>
              <a:gd name="connsiteY93" fmla="*/ 126429 h 431998"/>
              <a:gd name="connsiteX94" fmla="*/ 488147 w 547007"/>
              <a:gd name="connsiteY94" fmla="*/ 303099 h 431998"/>
              <a:gd name="connsiteX95" fmla="*/ 529720 w 547007"/>
              <a:gd name="connsiteY95" fmla="*/ 399876 h 431998"/>
              <a:gd name="connsiteX96" fmla="*/ 527662 w 547007"/>
              <a:gd name="connsiteY96" fmla="*/ 421703 h 431998"/>
              <a:gd name="connsiteX97" fmla="*/ 508316 w 547007"/>
              <a:gd name="connsiteY97" fmla="*/ 431998 h 431998"/>
              <a:gd name="connsiteX98" fmla="*/ 23024 w 547007"/>
              <a:gd name="connsiteY98" fmla="*/ 431998 h 431998"/>
              <a:gd name="connsiteX99" fmla="*/ 3678 w 547007"/>
              <a:gd name="connsiteY99" fmla="*/ 421703 h 431998"/>
              <a:gd name="connsiteX100" fmla="*/ 2032 w 547007"/>
              <a:gd name="connsiteY100" fmla="*/ 399876 h 431998"/>
              <a:gd name="connsiteX101" fmla="*/ 43193 w 547007"/>
              <a:gd name="connsiteY101" fmla="*/ 303099 h 431998"/>
              <a:gd name="connsiteX102" fmla="*/ 43193 w 547007"/>
              <a:gd name="connsiteY102" fmla="*/ 62185 h 431998"/>
              <a:gd name="connsiteX103" fmla="*/ 66655 w 547007"/>
              <a:gd name="connsiteY103" fmla="*/ 38711 h 431998"/>
              <a:gd name="connsiteX104" fmla="*/ 325560 w 547007"/>
              <a:gd name="connsiteY104" fmla="*/ 38711 h 431998"/>
              <a:gd name="connsiteX105" fmla="*/ 365074 w 547007"/>
              <a:gd name="connsiteY105" fmla="*/ 0 h 43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47007" h="431998">
                <a:moveTo>
                  <a:pt x="55130" y="311747"/>
                </a:moveTo>
                <a:lnTo>
                  <a:pt x="14792" y="405230"/>
                </a:lnTo>
                <a:cubicBezTo>
                  <a:pt x="13557" y="408113"/>
                  <a:pt x="13969" y="411407"/>
                  <a:pt x="15615" y="413878"/>
                </a:cubicBezTo>
                <a:cubicBezTo>
                  <a:pt x="17262" y="416349"/>
                  <a:pt x="20143" y="417996"/>
                  <a:pt x="23024" y="417996"/>
                </a:cubicBezTo>
                <a:lnTo>
                  <a:pt x="508316" y="417996"/>
                </a:lnTo>
                <a:cubicBezTo>
                  <a:pt x="511197" y="417996"/>
                  <a:pt x="514078" y="416349"/>
                  <a:pt x="516136" y="413878"/>
                </a:cubicBezTo>
                <a:cubicBezTo>
                  <a:pt x="517371" y="411407"/>
                  <a:pt x="517783" y="408113"/>
                  <a:pt x="516548" y="405230"/>
                </a:cubicBezTo>
                <a:lnTo>
                  <a:pt x="476622" y="311747"/>
                </a:lnTo>
                <a:close/>
                <a:moveTo>
                  <a:pt x="235041" y="133305"/>
                </a:moveTo>
                <a:cubicBezTo>
                  <a:pt x="233810" y="133305"/>
                  <a:pt x="232580" y="133716"/>
                  <a:pt x="232169" y="134127"/>
                </a:cubicBezTo>
                <a:cubicBezTo>
                  <a:pt x="231349" y="134539"/>
                  <a:pt x="229298" y="136183"/>
                  <a:pt x="229298" y="139061"/>
                </a:cubicBezTo>
                <a:lnTo>
                  <a:pt x="229298" y="209772"/>
                </a:lnTo>
                <a:cubicBezTo>
                  <a:pt x="229298" y="213061"/>
                  <a:pt x="231349" y="214706"/>
                  <a:pt x="232169" y="215117"/>
                </a:cubicBezTo>
                <a:cubicBezTo>
                  <a:pt x="232990" y="215939"/>
                  <a:pt x="235451" y="216761"/>
                  <a:pt x="238323" y="215117"/>
                </a:cubicBezTo>
                <a:lnTo>
                  <a:pt x="299040" y="179761"/>
                </a:lnTo>
                <a:cubicBezTo>
                  <a:pt x="301912" y="178117"/>
                  <a:pt x="302322" y="175650"/>
                  <a:pt x="302322" y="174417"/>
                </a:cubicBezTo>
                <a:cubicBezTo>
                  <a:pt x="302322" y="173594"/>
                  <a:pt x="301912" y="170717"/>
                  <a:pt x="299040" y="169072"/>
                </a:cubicBezTo>
                <a:lnTo>
                  <a:pt x="238323" y="134127"/>
                </a:lnTo>
                <a:cubicBezTo>
                  <a:pt x="237092" y="133305"/>
                  <a:pt x="235862" y="133305"/>
                  <a:pt x="235041" y="133305"/>
                </a:cubicBezTo>
                <a:close/>
                <a:moveTo>
                  <a:pt x="225195" y="121794"/>
                </a:moveTo>
                <a:cubicBezTo>
                  <a:pt x="231349" y="118094"/>
                  <a:pt x="239144" y="118094"/>
                  <a:pt x="245297" y="121794"/>
                </a:cubicBezTo>
                <a:lnTo>
                  <a:pt x="306425" y="157150"/>
                </a:lnTo>
                <a:cubicBezTo>
                  <a:pt x="312989" y="160439"/>
                  <a:pt x="316271" y="167017"/>
                  <a:pt x="316271" y="174417"/>
                </a:cubicBezTo>
                <a:cubicBezTo>
                  <a:pt x="316271" y="181817"/>
                  <a:pt x="312989" y="188394"/>
                  <a:pt x="306425" y="192506"/>
                </a:cubicBezTo>
                <a:lnTo>
                  <a:pt x="245297" y="227450"/>
                </a:lnTo>
                <a:cubicBezTo>
                  <a:pt x="242015" y="229506"/>
                  <a:pt x="238733" y="230328"/>
                  <a:pt x="235041" y="230328"/>
                </a:cubicBezTo>
                <a:cubicBezTo>
                  <a:pt x="231759" y="230328"/>
                  <a:pt x="228067" y="229506"/>
                  <a:pt x="225195" y="227450"/>
                </a:cubicBezTo>
                <a:cubicBezTo>
                  <a:pt x="218631" y="223750"/>
                  <a:pt x="214939" y="217172"/>
                  <a:pt x="214939" y="209772"/>
                </a:cubicBezTo>
                <a:lnTo>
                  <a:pt x="214939" y="139061"/>
                </a:lnTo>
                <a:cubicBezTo>
                  <a:pt x="214939" y="132072"/>
                  <a:pt x="218631" y="125083"/>
                  <a:pt x="225195" y="121794"/>
                </a:cubicBezTo>
                <a:close/>
                <a:moveTo>
                  <a:pt x="101231" y="87718"/>
                </a:moveTo>
                <a:cubicBezTo>
                  <a:pt x="95880" y="87718"/>
                  <a:pt x="92175" y="91424"/>
                  <a:pt x="92175" y="96366"/>
                </a:cubicBezTo>
                <a:lnTo>
                  <a:pt x="92175" y="253681"/>
                </a:lnTo>
                <a:cubicBezTo>
                  <a:pt x="92175" y="258622"/>
                  <a:pt x="96291" y="262741"/>
                  <a:pt x="101231" y="262741"/>
                </a:cubicBezTo>
                <a:lnTo>
                  <a:pt x="429698" y="262741"/>
                </a:lnTo>
                <a:cubicBezTo>
                  <a:pt x="435460" y="262741"/>
                  <a:pt x="439576" y="258622"/>
                  <a:pt x="439576" y="253269"/>
                </a:cubicBezTo>
                <a:lnTo>
                  <a:pt x="439576" y="126429"/>
                </a:lnTo>
                <a:lnTo>
                  <a:pt x="375776" y="126429"/>
                </a:lnTo>
                <a:lnTo>
                  <a:pt x="342024" y="148667"/>
                </a:lnTo>
                <a:cubicBezTo>
                  <a:pt x="339554" y="150726"/>
                  <a:pt x="336262" y="151549"/>
                  <a:pt x="333792" y="151549"/>
                </a:cubicBezTo>
                <a:cubicBezTo>
                  <a:pt x="330499" y="151549"/>
                  <a:pt x="327618" y="150726"/>
                  <a:pt x="325148" y="149079"/>
                </a:cubicBezTo>
                <a:cubicBezTo>
                  <a:pt x="319385" y="145372"/>
                  <a:pt x="316504" y="138783"/>
                  <a:pt x="317739" y="132194"/>
                </a:cubicBezTo>
                <a:lnTo>
                  <a:pt x="325560" y="88541"/>
                </a:lnTo>
                <a:lnTo>
                  <a:pt x="325560" y="87718"/>
                </a:lnTo>
                <a:close/>
                <a:moveTo>
                  <a:pt x="472728" y="54504"/>
                </a:moveTo>
                <a:cubicBezTo>
                  <a:pt x="477573" y="54504"/>
                  <a:pt x="481610" y="58454"/>
                  <a:pt x="481610" y="63194"/>
                </a:cubicBezTo>
                <a:cubicBezTo>
                  <a:pt x="481610" y="68328"/>
                  <a:pt x="477573" y="72278"/>
                  <a:pt x="472728" y="72278"/>
                </a:cubicBezTo>
                <a:cubicBezTo>
                  <a:pt x="467479" y="72278"/>
                  <a:pt x="463845" y="68328"/>
                  <a:pt x="463845" y="63194"/>
                </a:cubicBezTo>
                <a:cubicBezTo>
                  <a:pt x="463845" y="58454"/>
                  <a:pt x="467479" y="54504"/>
                  <a:pt x="472728" y="54504"/>
                </a:cubicBezTo>
                <a:close/>
                <a:moveTo>
                  <a:pt x="438207" y="54504"/>
                </a:moveTo>
                <a:cubicBezTo>
                  <a:pt x="443052" y="54504"/>
                  <a:pt x="447089" y="58454"/>
                  <a:pt x="447089" y="63194"/>
                </a:cubicBezTo>
                <a:cubicBezTo>
                  <a:pt x="447089" y="68328"/>
                  <a:pt x="443052" y="72278"/>
                  <a:pt x="438207" y="72278"/>
                </a:cubicBezTo>
                <a:cubicBezTo>
                  <a:pt x="433361" y="72278"/>
                  <a:pt x="429324" y="68328"/>
                  <a:pt x="429324" y="63194"/>
                </a:cubicBezTo>
                <a:cubicBezTo>
                  <a:pt x="429324" y="58454"/>
                  <a:pt x="433361" y="54504"/>
                  <a:pt x="438207" y="54504"/>
                </a:cubicBezTo>
                <a:close/>
                <a:moveTo>
                  <a:pt x="401870" y="54504"/>
                </a:moveTo>
                <a:cubicBezTo>
                  <a:pt x="406715" y="54504"/>
                  <a:pt x="410752" y="58454"/>
                  <a:pt x="410752" y="63194"/>
                </a:cubicBezTo>
                <a:cubicBezTo>
                  <a:pt x="410752" y="68328"/>
                  <a:pt x="406715" y="72278"/>
                  <a:pt x="401870" y="72278"/>
                </a:cubicBezTo>
                <a:cubicBezTo>
                  <a:pt x="397024" y="72278"/>
                  <a:pt x="392987" y="68328"/>
                  <a:pt x="392987" y="63194"/>
                </a:cubicBezTo>
                <a:cubicBezTo>
                  <a:pt x="392987" y="58454"/>
                  <a:pt x="397024" y="54504"/>
                  <a:pt x="401870" y="54504"/>
                </a:cubicBezTo>
                <a:close/>
                <a:moveTo>
                  <a:pt x="66655" y="53125"/>
                </a:moveTo>
                <a:cubicBezTo>
                  <a:pt x="61716" y="53125"/>
                  <a:pt x="57600" y="56831"/>
                  <a:pt x="57600" y="62185"/>
                </a:cubicBezTo>
                <a:lnTo>
                  <a:pt x="57600" y="297333"/>
                </a:lnTo>
                <a:lnTo>
                  <a:pt x="474152" y="297333"/>
                </a:lnTo>
                <a:lnTo>
                  <a:pt x="474152" y="126429"/>
                </a:lnTo>
                <a:lnTo>
                  <a:pt x="453983" y="126429"/>
                </a:lnTo>
                <a:lnTo>
                  <a:pt x="453983" y="253269"/>
                </a:lnTo>
                <a:cubicBezTo>
                  <a:pt x="453983" y="266447"/>
                  <a:pt x="443281" y="277154"/>
                  <a:pt x="429698" y="277154"/>
                </a:cubicBezTo>
                <a:lnTo>
                  <a:pt x="101231" y="277154"/>
                </a:lnTo>
                <a:cubicBezTo>
                  <a:pt x="88471" y="277154"/>
                  <a:pt x="77769" y="266447"/>
                  <a:pt x="77769" y="253681"/>
                </a:cubicBezTo>
                <a:lnTo>
                  <a:pt x="77769" y="96366"/>
                </a:lnTo>
                <a:cubicBezTo>
                  <a:pt x="77769" y="83599"/>
                  <a:pt x="88059" y="73304"/>
                  <a:pt x="101231" y="73304"/>
                </a:cubicBezTo>
                <a:lnTo>
                  <a:pt x="325560" y="73304"/>
                </a:lnTo>
                <a:lnTo>
                  <a:pt x="325148" y="53125"/>
                </a:lnTo>
                <a:close/>
                <a:moveTo>
                  <a:pt x="365074" y="14002"/>
                </a:moveTo>
                <a:cubicBezTo>
                  <a:pt x="351080" y="14002"/>
                  <a:pt x="339554" y="27180"/>
                  <a:pt x="339554" y="42829"/>
                </a:cubicBezTo>
                <a:lnTo>
                  <a:pt x="339554" y="46124"/>
                </a:lnTo>
                <a:lnTo>
                  <a:pt x="339554" y="80305"/>
                </a:lnTo>
                <a:lnTo>
                  <a:pt x="339554" y="88953"/>
                </a:lnTo>
                <a:cubicBezTo>
                  <a:pt x="339554" y="89365"/>
                  <a:pt x="339554" y="89777"/>
                  <a:pt x="339554" y="90188"/>
                </a:cubicBezTo>
                <a:lnTo>
                  <a:pt x="332145" y="134665"/>
                </a:lnTo>
                <a:cubicBezTo>
                  <a:pt x="331734" y="135900"/>
                  <a:pt x="332969" y="137136"/>
                  <a:pt x="332969" y="137136"/>
                </a:cubicBezTo>
                <a:cubicBezTo>
                  <a:pt x="333380" y="137548"/>
                  <a:pt x="333792" y="137136"/>
                  <a:pt x="334203" y="137136"/>
                </a:cubicBezTo>
                <a:lnTo>
                  <a:pt x="370014" y="113250"/>
                </a:lnTo>
                <a:cubicBezTo>
                  <a:pt x="371249" y="112427"/>
                  <a:pt x="372483" y="112015"/>
                  <a:pt x="374130" y="112015"/>
                </a:cubicBezTo>
                <a:lnTo>
                  <a:pt x="506669" y="112015"/>
                </a:lnTo>
                <a:cubicBezTo>
                  <a:pt x="520664" y="112015"/>
                  <a:pt x="532189" y="99248"/>
                  <a:pt x="532189" y="83188"/>
                </a:cubicBezTo>
                <a:lnTo>
                  <a:pt x="532189" y="42829"/>
                </a:lnTo>
                <a:cubicBezTo>
                  <a:pt x="532189" y="27180"/>
                  <a:pt x="520664" y="14002"/>
                  <a:pt x="506669" y="14002"/>
                </a:cubicBezTo>
                <a:close/>
                <a:moveTo>
                  <a:pt x="365074" y="0"/>
                </a:moveTo>
                <a:lnTo>
                  <a:pt x="506669" y="0"/>
                </a:lnTo>
                <a:cubicBezTo>
                  <a:pt x="528485" y="0"/>
                  <a:pt x="547007" y="19355"/>
                  <a:pt x="547007" y="42829"/>
                </a:cubicBezTo>
                <a:lnTo>
                  <a:pt x="547007" y="83188"/>
                </a:lnTo>
                <a:cubicBezTo>
                  <a:pt x="547007" y="107073"/>
                  <a:pt x="528485" y="126429"/>
                  <a:pt x="506669" y="126429"/>
                </a:cubicBezTo>
                <a:lnTo>
                  <a:pt x="488147" y="126429"/>
                </a:lnTo>
                <a:lnTo>
                  <a:pt x="488147" y="303099"/>
                </a:lnTo>
                <a:lnTo>
                  <a:pt x="529720" y="399876"/>
                </a:lnTo>
                <a:cubicBezTo>
                  <a:pt x="533013" y="406877"/>
                  <a:pt x="532189" y="415114"/>
                  <a:pt x="527662" y="421703"/>
                </a:cubicBezTo>
                <a:cubicBezTo>
                  <a:pt x="523546" y="428292"/>
                  <a:pt x="516136" y="431998"/>
                  <a:pt x="508316" y="431998"/>
                </a:cubicBezTo>
                <a:lnTo>
                  <a:pt x="23024" y="431998"/>
                </a:lnTo>
                <a:cubicBezTo>
                  <a:pt x="15203" y="431998"/>
                  <a:pt x="7794" y="428292"/>
                  <a:pt x="3678" y="421703"/>
                </a:cubicBezTo>
                <a:cubicBezTo>
                  <a:pt x="-438" y="415114"/>
                  <a:pt x="-1261" y="406877"/>
                  <a:pt x="2032" y="399876"/>
                </a:cubicBezTo>
                <a:lnTo>
                  <a:pt x="43193" y="303099"/>
                </a:lnTo>
                <a:lnTo>
                  <a:pt x="43193" y="62185"/>
                </a:lnTo>
                <a:cubicBezTo>
                  <a:pt x="43193" y="49418"/>
                  <a:pt x="53895" y="38711"/>
                  <a:pt x="66655" y="38711"/>
                </a:cubicBezTo>
                <a:lnTo>
                  <a:pt x="325560" y="38711"/>
                </a:lnTo>
                <a:cubicBezTo>
                  <a:pt x="327206" y="16885"/>
                  <a:pt x="344494" y="0"/>
                  <a:pt x="365074" y="0"/>
                </a:cubicBezTo>
                <a:close/>
              </a:path>
            </a:pathLst>
          </a:custGeom>
          <a:solidFill>
            <a:srgbClr val="FFFFFF"/>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
        <p:nvSpPr>
          <p:cNvPr id="390" name="TextBox 389">
            <a:extLst>
              <a:ext uri="{FF2B5EF4-FFF2-40B4-BE49-F238E27FC236}">
                <a16:creationId xmlns:a16="http://schemas.microsoft.com/office/drawing/2014/main" id="{031A5F63-CC83-6A42-DFD1-18F793EAA9FE}"/>
              </a:ext>
            </a:extLst>
          </p:cNvPr>
          <p:cNvSpPr txBox="1"/>
          <p:nvPr/>
        </p:nvSpPr>
        <p:spPr>
          <a:xfrm>
            <a:off x="1332457" y="1648195"/>
            <a:ext cx="9546693" cy="2400657"/>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10" normalizeH="0" baseline="0" noProof="0">
                <a:ln>
                  <a:noFill/>
                </a:ln>
                <a:effectLst/>
                <a:uLnTx/>
                <a:uFillTx/>
                <a:latin typeface="Calibri" panose="020F0502020204030204"/>
                <a:ea typeface="+mn-ea"/>
                <a:cs typeface="+mn-cs"/>
              </a:rPr>
              <a:t>Track and Document Cost Share throughout the process.</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10" normalizeH="0" baseline="0" noProof="0">
                <a:ln>
                  <a:noFill/>
                </a:ln>
                <a:effectLst/>
                <a:uLnTx/>
                <a:uFillTx/>
                <a:latin typeface="Calibri" panose="020F0502020204030204"/>
                <a:ea typeface="+mn-ea"/>
                <a:cs typeface="+mn-cs"/>
              </a:rPr>
              <a:t>Set up initial Cost Share meetings</a:t>
            </a:r>
            <a:r>
              <a:rPr lang="en-US" sz="1600" spc="-10">
                <a:latin typeface="Calibri" panose="020F0502020204030204"/>
              </a:rPr>
              <a:t> with d</a:t>
            </a:r>
            <a:r>
              <a:rPr kumimoji="0" lang="en-US" sz="1600" b="0" i="0" u="none" strike="noStrike" kern="1200" cap="none" spc="-10" normalizeH="0" baseline="0" noProof="0" err="1">
                <a:ln>
                  <a:noFill/>
                </a:ln>
                <a:effectLst/>
                <a:uLnTx/>
                <a:uFillTx/>
                <a:latin typeface="Calibri" panose="020F0502020204030204"/>
                <a:ea typeface="+mn-ea"/>
                <a:cs typeface="+mn-cs"/>
              </a:rPr>
              <a:t>epartment</a:t>
            </a:r>
            <a:r>
              <a:rPr kumimoji="0" lang="en-US" sz="1600" b="0" i="0" u="none" strike="noStrike" kern="1200" cap="none" spc="-10" normalizeH="0" baseline="0" noProof="0">
                <a:ln>
                  <a:noFill/>
                </a:ln>
                <a:effectLst/>
                <a:uLnTx/>
                <a:uFillTx/>
                <a:latin typeface="Calibri" panose="020F0502020204030204"/>
                <a:ea typeface="+mn-ea"/>
                <a:cs typeface="+mn-cs"/>
              </a:rPr>
              <a:t> personnel and Pre/Post Award RAs.</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10" normalizeH="0" baseline="0" noProof="0">
                <a:ln>
                  <a:noFill/>
                </a:ln>
                <a:effectLst/>
                <a:uLnTx/>
                <a:uFillTx/>
                <a:latin typeface="Calibri" panose="020F0502020204030204"/>
                <a:ea typeface="+mn-ea"/>
                <a:cs typeface="+mn-cs"/>
              </a:rPr>
              <a:t>Send complete information to budget office for review and approval of the new Cost Share Cost Center (CSCC).</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10" normalizeH="0" baseline="0" noProof="0">
                <a:ln>
                  <a:noFill/>
                </a:ln>
                <a:effectLst/>
                <a:uLnTx/>
                <a:uFillTx/>
                <a:latin typeface="Calibri" panose="020F0502020204030204"/>
                <a:ea typeface="+mn-ea"/>
                <a:cs typeface="+mn-cs"/>
              </a:rPr>
              <a:t>Populate the CSCC budget under the Project. </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Appoint designated personnel to the new CSCC</a:t>
            </a:r>
            <a:endParaRPr kumimoji="0" lang="en-US" sz="1600" b="0" i="0" u="none" strike="noStrike" kern="1200" cap="none" spc="-10" normalizeH="0" baseline="0" noProof="0">
              <a:ln>
                <a:noFill/>
              </a:ln>
              <a:effectLst/>
              <a:uLnTx/>
              <a:uFillTx/>
              <a:latin typeface="Calibri" panose="020F0502020204030204"/>
              <a:ea typeface="+mn-ea"/>
              <a:cs typeface="+mn-cs"/>
            </a:endParaRPr>
          </a:p>
          <a:p>
            <a:pPr>
              <a:lnSpc>
                <a:spcPts val="1800"/>
              </a:lnSpc>
              <a:defRPr/>
            </a:pPr>
            <a:r>
              <a:rPr lang="en-US" sz="1600" spc="-10"/>
              <a:t>Maintain continuous communication with department about Cost Share Status</a:t>
            </a:r>
          </a:p>
          <a:p>
            <a:pPr lvl="0">
              <a:lnSpc>
                <a:spcPts val="1800"/>
              </a:lnSpc>
              <a:defRPr/>
            </a:pPr>
            <a:r>
              <a:rPr lang="en-US" sz="1600" spc="-10"/>
              <a:t>Report Cost Share to sponsoring agency as requested.</a:t>
            </a:r>
          </a:p>
          <a:p>
            <a:pPr lvl="0">
              <a:lnSpc>
                <a:spcPts val="1800"/>
              </a:lnSpc>
              <a:defRPr/>
            </a:pPr>
            <a:r>
              <a:rPr lang="en-US" sz="1600" spc="-10"/>
              <a:t>Report Cost Share progress to Colleges Deans and CAOs every quarter.</a:t>
            </a:r>
          </a:p>
          <a:p>
            <a:pPr lvl="0">
              <a:lnSpc>
                <a:spcPts val="1800"/>
              </a:lnSpc>
              <a:defRPr/>
            </a:pPr>
            <a:r>
              <a:rPr lang="en-US" sz="1600" spc="-10"/>
              <a:t>Ensure all expenses are fully spent by the project’s deadline and project cost share requirements are met.</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600" b="0" i="0" u="none" strike="noStrike" kern="1200" cap="none" spc="-10" normalizeH="0" baseline="0" noProof="0">
              <a:ln>
                <a:noFill/>
              </a:ln>
              <a:solidFill>
                <a:srgbClr val="747A94"/>
              </a:solidFill>
              <a:effectLst/>
              <a:uLnTx/>
              <a:uFillTx/>
              <a:latin typeface="Calibri" panose="020F0502020204030204"/>
              <a:ea typeface="+mn-ea"/>
              <a:cs typeface="+mn-cs"/>
            </a:endParaRPr>
          </a:p>
        </p:txBody>
      </p:sp>
      <p:sp>
        <p:nvSpPr>
          <p:cNvPr id="392" name="TextBox 391">
            <a:extLst>
              <a:ext uri="{FF2B5EF4-FFF2-40B4-BE49-F238E27FC236}">
                <a16:creationId xmlns:a16="http://schemas.microsoft.com/office/drawing/2014/main" id="{763A58F3-7485-E425-B494-B89D703143D3}"/>
              </a:ext>
            </a:extLst>
          </p:cNvPr>
          <p:cNvSpPr txBox="1"/>
          <p:nvPr/>
        </p:nvSpPr>
        <p:spPr>
          <a:xfrm>
            <a:off x="972779" y="1384550"/>
            <a:ext cx="854603" cy="346698"/>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b="1" spc="-10">
                <a:latin typeface="Calibri" panose="020F0502020204030204"/>
              </a:rPr>
              <a:t>GMA</a:t>
            </a:r>
            <a:endParaRPr kumimoji="0" lang="en-US" sz="2400" b="1" i="0" u="none" strike="noStrike" kern="1200" cap="none" spc="-10" normalizeH="0" baseline="0" noProof="0">
              <a:ln>
                <a:noFill/>
              </a:ln>
              <a:effectLst/>
              <a:uLnTx/>
              <a:uFillTx/>
              <a:latin typeface="Calibri" panose="020F0502020204030204"/>
              <a:ea typeface="+mn-ea"/>
              <a:cs typeface="+mn-cs"/>
            </a:endParaRPr>
          </a:p>
        </p:txBody>
      </p:sp>
      <p:sp>
        <p:nvSpPr>
          <p:cNvPr id="394" name="TextBox 393">
            <a:extLst>
              <a:ext uri="{FF2B5EF4-FFF2-40B4-BE49-F238E27FC236}">
                <a16:creationId xmlns:a16="http://schemas.microsoft.com/office/drawing/2014/main" id="{17BBBEB3-91C9-3078-8BEF-D6195F56FEED}"/>
              </a:ext>
            </a:extLst>
          </p:cNvPr>
          <p:cNvSpPr txBox="1"/>
          <p:nvPr/>
        </p:nvSpPr>
        <p:spPr>
          <a:xfrm>
            <a:off x="1332457" y="4186604"/>
            <a:ext cx="7163699" cy="2631490"/>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At proposal stage provide</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Dean Approval</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Funding Sources</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Budget by Fiscal Year</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Names of personnel being cost shared</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sz="1600" spc="-10">
              <a:latin typeface="Calibri" panose="020F0502020204030204"/>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Once set up</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Spend balance according to plan – balance not met by end of FY will need to be made up the next FY. </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Review and approve monthly reconciliations</a:t>
            </a:r>
          </a:p>
          <a:p>
            <a:pPr marL="0" marR="0" lvl="0" indent="0" algn="l" defTabSz="914400" rtl="0" eaLnBrk="1" fontAlgn="auto" latinLnBrk="0" hangingPunct="1">
              <a:lnSpc>
                <a:spcPts val="1800"/>
              </a:lnSpc>
              <a:spcBef>
                <a:spcPts val="0"/>
              </a:spcBef>
              <a:spcAft>
                <a:spcPts val="0"/>
              </a:spcAft>
              <a:buClrTx/>
              <a:buSzTx/>
              <a:buFontTx/>
              <a:buNone/>
              <a:tabLst/>
              <a:defRPr/>
            </a:pPr>
            <a:r>
              <a:rPr lang="en-US" sz="1600" spc="-10">
                <a:latin typeface="Calibri" panose="020F0502020204030204"/>
              </a:rPr>
              <a:t>       Ensure project cost share requirements are met</a:t>
            </a:r>
          </a:p>
        </p:txBody>
      </p:sp>
      <p:sp>
        <p:nvSpPr>
          <p:cNvPr id="2" name="TextBox 10">
            <a:extLst>
              <a:ext uri="{FF2B5EF4-FFF2-40B4-BE49-F238E27FC236}">
                <a16:creationId xmlns:a16="http://schemas.microsoft.com/office/drawing/2014/main" id="{D2BA8326-F0AC-7ABD-CC7F-A3BC20F99B20}"/>
              </a:ext>
            </a:extLst>
          </p:cNvPr>
          <p:cNvSpPr txBox="1">
            <a:spLocks noChangeArrowheads="1"/>
          </p:cNvSpPr>
          <p:nvPr/>
        </p:nvSpPr>
        <p:spPr bwMode="auto">
          <a:xfrm>
            <a:off x="992188" y="677540"/>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Cost Share: Expectations of GMA and Department</a:t>
            </a:r>
          </a:p>
        </p:txBody>
      </p:sp>
      <p:sp>
        <p:nvSpPr>
          <p:cNvPr id="3" name="Rectangle 2">
            <a:extLst>
              <a:ext uri="{FF2B5EF4-FFF2-40B4-BE49-F238E27FC236}">
                <a16:creationId xmlns:a16="http://schemas.microsoft.com/office/drawing/2014/main" id="{5284C7D7-FC7B-A9B1-A1BF-6CC1C018F876}"/>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1E8668C-0AD4-0F3E-34C5-9897D1C6E1C8}"/>
              </a:ext>
            </a:extLst>
          </p:cNvPr>
          <p:cNvGrpSpPr/>
          <p:nvPr/>
        </p:nvGrpSpPr>
        <p:grpSpPr>
          <a:xfrm>
            <a:off x="317399" y="125855"/>
            <a:ext cx="3608192" cy="476389"/>
            <a:chOff x="1313431" y="158615"/>
            <a:chExt cx="3640251" cy="685928"/>
          </a:xfrm>
        </p:grpSpPr>
        <p:grpSp>
          <p:nvGrpSpPr>
            <p:cNvPr id="7" name="Group 2">
              <a:extLst>
                <a:ext uri="{FF2B5EF4-FFF2-40B4-BE49-F238E27FC236}">
                  <a16:creationId xmlns:a16="http://schemas.microsoft.com/office/drawing/2014/main" id="{74861B1A-20FA-8094-5FD6-B3702D87D15F}"/>
                </a:ext>
              </a:extLst>
            </p:cNvPr>
            <p:cNvGrpSpPr/>
            <p:nvPr/>
          </p:nvGrpSpPr>
          <p:grpSpPr>
            <a:xfrm>
              <a:off x="1313431" y="158615"/>
              <a:ext cx="3640251" cy="685928"/>
              <a:chOff x="0" y="0"/>
              <a:chExt cx="1587375" cy="299107"/>
            </a:xfrm>
          </p:grpSpPr>
          <p:sp>
            <p:nvSpPr>
              <p:cNvPr id="9" name="Freeform 3">
                <a:extLst>
                  <a:ext uri="{FF2B5EF4-FFF2-40B4-BE49-F238E27FC236}">
                    <a16:creationId xmlns:a16="http://schemas.microsoft.com/office/drawing/2014/main" id="{E53D104F-DAD6-F015-B315-8C3C1437B79D}"/>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0" name="TextBox 4">
                <a:extLst>
                  <a:ext uri="{FF2B5EF4-FFF2-40B4-BE49-F238E27FC236}">
                    <a16:creationId xmlns:a16="http://schemas.microsoft.com/office/drawing/2014/main" id="{56D36BA6-5097-7E54-EA5D-6AA4ACE8A627}"/>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6">
              <a:extLst>
                <a:ext uri="{FF2B5EF4-FFF2-40B4-BE49-F238E27FC236}">
                  <a16:creationId xmlns:a16="http://schemas.microsoft.com/office/drawing/2014/main" id="{19BE4CF5-14F9-ADF7-EA29-5E5F3E78D098}"/>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11" name="TextBox 10">
            <a:extLst>
              <a:ext uri="{FF2B5EF4-FFF2-40B4-BE49-F238E27FC236}">
                <a16:creationId xmlns:a16="http://schemas.microsoft.com/office/drawing/2014/main" id="{B34E4009-E951-73E8-0896-D685E69E8589}"/>
              </a:ext>
            </a:extLst>
          </p:cNvPr>
          <p:cNvSpPr txBox="1"/>
          <p:nvPr/>
        </p:nvSpPr>
        <p:spPr>
          <a:xfrm>
            <a:off x="992188" y="3939749"/>
            <a:ext cx="3792071" cy="346698"/>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sz="2400" b="1" spc="-10">
                <a:latin typeface="Calibri" panose="020F0502020204030204"/>
              </a:rPr>
              <a:t>Department/PI/CAO</a:t>
            </a:r>
            <a:endParaRPr kumimoji="0" lang="en-US" sz="2400" b="1" i="0" u="none" strike="noStrike" kern="1200" cap="none" spc="-10" normalizeH="0" baseline="0" noProof="0">
              <a:ln>
                <a:noFill/>
              </a:ln>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650BD8A-207A-6256-F0AB-254F975A7535}"/>
              </a:ext>
            </a:extLst>
          </p:cNvPr>
          <p:cNvPicPr>
            <a:picLocks noChangeAspect="1"/>
          </p:cNvPicPr>
          <p:nvPr/>
        </p:nvPicPr>
        <p:blipFill>
          <a:blip r:embed="rId3"/>
          <a:stretch>
            <a:fillRect/>
          </a:stretch>
        </p:blipFill>
        <p:spPr>
          <a:xfrm>
            <a:off x="8329195" y="3744651"/>
            <a:ext cx="3862805" cy="2966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913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CDA7-4D20-C3AE-0759-69329DC743C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FDD4E2-85E1-417D-6833-B23660B8AD66}"/>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0">
            <a:extLst>
              <a:ext uri="{FF2B5EF4-FFF2-40B4-BE49-F238E27FC236}">
                <a16:creationId xmlns:a16="http://schemas.microsoft.com/office/drawing/2014/main" id="{E3F46FF6-0F2A-A3BB-D563-D0C2AA250DC6}"/>
              </a:ext>
            </a:extLst>
          </p:cNvPr>
          <p:cNvSpPr txBox="1">
            <a:spLocks noChangeArrowheads="1"/>
          </p:cNvSpPr>
          <p:nvPr/>
        </p:nvSpPr>
        <p:spPr bwMode="auto">
          <a:xfrm>
            <a:off x="892882" y="689437"/>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Participant Incentives/Cash Advances</a:t>
            </a:r>
          </a:p>
        </p:txBody>
      </p:sp>
      <p:sp>
        <p:nvSpPr>
          <p:cNvPr id="4" name="Content Placeholder 7">
            <a:extLst>
              <a:ext uri="{FF2B5EF4-FFF2-40B4-BE49-F238E27FC236}">
                <a16:creationId xmlns:a16="http://schemas.microsoft.com/office/drawing/2014/main" id="{E75B13CE-7C3D-2780-7E1C-8E9894B9C57C}"/>
              </a:ext>
            </a:extLst>
          </p:cNvPr>
          <p:cNvSpPr txBox="1">
            <a:spLocks/>
          </p:cNvSpPr>
          <p:nvPr/>
        </p:nvSpPr>
        <p:spPr>
          <a:xfrm>
            <a:off x="988357" y="1286119"/>
            <a:ext cx="10506357" cy="3383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Process is used to provide funds as research incentives in the form of cash or gift cards following the University policies.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CED855E-C644-C8FD-0A1E-30D6E5BA7CCE}"/>
              </a:ext>
            </a:extLst>
          </p:cNvPr>
          <p:cNvSpPr txBox="1"/>
          <p:nvPr/>
        </p:nvSpPr>
        <p:spPr>
          <a:xfrm>
            <a:off x="6513514" y="2071328"/>
            <a:ext cx="5412441" cy="362432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black"/>
                </a:solidFill>
                <a:effectLst/>
                <a:uLnTx/>
                <a:uFillTx/>
                <a:latin typeface="Calibri" panose="020F0502020204030204"/>
                <a:ea typeface="+mn-ea"/>
                <a:cs typeface="+mn-cs"/>
              </a:rPr>
              <a:t>TANGO – e-Gift Cards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GMA creates the Tango accounts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GMA requests invoice </a:t>
            </a:r>
            <a:r>
              <a:rPr lang="en-US" sz="1600">
                <a:solidFill>
                  <a:prstClr val="black"/>
                </a:solidFill>
                <a:latin typeface="Calibri" panose="020F0502020204030204"/>
              </a:rPr>
              <a:t>from</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Tango and process payment via Non-PO Voucher.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Once payment has been processed, funds are added to the Tango account.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rPr>
              <a:t>GMA notifies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department and they start using the funds. </a:t>
            </a:r>
            <a:endParaRPr kumimoji="0" lang="en-US" sz="1600" b="1" i="0" u="sng"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Department provides the final participant log once completed. </a:t>
            </a:r>
            <a:endParaRPr lang="en-US" sz="1600">
              <a:solidFill>
                <a:prstClr val="black"/>
              </a:solidFill>
              <a:latin typeface="Calibri" panose="020F0502020204030204"/>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GMA processes any refunds and final expense to project.</a:t>
            </a:r>
          </a:p>
        </p:txBody>
      </p:sp>
      <p:grpSp>
        <p:nvGrpSpPr>
          <p:cNvPr id="2" name="Group 1">
            <a:extLst>
              <a:ext uri="{FF2B5EF4-FFF2-40B4-BE49-F238E27FC236}">
                <a16:creationId xmlns:a16="http://schemas.microsoft.com/office/drawing/2014/main" id="{43719AC1-0DFE-60EE-5697-AE2FACA68769}"/>
              </a:ext>
            </a:extLst>
          </p:cNvPr>
          <p:cNvGrpSpPr/>
          <p:nvPr/>
        </p:nvGrpSpPr>
        <p:grpSpPr>
          <a:xfrm>
            <a:off x="345244" y="152366"/>
            <a:ext cx="3608192" cy="476389"/>
            <a:chOff x="1313431" y="158615"/>
            <a:chExt cx="3640251" cy="685928"/>
          </a:xfrm>
        </p:grpSpPr>
        <p:grpSp>
          <p:nvGrpSpPr>
            <p:cNvPr id="6" name="Group 2">
              <a:extLst>
                <a:ext uri="{FF2B5EF4-FFF2-40B4-BE49-F238E27FC236}">
                  <a16:creationId xmlns:a16="http://schemas.microsoft.com/office/drawing/2014/main" id="{AD3FE1F0-9100-454A-0A2C-1077FCFF4D07}"/>
                </a:ext>
              </a:extLst>
            </p:cNvPr>
            <p:cNvGrpSpPr/>
            <p:nvPr/>
          </p:nvGrpSpPr>
          <p:grpSpPr>
            <a:xfrm>
              <a:off x="1313431" y="158615"/>
              <a:ext cx="3640251" cy="685928"/>
              <a:chOff x="0" y="0"/>
              <a:chExt cx="1587375" cy="299107"/>
            </a:xfrm>
          </p:grpSpPr>
          <p:sp>
            <p:nvSpPr>
              <p:cNvPr id="10" name="Freeform 3">
                <a:extLst>
                  <a:ext uri="{FF2B5EF4-FFF2-40B4-BE49-F238E27FC236}">
                    <a16:creationId xmlns:a16="http://schemas.microsoft.com/office/drawing/2014/main" id="{38773DD5-8092-CBD7-3D8C-F945E8B21195}"/>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1" name="TextBox 4">
                <a:extLst>
                  <a:ext uri="{FF2B5EF4-FFF2-40B4-BE49-F238E27FC236}">
                    <a16:creationId xmlns:a16="http://schemas.microsoft.com/office/drawing/2014/main" id="{2EE48A92-E979-6BAD-DD07-1F659C5FE1B6}"/>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Freeform 6">
              <a:extLst>
                <a:ext uri="{FF2B5EF4-FFF2-40B4-BE49-F238E27FC236}">
                  <a16:creationId xmlns:a16="http://schemas.microsoft.com/office/drawing/2014/main" id="{A0EFB612-5510-81AD-9D55-1F591F62E23C}"/>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12" name="TextBox 11">
            <a:extLst>
              <a:ext uri="{FF2B5EF4-FFF2-40B4-BE49-F238E27FC236}">
                <a16:creationId xmlns:a16="http://schemas.microsoft.com/office/drawing/2014/main" id="{C685246C-4AED-7566-84BC-A92437F0022C}"/>
              </a:ext>
            </a:extLst>
          </p:cNvPr>
          <p:cNvSpPr txBox="1"/>
          <p:nvPr/>
        </p:nvSpPr>
        <p:spPr>
          <a:xfrm>
            <a:off x="171951" y="6488668"/>
            <a:ext cx="5365376" cy="369332"/>
          </a:xfrm>
          <a:prstGeom prst="rect">
            <a:avLst/>
          </a:prstGeom>
          <a:noFill/>
        </p:spPr>
        <p:txBody>
          <a:bodyPr wrap="square" rtlCol="0">
            <a:spAutoFit/>
          </a:bodyPr>
          <a:lstStyle/>
          <a:p>
            <a:r>
              <a:rPr lang="en-US">
                <a:solidFill>
                  <a:prstClr val="black"/>
                </a:solidFill>
                <a:hlinkClick r:id="rId2"/>
              </a:rPr>
              <a:t>https://www.utep.edu/hoop/section-7/ch-12.html</a:t>
            </a:r>
            <a:endParaRPr lang="en-US"/>
          </a:p>
        </p:txBody>
      </p:sp>
      <p:sp>
        <p:nvSpPr>
          <p:cNvPr id="14" name="TextBox 13">
            <a:extLst>
              <a:ext uri="{FF2B5EF4-FFF2-40B4-BE49-F238E27FC236}">
                <a16:creationId xmlns:a16="http://schemas.microsoft.com/office/drawing/2014/main" id="{49C20027-330E-9A63-B160-6A9CEDC9EC9E}"/>
              </a:ext>
            </a:extLst>
          </p:cNvPr>
          <p:cNvSpPr txBox="1"/>
          <p:nvPr/>
        </p:nvSpPr>
        <p:spPr>
          <a:xfrm>
            <a:off x="892881" y="1652279"/>
            <a:ext cx="5467577" cy="1600438"/>
          </a:xfrm>
          <a:prstGeom prst="rect">
            <a:avLst/>
          </a:prstGeom>
          <a:noFill/>
        </p:spPr>
        <p:txBody>
          <a:bodyPr wrap="square" rtlCol="0">
            <a:spAutoFit/>
          </a:bodyPr>
          <a:lstStyle/>
          <a:p>
            <a:pPr marL="285750" indent="-285750">
              <a:buFont typeface="Arial" panose="020B0604020202020204" pitchFamily="34" charset="0"/>
              <a:buChar char="•"/>
            </a:pPr>
            <a:r>
              <a:rPr lang="en-US" sz="1600">
                <a:solidFill>
                  <a:prstClr val="black"/>
                </a:solidFill>
              </a:rPr>
              <a:t>Department is to request, complete and return the form to GMA accountant, including PI approval and IRB protocol when needed</a:t>
            </a:r>
          </a:p>
          <a:p>
            <a:pPr marL="285750" indent="-285750">
              <a:buFont typeface="Arial" panose="020B0604020202020204" pitchFamily="34" charset="0"/>
              <a:buChar char="•"/>
            </a:pPr>
            <a:r>
              <a:rPr lang="en-US" sz="1600">
                <a:solidFill>
                  <a:prstClr val="black"/>
                </a:solidFill>
              </a:rPr>
              <a:t>Track all transactions disbursed from each cash advance and submit final documentation to GMA.</a:t>
            </a:r>
          </a:p>
          <a:p>
            <a:endParaRPr lang="en-US"/>
          </a:p>
        </p:txBody>
      </p:sp>
      <p:sp>
        <p:nvSpPr>
          <p:cNvPr id="15" name="TextBox 14">
            <a:extLst>
              <a:ext uri="{FF2B5EF4-FFF2-40B4-BE49-F238E27FC236}">
                <a16:creationId xmlns:a16="http://schemas.microsoft.com/office/drawing/2014/main" id="{9067C538-4339-6955-5934-A1DAB9078872}"/>
              </a:ext>
            </a:extLst>
          </p:cNvPr>
          <p:cNvSpPr txBox="1"/>
          <p:nvPr/>
        </p:nvSpPr>
        <p:spPr>
          <a:xfrm>
            <a:off x="5627594" y="5869641"/>
            <a:ext cx="6191197" cy="646331"/>
          </a:xfrm>
          <a:prstGeom prst="rect">
            <a:avLst/>
          </a:prstGeom>
          <a:noFill/>
        </p:spPr>
        <p:txBody>
          <a:bodyPr wrap="square" rtlCol="0">
            <a:spAutoFit/>
          </a:bodyPr>
          <a:lstStyle/>
          <a:p>
            <a:r>
              <a:rPr lang="en-US"/>
              <a:t>NOTE: A new cash advance will not be approved if existing advance has not been fully reconciled.</a:t>
            </a:r>
          </a:p>
        </p:txBody>
      </p:sp>
      <p:pic>
        <p:nvPicPr>
          <p:cNvPr id="18" name="Picture 17">
            <a:extLst>
              <a:ext uri="{FF2B5EF4-FFF2-40B4-BE49-F238E27FC236}">
                <a16:creationId xmlns:a16="http://schemas.microsoft.com/office/drawing/2014/main" id="{5B30C896-76FB-B849-2538-26CAE4500FE1}"/>
              </a:ext>
            </a:extLst>
          </p:cNvPr>
          <p:cNvPicPr>
            <a:picLocks noChangeAspect="1"/>
          </p:cNvPicPr>
          <p:nvPr/>
        </p:nvPicPr>
        <p:blipFill>
          <a:blip r:embed="rId3"/>
          <a:stretch>
            <a:fillRect/>
          </a:stretch>
        </p:blipFill>
        <p:spPr>
          <a:xfrm>
            <a:off x="1298810" y="2915734"/>
            <a:ext cx="3836609" cy="3629688"/>
          </a:xfrm>
          <a:prstGeom prst="rect">
            <a:avLst/>
          </a:prstGeom>
          <a:ln w="19050">
            <a:solidFill>
              <a:schemeClr val="tx1"/>
            </a:solidFill>
          </a:ln>
        </p:spPr>
      </p:pic>
    </p:spTree>
    <p:extLst>
      <p:ext uri="{BB962C8B-B14F-4D97-AF65-F5344CB8AC3E}">
        <p14:creationId xmlns:p14="http://schemas.microsoft.com/office/powerpoint/2010/main" val="37858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F634-E983-7C1D-2D50-AF94F74CA8F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08E4491A-5B44-B5F5-F421-28AFBA660EF3}"/>
              </a:ext>
            </a:extLst>
          </p:cNvPr>
          <p:cNvSpPr txBox="1"/>
          <p:nvPr/>
        </p:nvSpPr>
        <p:spPr>
          <a:xfrm>
            <a:off x="10692653" y="5767778"/>
            <a:ext cx="1499347" cy="1096739"/>
          </a:xfrm>
          <a:prstGeom prst="rect">
            <a:avLst/>
          </a:prstGeom>
          <a:solidFill>
            <a:schemeClr val="bg1"/>
          </a:solidFill>
        </p:spPr>
        <p:txBody>
          <a:bodyPr wrap="square" rtlCol="0">
            <a:spAutoFit/>
          </a:bodyPr>
          <a:lstStyle/>
          <a:p>
            <a:endParaRPr lang="en-US"/>
          </a:p>
        </p:txBody>
      </p:sp>
      <p:sp>
        <p:nvSpPr>
          <p:cNvPr id="5" name="TextBox 10">
            <a:extLst>
              <a:ext uri="{FF2B5EF4-FFF2-40B4-BE49-F238E27FC236}">
                <a16:creationId xmlns:a16="http://schemas.microsoft.com/office/drawing/2014/main" id="{60CBA12C-CC68-E3B5-3D76-0F7C7B8DA0AD}"/>
              </a:ext>
            </a:extLst>
          </p:cNvPr>
          <p:cNvSpPr txBox="1">
            <a:spLocks noChangeArrowheads="1"/>
          </p:cNvSpPr>
          <p:nvPr/>
        </p:nvSpPr>
        <p:spPr bwMode="auto">
          <a:xfrm>
            <a:off x="1077942" y="822833"/>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err="1">
                <a:solidFill>
                  <a:schemeClr val="bg1"/>
                </a:solidFill>
                <a:ea typeface="Open Sans Semibold" panose="020B0706030804020204" pitchFamily="34" charset="0"/>
                <a:cs typeface="Calibri" panose="020F0502020204030204" pitchFamily="34" charset="0"/>
              </a:rPr>
              <a:t>eForms</a:t>
            </a:r>
            <a:endParaRPr lang="en-US" altLang="en-US" sz="3500">
              <a:solidFill>
                <a:schemeClr val="bg1"/>
              </a:solidFill>
              <a:ea typeface="Open Sans Semibold" panose="020B070603080402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DE40FE7B-3AEF-A2E2-48BF-7BDE3D63D019}"/>
              </a:ext>
            </a:extLst>
          </p:cNvPr>
          <p:cNvSpPr txBox="1">
            <a:spLocks/>
          </p:cNvSpPr>
          <p:nvPr/>
        </p:nvSpPr>
        <p:spPr>
          <a:xfrm>
            <a:off x="1156925" y="1574887"/>
            <a:ext cx="10646920" cy="53568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a:t> Reviewed by the SC</a:t>
            </a:r>
          </a:p>
          <a:p>
            <a:pPr lvl="1">
              <a:lnSpc>
                <a:spcPct val="100000"/>
              </a:lnSpc>
            </a:pPr>
            <a:r>
              <a:rPr lang="en-US" sz="1800"/>
              <a:t>Appointment Request (APT)</a:t>
            </a:r>
          </a:p>
          <a:p>
            <a:pPr lvl="1">
              <a:lnSpc>
                <a:spcPct val="100000"/>
              </a:lnSpc>
            </a:pPr>
            <a:r>
              <a:rPr lang="en-US" sz="1800"/>
              <a:t>Transfer (TRF)</a:t>
            </a:r>
          </a:p>
          <a:p>
            <a:pPr lvl="1">
              <a:lnSpc>
                <a:spcPct val="100000"/>
              </a:lnSpc>
            </a:pPr>
            <a:r>
              <a:rPr lang="en-US" sz="1800"/>
              <a:t>Job Attribute Change (JAC)</a:t>
            </a:r>
          </a:p>
          <a:p>
            <a:pPr lvl="1">
              <a:lnSpc>
                <a:spcPct val="100000"/>
              </a:lnSpc>
            </a:pPr>
            <a:r>
              <a:rPr lang="en-US" sz="1800"/>
              <a:t>Position Funding Change</a:t>
            </a:r>
          </a:p>
          <a:p>
            <a:pPr lvl="1">
              <a:lnSpc>
                <a:spcPct val="100000"/>
              </a:lnSpc>
            </a:pPr>
            <a:r>
              <a:rPr lang="en-US" sz="1800"/>
              <a:t>Additional Pay (ADP)</a:t>
            </a:r>
          </a:p>
          <a:p>
            <a:pPr lvl="1">
              <a:lnSpc>
                <a:spcPct val="100000"/>
              </a:lnSpc>
            </a:pPr>
            <a:r>
              <a:rPr lang="en-US" sz="1800"/>
              <a:t>SEARs (now submitted through PAC as of 5/1/2026)</a:t>
            </a:r>
          </a:p>
          <a:p>
            <a:pPr lvl="3">
              <a:lnSpc>
                <a:spcPct val="150000"/>
              </a:lnSpc>
            </a:pPr>
            <a:endParaRPr lang="en-US" sz="2000"/>
          </a:p>
          <a:p>
            <a:pPr marL="0" indent="0">
              <a:buNone/>
            </a:pPr>
            <a:endParaRPr lang="en-US" sz="2000"/>
          </a:p>
          <a:p>
            <a:pPr marL="0" indent="0">
              <a:buFont typeface="Arial"/>
              <a:buNone/>
            </a:pPr>
            <a:endParaRPr lang="en-US" sz="2000"/>
          </a:p>
        </p:txBody>
      </p:sp>
      <p:sp>
        <p:nvSpPr>
          <p:cNvPr id="4" name="Content Placeholder 2">
            <a:extLst>
              <a:ext uri="{FF2B5EF4-FFF2-40B4-BE49-F238E27FC236}">
                <a16:creationId xmlns:a16="http://schemas.microsoft.com/office/drawing/2014/main" id="{4CC075A6-925C-081B-95FE-8AC0C6241529}"/>
              </a:ext>
            </a:extLst>
          </p:cNvPr>
          <p:cNvSpPr txBox="1">
            <a:spLocks/>
          </p:cNvSpPr>
          <p:nvPr/>
        </p:nvSpPr>
        <p:spPr>
          <a:xfrm>
            <a:off x="7799307" y="2523388"/>
            <a:ext cx="3918728" cy="4238941"/>
          </a:xfrm>
          <a:prstGeom prst="rect">
            <a:avLst/>
          </a:prstGeom>
          <a:solidFill>
            <a:srgbClr val="041E4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a:solidFill>
                  <a:schemeClr val="bg1"/>
                </a:solidFill>
              </a:rPr>
              <a:t>Justification/Allowability </a:t>
            </a:r>
          </a:p>
          <a:p>
            <a:r>
              <a:rPr lang="en-US" sz="1800">
                <a:solidFill>
                  <a:schemeClr val="bg1"/>
                </a:solidFill>
              </a:rPr>
              <a:t>Employee name </a:t>
            </a:r>
          </a:p>
          <a:p>
            <a:r>
              <a:rPr lang="en-US" sz="1800">
                <a:solidFill>
                  <a:schemeClr val="bg1"/>
                </a:solidFill>
              </a:rPr>
              <a:t>Standard </a:t>
            </a:r>
            <a:r>
              <a:rPr lang="en-US" sz="1800" err="1">
                <a:solidFill>
                  <a:schemeClr val="bg1"/>
                </a:solidFill>
              </a:rPr>
              <a:t>Hrs</a:t>
            </a:r>
            <a:r>
              <a:rPr lang="en-US" sz="1800">
                <a:solidFill>
                  <a:schemeClr val="bg1"/>
                </a:solidFill>
              </a:rPr>
              <a:t>/</a:t>
            </a:r>
            <a:r>
              <a:rPr lang="en-US" sz="1800" err="1">
                <a:solidFill>
                  <a:schemeClr val="bg1"/>
                </a:solidFill>
              </a:rPr>
              <a:t>Wk</a:t>
            </a:r>
            <a:endParaRPr lang="en-US" sz="1800">
              <a:solidFill>
                <a:schemeClr val="bg1"/>
              </a:solidFill>
            </a:endParaRPr>
          </a:p>
          <a:p>
            <a:r>
              <a:rPr lang="en-US" sz="1800">
                <a:solidFill>
                  <a:schemeClr val="bg1"/>
                </a:solidFill>
              </a:rPr>
              <a:t>Salary </a:t>
            </a:r>
          </a:p>
          <a:p>
            <a:r>
              <a:rPr lang="en-US" sz="1800">
                <a:solidFill>
                  <a:schemeClr val="bg1"/>
                </a:solidFill>
              </a:rPr>
              <a:t>Job Code/Title </a:t>
            </a:r>
            <a:r>
              <a:rPr lang="en-US" sz="1800" i="1">
                <a:solidFill>
                  <a:schemeClr val="bg1"/>
                </a:solidFill>
              </a:rPr>
              <a:t>(Research positions are only allowed under Fund Code 200 - Research)</a:t>
            </a:r>
          </a:p>
          <a:p>
            <a:pPr marL="0" indent="0">
              <a:buFont typeface="Arial"/>
              <a:buNone/>
            </a:pPr>
            <a:r>
              <a:rPr lang="en-US" sz="1800" b="1">
                <a:solidFill>
                  <a:schemeClr val="bg1"/>
                </a:solidFill>
              </a:rPr>
              <a:t>Proposed Funding Section </a:t>
            </a:r>
          </a:p>
          <a:p>
            <a:r>
              <a:rPr lang="en-US" sz="1800">
                <a:solidFill>
                  <a:schemeClr val="bg1"/>
                </a:solidFill>
              </a:rPr>
              <a:t>Funding start and end date </a:t>
            </a:r>
          </a:p>
          <a:p>
            <a:r>
              <a:rPr lang="en-US" sz="1800">
                <a:solidFill>
                  <a:schemeClr val="bg1"/>
                </a:solidFill>
              </a:rPr>
              <a:t>Project </a:t>
            </a:r>
          </a:p>
          <a:p>
            <a:r>
              <a:rPr lang="en-US" sz="1800">
                <a:solidFill>
                  <a:schemeClr val="bg1"/>
                </a:solidFill>
              </a:rPr>
              <a:t>Distribution percentage </a:t>
            </a:r>
          </a:p>
          <a:p>
            <a:r>
              <a:rPr lang="en-US" sz="1800">
                <a:solidFill>
                  <a:schemeClr val="bg1"/>
                </a:solidFill>
              </a:rPr>
              <a:t>Amounts</a:t>
            </a:r>
          </a:p>
        </p:txBody>
      </p:sp>
      <p:pic>
        <p:nvPicPr>
          <p:cNvPr id="3" name="Graphic 2" descr="Office worker male with solid fill">
            <a:extLst>
              <a:ext uri="{FF2B5EF4-FFF2-40B4-BE49-F238E27FC236}">
                <a16:creationId xmlns:a16="http://schemas.microsoft.com/office/drawing/2014/main" id="{A4435912-4349-BC87-8EBF-D1662B30771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33329" y="5575691"/>
            <a:ext cx="984584" cy="984584"/>
          </a:xfrm>
          <a:prstGeom prst="rect">
            <a:avLst/>
          </a:prstGeom>
        </p:spPr>
      </p:pic>
      <p:pic>
        <p:nvPicPr>
          <p:cNvPr id="10" name="Graphic 9" descr="Office worker male with solid fill">
            <a:extLst>
              <a:ext uri="{FF2B5EF4-FFF2-40B4-BE49-F238E27FC236}">
                <a16:creationId xmlns:a16="http://schemas.microsoft.com/office/drawing/2014/main" id="{C4E689E2-79F7-7E72-172C-7CEAE08877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29944" y="5575691"/>
            <a:ext cx="978665" cy="997026"/>
          </a:xfrm>
          <a:prstGeom prst="rect">
            <a:avLst/>
          </a:prstGeom>
        </p:spPr>
      </p:pic>
      <p:pic>
        <p:nvPicPr>
          <p:cNvPr id="11" name="Graphic 10" descr="Office worker female with solid fill">
            <a:extLst>
              <a:ext uri="{FF2B5EF4-FFF2-40B4-BE49-F238E27FC236}">
                <a16:creationId xmlns:a16="http://schemas.microsoft.com/office/drawing/2014/main" id="{D29E8E53-6A8E-1C95-BB00-E92395D9AE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03818" y="4286087"/>
            <a:ext cx="978665" cy="997026"/>
          </a:xfrm>
          <a:prstGeom prst="rect">
            <a:avLst/>
          </a:prstGeom>
        </p:spPr>
      </p:pic>
      <p:pic>
        <p:nvPicPr>
          <p:cNvPr id="12" name="Graphic 11" descr="Document with solid fill">
            <a:extLst>
              <a:ext uri="{FF2B5EF4-FFF2-40B4-BE49-F238E27FC236}">
                <a16:creationId xmlns:a16="http://schemas.microsoft.com/office/drawing/2014/main" id="{6075CD9F-2B53-C1D2-9958-8FA3C0111B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70374" y="-33498"/>
            <a:ext cx="1096740" cy="1096740"/>
          </a:xfrm>
          <a:prstGeom prst="rect">
            <a:avLst/>
          </a:prstGeom>
        </p:spPr>
      </p:pic>
      <p:pic>
        <p:nvPicPr>
          <p:cNvPr id="14" name="Graphic 13" descr="Document outline">
            <a:extLst>
              <a:ext uri="{FF2B5EF4-FFF2-40B4-BE49-F238E27FC236}">
                <a16:creationId xmlns:a16="http://schemas.microsoft.com/office/drawing/2014/main" id="{E14E880E-9087-575B-15D9-184EE85F4DC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567612" y="328025"/>
            <a:ext cx="1096739" cy="1096739"/>
          </a:xfrm>
          <a:prstGeom prst="rect">
            <a:avLst/>
          </a:prstGeom>
        </p:spPr>
      </p:pic>
      <p:sp>
        <p:nvSpPr>
          <p:cNvPr id="8" name="TextBox 7">
            <a:extLst>
              <a:ext uri="{FF2B5EF4-FFF2-40B4-BE49-F238E27FC236}">
                <a16:creationId xmlns:a16="http://schemas.microsoft.com/office/drawing/2014/main" id="{6B2C0F86-6AE2-77C0-1849-30ACD21D4660}"/>
              </a:ext>
            </a:extLst>
          </p:cNvPr>
          <p:cNvSpPr txBox="1"/>
          <p:nvPr/>
        </p:nvSpPr>
        <p:spPr>
          <a:xfrm>
            <a:off x="8123552" y="1986661"/>
            <a:ext cx="2813334" cy="461665"/>
          </a:xfrm>
          <a:prstGeom prst="rect">
            <a:avLst/>
          </a:prstGeom>
          <a:noFill/>
        </p:spPr>
        <p:txBody>
          <a:bodyPr wrap="none" rtlCol="0">
            <a:spAutoFit/>
          </a:bodyPr>
          <a:lstStyle/>
          <a:p>
            <a:r>
              <a:rPr lang="en-US" sz="2400" b="1" u="sng"/>
              <a:t>Key Items we review</a:t>
            </a:r>
          </a:p>
        </p:txBody>
      </p:sp>
      <p:grpSp>
        <p:nvGrpSpPr>
          <p:cNvPr id="6" name="Group 5">
            <a:extLst>
              <a:ext uri="{FF2B5EF4-FFF2-40B4-BE49-F238E27FC236}">
                <a16:creationId xmlns:a16="http://schemas.microsoft.com/office/drawing/2014/main" id="{46809AFF-C6E0-E7D9-5188-C0BD95CE2CC0}"/>
              </a:ext>
            </a:extLst>
          </p:cNvPr>
          <p:cNvGrpSpPr/>
          <p:nvPr/>
        </p:nvGrpSpPr>
        <p:grpSpPr>
          <a:xfrm>
            <a:off x="527649" y="156473"/>
            <a:ext cx="3608192" cy="476389"/>
            <a:chOff x="1313431" y="158615"/>
            <a:chExt cx="3640251" cy="685928"/>
          </a:xfrm>
        </p:grpSpPr>
        <p:grpSp>
          <p:nvGrpSpPr>
            <p:cNvPr id="15" name="Group 2">
              <a:extLst>
                <a:ext uri="{FF2B5EF4-FFF2-40B4-BE49-F238E27FC236}">
                  <a16:creationId xmlns:a16="http://schemas.microsoft.com/office/drawing/2014/main" id="{30AD9842-B973-C4CE-442E-60A4E0950837}"/>
                </a:ext>
              </a:extLst>
            </p:cNvPr>
            <p:cNvGrpSpPr/>
            <p:nvPr/>
          </p:nvGrpSpPr>
          <p:grpSpPr>
            <a:xfrm>
              <a:off x="1313431" y="158615"/>
              <a:ext cx="3640251" cy="685928"/>
              <a:chOff x="0" y="0"/>
              <a:chExt cx="1587375" cy="299107"/>
            </a:xfrm>
          </p:grpSpPr>
          <p:sp>
            <p:nvSpPr>
              <p:cNvPr id="17" name="Freeform 3">
                <a:extLst>
                  <a:ext uri="{FF2B5EF4-FFF2-40B4-BE49-F238E27FC236}">
                    <a16:creationId xmlns:a16="http://schemas.microsoft.com/office/drawing/2014/main" id="{4AA6CA76-4F77-3EEE-3B78-AE8969048101}"/>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8" name="TextBox 4">
                <a:extLst>
                  <a:ext uri="{FF2B5EF4-FFF2-40B4-BE49-F238E27FC236}">
                    <a16:creationId xmlns:a16="http://schemas.microsoft.com/office/drawing/2014/main" id="{C6D05C26-CDAF-450D-FE6D-CE78112AB564}"/>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6" name="Freeform 6">
              <a:extLst>
                <a:ext uri="{FF2B5EF4-FFF2-40B4-BE49-F238E27FC236}">
                  <a16:creationId xmlns:a16="http://schemas.microsoft.com/office/drawing/2014/main" id="{05891117-AC75-95D1-6F08-AE1B20775181}"/>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Tree>
    <p:extLst>
      <p:ext uri="{BB962C8B-B14F-4D97-AF65-F5344CB8AC3E}">
        <p14:creationId xmlns:p14="http://schemas.microsoft.com/office/powerpoint/2010/main" val="44228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D014-8D25-BE89-67F2-2BA48BEA2A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38A52E-DD90-E78F-169B-1695C36A9E05}"/>
              </a:ext>
            </a:extLst>
          </p:cNvPr>
          <p:cNvSpPr txBox="1"/>
          <p:nvPr/>
        </p:nvSpPr>
        <p:spPr>
          <a:xfrm>
            <a:off x="1008530" y="2460812"/>
            <a:ext cx="8364071" cy="1506070"/>
          </a:xfrm>
          <a:prstGeom prst="rect">
            <a:avLst/>
          </a:prstGeom>
          <a:solidFill>
            <a:srgbClr val="041E41"/>
          </a:solidFill>
        </p:spPr>
        <p:txBody>
          <a:bodyPr wrap="square" rtlCol="0">
            <a:spAutoFit/>
          </a:bodyPr>
          <a:lstStyle/>
          <a:p>
            <a:endParaRPr lang="en-US"/>
          </a:p>
        </p:txBody>
      </p:sp>
      <p:sp>
        <p:nvSpPr>
          <p:cNvPr id="3" name="Rectangle 2">
            <a:extLst>
              <a:ext uri="{FF2B5EF4-FFF2-40B4-BE49-F238E27FC236}">
                <a16:creationId xmlns:a16="http://schemas.microsoft.com/office/drawing/2014/main" id="{207E36BA-18C3-6E8B-0A7A-87CDEE54995C}"/>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E2660AC4-A71B-9DD4-7254-6ED444A72D2D}"/>
              </a:ext>
            </a:extLst>
          </p:cNvPr>
          <p:cNvSpPr txBox="1">
            <a:spLocks noChangeArrowheads="1"/>
          </p:cNvSpPr>
          <p:nvPr/>
        </p:nvSpPr>
        <p:spPr bwMode="auto">
          <a:xfrm>
            <a:off x="1069763" y="705681"/>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Over 90 Days Retroactive Requests</a:t>
            </a:r>
          </a:p>
        </p:txBody>
      </p:sp>
      <p:sp>
        <p:nvSpPr>
          <p:cNvPr id="6" name="TextBox 5">
            <a:extLst>
              <a:ext uri="{FF2B5EF4-FFF2-40B4-BE49-F238E27FC236}">
                <a16:creationId xmlns:a16="http://schemas.microsoft.com/office/drawing/2014/main" id="{506842F9-8909-5B4A-B850-964CA3CEA227}"/>
              </a:ext>
            </a:extLst>
          </p:cNvPr>
          <p:cNvSpPr txBox="1"/>
          <p:nvPr/>
        </p:nvSpPr>
        <p:spPr>
          <a:xfrm>
            <a:off x="1069763" y="1627871"/>
            <a:ext cx="10925909" cy="3416320"/>
          </a:xfrm>
          <a:prstGeom prst="rect">
            <a:avLst/>
          </a:prstGeom>
          <a:noFill/>
        </p:spPr>
        <p:txBody>
          <a:bodyPr wrap="square">
            <a:spAutoFit/>
          </a:bodyPr>
          <a:lstStyle/>
          <a:p>
            <a:r>
              <a:rPr lang="en-US" b="1"/>
              <a:t>Requests involving salary expenses dated back more than 90 days</a:t>
            </a:r>
            <a:r>
              <a:rPr lang="en-US"/>
              <a:t> from the original payment date must have prior approval from our Director.</a:t>
            </a:r>
          </a:p>
          <a:p>
            <a:endParaRPr lang="en-US"/>
          </a:p>
          <a:p>
            <a:r>
              <a:rPr lang="en-US">
                <a:solidFill>
                  <a:schemeClr val="bg1"/>
                </a:solidFill>
              </a:rPr>
              <a:t>Each request must include a </a:t>
            </a:r>
            <a:r>
              <a:rPr lang="en-US" b="1">
                <a:solidFill>
                  <a:schemeClr val="bg1"/>
                </a:solidFill>
              </a:rPr>
              <a:t>detailed justification</a:t>
            </a:r>
            <a:r>
              <a:rPr lang="en-US">
                <a:solidFill>
                  <a:schemeClr val="bg1"/>
                </a:solidFill>
              </a:rPr>
              <a:t> explaining:</a:t>
            </a:r>
          </a:p>
          <a:p>
            <a:endParaRPr lang="en-US">
              <a:solidFill>
                <a:schemeClr val="bg1"/>
              </a:solidFill>
            </a:endParaRPr>
          </a:p>
          <a:p>
            <a:pPr marL="800100" lvl="1" indent="-342900">
              <a:buFont typeface="Arial" panose="020B0604020202020204" pitchFamily="34" charset="0"/>
              <a:buChar char="•"/>
            </a:pPr>
            <a:r>
              <a:rPr lang="en-US">
                <a:solidFill>
                  <a:schemeClr val="bg1"/>
                </a:solidFill>
              </a:rPr>
              <a:t>Why the appointment or transaction was </a:t>
            </a:r>
            <a:r>
              <a:rPr lang="en-US" b="1">
                <a:solidFill>
                  <a:schemeClr val="bg1"/>
                </a:solidFill>
              </a:rPr>
              <a:t>not processed within 90 days</a:t>
            </a:r>
            <a:endParaRPr lang="en-US">
              <a:solidFill>
                <a:schemeClr val="bg1"/>
              </a:solidFill>
            </a:endParaRPr>
          </a:p>
          <a:p>
            <a:pPr marL="800100" lvl="1" indent="-342900">
              <a:buFont typeface="Arial" panose="020B0604020202020204" pitchFamily="34" charset="0"/>
              <a:buChar char="•"/>
            </a:pPr>
            <a:r>
              <a:rPr lang="en-US">
                <a:solidFill>
                  <a:schemeClr val="bg1"/>
                </a:solidFill>
              </a:rPr>
              <a:t>Any delays in getting things approved or submitted</a:t>
            </a:r>
          </a:p>
          <a:p>
            <a:pPr marL="800100" lvl="1" indent="-342900">
              <a:buFont typeface="Arial" panose="020B0604020202020204" pitchFamily="34" charset="0"/>
              <a:buChar char="•"/>
            </a:pPr>
            <a:r>
              <a:rPr lang="en-US">
                <a:solidFill>
                  <a:schemeClr val="bg1"/>
                </a:solidFill>
              </a:rPr>
              <a:t>Steps taken to </a:t>
            </a:r>
            <a:r>
              <a:rPr lang="en-US" b="1">
                <a:solidFill>
                  <a:schemeClr val="bg1"/>
                </a:solidFill>
              </a:rPr>
              <a:t>prevent recurrence</a:t>
            </a:r>
          </a:p>
          <a:p>
            <a:pPr lvl="1"/>
            <a:endParaRPr lang="en-US"/>
          </a:p>
          <a:p>
            <a:r>
              <a:rPr lang="en-US"/>
              <a:t>These requests are submitted to our office through the </a:t>
            </a:r>
            <a:r>
              <a:rPr lang="en-US" b="1"/>
              <a:t>CGSC@utep.edu</a:t>
            </a:r>
            <a:r>
              <a:rPr lang="en-US"/>
              <a:t> email account.</a:t>
            </a:r>
            <a:br>
              <a:rPr lang="en-US"/>
            </a:br>
            <a:r>
              <a:rPr lang="en-US"/>
              <a:t>Once reviewed for completeness, they are forwarded to the Director for final approval. </a:t>
            </a:r>
          </a:p>
          <a:p>
            <a:r>
              <a:rPr lang="en-US" b="1" i="1" u="sng"/>
              <a:t>Request should never be sent directly to the Director.</a:t>
            </a:r>
          </a:p>
        </p:txBody>
      </p:sp>
      <p:grpSp>
        <p:nvGrpSpPr>
          <p:cNvPr id="4" name="Group 3">
            <a:extLst>
              <a:ext uri="{FF2B5EF4-FFF2-40B4-BE49-F238E27FC236}">
                <a16:creationId xmlns:a16="http://schemas.microsoft.com/office/drawing/2014/main" id="{295A6445-D8F3-CB3E-4019-AC5874E1E267}"/>
              </a:ext>
            </a:extLst>
          </p:cNvPr>
          <p:cNvGrpSpPr/>
          <p:nvPr/>
        </p:nvGrpSpPr>
        <p:grpSpPr>
          <a:xfrm>
            <a:off x="520056" y="124308"/>
            <a:ext cx="3608192" cy="476389"/>
            <a:chOff x="1313431" y="158615"/>
            <a:chExt cx="3640251" cy="685928"/>
          </a:xfrm>
        </p:grpSpPr>
        <p:grpSp>
          <p:nvGrpSpPr>
            <p:cNvPr id="7" name="Group 2">
              <a:extLst>
                <a:ext uri="{FF2B5EF4-FFF2-40B4-BE49-F238E27FC236}">
                  <a16:creationId xmlns:a16="http://schemas.microsoft.com/office/drawing/2014/main" id="{7C5447AA-E2F4-5226-5E3B-20B3DE9B1E96}"/>
                </a:ext>
              </a:extLst>
            </p:cNvPr>
            <p:cNvGrpSpPr/>
            <p:nvPr/>
          </p:nvGrpSpPr>
          <p:grpSpPr>
            <a:xfrm>
              <a:off x="1313431" y="158615"/>
              <a:ext cx="3640251" cy="685928"/>
              <a:chOff x="0" y="0"/>
              <a:chExt cx="1587375" cy="299107"/>
            </a:xfrm>
          </p:grpSpPr>
          <p:sp>
            <p:nvSpPr>
              <p:cNvPr id="9" name="Freeform 3">
                <a:extLst>
                  <a:ext uri="{FF2B5EF4-FFF2-40B4-BE49-F238E27FC236}">
                    <a16:creationId xmlns:a16="http://schemas.microsoft.com/office/drawing/2014/main" id="{7F680153-F531-C1DB-A861-D3D01170EA64}"/>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0" name="TextBox 4">
                <a:extLst>
                  <a:ext uri="{FF2B5EF4-FFF2-40B4-BE49-F238E27FC236}">
                    <a16:creationId xmlns:a16="http://schemas.microsoft.com/office/drawing/2014/main" id="{57B2A5F7-E4C8-5D0A-8709-C2BD7A41067F}"/>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6">
              <a:extLst>
                <a:ext uri="{FF2B5EF4-FFF2-40B4-BE49-F238E27FC236}">
                  <a16:creationId xmlns:a16="http://schemas.microsoft.com/office/drawing/2014/main" id="{5C7701CB-E640-60B1-916C-956C044E3CA8}"/>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
        <p:nvSpPr>
          <p:cNvPr id="11" name="TextBox 10">
            <a:extLst>
              <a:ext uri="{FF2B5EF4-FFF2-40B4-BE49-F238E27FC236}">
                <a16:creationId xmlns:a16="http://schemas.microsoft.com/office/drawing/2014/main" id="{5E14E605-EA6A-1600-AB7B-65E5D0FF6735}"/>
              </a:ext>
            </a:extLst>
          </p:cNvPr>
          <p:cNvSpPr txBox="1"/>
          <p:nvPr/>
        </p:nvSpPr>
        <p:spPr>
          <a:xfrm>
            <a:off x="934571" y="5503985"/>
            <a:ext cx="11113994" cy="1200329"/>
          </a:xfrm>
          <a:prstGeom prst="rect">
            <a:avLst/>
          </a:prstGeom>
          <a:noFill/>
        </p:spPr>
        <p:txBody>
          <a:bodyPr wrap="square" rtlCol="0">
            <a:spAutoFit/>
          </a:bodyPr>
          <a:lstStyle/>
          <a:p>
            <a:r>
              <a:rPr lang="en-US">
                <a:hlinkClick r:id="rId3"/>
              </a:rPr>
              <a:t>https://www.utep.edu/hoop/section-7/ch-11.html</a:t>
            </a:r>
            <a:endParaRPr lang="en-US"/>
          </a:p>
          <a:p>
            <a:endParaRPr lang="en-US"/>
          </a:p>
          <a:p>
            <a:r>
              <a:rPr lang="en-US">
                <a:hlinkClick r:id="rId4"/>
              </a:rPr>
              <a:t>https://www.utep.edu/research/office-of-sponsored-projects/policies/cost-transfers-for-sponsored-projects.html</a:t>
            </a:r>
            <a:endParaRPr lang="en-US"/>
          </a:p>
          <a:p>
            <a:endParaRPr lang="en-US"/>
          </a:p>
        </p:txBody>
      </p:sp>
    </p:spTree>
    <p:extLst>
      <p:ext uri="{BB962C8B-B14F-4D97-AF65-F5344CB8AC3E}">
        <p14:creationId xmlns:p14="http://schemas.microsoft.com/office/powerpoint/2010/main" val="225538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2476F-7B4D-20DB-CA5C-5C17B99779BD}"/>
            </a:ext>
          </a:extLst>
        </p:cNvPr>
        <p:cNvGrpSpPr/>
        <p:nvPr/>
      </p:nvGrpSpPr>
      <p:grpSpPr>
        <a:xfrm>
          <a:off x="0" y="0"/>
          <a:ext cx="0" cy="0"/>
          <a:chOff x="0" y="0"/>
          <a:chExt cx="0" cy="0"/>
        </a:xfrm>
      </p:grpSpPr>
      <p:pic>
        <p:nvPicPr>
          <p:cNvPr id="3" name="Picture 2" descr="A red light at night&#10;&#10;Description automatically generated">
            <a:extLst>
              <a:ext uri="{FF2B5EF4-FFF2-40B4-BE49-F238E27FC236}">
                <a16:creationId xmlns:a16="http://schemas.microsoft.com/office/drawing/2014/main" id="{3E6BB20F-955A-E069-1148-C0BD5E2E2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29" b="1229"/>
          <a:stretch/>
        </p:blipFill>
        <p:spPr>
          <a:xfrm>
            <a:off x="0" y="0"/>
            <a:ext cx="12191999" cy="6858000"/>
          </a:xfrm>
          <a:prstGeom prst="rect">
            <a:avLst/>
          </a:prstGeom>
        </p:spPr>
      </p:pic>
      <p:sp>
        <p:nvSpPr>
          <p:cNvPr id="5" name="Title 1">
            <a:extLst>
              <a:ext uri="{FF2B5EF4-FFF2-40B4-BE49-F238E27FC236}">
                <a16:creationId xmlns:a16="http://schemas.microsoft.com/office/drawing/2014/main" id="{AA648A27-20EF-5D3D-BA79-92B8D57ECFC5}"/>
              </a:ext>
            </a:extLst>
          </p:cNvPr>
          <p:cNvSpPr txBox="1">
            <a:spLocks/>
          </p:cNvSpPr>
          <p:nvPr/>
        </p:nvSpPr>
        <p:spPr>
          <a:xfrm>
            <a:off x="1587062" y="1861329"/>
            <a:ext cx="10604938" cy="26596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small" spc="300">
                <a:solidFill>
                  <a:schemeClr val="bg1"/>
                </a:solidFill>
                <a:latin typeface="+mn-lt"/>
                <a:cs typeface="Arial" panose="020B0604020202020204" pitchFamily="34" charset="0"/>
              </a:rPr>
              <a:t>Office of Sponsored Projects</a:t>
            </a:r>
            <a:endParaRPr lang="en-US" sz="4800" cap="small" spc="300">
              <a:solidFill>
                <a:schemeClr val="bg1"/>
              </a:solidFill>
              <a:latin typeface="+mn-lt"/>
              <a:cs typeface="Arial" panose="020B0604020202020204" pitchFamily="34" charset="0"/>
            </a:endParaRPr>
          </a:p>
          <a:p>
            <a:r>
              <a:rPr lang="en-US" sz="2800" cap="small" spc="300">
                <a:solidFill>
                  <a:schemeClr val="bg1"/>
                </a:solidFill>
                <a:latin typeface="+mn-lt"/>
                <a:cs typeface="Arial" panose="020B0604020202020204" pitchFamily="34" charset="0"/>
              </a:rPr>
              <a:t>	Pre-Award</a:t>
            </a:r>
          </a:p>
          <a:p>
            <a:r>
              <a:rPr lang="en-US" sz="2800" b="1" cap="small" spc="300">
                <a:solidFill>
                  <a:schemeClr val="bg1"/>
                </a:solidFill>
                <a:latin typeface="+mn-lt"/>
                <a:cs typeface="Arial" panose="020B0604020202020204" pitchFamily="34" charset="0"/>
              </a:rPr>
              <a:t>		</a:t>
            </a:r>
            <a:r>
              <a:rPr lang="en-US" sz="2800" cap="small" spc="300">
                <a:solidFill>
                  <a:schemeClr val="bg1"/>
                </a:solidFill>
                <a:latin typeface="+mn-lt"/>
                <a:cs typeface="Arial" panose="020B0604020202020204" pitchFamily="34" charset="0"/>
              </a:rPr>
              <a:t>Contracts and Agreements</a:t>
            </a:r>
          </a:p>
          <a:p>
            <a:r>
              <a:rPr lang="en-US" sz="2800" cap="small" spc="300">
                <a:solidFill>
                  <a:schemeClr val="bg1"/>
                </a:solidFill>
                <a:latin typeface="+mn-lt"/>
                <a:cs typeface="Arial" panose="020B0604020202020204" pitchFamily="34" charset="0"/>
              </a:rPr>
              <a:t>			Post-Award</a:t>
            </a:r>
          </a:p>
          <a:p>
            <a:endParaRPr lang="en-US" sz="2400" cap="small" spc="30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50941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661-C37A-8539-AEBF-CD9D9A82FC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8F72F69-22B4-9F62-CA58-535736F3B468}"/>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EC2B9A-E9D0-6FDB-9825-A8E4D86BDBA3}"/>
              </a:ext>
            </a:extLst>
          </p:cNvPr>
          <p:cNvSpPr txBox="1"/>
          <p:nvPr/>
        </p:nvSpPr>
        <p:spPr>
          <a:xfrm>
            <a:off x="6621563" y="2166562"/>
            <a:ext cx="5469584" cy="2236456"/>
          </a:xfrm>
          <a:prstGeom prst="rect">
            <a:avLst/>
          </a:prstGeom>
          <a:solidFill>
            <a:srgbClr val="041E41"/>
          </a:solidFill>
        </p:spPr>
        <p:txBody>
          <a:bodyPr wrap="square" rtlCol="0">
            <a:spAutoFit/>
          </a:bodyPr>
          <a:lstStyle/>
          <a:p>
            <a:endParaRPr lang="en-US"/>
          </a:p>
        </p:txBody>
      </p:sp>
      <p:sp>
        <p:nvSpPr>
          <p:cNvPr id="5" name="TextBox 10">
            <a:extLst>
              <a:ext uri="{FF2B5EF4-FFF2-40B4-BE49-F238E27FC236}">
                <a16:creationId xmlns:a16="http://schemas.microsoft.com/office/drawing/2014/main" id="{961946A9-5241-D173-3B0B-3ABC7A72F03A}"/>
              </a:ext>
            </a:extLst>
          </p:cNvPr>
          <p:cNvSpPr txBox="1">
            <a:spLocks noChangeArrowheads="1"/>
          </p:cNvSpPr>
          <p:nvPr/>
        </p:nvSpPr>
        <p:spPr bwMode="auto">
          <a:xfrm>
            <a:off x="1165238" y="786249"/>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SNOAs – Student Notice of Awards</a:t>
            </a:r>
          </a:p>
        </p:txBody>
      </p:sp>
      <p:sp>
        <p:nvSpPr>
          <p:cNvPr id="4" name="Content Placeholder 2">
            <a:extLst>
              <a:ext uri="{FF2B5EF4-FFF2-40B4-BE49-F238E27FC236}">
                <a16:creationId xmlns:a16="http://schemas.microsoft.com/office/drawing/2014/main" id="{F0BA8F82-DD9D-A345-FE7B-D9AC04542441}"/>
              </a:ext>
            </a:extLst>
          </p:cNvPr>
          <p:cNvSpPr txBox="1">
            <a:spLocks/>
          </p:cNvSpPr>
          <p:nvPr/>
        </p:nvSpPr>
        <p:spPr>
          <a:xfrm>
            <a:off x="6843100" y="2480769"/>
            <a:ext cx="5171735" cy="1896461"/>
          </a:xfrm>
          <a:prstGeom prst="rect">
            <a:avLst/>
          </a:prstGeom>
          <a:ln w="571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a:solidFill>
                  <a:schemeClr val="bg1"/>
                </a:solidFill>
              </a:rPr>
              <a:t>sufficient project funding is available</a:t>
            </a:r>
            <a:endParaRPr lang="en-US" sz="1800">
              <a:solidFill>
                <a:schemeClr val="bg1"/>
              </a:solidFill>
              <a:ea typeface="Calibri" panose="020F0502020204030204"/>
              <a:cs typeface="Calibri" panose="020F0502020204030204"/>
            </a:endParaRPr>
          </a:p>
          <a:p>
            <a:r>
              <a:rPr lang="en-US" sz="1800">
                <a:solidFill>
                  <a:schemeClr val="bg1"/>
                </a:solidFill>
              </a:rPr>
              <a:t>award dates align with the project period</a:t>
            </a:r>
            <a:endParaRPr lang="en-US" sz="1800">
              <a:solidFill>
                <a:schemeClr val="bg1"/>
              </a:solidFill>
              <a:ea typeface="Calibri" panose="020F0502020204030204"/>
              <a:cs typeface="Calibri" panose="020F0502020204030204"/>
            </a:endParaRPr>
          </a:p>
          <a:p>
            <a:r>
              <a:rPr lang="en-US" sz="1800">
                <a:solidFill>
                  <a:schemeClr val="bg1"/>
                </a:solidFill>
              </a:rPr>
              <a:t>student's employment status</a:t>
            </a:r>
            <a:endParaRPr lang="en-US" sz="1800">
              <a:solidFill>
                <a:schemeClr val="bg1"/>
              </a:solidFill>
              <a:ea typeface="Calibri" panose="020F0502020204030204"/>
              <a:cs typeface="Calibri" panose="020F0502020204030204"/>
            </a:endParaRPr>
          </a:p>
          <a:p>
            <a:r>
              <a:rPr lang="en-US" sz="1800">
                <a:solidFill>
                  <a:schemeClr val="bg1"/>
                </a:solidFill>
              </a:rPr>
              <a:t>all institutional and sponsor regulations are met. </a:t>
            </a:r>
            <a:endParaRPr lang="en-US" sz="1800">
              <a:solidFill>
                <a:schemeClr val="bg1"/>
              </a:solidFill>
              <a:ea typeface="Calibri" panose="020F0502020204030204"/>
              <a:cs typeface="Calibri" panose="020F0502020204030204"/>
            </a:endParaRPr>
          </a:p>
          <a:p>
            <a:pPr lvl="2">
              <a:buFont typeface="Wingdings" panose="020B0604020202020204" pitchFamily="34" charset="0"/>
              <a:buChar char="§"/>
            </a:pPr>
            <a:endParaRPr lang="en-US"/>
          </a:p>
          <a:p>
            <a:pPr marL="0" indent="0">
              <a:buNone/>
            </a:pPr>
            <a:endParaRPr lang="en-US" sz="1200"/>
          </a:p>
        </p:txBody>
      </p:sp>
      <p:graphicFrame>
        <p:nvGraphicFramePr>
          <p:cNvPr id="6" name="Diagram 5">
            <a:extLst>
              <a:ext uri="{FF2B5EF4-FFF2-40B4-BE49-F238E27FC236}">
                <a16:creationId xmlns:a16="http://schemas.microsoft.com/office/drawing/2014/main" id="{143227AA-468A-E9F3-3274-E96419CC8BA5}"/>
              </a:ext>
            </a:extLst>
          </p:cNvPr>
          <p:cNvGraphicFramePr/>
          <p:nvPr>
            <p:extLst>
              <p:ext uri="{D42A27DB-BD31-4B8C-83A1-F6EECF244321}">
                <p14:modId xmlns:p14="http://schemas.microsoft.com/office/powerpoint/2010/main" val="1658448887"/>
              </p:ext>
            </p:extLst>
          </p:nvPr>
        </p:nvGraphicFramePr>
        <p:xfrm>
          <a:off x="1055944" y="831617"/>
          <a:ext cx="5214650" cy="3914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4" name="Graphic 713" descr="Dollar with solid fill">
            <a:extLst>
              <a:ext uri="{FF2B5EF4-FFF2-40B4-BE49-F238E27FC236}">
                <a16:creationId xmlns:a16="http://schemas.microsoft.com/office/drawing/2014/main" id="{81178DC7-A2EB-D4D4-7916-1E3131F01A9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08469" y="855671"/>
            <a:ext cx="1088760" cy="1019706"/>
          </a:xfrm>
          <a:prstGeom prst="rect">
            <a:avLst/>
          </a:prstGeom>
          <a:effectLst>
            <a:glow rad="63500">
              <a:schemeClr val="accent1">
                <a:satMod val="175000"/>
                <a:alpha val="40000"/>
              </a:schemeClr>
            </a:glow>
            <a:outerShdw blurRad="50800" dist="38100" dir="13500000" algn="br" rotWithShape="0">
              <a:prstClr val="black">
                <a:alpha val="40000"/>
              </a:prstClr>
            </a:outerShdw>
          </a:effectLst>
        </p:spPr>
      </p:pic>
      <p:pic>
        <p:nvPicPr>
          <p:cNvPr id="715" name="Graphic 714" descr="Diploma roll with solid fill">
            <a:extLst>
              <a:ext uri="{FF2B5EF4-FFF2-40B4-BE49-F238E27FC236}">
                <a16:creationId xmlns:a16="http://schemas.microsoft.com/office/drawing/2014/main" id="{24E7B778-51FB-D5CB-3AD3-725A8A4DB8F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5714799"/>
            <a:ext cx="1354015" cy="1354015"/>
          </a:xfrm>
          <a:prstGeom prst="rect">
            <a:avLst/>
          </a:prstGeom>
          <a:effectLst>
            <a:glow rad="63500">
              <a:schemeClr val="accent2">
                <a:satMod val="175000"/>
                <a:alpha val="40000"/>
              </a:schemeClr>
            </a:glow>
          </a:effectLst>
        </p:spPr>
      </p:pic>
      <p:sp>
        <p:nvSpPr>
          <p:cNvPr id="2" name="Rectangle 1">
            <a:extLst>
              <a:ext uri="{FF2B5EF4-FFF2-40B4-BE49-F238E27FC236}">
                <a16:creationId xmlns:a16="http://schemas.microsoft.com/office/drawing/2014/main" id="{5A4151E3-3B71-8A7A-6890-1284302329AD}"/>
              </a:ext>
            </a:extLst>
          </p:cNvPr>
          <p:cNvSpPr/>
          <p:nvPr/>
        </p:nvSpPr>
        <p:spPr>
          <a:xfrm>
            <a:off x="1055944" y="4090730"/>
            <a:ext cx="5214650" cy="378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E1C62000-7717-B173-A2F4-8F44EC2B35CB}"/>
              </a:ext>
            </a:extLst>
          </p:cNvPr>
          <p:cNvSpPr/>
          <p:nvPr/>
        </p:nvSpPr>
        <p:spPr>
          <a:xfrm>
            <a:off x="1321929" y="3875952"/>
            <a:ext cx="3646759" cy="519323"/>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US" sz="1320"/>
              <a:t>Other Financial Assistance (stipend payments to UTEP students) effective as of 5/1/2026</a:t>
            </a:r>
          </a:p>
        </p:txBody>
      </p:sp>
      <p:sp>
        <p:nvSpPr>
          <p:cNvPr id="7" name="TextBox 6">
            <a:extLst>
              <a:ext uri="{FF2B5EF4-FFF2-40B4-BE49-F238E27FC236}">
                <a16:creationId xmlns:a16="http://schemas.microsoft.com/office/drawing/2014/main" id="{EE7E5E03-8A84-06CA-1394-8CBAC2EA8397}"/>
              </a:ext>
            </a:extLst>
          </p:cNvPr>
          <p:cNvSpPr txBox="1"/>
          <p:nvPr/>
        </p:nvSpPr>
        <p:spPr>
          <a:xfrm>
            <a:off x="8022301" y="1626081"/>
            <a:ext cx="2813334" cy="461665"/>
          </a:xfrm>
          <a:prstGeom prst="rect">
            <a:avLst/>
          </a:prstGeom>
          <a:noFill/>
        </p:spPr>
        <p:txBody>
          <a:bodyPr wrap="none" rtlCol="0">
            <a:spAutoFit/>
          </a:bodyPr>
          <a:lstStyle/>
          <a:p>
            <a:r>
              <a:rPr lang="en-US" sz="2400" b="1" u="sng"/>
              <a:t>Key Items we review</a:t>
            </a:r>
          </a:p>
        </p:txBody>
      </p:sp>
      <p:grpSp>
        <p:nvGrpSpPr>
          <p:cNvPr id="10" name="Group 9">
            <a:extLst>
              <a:ext uri="{FF2B5EF4-FFF2-40B4-BE49-F238E27FC236}">
                <a16:creationId xmlns:a16="http://schemas.microsoft.com/office/drawing/2014/main" id="{15AB8C97-A04C-E860-4189-8C9107D20DDD}"/>
              </a:ext>
            </a:extLst>
          </p:cNvPr>
          <p:cNvGrpSpPr/>
          <p:nvPr/>
        </p:nvGrpSpPr>
        <p:grpSpPr>
          <a:xfrm>
            <a:off x="546950" y="135237"/>
            <a:ext cx="3608192" cy="476389"/>
            <a:chOff x="1313431" y="158615"/>
            <a:chExt cx="3640251" cy="685928"/>
          </a:xfrm>
        </p:grpSpPr>
        <p:grpSp>
          <p:nvGrpSpPr>
            <p:cNvPr id="11" name="Group 2">
              <a:extLst>
                <a:ext uri="{FF2B5EF4-FFF2-40B4-BE49-F238E27FC236}">
                  <a16:creationId xmlns:a16="http://schemas.microsoft.com/office/drawing/2014/main" id="{8F401A6D-12B9-D101-858E-3FC8E168B8CA}"/>
                </a:ext>
              </a:extLst>
            </p:cNvPr>
            <p:cNvGrpSpPr/>
            <p:nvPr/>
          </p:nvGrpSpPr>
          <p:grpSpPr>
            <a:xfrm>
              <a:off x="1313431" y="158615"/>
              <a:ext cx="3640251" cy="685928"/>
              <a:chOff x="0" y="0"/>
              <a:chExt cx="1587375" cy="299107"/>
            </a:xfrm>
          </p:grpSpPr>
          <p:sp>
            <p:nvSpPr>
              <p:cNvPr id="13" name="Freeform 3">
                <a:extLst>
                  <a:ext uri="{FF2B5EF4-FFF2-40B4-BE49-F238E27FC236}">
                    <a16:creationId xmlns:a16="http://schemas.microsoft.com/office/drawing/2014/main" id="{5F022272-899B-A23B-3E6C-B7EB55FAB0E8}"/>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4" name="TextBox 4">
                <a:extLst>
                  <a:ext uri="{FF2B5EF4-FFF2-40B4-BE49-F238E27FC236}">
                    <a16:creationId xmlns:a16="http://schemas.microsoft.com/office/drawing/2014/main" id="{2CC9963A-418C-25D2-297C-8D4F8B081DB4}"/>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2" name="Freeform 6">
              <a:extLst>
                <a:ext uri="{FF2B5EF4-FFF2-40B4-BE49-F238E27FC236}">
                  <a16:creationId xmlns:a16="http://schemas.microsoft.com/office/drawing/2014/main" id="{BC833DBF-F3CC-8EAD-7900-F7E99E37598E}"/>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
        <p:nvSpPr>
          <p:cNvPr id="15" name="TextBox 14">
            <a:extLst>
              <a:ext uri="{FF2B5EF4-FFF2-40B4-BE49-F238E27FC236}">
                <a16:creationId xmlns:a16="http://schemas.microsoft.com/office/drawing/2014/main" id="{D22D347B-1F39-6402-2733-CEC2089103F4}"/>
              </a:ext>
            </a:extLst>
          </p:cNvPr>
          <p:cNvSpPr txBox="1"/>
          <p:nvPr/>
        </p:nvSpPr>
        <p:spPr>
          <a:xfrm>
            <a:off x="7330090" y="6500247"/>
            <a:ext cx="5004824" cy="646331"/>
          </a:xfrm>
          <a:prstGeom prst="rect">
            <a:avLst/>
          </a:prstGeom>
          <a:noFill/>
        </p:spPr>
        <p:txBody>
          <a:bodyPr wrap="square" rtlCol="0">
            <a:spAutoFit/>
          </a:bodyPr>
          <a:lstStyle/>
          <a:p>
            <a:r>
              <a:rPr lang="en-US">
                <a:hlinkClick r:id="rId9"/>
              </a:rPr>
              <a:t>https://www.utep.edu/hoop/section-7/ch-15.html</a:t>
            </a:r>
            <a:endParaRPr lang="en-US"/>
          </a:p>
          <a:p>
            <a:endParaRPr lang="en-US"/>
          </a:p>
        </p:txBody>
      </p:sp>
      <p:sp>
        <p:nvSpPr>
          <p:cNvPr id="16" name="TextBox 15">
            <a:extLst>
              <a:ext uri="{FF2B5EF4-FFF2-40B4-BE49-F238E27FC236}">
                <a16:creationId xmlns:a16="http://schemas.microsoft.com/office/drawing/2014/main" id="{F4ED0E2C-E5D6-5D83-0122-A480955E2208}"/>
              </a:ext>
            </a:extLst>
          </p:cNvPr>
          <p:cNvSpPr txBox="1"/>
          <p:nvPr/>
        </p:nvSpPr>
        <p:spPr>
          <a:xfrm>
            <a:off x="1571527" y="4691438"/>
            <a:ext cx="9749104" cy="2031325"/>
          </a:xfrm>
          <a:prstGeom prst="rect">
            <a:avLst/>
          </a:prstGeom>
          <a:noFill/>
        </p:spPr>
        <p:txBody>
          <a:bodyPr wrap="square" rtlCol="0">
            <a:spAutoFit/>
          </a:bodyPr>
          <a:lstStyle/>
          <a:p>
            <a:r>
              <a:rPr lang="en-US" u="sng"/>
              <a:t>For stipend payments made to UTEP students</a:t>
            </a:r>
            <a:r>
              <a:rPr lang="en-US"/>
              <a:t>, these must be submitted using the Scholarship type.</a:t>
            </a:r>
          </a:p>
          <a:p>
            <a:r>
              <a:rPr lang="en-US"/>
              <a:t>In the comments section of the form, it is important to include all required details. This includes clearly indicating that the SNOA is a </a:t>
            </a:r>
            <a:r>
              <a:rPr lang="en-US" i="1"/>
              <a:t>stipend</a:t>
            </a:r>
            <a:r>
              <a:rPr lang="en-US"/>
              <a:t>, the </a:t>
            </a:r>
            <a:r>
              <a:rPr lang="en-US" i="1"/>
              <a:t>frequency</a:t>
            </a:r>
            <a:r>
              <a:rPr lang="en-US"/>
              <a:t> of the payment, the </a:t>
            </a:r>
            <a:r>
              <a:rPr lang="en-US" i="1"/>
              <a:t>amount</a:t>
            </a:r>
            <a:r>
              <a:rPr lang="en-US"/>
              <a:t>, the </a:t>
            </a:r>
            <a:r>
              <a:rPr lang="en-US" i="1"/>
              <a:t>name</a:t>
            </a:r>
            <a:r>
              <a:rPr lang="en-US"/>
              <a:t> of the recipient or recipients, and the </a:t>
            </a:r>
            <a:r>
              <a:rPr lang="en-US" i="1"/>
              <a:t>benefit</a:t>
            </a:r>
            <a:r>
              <a:rPr lang="en-US"/>
              <a:t> to the grant. All relevant </a:t>
            </a:r>
            <a:r>
              <a:rPr lang="en-US" i="1"/>
              <a:t>supporting information </a:t>
            </a:r>
            <a:r>
              <a:rPr lang="en-US"/>
              <a:t>should also be included, along with the </a:t>
            </a:r>
            <a:r>
              <a:rPr lang="en-US" i="1"/>
              <a:t>account</a:t>
            </a:r>
            <a:r>
              <a:rPr lang="en-US"/>
              <a:t> that will be charged.</a:t>
            </a:r>
          </a:p>
          <a:p>
            <a:r>
              <a:rPr lang="en-US" b="1"/>
              <a:t>*Although the process has transitioned to SNOAs, it is important to note that the budgetary account used for these payments remains G6205.</a:t>
            </a:r>
          </a:p>
        </p:txBody>
      </p:sp>
    </p:spTree>
    <p:extLst>
      <p:ext uri="{BB962C8B-B14F-4D97-AF65-F5344CB8AC3E}">
        <p14:creationId xmlns:p14="http://schemas.microsoft.com/office/powerpoint/2010/main" val="124428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B0DDB-4878-243B-5BF1-D96A470BEB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FFF109-2B7A-03C2-108C-5A9F31821F41}"/>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78CE8BAB-2C95-2872-71CE-5B1E11088EFF}"/>
              </a:ext>
            </a:extLst>
          </p:cNvPr>
          <p:cNvSpPr txBox="1">
            <a:spLocks noChangeArrowheads="1"/>
          </p:cNvSpPr>
          <p:nvPr/>
        </p:nvSpPr>
        <p:spPr bwMode="auto">
          <a:xfrm>
            <a:off x="1266091" y="594624"/>
            <a:ext cx="10925909" cy="646331"/>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Expense Reports - </a:t>
            </a:r>
            <a:r>
              <a:rPr lang="en-US" sz="3600" b="1">
                <a:solidFill>
                  <a:schemeClr val="bg1"/>
                </a:solidFill>
              </a:rPr>
              <a:t>travel</a:t>
            </a:r>
            <a:r>
              <a:rPr lang="en-US" sz="3600">
                <a:solidFill>
                  <a:schemeClr val="bg1"/>
                </a:solidFill>
              </a:rPr>
              <a:t> and </a:t>
            </a:r>
            <a:r>
              <a:rPr lang="en-US" sz="3600" b="1">
                <a:solidFill>
                  <a:schemeClr val="bg1"/>
                </a:solidFill>
              </a:rPr>
              <a:t>non-travel</a:t>
            </a:r>
            <a:endParaRPr lang="en-US" altLang="en-US" sz="3500">
              <a:solidFill>
                <a:schemeClr val="bg1"/>
              </a:solidFill>
              <a:ea typeface="Open Sans Semibold" panose="020B070603080402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23F50B27-BC08-501A-B9D0-9828365814B8}"/>
              </a:ext>
            </a:extLst>
          </p:cNvPr>
          <p:cNvSpPr txBox="1">
            <a:spLocks/>
          </p:cNvSpPr>
          <p:nvPr/>
        </p:nvSpPr>
        <p:spPr>
          <a:xfrm>
            <a:off x="1532167" y="1379810"/>
            <a:ext cx="4742565" cy="52602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200" b="1"/>
              <a:t>Travel:</a:t>
            </a:r>
          </a:p>
          <a:p>
            <a:pPr>
              <a:buFont typeface="Wingdings" panose="020B0604020202020204" pitchFamily="34" charset="0"/>
              <a:buChar char="§"/>
            </a:pPr>
            <a:r>
              <a:rPr lang="en-US" sz="2000"/>
              <a:t>Travel authorization</a:t>
            </a:r>
          </a:p>
          <a:p>
            <a:pPr>
              <a:buFont typeface="Wingdings" panose="020B0604020202020204" pitchFamily="34" charset="0"/>
              <a:buChar char="§"/>
            </a:pPr>
            <a:r>
              <a:rPr lang="en-US" sz="2000"/>
              <a:t>Airfare</a:t>
            </a:r>
          </a:p>
          <a:p>
            <a:pPr>
              <a:buFont typeface="Wingdings" panose="020B0604020202020204" pitchFamily="34" charset="0"/>
              <a:buChar char="§"/>
            </a:pPr>
            <a:r>
              <a:rPr lang="en-US" sz="2000"/>
              <a:t>Itemized lodging receipts</a:t>
            </a:r>
          </a:p>
          <a:p>
            <a:pPr>
              <a:buFont typeface="Wingdings" panose="020B0604020202020204" pitchFamily="34" charset="0"/>
              <a:buChar char="§"/>
            </a:pPr>
            <a:r>
              <a:rPr lang="en-US" sz="2000"/>
              <a:t>Transportation receipts</a:t>
            </a:r>
          </a:p>
          <a:p>
            <a:pPr>
              <a:buFont typeface="Wingdings" panose="020B0604020202020204" pitchFamily="34" charset="0"/>
              <a:buChar char="§"/>
            </a:pPr>
            <a:r>
              <a:rPr lang="en-US" sz="2000"/>
              <a:t>Meals (Meals actuals or per diem)</a:t>
            </a:r>
          </a:p>
          <a:p>
            <a:pPr>
              <a:buFont typeface="Wingdings" panose="020B0604020202020204" pitchFamily="34" charset="0"/>
              <a:buChar char="§"/>
            </a:pPr>
            <a:r>
              <a:rPr lang="en-US" sz="2000"/>
              <a:t>Rental car receipt</a:t>
            </a:r>
          </a:p>
          <a:p>
            <a:pPr>
              <a:buFont typeface="Wingdings" panose="020B0604020202020204" pitchFamily="34" charset="0"/>
              <a:buChar char="§"/>
            </a:pPr>
            <a:r>
              <a:rPr lang="en-US" sz="2000"/>
              <a:t>Supplies/Materials purchased for travel</a:t>
            </a:r>
          </a:p>
          <a:p>
            <a:pPr>
              <a:buFont typeface="Wingdings" panose="020B0604020202020204" pitchFamily="34" charset="0"/>
              <a:buChar char="§"/>
            </a:pPr>
            <a:r>
              <a:rPr lang="en-US" sz="2000"/>
              <a:t>Conference registration</a:t>
            </a:r>
          </a:p>
          <a:p>
            <a:pPr>
              <a:buFont typeface="Wingdings" panose="020B0604020202020204" pitchFamily="34" charset="0"/>
              <a:buChar char="§"/>
            </a:pPr>
            <a:r>
              <a:rPr lang="en-US" sz="2000"/>
              <a:t>Mileage</a:t>
            </a:r>
          </a:p>
          <a:p>
            <a:pPr marL="0" indent="0">
              <a:buNone/>
            </a:pPr>
            <a:endParaRPr lang="en-US" sz="2000"/>
          </a:p>
          <a:p>
            <a:endParaRPr lang="en-US" sz="2000"/>
          </a:p>
          <a:p>
            <a:pPr marL="0" indent="0">
              <a:buNone/>
            </a:pPr>
            <a:endParaRPr lang="en-US" sz="2000"/>
          </a:p>
        </p:txBody>
      </p:sp>
      <p:sp>
        <p:nvSpPr>
          <p:cNvPr id="7" name="Content Placeholder 2">
            <a:extLst>
              <a:ext uri="{FF2B5EF4-FFF2-40B4-BE49-F238E27FC236}">
                <a16:creationId xmlns:a16="http://schemas.microsoft.com/office/drawing/2014/main" id="{335559A3-5FF2-F4EC-00E4-39E8A2691807}"/>
              </a:ext>
            </a:extLst>
          </p:cNvPr>
          <p:cNvSpPr txBox="1">
            <a:spLocks/>
          </p:cNvSpPr>
          <p:nvPr/>
        </p:nvSpPr>
        <p:spPr>
          <a:xfrm>
            <a:off x="6061376" y="1379810"/>
            <a:ext cx="5666140" cy="533933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200" b="1"/>
              <a:t>      Non-Travel:</a:t>
            </a:r>
          </a:p>
          <a:p>
            <a:pPr lvl="1">
              <a:buFont typeface="Wingdings" panose="05000000000000000000" pitchFamily="2" charset="2"/>
              <a:buChar char="§"/>
            </a:pPr>
            <a:r>
              <a:rPr lang="en-US" sz="2000"/>
              <a:t>Food purchases (Entertainment Expense form and itemized receipt, account is used correctly)</a:t>
            </a:r>
            <a:endParaRPr lang="en-US" sz="2000">
              <a:ea typeface="Calibri"/>
              <a:cs typeface="Calibri"/>
            </a:endParaRPr>
          </a:p>
          <a:p>
            <a:pPr lvl="1">
              <a:buFont typeface="Wingdings" panose="05000000000000000000" pitchFamily="2" charset="2"/>
              <a:buChar char="§"/>
            </a:pPr>
            <a:r>
              <a:rPr lang="en-US" sz="2000"/>
              <a:t>Materials/Supplies (reimbursements need justification as to why they were not purchased through Miner Mall)</a:t>
            </a:r>
            <a:endParaRPr lang="en-US" sz="2000">
              <a:ea typeface="Calibri"/>
              <a:cs typeface="Calibri"/>
            </a:endParaRPr>
          </a:p>
          <a:p>
            <a:pPr lvl="1">
              <a:buFont typeface="Wingdings" panose="020B0604020202020204" pitchFamily="34" charset="0"/>
              <a:buChar char="§"/>
            </a:pPr>
            <a:r>
              <a:rPr lang="en-US" sz="2000"/>
              <a:t>Controlled property/items (we check the purchase cost of the item)</a:t>
            </a:r>
            <a:endParaRPr lang="en-US" sz="2000">
              <a:ea typeface="Calibri"/>
              <a:cs typeface="Calibri"/>
            </a:endParaRPr>
          </a:p>
          <a:p>
            <a:pPr lvl="1">
              <a:buFont typeface="Wingdings" panose="020B0604020202020204" pitchFamily="34" charset="0"/>
              <a:buChar char="§"/>
            </a:pPr>
            <a:r>
              <a:rPr lang="en-US" sz="2000"/>
              <a:t>Controlled equipment (coded correctly using the correct expense account)</a:t>
            </a:r>
            <a:endParaRPr lang="en-US" sz="2000">
              <a:ea typeface="Calibri"/>
              <a:cs typeface="Calibri"/>
            </a:endParaRPr>
          </a:p>
          <a:p>
            <a:pPr lvl="1">
              <a:buFont typeface="Wingdings" panose="020B0604020202020204" pitchFamily="34" charset="0"/>
              <a:buChar char="§"/>
            </a:pPr>
            <a:r>
              <a:rPr lang="en-US" sz="2000"/>
              <a:t>Computer equipment controlled</a:t>
            </a:r>
            <a:endParaRPr lang="en-US" sz="2000">
              <a:ea typeface="Calibri"/>
              <a:cs typeface="Calibri"/>
            </a:endParaRPr>
          </a:p>
          <a:p>
            <a:pPr lvl="1">
              <a:buFont typeface="Wingdings" panose="020B0604020202020204" pitchFamily="34" charset="0"/>
              <a:buChar char="§"/>
            </a:pPr>
            <a:r>
              <a:rPr lang="en-US" sz="2000"/>
              <a:t>Computer Equip. &amp; Parts Expensed</a:t>
            </a:r>
          </a:p>
          <a:p>
            <a:pPr marL="457200" lvl="1" indent="0">
              <a:buNone/>
            </a:pPr>
            <a:endParaRPr lang="en-US" sz="2000">
              <a:ea typeface="Calibri"/>
              <a:cs typeface="Calibri"/>
            </a:endParaRPr>
          </a:p>
          <a:p>
            <a:pPr lvl="2">
              <a:buFont typeface="Wingdings" panose="020B0604020202020204" pitchFamily="34" charset="0"/>
              <a:buChar char="§"/>
            </a:pPr>
            <a:endParaRPr lang="en-US" sz="2200">
              <a:ea typeface="Calibri" panose="020F0502020204030204"/>
              <a:cs typeface="Calibri" panose="020F0502020204030204"/>
            </a:endParaRPr>
          </a:p>
          <a:p>
            <a:pPr marL="0" indent="0">
              <a:buNone/>
            </a:pPr>
            <a:endParaRPr lang="en-US" sz="2400">
              <a:ea typeface="Calibri" panose="020F0502020204030204"/>
              <a:cs typeface="Calibri" panose="020F0502020204030204"/>
            </a:endParaRPr>
          </a:p>
        </p:txBody>
      </p:sp>
      <p:pic>
        <p:nvPicPr>
          <p:cNvPr id="9" name="Graphic 8" descr="Take Off outline">
            <a:extLst>
              <a:ext uri="{FF2B5EF4-FFF2-40B4-BE49-F238E27FC236}">
                <a16:creationId xmlns:a16="http://schemas.microsoft.com/office/drawing/2014/main" id="{C78A234A-D6B7-1CD5-7C15-E62C3AC1C6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2167" y="5163067"/>
            <a:ext cx="1238084" cy="1238084"/>
          </a:xfrm>
          <a:prstGeom prst="rect">
            <a:avLst/>
          </a:prstGeom>
        </p:spPr>
      </p:pic>
      <p:pic>
        <p:nvPicPr>
          <p:cNvPr id="6" name="Graphic 5" descr="Food Safety outline">
            <a:extLst>
              <a:ext uri="{FF2B5EF4-FFF2-40B4-BE49-F238E27FC236}">
                <a16:creationId xmlns:a16="http://schemas.microsoft.com/office/drawing/2014/main" id="{BA002D4D-17C2-1E04-70B4-F7BFF89045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96513" y="4964459"/>
            <a:ext cx="1354015" cy="1354015"/>
          </a:xfrm>
          <a:prstGeom prst="rect">
            <a:avLst/>
          </a:prstGeom>
        </p:spPr>
      </p:pic>
      <p:sp>
        <p:nvSpPr>
          <p:cNvPr id="10" name="TextBox 9">
            <a:extLst>
              <a:ext uri="{FF2B5EF4-FFF2-40B4-BE49-F238E27FC236}">
                <a16:creationId xmlns:a16="http://schemas.microsoft.com/office/drawing/2014/main" id="{2EA3EE8E-0238-6BC5-0445-99D57D9C877E}"/>
              </a:ext>
            </a:extLst>
          </p:cNvPr>
          <p:cNvSpPr txBox="1"/>
          <p:nvPr/>
        </p:nvSpPr>
        <p:spPr>
          <a:xfrm>
            <a:off x="2926037" y="5493519"/>
            <a:ext cx="7470476" cy="1323439"/>
          </a:xfrm>
          <a:prstGeom prst="rect">
            <a:avLst/>
          </a:prstGeom>
          <a:solidFill>
            <a:srgbClr val="FF8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00100" lvl="1" indent="-342900">
              <a:buFont typeface="Wingdings" panose="05000000000000000000" pitchFamily="2" charset="2"/>
              <a:buChar char="v"/>
            </a:pPr>
            <a:r>
              <a:rPr lang="en-US" sz="2000">
                <a:ea typeface="Calibri"/>
                <a:cs typeface="Calibri"/>
              </a:rPr>
              <a:t>SC sends a monthly report to AP detailing ER's related to materials purchases.</a:t>
            </a:r>
          </a:p>
          <a:p>
            <a:pPr marL="800100" lvl="1" indent="-342900">
              <a:buFont typeface="Wingdings" panose="05000000000000000000" pitchFamily="2" charset="2"/>
              <a:buChar char="v"/>
            </a:pPr>
            <a:r>
              <a:rPr lang="en-US" sz="2000">
                <a:ea typeface="Calibri"/>
                <a:cs typeface="Calibri"/>
              </a:rPr>
              <a:t>SC sends a monthly report to AP identifying ER's with expense dates exceeding 90 days.</a:t>
            </a:r>
            <a:endParaRPr lang="en-US"/>
          </a:p>
        </p:txBody>
      </p:sp>
      <p:grpSp>
        <p:nvGrpSpPr>
          <p:cNvPr id="2" name="Group 1">
            <a:extLst>
              <a:ext uri="{FF2B5EF4-FFF2-40B4-BE49-F238E27FC236}">
                <a16:creationId xmlns:a16="http://schemas.microsoft.com/office/drawing/2014/main" id="{58967023-5B92-B127-9F21-5B54D235B6C7}"/>
              </a:ext>
            </a:extLst>
          </p:cNvPr>
          <p:cNvGrpSpPr/>
          <p:nvPr/>
        </p:nvGrpSpPr>
        <p:grpSpPr>
          <a:xfrm>
            <a:off x="345244" y="19808"/>
            <a:ext cx="3608192" cy="476389"/>
            <a:chOff x="1313431" y="158615"/>
            <a:chExt cx="3640251" cy="685928"/>
          </a:xfrm>
        </p:grpSpPr>
        <p:grpSp>
          <p:nvGrpSpPr>
            <p:cNvPr id="8" name="Group 2">
              <a:extLst>
                <a:ext uri="{FF2B5EF4-FFF2-40B4-BE49-F238E27FC236}">
                  <a16:creationId xmlns:a16="http://schemas.microsoft.com/office/drawing/2014/main" id="{26DA7FF8-9CD8-96E4-69AD-F1B6E0B112FE}"/>
                </a:ext>
              </a:extLst>
            </p:cNvPr>
            <p:cNvGrpSpPr/>
            <p:nvPr/>
          </p:nvGrpSpPr>
          <p:grpSpPr>
            <a:xfrm>
              <a:off x="1313431" y="158615"/>
              <a:ext cx="3640251" cy="685928"/>
              <a:chOff x="0" y="0"/>
              <a:chExt cx="1587375" cy="299107"/>
            </a:xfrm>
          </p:grpSpPr>
          <p:sp>
            <p:nvSpPr>
              <p:cNvPr id="12" name="Freeform 3">
                <a:extLst>
                  <a:ext uri="{FF2B5EF4-FFF2-40B4-BE49-F238E27FC236}">
                    <a16:creationId xmlns:a16="http://schemas.microsoft.com/office/drawing/2014/main" id="{AF73210D-8324-9FC6-30F5-B059E4E6D78D}"/>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3" name="TextBox 4">
                <a:extLst>
                  <a:ext uri="{FF2B5EF4-FFF2-40B4-BE49-F238E27FC236}">
                    <a16:creationId xmlns:a16="http://schemas.microsoft.com/office/drawing/2014/main" id="{0A493F43-645F-0534-6B54-1E76BA54F304}"/>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6">
              <a:extLst>
                <a:ext uri="{FF2B5EF4-FFF2-40B4-BE49-F238E27FC236}">
                  <a16:creationId xmlns:a16="http://schemas.microsoft.com/office/drawing/2014/main" id="{B6088303-869D-F0C5-8D1B-5DDA66B787D5}"/>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Tree>
    <p:extLst>
      <p:ext uri="{BB962C8B-B14F-4D97-AF65-F5344CB8AC3E}">
        <p14:creationId xmlns:p14="http://schemas.microsoft.com/office/powerpoint/2010/main" val="196197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F5F6FD-464F-844B-C79A-37DC7D725EB6}"/>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AI-generated content may be incorrect.">
            <a:extLst>
              <a:ext uri="{FF2B5EF4-FFF2-40B4-BE49-F238E27FC236}">
                <a16:creationId xmlns:a16="http://schemas.microsoft.com/office/drawing/2014/main" id="{7B75A446-8F87-FAA1-DCE7-916E423A61FF}"/>
              </a:ext>
            </a:extLst>
          </p:cNvPr>
          <p:cNvPicPr>
            <a:picLocks noChangeAspect="1"/>
          </p:cNvPicPr>
          <p:nvPr/>
        </p:nvPicPr>
        <p:blipFill>
          <a:blip r:embed="rId2"/>
          <a:srcRect l="404" t="9599" r="-135"/>
          <a:stretch>
            <a:fillRect/>
          </a:stretch>
        </p:blipFill>
        <p:spPr>
          <a:xfrm>
            <a:off x="188478" y="261380"/>
            <a:ext cx="6326332" cy="3661685"/>
          </a:xfrm>
          <a:prstGeom prst="rect">
            <a:avLst/>
          </a:prstGeom>
          <a:ln w="28575">
            <a:solidFill>
              <a:schemeClr val="accent1">
                <a:lumMod val="50000"/>
              </a:schemeClr>
            </a:solidFill>
          </a:ln>
        </p:spPr>
      </p:pic>
      <p:pic>
        <p:nvPicPr>
          <p:cNvPr id="10" name="Picture 9" descr="A screenshot of a form&#10;&#10;AI-generated content may be incorrect.">
            <a:extLst>
              <a:ext uri="{FF2B5EF4-FFF2-40B4-BE49-F238E27FC236}">
                <a16:creationId xmlns:a16="http://schemas.microsoft.com/office/drawing/2014/main" id="{3923AE6D-4E62-20C0-F254-11A49C1D1819}"/>
              </a:ext>
            </a:extLst>
          </p:cNvPr>
          <p:cNvPicPr>
            <a:picLocks noChangeAspect="1"/>
          </p:cNvPicPr>
          <p:nvPr/>
        </p:nvPicPr>
        <p:blipFill>
          <a:blip r:embed="rId3"/>
          <a:srcRect t="5202"/>
          <a:stretch>
            <a:fillRect/>
          </a:stretch>
        </p:blipFill>
        <p:spPr>
          <a:xfrm>
            <a:off x="4941188" y="3102244"/>
            <a:ext cx="7133006" cy="3647879"/>
          </a:xfrm>
          <a:prstGeom prst="rect">
            <a:avLst/>
          </a:prstGeom>
          <a:ln w="28575">
            <a:solidFill>
              <a:schemeClr val="accent1">
                <a:lumMod val="50000"/>
              </a:schemeClr>
            </a:solidFill>
          </a:ln>
        </p:spPr>
      </p:pic>
      <p:cxnSp>
        <p:nvCxnSpPr>
          <p:cNvPr id="5" name="Straight Arrow Connector 4">
            <a:extLst>
              <a:ext uri="{FF2B5EF4-FFF2-40B4-BE49-F238E27FC236}">
                <a16:creationId xmlns:a16="http://schemas.microsoft.com/office/drawing/2014/main" id="{4094438D-E6FC-0E6F-8B1B-82F7083D84E9}"/>
              </a:ext>
            </a:extLst>
          </p:cNvPr>
          <p:cNvCxnSpPr/>
          <p:nvPr/>
        </p:nvCxnSpPr>
        <p:spPr>
          <a:xfrm flipH="1" flipV="1">
            <a:off x="3694176" y="658368"/>
            <a:ext cx="3227832" cy="10881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C72FD7F6-9914-B236-F4B0-3BE2DEE48148}"/>
              </a:ext>
            </a:extLst>
          </p:cNvPr>
          <p:cNvCxnSpPr/>
          <p:nvPr/>
        </p:nvCxnSpPr>
        <p:spPr>
          <a:xfrm flipV="1">
            <a:off x="1600200" y="2788920"/>
            <a:ext cx="0" cy="15361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677593A8-74DB-8151-F2F2-5AC98E7A7DFA}"/>
              </a:ext>
            </a:extLst>
          </p:cNvPr>
          <p:cNvCxnSpPr/>
          <p:nvPr/>
        </p:nvCxnSpPr>
        <p:spPr>
          <a:xfrm flipV="1">
            <a:off x="356616" y="320040"/>
            <a:ext cx="0" cy="40050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7A58EB2B-5DBD-D9DA-D29D-16BEB22CB64D}"/>
              </a:ext>
            </a:extLst>
          </p:cNvPr>
          <p:cNvCxnSpPr/>
          <p:nvPr/>
        </p:nvCxnSpPr>
        <p:spPr>
          <a:xfrm flipH="1" flipV="1">
            <a:off x="2560320" y="2029968"/>
            <a:ext cx="1536192" cy="21579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4D9289BC-28EB-B8FC-A8EF-F9E67746D7F6}"/>
              </a:ext>
            </a:extLst>
          </p:cNvPr>
          <p:cNvCxnSpPr/>
          <p:nvPr/>
        </p:nvCxnSpPr>
        <p:spPr>
          <a:xfrm flipV="1">
            <a:off x="3694176" y="5120640"/>
            <a:ext cx="1353312" cy="4937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88653C4A-F354-66AC-50C6-F3C83F8A3BDE}"/>
              </a:ext>
            </a:extLst>
          </p:cNvPr>
          <p:cNvCxnSpPr>
            <a:cxnSpLocks/>
          </p:cNvCxnSpPr>
          <p:nvPr/>
        </p:nvCxnSpPr>
        <p:spPr>
          <a:xfrm flipH="1">
            <a:off x="9006840" y="2450592"/>
            <a:ext cx="848957" cy="978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3F83585A-85FA-6FAD-1065-3DE0CDF2E185}"/>
              </a:ext>
            </a:extLst>
          </p:cNvPr>
          <p:cNvSpPr txBox="1"/>
          <p:nvPr/>
        </p:nvSpPr>
        <p:spPr>
          <a:xfrm>
            <a:off x="6922007" y="1810513"/>
            <a:ext cx="1796505"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a:t>TA Linked to ER</a:t>
            </a:r>
          </a:p>
        </p:txBody>
      </p:sp>
      <p:sp>
        <p:nvSpPr>
          <p:cNvPr id="28" name="TextBox 27">
            <a:extLst>
              <a:ext uri="{FF2B5EF4-FFF2-40B4-BE49-F238E27FC236}">
                <a16:creationId xmlns:a16="http://schemas.microsoft.com/office/drawing/2014/main" id="{4E4CA52A-47AE-993E-0381-7819C072F1F0}"/>
              </a:ext>
            </a:extLst>
          </p:cNvPr>
          <p:cNvSpPr txBox="1"/>
          <p:nvPr/>
        </p:nvSpPr>
        <p:spPr>
          <a:xfrm>
            <a:off x="188478" y="4383772"/>
            <a:ext cx="762495" cy="371108"/>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a:t>Name</a:t>
            </a:r>
          </a:p>
        </p:txBody>
      </p:sp>
      <p:sp>
        <p:nvSpPr>
          <p:cNvPr id="29" name="TextBox 28">
            <a:extLst>
              <a:ext uri="{FF2B5EF4-FFF2-40B4-BE49-F238E27FC236}">
                <a16:creationId xmlns:a16="http://schemas.microsoft.com/office/drawing/2014/main" id="{676DC239-05D3-E183-A0DE-32CACBBAC923}"/>
              </a:ext>
            </a:extLst>
          </p:cNvPr>
          <p:cNvSpPr txBox="1"/>
          <p:nvPr/>
        </p:nvSpPr>
        <p:spPr>
          <a:xfrm>
            <a:off x="1397885" y="4385548"/>
            <a:ext cx="1600200"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a:t>Amount Due</a:t>
            </a:r>
          </a:p>
        </p:txBody>
      </p:sp>
      <p:sp>
        <p:nvSpPr>
          <p:cNvPr id="30" name="TextBox 29">
            <a:extLst>
              <a:ext uri="{FF2B5EF4-FFF2-40B4-BE49-F238E27FC236}">
                <a16:creationId xmlns:a16="http://schemas.microsoft.com/office/drawing/2014/main" id="{D463C82F-FCE5-2FEF-2873-1A4C16D8AB6E}"/>
              </a:ext>
            </a:extLst>
          </p:cNvPr>
          <p:cNvSpPr txBox="1"/>
          <p:nvPr/>
        </p:nvSpPr>
        <p:spPr>
          <a:xfrm>
            <a:off x="3287190" y="4383772"/>
            <a:ext cx="1536192" cy="60016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100" b="1"/>
              <a:t>Benefit to the grant/Additional Details</a:t>
            </a:r>
          </a:p>
        </p:txBody>
      </p:sp>
      <p:sp>
        <p:nvSpPr>
          <p:cNvPr id="31" name="TextBox 30">
            <a:extLst>
              <a:ext uri="{FF2B5EF4-FFF2-40B4-BE49-F238E27FC236}">
                <a16:creationId xmlns:a16="http://schemas.microsoft.com/office/drawing/2014/main" id="{C3F4397A-6F83-026C-CAF3-62DEFB4BAFD8}"/>
              </a:ext>
            </a:extLst>
          </p:cNvPr>
          <p:cNvSpPr txBox="1"/>
          <p:nvPr/>
        </p:nvSpPr>
        <p:spPr>
          <a:xfrm>
            <a:off x="2013394" y="5614416"/>
            <a:ext cx="1536192" cy="33855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a:t>Expense Lines</a:t>
            </a:r>
          </a:p>
        </p:txBody>
      </p:sp>
      <p:sp>
        <p:nvSpPr>
          <p:cNvPr id="32" name="TextBox 31">
            <a:extLst>
              <a:ext uri="{FF2B5EF4-FFF2-40B4-BE49-F238E27FC236}">
                <a16:creationId xmlns:a16="http://schemas.microsoft.com/office/drawing/2014/main" id="{41463713-D22D-0564-A40C-2801DA51BA60}"/>
              </a:ext>
            </a:extLst>
          </p:cNvPr>
          <p:cNvSpPr txBox="1"/>
          <p:nvPr/>
        </p:nvSpPr>
        <p:spPr>
          <a:xfrm>
            <a:off x="9743635" y="2122193"/>
            <a:ext cx="1143000" cy="26161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100" b="1"/>
              <a:t>Attachments</a:t>
            </a:r>
          </a:p>
        </p:txBody>
      </p:sp>
      <p:sp>
        <p:nvSpPr>
          <p:cNvPr id="34" name="TextBox 10">
            <a:extLst>
              <a:ext uri="{FF2B5EF4-FFF2-40B4-BE49-F238E27FC236}">
                <a16:creationId xmlns:a16="http://schemas.microsoft.com/office/drawing/2014/main" id="{B352CF62-48D0-A1BB-9B83-D45276257F12}"/>
              </a:ext>
            </a:extLst>
          </p:cNvPr>
          <p:cNvSpPr txBox="1">
            <a:spLocks noChangeArrowheads="1"/>
          </p:cNvSpPr>
          <p:nvPr/>
        </p:nvSpPr>
        <p:spPr bwMode="auto">
          <a:xfrm>
            <a:off x="6682948" y="772809"/>
            <a:ext cx="5509052"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Expense Report Example</a:t>
            </a:r>
          </a:p>
        </p:txBody>
      </p:sp>
      <p:grpSp>
        <p:nvGrpSpPr>
          <p:cNvPr id="4" name="Group 3">
            <a:extLst>
              <a:ext uri="{FF2B5EF4-FFF2-40B4-BE49-F238E27FC236}">
                <a16:creationId xmlns:a16="http://schemas.microsoft.com/office/drawing/2014/main" id="{344D9B70-4445-0D57-4DE9-5AFFF5BEE12F}"/>
              </a:ext>
            </a:extLst>
          </p:cNvPr>
          <p:cNvGrpSpPr/>
          <p:nvPr/>
        </p:nvGrpSpPr>
        <p:grpSpPr>
          <a:xfrm>
            <a:off x="8227192" y="137378"/>
            <a:ext cx="3608192" cy="476389"/>
            <a:chOff x="1313431" y="158615"/>
            <a:chExt cx="3640251" cy="685928"/>
          </a:xfrm>
        </p:grpSpPr>
        <p:grpSp>
          <p:nvGrpSpPr>
            <p:cNvPr id="6" name="Group 2">
              <a:extLst>
                <a:ext uri="{FF2B5EF4-FFF2-40B4-BE49-F238E27FC236}">
                  <a16:creationId xmlns:a16="http://schemas.microsoft.com/office/drawing/2014/main" id="{367802E4-385B-27FE-2D6B-0E5F38214E66}"/>
                </a:ext>
              </a:extLst>
            </p:cNvPr>
            <p:cNvGrpSpPr/>
            <p:nvPr/>
          </p:nvGrpSpPr>
          <p:grpSpPr>
            <a:xfrm>
              <a:off x="1313431" y="158615"/>
              <a:ext cx="3640251" cy="685928"/>
              <a:chOff x="0" y="0"/>
              <a:chExt cx="1587375" cy="299107"/>
            </a:xfrm>
          </p:grpSpPr>
          <p:sp>
            <p:nvSpPr>
              <p:cNvPr id="8" name="Freeform 3">
                <a:extLst>
                  <a:ext uri="{FF2B5EF4-FFF2-40B4-BE49-F238E27FC236}">
                    <a16:creationId xmlns:a16="http://schemas.microsoft.com/office/drawing/2014/main" id="{DADD345C-50E4-7925-A614-E19EC3F3BA19}"/>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1" name="TextBox 4">
                <a:extLst>
                  <a:ext uri="{FF2B5EF4-FFF2-40B4-BE49-F238E27FC236}">
                    <a16:creationId xmlns:a16="http://schemas.microsoft.com/office/drawing/2014/main" id="{0EF3F3F7-36D8-CDE1-E9D0-AD1709CA9EEF}"/>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Freeform 6">
              <a:extLst>
                <a:ext uri="{FF2B5EF4-FFF2-40B4-BE49-F238E27FC236}">
                  <a16:creationId xmlns:a16="http://schemas.microsoft.com/office/drawing/2014/main" id="{941C9148-75F5-4BF6-0D25-F388A7B124C1}"/>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Tree>
    <p:extLst>
      <p:ext uri="{BB962C8B-B14F-4D97-AF65-F5344CB8AC3E}">
        <p14:creationId xmlns:p14="http://schemas.microsoft.com/office/powerpoint/2010/main" val="307838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408AF-EC65-5629-419A-ABA40391B41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FA15280-06A2-CD22-FCFE-C6C61A556E3A}"/>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13626A11-CA87-7557-A012-395D786EDFA3}"/>
              </a:ext>
            </a:extLst>
          </p:cNvPr>
          <p:cNvSpPr txBox="1">
            <a:spLocks noChangeArrowheads="1"/>
          </p:cNvSpPr>
          <p:nvPr/>
        </p:nvSpPr>
        <p:spPr bwMode="auto">
          <a:xfrm>
            <a:off x="1266091" y="602320"/>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Vouchers</a:t>
            </a:r>
          </a:p>
        </p:txBody>
      </p:sp>
      <p:sp>
        <p:nvSpPr>
          <p:cNvPr id="4" name="Content Placeholder 2">
            <a:extLst>
              <a:ext uri="{FF2B5EF4-FFF2-40B4-BE49-F238E27FC236}">
                <a16:creationId xmlns:a16="http://schemas.microsoft.com/office/drawing/2014/main" id="{8E1DB4AB-F4C2-49E6-2698-02FB8F7DB6E2}"/>
              </a:ext>
            </a:extLst>
          </p:cNvPr>
          <p:cNvSpPr txBox="1">
            <a:spLocks/>
          </p:cNvSpPr>
          <p:nvPr/>
        </p:nvSpPr>
        <p:spPr>
          <a:xfrm>
            <a:off x="1054269" y="1337657"/>
            <a:ext cx="10594486" cy="252358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a:buNone/>
            </a:pPr>
            <a:r>
              <a:rPr lang="en-US" sz="2000">
                <a:latin typeface="Calibri" panose="020F0502020204030204" pitchFamily="34" charset="0"/>
                <a:ea typeface="Calibri" panose="020F0502020204030204" pitchFamily="34" charset="0"/>
                <a:cs typeface="Times New Roman" panose="02020603050405020304" pitchFamily="18" charset="0"/>
              </a:rPr>
              <a:t>We review vouchers submitted in PeopleSoft to ensure compliance and accuracy before processing payments. The most common type of vouchers we receive are:</a:t>
            </a:r>
          </a:p>
          <a:p>
            <a:r>
              <a:rPr lang="en-US" sz="2000"/>
              <a:t>Vendor Payments</a:t>
            </a:r>
          </a:p>
          <a:p>
            <a:r>
              <a:rPr lang="en-US" sz="2000"/>
              <a:t>APS (consultants)</a:t>
            </a:r>
          </a:p>
          <a:p>
            <a:r>
              <a:rPr lang="en-US" sz="2000"/>
              <a:t>Stipends (</a:t>
            </a:r>
            <a:r>
              <a:rPr lang="en-US" sz="2000" b="1"/>
              <a:t>non</a:t>
            </a:r>
            <a:r>
              <a:rPr lang="en-US" sz="2000"/>
              <a:t> UTEP students)</a:t>
            </a:r>
          </a:p>
          <a:p>
            <a:r>
              <a:rPr lang="en-US" sz="2000"/>
              <a:t>Subcontracts payments – GMA processed</a:t>
            </a:r>
          </a:p>
        </p:txBody>
      </p:sp>
      <p:graphicFrame>
        <p:nvGraphicFramePr>
          <p:cNvPr id="2" name="Table 1">
            <a:extLst>
              <a:ext uri="{FF2B5EF4-FFF2-40B4-BE49-F238E27FC236}">
                <a16:creationId xmlns:a16="http://schemas.microsoft.com/office/drawing/2014/main" id="{3F1F090F-4EC9-67DB-4E18-0E0CA48B6CAC}"/>
              </a:ext>
            </a:extLst>
          </p:cNvPr>
          <p:cNvGraphicFramePr>
            <a:graphicFrameLocks noGrp="1"/>
          </p:cNvGraphicFramePr>
          <p:nvPr>
            <p:extLst>
              <p:ext uri="{D42A27DB-BD31-4B8C-83A1-F6EECF244321}">
                <p14:modId xmlns:p14="http://schemas.microsoft.com/office/powerpoint/2010/main" val="1457257050"/>
              </p:ext>
            </p:extLst>
          </p:nvPr>
        </p:nvGraphicFramePr>
        <p:xfrm>
          <a:off x="6037729" y="2987976"/>
          <a:ext cx="6068225" cy="3782537"/>
        </p:xfrm>
        <a:graphic>
          <a:graphicData uri="http://schemas.openxmlformats.org/drawingml/2006/table">
            <a:tbl>
              <a:tblPr firstRow="1">
                <a:tableStyleId>{D113A9D2-9D6B-4929-AA2D-F23B5EE8CBE7}</a:tableStyleId>
              </a:tblPr>
              <a:tblGrid>
                <a:gridCol w="1432112">
                  <a:extLst>
                    <a:ext uri="{9D8B030D-6E8A-4147-A177-3AD203B41FA5}">
                      <a16:colId xmlns:a16="http://schemas.microsoft.com/office/drawing/2014/main" val="25216471"/>
                    </a:ext>
                  </a:extLst>
                </a:gridCol>
                <a:gridCol w="4636113">
                  <a:extLst>
                    <a:ext uri="{9D8B030D-6E8A-4147-A177-3AD203B41FA5}">
                      <a16:colId xmlns:a16="http://schemas.microsoft.com/office/drawing/2014/main" val="3441179812"/>
                    </a:ext>
                  </a:extLst>
                </a:gridCol>
              </a:tblGrid>
              <a:tr h="212260">
                <a:tc>
                  <a:txBody>
                    <a:bodyPr/>
                    <a:lstStyle/>
                    <a:p>
                      <a:pPr marL="0" indent="0" algn="l">
                        <a:buFont typeface="Arial" panose="020B0604020202020204" pitchFamily="34" charset="0"/>
                        <a:buNone/>
                      </a:pPr>
                      <a:r>
                        <a:rPr lang="en-US" sz="1200" b="1" u="none"/>
                        <a:t>Item</a:t>
                      </a:r>
                      <a:endParaRPr lang="en-US" sz="1200" u="none"/>
                    </a:p>
                  </a:txBody>
                  <a:tcPr marL="53065" marR="53065" marT="26533" marB="26533" anchor="ctr">
                    <a:solidFill>
                      <a:srgbClr val="041E41"/>
                    </a:solidFill>
                  </a:tcPr>
                </a:tc>
                <a:tc>
                  <a:txBody>
                    <a:bodyPr/>
                    <a:lstStyle/>
                    <a:p>
                      <a:pPr marL="0" indent="0" algn="l">
                        <a:buFont typeface="Arial" panose="020B0604020202020204" pitchFamily="34" charset="0"/>
                        <a:buNone/>
                      </a:pPr>
                      <a:r>
                        <a:rPr lang="en-US" sz="1200" b="1" u="none"/>
                        <a:t>Review Criteria</a:t>
                      </a:r>
                      <a:endParaRPr lang="en-US" sz="1200" u="none"/>
                    </a:p>
                  </a:txBody>
                  <a:tcPr marL="53065" marR="53065" marT="26533" marB="26533" anchor="ctr">
                    <a:solidFill>
                      <a:srgbClr val="041E41"/>
                    </a:solidFill>
                  </a:tcPr>
                </a:tc>
                <a:extLst>
                  <a:ext uri="{0D108BD9-81ED-4DB2-BD59-A6C34878D82A}">
                    <a16:rowId xmlns:a16="http://schemas.microsoft.com/office/drawing/2014/main" val="3431029588"/>
                  </a:ext>
                </a:extLst>
              </a:tr>
              <a:tr h="469722">
                <a:tc>
                  <a:txBody>
                    <a:bodyPr/>
                    <a:lstStyle/>
                    <a:p>
                      <a:pPr marL="171450" indent="-171450" algn="l">
                        <a:buFont typeface="Arial" panose="020B0604020202020204" pitchFamily="34" charset="0"/>
                        <a:buChar char="•"/>
                      </a:pPr>
                      <a:r>
                        <a:rPr lang="en-US" sz="1200" b="1"/>
                        <a:t>Invoice Number</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Must match exactly between PeopleSoft and the physical invoice. Confirms the correct invoice is being paid.</a:t>
                      </a:r>
                    </a:p>
                  </a:txBody>
                  <a:tcPr marL="53065" marR="53065" marT="26533" marB="26533" anchor="ctr">
                    <a:solidFill>
                      <a:srgbClr val="041E41"/>
                    </a:solidFill>
                  </a:tcPr>
                </a:tc>
                <a:extLst>
                  <a:ext uri="{0D108BD9-81ED-4DB2-BD59-A6C34878D82A}">
                    <a16:rowId xmlns:a16="http://schemas.microsoft.com/office/drawing/2014/main" val="249460816"/>
                  </a:ext>
                </a:extLst>
              </a:tr>
              <a:tr h="287001">
                <a:tc>
                  <a:txBody>
                    <a:bodyPr/>
                    <a:lstStyle/>
                    <a:p>
                      <a:pPr marL="171450" indent="-171450" algn="l">
                        <a:buFont typeface="Arial" panose="020B0604020202020204" pitchFamily="34" charset="0"/>
                        <a:buChar char="•"/>
                      </a:pPr>
                      <a:r>
                        <a:rPr lang="en-US" sz="1200" b="1"/>
                        <a:t>Total Amount</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Must match the invoice’s total to prevent over/underpayment.</a:t>
                      </a:r>
                    </a:p>
                  </a:txBody>
                  <a:tcPr marL="53065" marR="53065" marT="26533" marB="26533" anchor="ctr">
                    <a:solidFill>
                      <a:srgbClr val="041E41"/>
                    </a:solidFill>
                  </a:tcPr>
                </a:tc>
                <a:extLst>
                  <a:ext uri="{0D108BD9-81ED-4DB2-BD59-A6C34878D82A}">
                    <a16:rowId xmlns:a16="http://schemas.microsoft.com/office/drawing/2014/main" val="1106236829"/>
                  </a:ext>
                </a:extLst>
              </a:tr>
              <a:tr h="246955">
                <a:tc>
                  <a:txBody>
                    <a:bodyPr/>
                    <a:lstStyle/>
                    <a:p>
                      <a:pPr marL="171450" indent="-171450" algn="l">
                        <a:buFont typeface="Arial" panose="020B0604020202020204" pitchFamily="34" charset="0"/>
                        <a:buChar char="•"/>
                      </a:pPr>
                      <a:r>
                        <a:rPr lang="en-US" sz="1200" b="1"/>
                        <a:t>Attachments</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All supporting documentation must be included (invoices, memos, emails, etc.).</a:t>
                      </a:r>
                    </a:p>
                  </a:txBody>
                  <a:tcPr marL="53065" marR="53065" marT="26533" marB="26533" anchor="ctr">
                    <a:solidFill>
                      <a:srgbClr val="041E41"/>
                    </a:solidFill>
                  </a:tcPr>
                </a:tc>
                <a:extLst>
                  <a:ext uri="{0D108BD9-81ED-4DB2-BD59-A6C34878D82A}">
                    <a16:rowId xmlns:a16="http://schemas.microsoft.com/office/drawing/2014/main" val="3933266573"/>
                  </a:ext>
                </a:extLst>
              </a:tr>
              <a:tr h="447188">
                <a:tc>
                  <a:txBody>
                    <a:bodyPr/>
                    <a:lstStyle/>
                    <a:p>
                      <a:pPr marL="171450" indent="-171450" algn="l">
                        <a:buFont typeface="Arial" panose="020B0604020202020204" pitchFamily="34" charset="0"/>
                        <a:buChar char="•"/>
                      </a:pPr>
                      <a:r>
                        <a:rPr lang="en-US" sz="1200" b="1"/>
                        <a:t>Comments</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Project Admin must justify how the expense supports the grant. Include relevant info (e.g., why </a:t>
                      </a:r>
                      <a:r>
                        <a:rPr lang="en-US" sz="1200" err="1"/>
                        <a:t>MinerMall</a:t>
                      </a:r>
                      <a:r>
                        <a:rPr lang="en-US" sz="1200"/>
                        <a:t> wasn't used). Missing info requires follow-up.</a:t>
                      </a:r>
                    </a:p>
                  </a:txBody>
                  <a:tcPr marL="53065" marR="53065" marT="26533" marB="26533" anchor="ctr">
                    <a:solidFill>
                      <a:srgbClr val="041E41"/>
                    </a:solidFill>
                  </a:tcPr>
                </a:tc>
                <a:extLst>
                  <a:ext uri="{0D108BD9-81ED-4DB2-BD59-A6C34878D82A}">
                    <a16:rowId xmlns:a16="http://schemas.microsoft.com/office/drawing/2014/main" val="2858736799"/>
                  </a:ext>
                </a:extLst>
              </a:tr>
              <a:tr h="567328">
                <a:tc>
                  <a:txBody>
                    <a:bodyPr/>
                    <a:lstStyle/>
                    <a:p>
                      <a:pPr marL="171450" indent="-171450" algn="l">
                        <a:buFont typeface="Arial" panose="020B0604020202020204" pitchFamily="34" charset="0"/>
                        <a:buChar char="•"/>
                      </a:pPr>
                      <a:r>
                        <a:rPr lang="en-US" sz="1200" b="1"/>
                        <a:t>Expense Account</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Must be an appropriate expense account (6-series only):</a:t>
                      </a:r>
                      <a:br>
                        <a:rPr lang="en-US" sz="1200"/>
                      </a:br>
                      <a:r>
                        <a:rPr lang="en-US" sz="1200"/>
                        <a:t>Not allowed: 4-series (revenue), 5-series (salary), 7-series (F&amp;A), 8-series (equipment).  Always verify </a:t>
                      </a:r>
                      <a:r>
                        <a:rPr lang="en-US" sz="1200" b="1"/>
                        <a:t>every distribution line</a:t>
                      </a:r>
                      <a:r>
                        <a:rPr lang="en-US" sz="1200"/>
                        <a:t>.</a:t>
                      </a:r>
                    </a:p>
                  </a:txBody>
                  <a:tcPr marL="53065" marR="53065" marT="26533" marB="26533" anchor="ctr">
                    <a:solidFill>
                      <a:srgbClr val="041E41"/>
                    </a:solidFill>
                  </a:tcPr>
                </a:tc>
                <a:extLst>
                  <a:ext uri="{0D108BD9-81ED-4DB2-BD59-A6C34878D82A}">
                    <a16:rowId xmlns:a16="http://schemas.microsoft.com/office/drawing/2014/main" val="3071043976"/>
                  </a:ext>
                </a:extLst>
              </a:tr>
              <a:tr h="212260">
                <a:tc>
                  <a:txBody>
                    <a:bodyPr/>
                    <a:lstStyle/>
                    <a:p>
                      <a:pPr marL="171450" indent="-171450" algn="l">
                        <a:buFont typeface="Arial" panose="020B0604020202020204" pitchFamily="34" charset="0"/>
                        <a:buChar char="•"/>
                      </a:pPr>
                      <a:r>
                        <a:rPr lang="en-US" sz="1200" b="1"/>
                        <a:t>Project</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Must list the correct grant being charged.</a:t>
                      </a:r>
                    </a:p>
                  </a:txBody>
                  <a:tcPr marL="53065" marR="53065" marT="26533" marB="26533" anchor="ctr">
                    <a:solidFill>
                      <a:srgbClr val="041E41"/>
                    </a:solidFill>
                  </a:tcPr>
                </a:tc>
                <a:extLst>
                  <a:ext uri="{0D108BD9-81ED-4DB2-BD59-A6C34878D82A}">
                    <a16:rowId xmlns:a16="http://schemas.microsoft.com/office/drawing/2014/main" val="409478559"/>
                  </a:ext>
                </a:extLst>
              </a:tr>
              <a:tr h="371456">
                <a:tc>
                  <a:txBody>
                    <a:bodyPr/>
                    <a:lstStyle/>
                    <a:p>
                      <a:pPr marL="171450" indent="-171450" algn="l">
                        <a:buFont typeface="Arial" panose="020B0604020202020204" pitchFamily="34" charset="0"/>
                        <a:buChar char="•"/>
                      </a:pPr>
                      <a:r>
                        <a:rPr lang="en-US" sz="1200" b="1"/>
                        <a:t>Address</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Vendor address in PeopleSoft must match the invoice.</a:t>
                      </a:r>
                    </a:p>
                  </a:txBody>
                  <a:tcPr marL="53065" marR="53065" marT="26533" marB="26533" anchor="ctr">
                    <a:solidFill>
                      <a:srgbClr val="041E41"/>
                    </a:solidFill>
                  </a:tcPr>
                </a:tc>
                <a:extLst>
                  <a:ext uri="{0D108BD9-81ED-4DB2-BD59-A6C34878D82A}">
                    <a16:rowId xmlns:a16="http://schemas.microsoft.com/office/drawing/2014/main" val="3931854356"/>
                  </a:ext>
                </a:extLst>
              </a:tr>
              <a:tr h="212260">
                <a:tc>
                  <a:txBody>
                    <a:bodyPr/>
                    <a:lstStyle/>
                    <a:p>
                      <a:pPr marL="171450" indent="-171450" algn="l">
                        <a:buFont typeface="Arial" panose="020B0604020202020204" pitchFamily="34" charset="0"/>
                        <a:buChar char="•"/>
                      </a:pPr>
                      <a:r>
                        <a:rPr lang="en-US" sz="1200" b="1"/>
                        <a:t>Schedule Due</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a:t>Confirm appropriate payment scheduling.</a:t>
                      </a:r>
                    </a:p>
                  </a:txBody>
                  <a:tcPr marL="53065" marR="53065" marT="26533" marB="26533" anchor="ctr">
                    <a:solidFill>
                      <a:srgbClr val="041E41"/>
                    </a:solidFill>
                  </a:tcPr>
                </a:tc>
                <a:extLst>
                  <a:ext uri="{0D108BD9-81ED-4DB2-BD59-A6C34878D82A}">
                    <a16:rowId xmlns:a16="http://schemas.microsoft.com/office/drawing/2014/main" val="1033712456"/>
                  </a:ext>
                </a:extLst>
              </a:tr>
              <a:tr h="324282">
                <a:tc>
                  <a:txBody>
                    <a:bodyPr/>
                    <a:lstStyle/>
                    <a:p>
                      <a:pPr marL="171450" indent="-171450" algn="l">
                        <a:buFont typeface="Arial" panose="020B0604020202020204" pitchFamily="34" charset="0"/>
                        <a:buChar char="•"/>
                      </a:pPr>
                      <a:r>
                        <a:rPr lang="en-US" sz="1200" b="1"/>
                        <a:t>Late Charges</a:t>
                      </a:r>
                      <a:endParaRPr lang="en-US" sz="1200"/>
                    </a:p>
                  </a:txBody>
                  <a:tcPr marL="53065" marR="53065" marT="26533" marB="26533" anchor="ctr">
                    <a:solidFill>
                      <a:srgbClr val="041E41"/>
                    </a:solidFill>
                  </a:tcPr>
                </a:tc>
                <a:tc>
                  <a:txBody>
                    <a:bodyPr/>
                    <a:lstStyle/>
                    <a:p>
                      <a:pPr marL="171450" indent="-171450" algn="l">
                        <a:buFont typeface="Arial" panose="020B0604020202020204" pitchFamily="34" charset="0"/>
                        <a:buChar char="•"/>
                      </a:pPr>
                      <a:r>
                        <a:rPr lang="en-US" sz="1200" b="1"/>
                        <a:t>Grants do not pay late fees.</a:t>
                      </a:r>
                      <a:r>
                        <a:rPr lang="en-US" sz="1200"/>
                        <a:t> This field must be left blank. </a:t>
                      </a:r>
                    </a:p>
                  </a:txBody>
                  <a:tcPr marL="53065" marR="53065" marT="26533" marB="26533" anchor="ctr">
                    <a:solidFill>
                      <a:srgbClr val="041E41"/>
                    </a:solidFill>
                  </a:tcPr>
                </a:tc>
                <a:extLst>
                  <a:ext uri="{0D108BD9-81ED-4DB2-BD59-A6C34878D82A}">
                    <a16:rowId xmlns:a16="http://schemas.microsoft.com/office/drawing/2014/main" val="3548706474"/>
                  </a:ext>
                </a:extLst>
              </a:tr>
            </a:tbl>
          </a:graphicData>
        </a:graphic>
      </p:graphicFrame>
      <p:sp>
        <p:nvSpPr>
          <p:cNvPr id="6" name="TextBox 5">
            <a:extLst>
              <a:ext uri="{FF2B5EF4-FFF2-40B4-BE49-F238E27FC236}">
                <a16:creationId xmlns:a16="http://schemas.microsoft.com/office/drawing/2014/main" id="{3AF8EE06-F2E0-0DDD-020E-8FA256D31356}"/>
              </a:ext>
            </a:extLst>
          </p:cNvPr>
          <p:cNvSpPr txBox="1"/>
          <p:nvPr/>
        </p:nvSpPr>
        <p:spPr>
          <a:xfrm>
            <a:off x="7373489" y="2355658"/>
            <a:ext cx="2813334" cy="461665"/>
          </a:xfrm>
          <a:prstGeom prst="rect">
            <a:avLst/>
          </a:prstGeom>
          <a:noFill/>
        </p:spPr>
        <p:txBody>
          <a:bodyPr wrap="none" rtlCol="0">
            <a:spAutoFit/>
          </a:bodyPr>
          <a:lstStyle/>
          <a:p>
            <a:r>
              <a:rPr lang="en-US" sz="2400" b="1" u="sng"/>
              <a:t>Key Items we review</a:t>
            </a:r>
          </a:p>
        </p:txBody>
      </p:sp>
      <p:pic>
        <p:nvPicPr>
          <p:cNvPr id="8" name="Picture 7" descr="A hand holding a coin&#10;&#10;Description automatically generated">
            <a:extLst>
              <a:ext uri="{FF2B5EF4-FFF2-40B4-BE49-F238E27FC236}">
                <a16:creationId xmlns:a16="http://schemas.microsoft.com/office/drawing/2014/main" id="{2301ABE4-6DF9-384C-7954-6FA58708543F}"/>
              </a:ext>
            </a:extLst>
          </p:cNvPr>
          <p:cNvPicPr>
            <a:picLocks noChangeAspect="1"/>
          </p:cNvPicPr>
          <p:nvPr/>
        </p:nvPicPr>
        <p:blipFill>
          <a:blip r:embed="rId2"/>
          <a:stretch>
            <a:fillRect/>
          </a:stretch>
        </p:blipFill>
        <p:spPr>
          <a:xfrm>
            <a:off x="10782422" y="1862425"/>
            <a:ext cx="1054591" cy="1054591"/>
          </a:xfrm>
          <a:prstGeom prst="rect">
            <a:avLst/>
          </a:prstGeom>
        </p:spPr>
      </p:pic>
      <p:grpSp>
        <p:nvGrpSpPr>
          <p:cNvPr id="7" name="Group 6">
            <a:extLst>
              <a:ext uri="{FF2B5EF4-FFF2-40B4-BE49-F238E27FC236}">
                <a16:creationId xmlns:a16="http://schemas.microsoft.com/office/drawing/2014/main" id="{088D27C5-4742-28C4-B4D7-B1335F2C67BB}"/>
              </a:ext>
            </a:extLst>
          </p:cNvPr>
          <p:cNvGrpSpPr/>
          <p:nvPr/>
        </p:nvGrpSpPr>
        <p:grpSpPr>
          <a:xfrm>
            <a:off x="701591" y="73733"/>
            <a:ext cx="3608192" cy="476389"/>
            <a:chOff x="1313431" y="158615"/>
            <a:chExt cx="3640251" cy="685928"/>
          </a:xfrm>
        </p:grpSpPr>
        <p:grpSp>
          <p:nvGrpSpPr>
            <p:cNvPr id="9" name="Group 2">
              <a:extLst>
                <a:ext uri="{FF2B5EF4-FFF2-40B4-BE49-F238E27FC236}">
                  <a16:creationId xmlns:a16="http://schemas.microsoft.com/office/drawing/2014/main" id="{BBE9F74F-D6B2-D316-D4BE-CCB34CC75533}"/>
                </a:ext>
              </a:extLst>
            </p:cNvPr>
            <p:cNvGrpSpPr/>
            <p:nvPr/>
          </p:nvGrpSpPr>
          <p:grpSpPr>
            <a:xfrm>
              <a:off x="1313431" y="158615"/>
              <a:ext cx="3640251" cy="685928"/>
              <a:chOff x="0" y="0"/>
              <a:chExt cx="1587375" cy="299107"/>
            </a:xfrm>
          </p:grpSpPr>
          <p:sp>
            <p:nvSpPr>
              <p:cNvPr id="11" name="Freeform 3">
                <a:extLst>
                  <a:ext uri="{FF2B5EF4-FFF2-40B4-BE49-F238E27FC236}">
                    <a16:creationId xmlns:a16="http://schemas.microsoft.com/office/drawing/2014/main" id="{A1165DCD-9782-2EB4-BFB6-2399C31980FD}"/>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2" name="TextBox 4">
                <a:extLst>
                  <a:ext uri="{FF2B5EF4-FFF2-40B4-BE49-F238E27FC236}">
                    <a16:creationId xmlns:a16="http://schemas.microsoft.com/office/drawing/2014/main" id="{73C47FAF-EE94-0FBF-033A-4EEDF89D7726}"/>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Freeform 6">
              <a:extLst>
                <a:ext uri="{FF2B5EF4-FFF2-40B4-BE49-F238E27FC236}">
                  <a16:creationId xmlns:a16="http://schemas.microsoft.com/office/drawing/2014/main" id="{D6C35B1D-D292-1065-5015-E40EBDB7FABB}"/>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Tree>
    <p:extLst>
      <p:ext uri="{BB962C8B-B14F-4D97-AF65-F5344CB8AC3E}">
        <p14:creationId xmlns:p14="http://schemas.microsoft.com/office/powerpoint/2010/main" val="223526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E99D-5A86-305C-677D-8980E4FD96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390E6A-3BDF-3229-796D-50CCB701577F}"/>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D1DA5DA7-40EB-5509-88B9-A4E894A0F0FA}"/>
              </a:ext>
            </a:extLst>
          </p:cNvPr>
          <p:cNvSpPr txBox="1">
            <a:spLocks noChangeArrowheads="1"/>
          </p:cNvSpPr>
          <p:nvPr/>
        </p:nvSpPr>
        <p:spPr bwMode="auto">
          <a:xfrm>
            <a:off x="1071109" y="760393"/>
            <a:ext cx="10925909" cy="646331"/>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3600">
                <a:solidFill>
                  <a:schemeClr val="bg1"/>
                </a:solidFill>
              </a:rPr>
              <a:t>Authorization of Professional Services (APS forms)</a:t>
            </a:r>
            <a:endParaRPr lang="en-US" altLang="en-US" sz="3500">
              <a:solidFill>
                <a:schemeClr val="bg1"/>
              </a:solidFill>
              <a:ea typeface="Open Sans Semibold" panose="020B070603080402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00E06249-3760-1728-2B8A-8CF59B28C2CA}"/>
              </a:ext>
            </a:extLst>
          </p:cNvPr>
          <p:cNvSpPr txBox="1">
            <a:spLocks/>
          </p:cNvSpPr>
          <p:nvPr/>
        </p:nvSpPr>
        <p:spPr>
          <a:xfrm>
            <a:off x="1166003" y="1480399"/>
            <a:ext cx="916133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a:t>For individual consultants who will provide consulting or specialized services to the grant.</a:t>
            </a:r>
          </a:p>
          <a:p>
            <a:pPr>
              <a:buFont typeface="Wingdings" panose="05000000000000000000" pitchFamily="2" charset="2"/>
              <a:buChar char="§"/>
            </a:pPr>
            <a:r>
              <a:rPr lang="en-US" sz="1800"/>
              <a:t> An APS form is required for payments over $250. </a:t>
            </a:r>
          </a:p>
          <a:p>
            <a:pPr>
              <a:buFont typeface="Wingdings" panose="05000000000000000000" pitchFamily="2" charset="2"/>
              <a:buChar char="§"/>
            </a:pPr>
            <a:r>
              <a:rPr lang="en-US" sz="1800"/>
              <a:t>For payments under $250, an invoice is required </a:t>
            </a:r>
          </a:p>
          <a:p>
            <a:pPr lvl="1">
              <a:buFont typeface="Wingdings" panose="05000000000000000000" pitchFamily="2" charset="2"/>
              <a:buChar char="ü"/>
            </a:pPr>
            <a:r>
              <a:rPr lang="en-US" sz="1600"/>
              <a:t>must include the date services were provided</a:t>
            </a:r>
          </a:p>
          <a:p>
            <a:pPr lvl="1">
              <a:buFont typeface="Wingdings" panose="05000000000000000000" pitchFamily="2" charset="2"/>
              <a:buChar char="ü"/>
            </a:pPr>
            <a:r>
              <a:rPr lang="en-US" sz="1600"/>
              <a:t>a description of the services provided</a:t>
            </a:r>
          </a:p>
          <a:p>
            <a:pPr lvl="1">
              <a:buFont typeface="Wingdings" panose="05000000000000000000" pitchFamily="2" charset="2"/>
              <a:buChar char="ü"/>
            </a:pPr>
            <a:r>
              <a:rPr lang="en-US" sz="1600"/>
              <a:t>the amount to be paid </a:t>
            </a:r>
          </a:p>
          <a:p>
            <a:pPr>
              <a:buFont typeface="Wingdings" panose="05000000000000000000" pitchFamily="2" charset="2"/>
              <a:buChar char="§"/>
            </a:pPr>
            <a:r>
              <a:rPr lang="en-US" sz="1800"/>
              <a:t> APS forms cannot be used for active employees; an Additional Pay form must be processed with Payroll for employees. </a:t>
            </a:r>
          </a:p>
        </p:txBody>
      </p:sp>
      <p:graphicFrame>
        <p:nvGraphicFramePr>
          <p:cNvPr id="9" name="Table 8">
            <a:extLst>
              <a:ext uri="{FF2B5EF4-FFF2-40B4-BE49-F238E27FC236}">
                <a16:creationId xmlns:a16="http://schemas.microsoft.com/office/drawing/2014/main" id="{A8480E5C-81AC-FEBC-D441-3EA68B471B4C}"/>
              </a:ext>
            </a:extLst>
          </p:cNvPr>
          <p:cNvGraphicFramePr>
            <a:graphicFrameLocks noGrp="1"/>
          </p:cNvGraphicFramePr>
          <p:nvPr>
            <p:extLst>
              <p:ext uri="{D42A27DB-BD31-4B8C-83A1-F6EECF244321}">
                <p14:modId xmlns:p14="http://schemas.microsoft.com/office/powerpoint/2010/main" val="2742568523"/>
              </p:ext>
            </p:extLst>
          </p:nvPr>
        </p:nvGraphicFramePr>
        <p:xfrm>
          <a:off x="4181669" y="4372661"/>
          <a:ext cx="8010331" cy="2464016"/>
        </p:xfrm>
        <a:graphic>
          <a:graphicData uri="http://schemas.openxmlformats.org/drawingml/2006/table">
            <a:tbl>
              <a:tblPr firstRow="1">
                <a:tableStyleId>{D113A9D2-9D6B-4929-AA2D-F23B5EE8CBE7}</a:tableStyleId>
              </a:tblPr>
              <a:tblGrid>
                <a:gridCol w="2130140">
                  <a:extLst>
                    <a:ext uri="{9D8B030D-6E8A-4147-A177-3AD203B41FA5}">
                      <a16:colId xmlns:a16="http://schemas.microsoft.com/office/drawing/2014/main" val="4083257889"/>
                    </a:ext>
                  </a:extLst>
                </a:gridCol>
                <a:gridCol w="5880191">
                  <a:extLst>
                    <a:ext uri="{9D8B030D-6E8A-4147-A177-3AD203B41FA5}">
                      <a16:colId xmlns:a16="http://schemas.microsoft.com/office/drawing/2014/main" val="1489423312"/>
                    </a:ext>
                  </a:extLst>
                </a:gridCol>
              </a:tblGrid>
              <a:tr h="298772">
                <a:tc>
                  <a:txBody>
                    <a:bodyPr/>
                    <a:lstStyle/>
                    <a:p>
                      <a:pPr marL="0" indent="0">
                        <a:buFont typeface="Arial" panose="020B0604020202020204" pitchFamily="34" charset="0"/>
                        <a:buNone/>
                      </a:pPr>
                      <a:r>
                        <a:rPr lang="en-US" sz="1500" b="1" u="none"/>
                        <a:t>Item</a:t>
                      </a:r>
                      <a:endParaRPr lang="en-US" sz="1500" u="none"/>
                    </a:p>
                  </a:txBody>
                  <a:tcPr marL="73751" marR="73751" marT="36876" marB="36876" anchor="ctr">
                    <a:solidFill>
                      <a:srgbClr val="041E41"/>
                    </a:solidFill>
                  </a:tcPr>
                </a:tc>
                <a:tc>
                  <a:txBody>
                    <a:bodyPr/>
                    <a:lstStyle/>
                    <a:p>
                      <a:pPr marL="0" indent="0">
                        <a:buFont typeface="Arial" panose="020B0604020202020204" pitchFamily="34" charset="0"/>
                        <a:buNone/>
                      </a:pPr>
                      <a:r>
                        <a:rPr lang="en-US" sz="1500" b="1" u="none"/>
                        <a:t>Review Details</a:t>
                      </a:r>
                      <a:endParaRPr lang="en-US" sz="1500" u="none"/>
                    </a:p>
                  </a:txBody>
                  <a:tcPr marL="73751" marR="73751" marT="36876" marB="36876" anchor="ctr">
                    <a:solidFill>
                      <a:srgbClr val="041E41"/>
                    </a:solidFill>
                  </a:tcPr>
                </a:tc>
                <a:extLst>
                  <a:ext uri="{0D108BD9-81ED-4DB2-BD59-A6C34878D82A}">
                    <a16:rowId xmlns:a16="http://schemas.microsoft.com/office/drawing/2014/main" val="1159558995"/>
                  </a:ext>
                </a:extLst>
              </a:tr>
              <a:tr h="448781">
                <a:tc>
                  <a:txBody>
                    <a:bodyPr/>
                    <a:lstStyle/>
                    <a:p>
                      <a:pPr marL="285750" indent="-285750">
                        <a:buFont typeface="Arial" panose="020B0604020202020204" pitchFamily="34" charset="0"/>
                        <a:buChar char="•"/>
                      </a:pPr>
                      <a:r>
                        <a:rPr lang="en-US" sz="1200" b="1"/>
                        <a:t>APS Form</a:t>
                      </a:r>
                      <a:endParaRPr lang="en-US" sz="1200"/>
                    </a:p>
                  </a:txBody>
                  <a:tcPr marL="73751" marR="73751" marT="36876" marB="36876" anchor="ctr">
                    <a:solidFill>
                      <a:srgbClr val="041E41"/>
                    </a:solidFill>
                  </a:tcPr>
                </a:tc>
                <a:tc>
                  <a:txBody>
                    <a:bodyPr/>
                    <a:lstStyle/>
                    <a:p>
                      <a:pPr marL="285750" indent="-285750">
                        <a:buFont typeface="Arial" panose="020B0604020202020204" pitchFamily="34" charset="0"/>
                        <a:buChar char="•"/>
                      </a:pPr>
                      <a:r>
                        <a:rPr lang="en-US" sz="1200"/>
                        <a:t>Must be </a:t>
                      </a:r>
                      <a:r>
                        <a:rPr lang="en-US" sz="1200" b="1"/>
                        <a:t>completely filled out</a:t>
                      </a:r>
                    </a:p>
                    <a:p>
                      <a:pPr marL="285750" indent="-285750">
                        <a:buFont typeface="Arial" panose="020B0604020202020204" pitchFamily="34" charset="0"/>
                        <a:buChar char="•"/>
                      </a:pPr>
                      <a:r>
                        <a:rPr lang="en-US" sz="1200"/>
                        <a:t>Approval certified signatures</a:t>
                      </a:r>
                    </a:p>
                  </a:txBody>
                  <a:tcPr marL="73751" marR="73751" marT="36876" marB="36876" anchor="ctr">
                    <a:solidFill>
                      <a:srgbClr val="041E41"/>
                    </a:solidFill>
                  </a:tcPr>
                </a:tc>
                <a:extLst>
                  <a:ext uri="{0D108BD9-81ED-4DB2-BD59-A6C34878D82A}">
                    <a16:rowId xmlns:a16="http://schemas.microsoft.com/office/drawing/2014/main" val="1760184758"/>
                  </a:ext>
                </a:extLst>
              </a:tr>
              <a:tr h="467212">
                <a:tc>
                  <a:txBody>
                    <a:bodyPr/>
                    <a:lstStyle/>
                    <a:p>
                      <a:pPr marL="285750" indent="-285750">
                        <a:buFont typeface="Arial" panose="020B0604020202020204" pitchFamily="34" charset="0"/>
                        <a:buChar char="•"/>
                      </a:pPr>
                      <a:r>
                        <a:rPr lang="en-US" sz="1200" b="1"/>
                        <a:t>Attachments</a:t>
                      </a:r>
                      <a:endParaRPr lang="en-US" sz="1200"/>
                    </a:p>
                  </a:txBody>
                  <a:tcPr marL="73751" marR="73751" marT="36876" marB="36876" anchor="ctr">
                    <a:solidFill>
                      <a:srgbClr val="041E41"/>
                    </a:solidFill>
                  </a:tcPr>
                </a:tc>
                <a:tc>
                  <a:txBody>
                    <a:bodyPr/>
                    <a:lstStyle/>
                    <a:p>
                      <a:pPr marL="285750" indent="-285750">
                        <a:buFont typeface="Arial" panose="020B0604020202020204" pitchFamily="34" charset="0"/>
                        <a:buChar char="•"/>
                      </a:pPr>
                      <a:r>
                        <a:rPr lang="en-US" sz="1200"/>
                        <a:t>Consultant’s </a:t>
                      </a:r>
                      <a:r>
                        <a:rPr lang="en-US" sz="1200" b="1"/>
                        <a:t>CV or resume</a:t>
                      </a:r>
                    </a:p>
                    <a:p>
                      <a:pPr marL="285750" indent="-285750">
                        <a:buFont typeface="Arial" panose="020B0604020202020204" pitchFamily="34" charset="0"/>
                        <a:buChar char="•"/>
                      </a:pPr>
                      <a:r>
                        <a:rPr lang="en-US" sz="1200"/>
                        <a:t> </a:t>
                      </a:r>
                      <a:r>
                        <a:rPr lang="en-US" sz="1200" b="1"/>
                        <a:t>Invoice</a:t>
                      </a:r>
                      <a:r>
                        <a:rPr lang="en-US" sz="1200"/>
                        <a:t> (includes date, services provided, amount)</a:t>
                      </a:r>
                    </a:p>
                  </a:txBody>
                  <a:tcPr marL="73751" marR="73751" marT="36876" marB="36876" anchor="ctr">
                    <a:solidFill>
                      <a:srgbClr val="041E41"/>
                    </a:solidFill>
                  </a:tcPr>
                </a:tc>
                <a:extLst>
                  <a:ext uri="{0D108BD9-81ED-4DB2-BD59-A6C34878D82A}">
                    <a16:rowId xmlns:a16="http://schemas.microsoft.com/office/drawing/2014/main" val="3730129438"/>
                  </a:ext>
                </a:extLst>
              </a:tr>
              <a:tr h="317923">
                <a:tc>
                  <a:txBody>
                    <a:bodyPr/>
                    <a:lstStyle/>
                    <a:p>
                      <a:pPr marL="285750" indent="-285750">
                        <a:buFont typeface="Arial" panose="020B0604020202020204" pitchFamily="34" charset="0"/>
                        <a:buChar char="•"/>
                      </a:pPr>
                      <a:r>
                        <a:rPr lang="en-US" sz="1200" b="1"/>
                        <a:t>Address Match</a:t>
                      </a:r>
                      <a:endParaRPr lang="en-US" sz="1200"/>
                    </a:p>
                  </a:txBody>
                  <a:tcPr marL="73751" marR="73751" marT="36876" marB="36876" anchor="ctr">
                    <a:solidFill>
                      <a:srgbClr val="041E41"/>
                    </a:solidFill>
                  </a:tcPr>
                </a:tc>
                <a:tc>
                  <a:txBody>
                    <a:bodyPr/>
                    <a:lstStyle/>
                    <a:p>
                      <a:pPr marL="285750" indent="-285750">
                        <a:buFont typeface="Arial" panose="020B0604020202020204" pitchFamily="34" charset="0"/>
                        <a:buChar char="•"/>
                      </a:pPr>
                      <a:r>
                        <a:rPr lang="en-US" sz="1200"/>
                        <a:t>Consultant’s invoice address must </a:t>
                      </a:r>
                      <a:r>
                        <a:rPr lang="en-US" sz="1200" b="1"/>
                        <a:t>match </a:t>
                      </a:r>
                      <a:r>
                        <a:rPr lang="en-US" sz="1200" b="0"/>
                        <a:t>with</a:t>
                      </a:r>
                      <a:r>
                        <a:rPr lang="en-US" sz="1200"/>
                        <a:t> what’s in the voucher’s payment tab.</a:t>
                      </a:r>
                    </a:p>
                  </a:txBody>
                  <a:tcPr marL="73751" marR="73751" marT="36876" marB="36876" anchor="ctr">
                    <a:solidFill>
                      <a:srgbClr val="041E41"/>
                    </a:solidFill>
                  </a:tcPr>
                </a:tc>
                <a:extLst>
                  <a:ext uri="{0D108BD9-81ED-4DB2-BD59-A6C34878D82A}">
                    <a16:rowId xmlns:a16="http://schemas.microsoft.com/office/drawing/2014/main" val="2775540469"/>
                  </a:ext>
                </a:extLst>
              </a:tr>
              <a:tr h="287001">
                <a:tc>
                  <a:txBody>
                    <a:bodyPr/>
                    <a:lstStyle/>
                    <a:p>
                      <a:pPr marL="285750" indent="-285750">
                        <a:buFont typeface="Arial" panose="020B0604020202020204" pitchFamily="34" charset="0"/>
                        <a:buChar char="•"/>
                      </a:pPr>
                      <a:r>
                        <a:rPr lang="en-US" sz="1200" b="1"/>
                        <a:t>Allowability</a:t>
                      </a:r>
                      <a:endParaRPr lang="en-US" sz="1200"/>
                    </a:p>
                  </a:txBody>
                  <a:tcPr marL="73751" marR="73751" marT="36876" marB="36876" anchor="ctr">
                    <a:solidFill>
                      <a:srgbClr val="041E41"/>
                    </a:solidFill>
                  </a:tcPr>
                </a:tc>
                <a:tc>
                  <a:txBody>
                    <a:bodyPr/>
                    <a:lstStyle/>
                    <a:p>
                      <a:pPr marL="285750" indent="-285750">
                        <a:buFont typeface="Arial" panose="020B0604020202020204" pitchFamily="34" charset="0"/>
                        <a:buChar char="•"/>
                      </a:pPr>
                      <a:r>
                        <a:rPr lang="en-US" sz="1200"/>
                        <a:t>Verify expense is allowable per grant terms and if they have available budget.</a:t>
                      </a:r>
                    </a:p>
                  </a:txBody>
                  <a:tcPr marL="73751" marR="73751" marT="36876" marB="36876" anchor="ctr">
                    <a:solidFill>
                      <a:srgbClr val="041E41"/>
                    </a:solidFill>
                  </a:tcPr>
                </a:tc>
                <a:extLst>
                  <a:ext uri="{0D108BD9-81ED-4DB2-BD59-A6C34878D82A}">
                    <a16:rowId xmlns:a16="http://schemas.microsoft.com/office/drawing/2014/main" val="16482231"/>
                  </a:ext>
                </a:extLst>
              </a:tr>
              <a:tr h="340397">
                <a:tc>
                  <a:txBody>
                    <a:bodyPr/>
                    <a:lstStyle/>
                    <a:p>
                      <a:pPr marL="285750" indent="-285750">
                        <a:buFont typeface="Arial" panose="020B0604020202020204" pitchFamily="34" charset="0"/>
                        <a:buChar char="•"/>
                      </a:pPr>
                      <a:r>
                        <a:rPr lang="en-US" sz="1200" b="1"/>
                        <a:t>Visual Compliance Check</a:t>
                      </a:r>
                      <a:endParaRPr lang="en-US" sz="1200"/>
                    </a:p>
                  </a:txBody>
                  <a:tcPr marL="73751" marR="73751" marT="36876" marB="36876" anchor="ctr">
                    <a:solidFill>
                      <a:srgbClr val="041E41"/>
                    </a:solidFill>
                  </a:tcPr>
                </a:tc>
                <a:tc>
                  <a:txBody>
                    <a:bodyPr/>
                    <a:lstStyle/>
                    <a:p>
                      <a:pPr marL="285750" indent="-285750">
                        <a:buFont typeface="Arial" panose="020B0604020202020204" pitchFamily="34" charset="0"/>
                        <a:buChar char="•"/>
                      </a:pPr>
                      <a:r>
                        <a:rPr lang="en-US" sz="1200"/>
                        <a:t>Perform a </a:t>
                      </a:r>
                      <a:r>
                        <a:rPr lang="en-US" sz="1200" b="1"/>
                        <a:t>compliance search</a:t>
                      </a:r>
                      <a:r>
                        <a:rPr lang="en-US" sz="1200"/>
                        <a:t> to ensure the consultant is not restricted or flagged.</a:t>
                      </a:r>
                    </a:p>
                  </a:txBody>
                  <a:tcPr marL="73751" marR="73751" marT="36876" marB="36876" anchor="ctr">
                    <a:solidFill>
                      <a:srgbClr val="041E41"/>
                    </a:solidFill>
                  </a:tcPr>
                </a:tc>
                <a:extLst>
                  <a:ext uri="{0D108BD9-81ED-4DB2-BD59-A6C34878D82A}">
                    <a16:rowId xmlns:a16="http://schemas.microsoft.com/office/drawing/2014/main" val="1459312510"/>
                  </a:ext>
                </a:extLst>
              </a:tr>
              <a:tr h="300350">
                <a:tc>
                  <a:txBody>
                    <a:bodyPr/>
                    <a:lstStyle/>
                    <a:p>
                      <a:pPr marL="285750" indent="-285750">
                        <a:buFont typeface="Arial" panose="020B0604020202020204" pitchFamily="34" charset="0"/>
                        <a:buChar char="•"/>
                      </a:pPr>
                      <a:r>
                        <a:rPr lang="en-US" sz="1200" b="1"/>
                        <a:t>Final Routing</a:t>
                      </a:r>
                      <a:endParaRPr lang="en-US" sz="1200"/>
                    </a:p>
                  </a:txBody>
                  <a:tcPr marL="73751" marR="73751" marT="36876" marB="36876" anchor="ctr">
                    <a:solidFill>
                      <a:srgbClr val="041E41"/>
                    </a:solidFill>
                  </a:tcPr>
                </a:tc>
                <a:tc>
                  <a:txBody>
                    <a:bodyPr/>
                    <a:lstStyle/>
                    <a:p>
                      <a:pPr marL="285750" indent="-285750">
                        <a:buFont typeface="Arial" panose="020B0604020202020204" pitchFamily="34" charset="0"/>
                        <a:buChar char="•"/>
                      </a:pPr>
                      <a:r>
                        <a:rPr lang="en-US" sz="1200"/>
                        <a:t>Once approved, route the completed package to </a:t>
                      </a:r>
                      <a:r>
                        <a:rPr lang="en-US" sz="1200" b="1"/>
                        <a:t>Payroll</a:t>
                      </a:r>
                      <a:r>
                        <a:rPr lang="en-US" sz="1200"/>
                        <a:t> for processing through email.</a:t>
                      </a:r>
                    </a:p>
                  </a:txBody>
                  <a:tcPr marL="73751" marR="73751" marT="36876" marB="36876" anchor="ctr">
                    <a:solidFill>
                      <a:srgbClr val="041E41"/>
                    </a:solidFill>
                  </a:tcPr>
                </a:tc>
                <a:extLst>
                  <a:ext uri="{0D108BD9-81ED-4DB2-BD59-A6C34878D82A}">
                    <a16:rowId xmlns:a16="http://schemas.microsoft.com/office/drawing/2014/main" val="3849869980"/>
                  </a:ext>
                </a:extLst>
              </a:tr>
            </a:tbl>
          </a:graphicData>
        </a:graphic>
      </p:graphicFrame>
      <p:pic>
        <p:nvPicPr>
          <p:cNvPr id="7" name="Graphic 6" descr="Person with idea outline">
            <a:extLst>
              <a:ext uri="{FF2B5EF4-FFF2-40B4-BE49-F238E27FC236}">
                <a16:creationId xmlns:a16="http://schemas.microsoft.com/office/drawing/2014/main" id="{401BE509-FAD1-296E-BF86-449FF3FB67B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400913" y="1314391"/>
            <a:ext cx="1625084" cy="1625084"/>
          </a:xfrm>
          <a:prstGeom prst="rect">
            <a:avLst/>
          </a:prstGeom>
          <a:effectLst>
            <a:outerShdw blurRad="50800" dist="38100" algn="l" rotWithShape="0">
              <a:prstClr val="black">
                <a:alpha val="40000"/>
              </a:prstClr>
            </a:outerShdw>
          </a:effectLst>
        </p:spPr>
      </p:pic>
      <p:sp>
        <p:nvSpPr>
          <p:cNvPr id="6" name="TextBox 5">
            <a:extLst>
              <a:ext uri="{FF2B5EF4-FFF2-40B4-BE49-F238E27FC236}">
                <a16:creationId xmlns:a16="http://schemas.microsoft.com/office/drawing/2014/main" id="{E8C0AC08-1941-0690-E7B8-2C5C15E1B36A}"/>
              </a:ext>
            </a:extLst>
          </p:cNvPr>
          <p:cNvSpPr txBox="1"/>
          <p:nvPr/>
        </p:nvSpPr>
        <p:spPr>
          <a:xfrm>
            <a:off x="4231436" y="3910996"/>
            <a:ext cx="5477519" cy="461665"/>
          </a:xfrm>
          <a:prstGeom prst="rect">
            <a:avLst/>
          </a:prstGeom>
          <a:noFill/>
        </p:spPr>
        <p:txBody>
          <a:bodyPr wrap="square" rtlCol="0">
            <a:spAutoFit/>
          </a:bodyPr>
          <a:lstStyle/>
          <a:p>
            <a:r>
              <a:rPr lang="en-US" sz="2400" b="1" u="sng"/>
              <a:t>Key Items we review</a:t>
            </a:r>
          </a:p>
        </p:txBody>
      </p:sp>
      <p:grpSp>
        <p:nvGrpSpPr>
          <p:cNvPr id="4" name="Group 3">
            <a:extLst>
              <a:ext uri="{FF2B5EF4-FFF2-40B4-BE49-F238E27FC236}">
                <a16:creationId xmlns:a16="http://schemas.microsoft.com/office/drawing/2014/main" id="{8696C7AF-850B-0837-B278-BF009891C233}"/>
              </a:ext>
            </a:extLst>
          </p:cNvPr>
          <p:cNvGrpSpPr/>
          <p:nvPr/>
        </p:nvGrpSpPr>
        <p:grpSpPr>
          <a:xfrm>
            <a:off x="573477" y="53171"/>
            <a:ext cx="3608192" cy="476389"/>
            <a:chOff x="1313431" y="158615"/>
            <a:chExt cx="3640251" cy="685928"/>
          </a:xfrm>
        </p:grpSpPr>
        <p:grpSp>
          <p:nvGrpSpPr>
            <p:cNvPr id="8" name="Group 2">
              <a:extLst>
                <a:ext uri="{FF2B5EF4-FFF2-40B4-BE49-F238E27FC236}">
                  <a16:creationId xmlns:a16="http://schemas.microsoft.com/office/drawing/2014/main" id="{AD7D8CFC-0A2C-CB6C-0FC7-20607D77FD1E}"/>
                </a:ext>
              </a:extLst>
            </p:cNvPr>
            <p:cNvGrpSpPr/>
            <p:nvPr/>
          </p:nvGrpSpPr>
          <p:grpSpPr>
            <a:xfrm>
              <a:off x="1313431" y="158615"/>
              <a:ext cx="3640251" cy="685928"/>
              <a:chOff x="0" y="0"/>
              <a:chExt cx="1587375" cy="299107"/>
            </a:xfrm>
          </p:grpSpPr>
          <p:sp>
            <p:nvSpPr>
              <p:cNvPr id="11" name="Freeform 3">
                <a:extLst>
                  <a:ext uri="{FF2B5EF4-FFF2-40B4-BE49-F238E27FC236}">
                    <a16:creationId xmlns:a16="http://schemas.microsoft.com/office/drawing/2014/main" id="{432406BD-1250-9DC3-CAD7-E8122A15F537}"/>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2" name="TextBox 4">
                <a:extLst>
                  <a:ext uri="{FF2B5EF4-FFF2-40B4-BE49-F238E27FC236}">
                    <a16:creationId xmlns:a16="http://schemas.microsoft.com/office/drawing/2014/main" id="{FED2713D-A31B-A275-0C27-9FFF8BF9895A}"/>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Freeform 6">
              <a:extLst>
                <a:ext uri="{FF2B5EF4-FFF2-40B4-BE49-F238E27FC236}">
                  <a16:creationId xmlns:a16="http://schemas.microsoft.com/office/drawing/2014/main" id="{CB42940D-686C-3DC8-B398-D6E02AE1DABD}"/>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
        <p:nvSpPr>
          <p:cNvPr id="13" name="TextBox 12">
            <a:extLst>
              <a:ext uri="{FF2B5EF4-FFF2-40B4-BE49-F238E27FC236}">
                <a16:creationId xmlns:a16="http://schemas.microsoft.com/office/drawing/2014/main" id="{36B4B81D-A135-0BE0-F55C-558EC5C44012}"/>
              </a:ext>
            </a:extLst>
          </p:cNvPr>
          <p:cNvSpPr txBox="1"/>
          <p:nvPr/>
        </p:nvSpPr>
        <p:spPr>
          <a:xfrm>
            <a:off x="188259" y="6340289"/>
            <a:ext cx="3186952" cy="369332"/>
          </a:xfrm>
          <a:prstGeom prst="rect">
            <a:avLst/>
          </a:prstGeom>
          <a:noFill/>
        </p:spPr>
        <p:txBody>
          <a:bodyPr wrap="square" rtlCol="0">
            <a:spAutoFit/>
          </a:bodyPr>
          <a:lstStyle/>
          <a:p>
            <a:r>
              <a:rPr lang="en-US"/>
              <a:t>Coming Soon: Electronic Form</a:t>
            </a:r>
          </a:p>
        </p:txBody>
      </p:sp>
    </p:spTree>
    <p:extLst>
      <p:ext uri="{BB962C8B-B14F-4D97-AF65-F5344CB8AC3E}">
        <p14:creationId xmlns:p14="http://schemas.microsoft.com/office/powerpoint/2010/main" val="100884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F3119AAC-D3E5-C640-F5B2-A3BC9EEADCA1}"/>
              </a:ext>
            </a:extLst>
          </p:cNvPr>
          <p:cNvSpPr txBox="1">
            <a:spLocks noChangeArrowheads="1"/>
          </p:cNvSpPr>
          <p:nvPr/>
        </p:nvSpPr>
        <p:spPr bwMode="auto">
          <a:xfrm>
            <a:off x="1172230" y="786740"/>
            <a:ext cx="10797893" cy="590931"/>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600">
                <a:solidFill>
                  <a:schemeClr val="bg1"/>
                </a:solidFill>
              </a:rPr>
              <a:t>IDT’s (Interdepartmental Transfers) </a:t>
            </a:r>
          </a:p>
        </p:txBody>
      </p:sp>
      <p:sp>
        <p:nvSpPr>
          <p:cNvPr id="3" name="TextBox 2">
            <a:extLst>
              <a:ext uri="{FF2B5EF4-FFF2-40B4-BE49-F238E27FC236}">
                <a16:creationId xmlns:a16="http://schemas.microsoft.com/office/drawing/2014/main" id="{0D117DBC-76E2-7A83-CBDD-8E9789274C57}"/>
              </a:ext>
            </a:extLst>
          </p:cNvPr>
          <p:cNvSpPr txBox="1"/>
          <p:nvPr/>
        </p:nvSpPr>
        <p:spPr>
          <a:xfrm>
            <a:off x="1394107" y="1370319"/>
            <a:ext cx="10130561" cy="3400931"/>
          </a:xfrm>
          <a:prstGeom prst="rect">
            <a:avLst/>
          </a:prstGeom>
          <a:noFill/>
        </p:spPr>
        <p:txBody>
          <a:bodyPr wrap="square" rtlCol="0">
            <a:spAutoFit/>
          </a:bodyPr>
          <a:lstStyle/>
          <a:p>
            <a:r>
              <a:rPr lang="en-US"/>
              <a:t>Starting 9/1/2025, IDT’s being charged on grants should be reviewed by the support center. </a:t>
            </a:r>
          </a:p>
          <a:p>
            <a:endParaRPr lang="en-US" sz="1200"/>
          </a:p>
          <a:p>
            <a:r>
              <a:rPr lang="en-US"/>
              <a:t>An Interdepartmental Transfer (IDT) is the process of charging an expense to the project once a service has been provided. </a:t>
            </a:r>
          </a:p>
          <a:p>
            <a:endParaRPr lang="en-US" sz="1200"/>
          </a:p>
          <a:p>
            <a:r>
              <a:rPr lang="en-US" b="1"/>
              <a:t>Process Overview:</a:t>
            </a:r>
            <a:endParaRPr lang="en-US"/>
          </a:p>
          <a:p>
            <a:pPr marL="285750" indent="-285750">
              <a:buFont typeface="Arial" panose="020B0604020202020204" pitchFamily="34" charset="0"/>
              <a:buChar char="•"/>
            </a:pPr>
            <a:r>
              <a:rPr lang="en-US"/>
              <a:t>IDT requests are submitted to the CGSC email (cgsc@utep.edu). </a:t>
            </a:r>
          </a:p>
          <a:p>
            <a:pPr marL="285750" indent="-285750">
              <a:buFont typeface="Arial" panose="020B0604020202020204" pitchFamily="34" charset="0"/>
              <a:buChar char="•"/>
            </a:pPr>
            <a:r>
              <a:rPr lang="en-US"/>
              <a:t>Requests are reviewed by the CGSC office for accuracy and completeness. </a:t>
            </a:r>
          </a:p>
          <a:p>
            <a:pPr marL="285750" indent="-285750">
              <a:buFont typeface="Arial" panose="020B0604020202020204" pitchFamily="34" charset="0"/>
              <a:buChar char="•"/>
            </a:pPr>
            <a:r>
              <a:rPr lang="en-US"/>
              <a:t>Once all required information is verified, approvals are obtained, and cost allocations are confirmed, the IDT is processed in PeopleSoft.</a:t>
            </a:r>
          </a:p>
          <a:p>
            <a:pPr marL="285750" indent="-285750">
              <a:buFont typeface="Arial" panose="020B0604020202020204" pitchFamily="34" charset="0"/>
              <a:buChar char="•"/>
            </a:pPr>
            <a:endParaRPr lang="en-US" sz="1100"/>
          </a:p>
          <a:p>
            <a:r>
              <a:rPr lang="en-US" b="1"/>
              <a:t>Examples:</a:t>
            </a:r>
          </a:p>
          <a:p>
            <a:r>
              <a:rPr lang="en-US"/>
              <a:t>SODEXO Food Services, LARC Services, Xerox Postage, REAS Charges</a:t>
            </a:r>
          </a:p>
        </p:txBody>
      </p:sp>
      <p:pic>
        <p:nvPicPr>
          <p:cNvPr id="5" name="Graphic 4" descr="Share with solid fill">
            <a:extLst>
              <a:ext uri="{FF2B5EF4-FFF2-40B4-BE49-F238E27FC236}">
                <a16:creationId xmlns:a16="http://schemas.microsoft.com/office/drawing/2014/main" id="{C7708244-1AE6-60D9-6CF8-FDCDC069BD1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201400" y="228600"/>
            <a:ext cx="914400" cy="914400"/>
          </a:xfrm>
          <a:prstGeom prst="rect">
            <a:avLst/>
          </a:prstGeom>
        </p:spPr>
      </p:pic>
      <p:sp>
        <p:nvSpPr>
          <p:cNvPr id="4" name="TextBox 3">
            <a:extLst>
              <a:ext uri="{FF2B5EF4-FFF2-40B4-BE49-F238E27FC236}">
                <a16:creationId xmlns:a16="http://schemas.microsoft.com/office/drawing/2014/main" id="{21A4D1C1-23B4-5CB3-B953-10F9E9C92AE0}"/>
              </a:ext>
            </a:extLst>
          </p:cNvPr>
          <p:cNvSpPr txBox="1"/>
          <p:nvPr/>
        </p:nvSpPr>
        <p:spPr>
          <a:xfrm>
            <a:off x="1514521" y="5237815"/>
            <a:ext cx="8230982" cy="1601308"/>
          </a:xfrm>
          <a:prstGeom prst="rect">
            <a:avLst/>
          </a:prstGeom>
          <a:solidFill>
            <a:srgbClr val="041E41"/>
          </a:solidFill>
        </p:spPr>
        <p:txBody>
          <a:bodyPr wrap="square" rtlCol="0">
            <a:spAutoFit/>
          </a:bodyPr>
          <a:lstStyle/>
          <a:p>
            <a:endParaRPr lang="en-US"/>
          </a:p>
        </p:txBody>
      </p:sp>
      <p:sp>
        <p:nvSpPr>
          <p:cNvPr id="6" name="Content Placeholder 2">
            <a:extLst>
              <a:ext uri="{FF2B5EF4-FFF2-40B4-BE49-F238E27FC236}">
                <a16:creationId xmlns:a16="http://schemas.microsoft.com/office/drawing/2014/main" id="{37052B66-1949-5B7E-37A9-A7068E4E247F}"/>
              </a:ext>
            </a:extLst>
          </p:cNvPr>
          <p:cNvSpPr txBox="1">
            <a:spLocks/>
          </p:cNvSpPr>
          <p:nvPr/>
        </p:nvSpPr>
        <p:spPr>
          <a:xfrm>
            <a:off x="2096874" y="5341670"/>
            <a:ext cx="6616819" cy="1455817"/>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a:solidFill>
                  <a:schemeClr val="bg1"/>
                </a:solidFill>
              </a:rPr>
              <a:t>PI Approval  </a:t>
            </a:r>
          </a:p>
          <a:p>
            <a:r>
              <a:rPr lang="en-US" sz="1800">
                <a:solidFill>
                  <a:schemeClr val="bg1"/>
                </a:solidFill>
              </a:rPr>
              <a:t>Invoice for services</a:t>
            </a:r>
          </a:p>
          <a:p>
            <a:pPr>
              <a:buFont typeface="Arial" panose="020B0604020202020204" pitchFamily="34" charset="0"/>
              <a:buChar char="•"/>
            </a:pPr>
            <a:r>
              <a:rPr lang="en-US" sz="1800">
                <a:solidFill>
                  <a:schemeClr val="bg1"/>
                </a:solidFill>
              </a:rPr>
              <a:t>Grant period dates  </a:t>
            </a:r>
          </a:p>
          <a:p>
            <a:endParaRPr lang="en-US" sz="1800">
              <a:solidFill>
                <a:schemeClr val="bg1"/>
              </a:solidFill>
            </a:endParaRPr>
          </a:p>
          <a:p>
            <a:pPr>
              <a:buFont typeface="Arial" panose="020B0604020202020204" pitchFamily="34" charset="0"/>
              <a:buChar char="•"/>
            </a:pPr>
            <a:r>
              <a:rPr lang="en-US" sz="1800">
                <a:solidFill>
                  <a:schemeClr val="bg1"/>
                </a:solidFill>
              </a:rPr>
              <a:t>Allowability of the expense</a:t>
            </a:r>
          </a:p>
          <a:p>
            <a:pPr>
              <a:buFont typeface="Arial" panose="020B0604020202020204" pitchFamily="34" charset="0"/>
              <a:buChar char="•"/>
            </a:pPr>
            <a:r>
              <a:rPr lang="en-US" sz="1800">
                <a:solidFill>
                  <a:schemeClr val="bg1"/>
                </a:solidFill>
              </a:rPr>
              <a:t>Available budget </a:t>
            </a:r>
          </a:p>
          <a:p>
            <a:pPr>
              <a:buFont typeface="Arial" panose="020B0604020202020204" pitchFamily="34" charset="0"/>
              <a:buChar char="•"/>
            </a:pPr>
            <a:r>
              <a:rPr lang="en-US" sz="1800">
                <a:solidFill>
                  <a:schemeClr val="bg1"/>
                </a:solidFill>
              </a:rPr>
              <a:t>Appropriate expense account classification</a:t>
            </a:r>
          </a:p>
        </p:txBody>
      </p:sp>
      <p:sp>
        <p:nvSpPr>
          <p:cNvPr id="8" name="TextBox 7">
            <a:extLst>
              <a:ext uri="{FF2B5EF4-FFF2-40B4-BE49-F238E27FC236}">
                <a16:creationId xmlns:a16="http://schemas.microsoft.com/office/drawing/2014/main" id="{DE0E2574-4B13-2E53-7A9F-EC47E309AF23}"/>
              </a:ext>
            </a:extLst>
          </p:cNvPr>
          <p:cNvSpPr txBox="1"/>
          <p:nvPr/>
        </p:nvSpPr>
        <p:spPr>
          <a:xfrm>
            <a:off x="1394107" y="4724222"/>
            <a:ext cx="5477519" cy="461665"/>
          </a:xfrm>
          <a:prstGeom prst="rect">
            <a:avLst/>
          </a:prstGeom>
          <a:noFill/>
        </p:spPr>
        <p:txBody>
          <a:bodyPr wrap="square" rtlCol="0">
            <a:spAutoFit/>
          </a:bodyPr>
          <a:lstStyle/>
          <a:p>
            <a:r>
              <a:rPr lang="en-US" sz="2400" b="1" u="sng"/>
              <a:t>Key Items we review</a:t>
            </a:r>
          </a:p>
        </p:txBody>
      </p:sp>
      <p:sp>
        <p:nvSpPr>
          <p:cNvPr id="9" name="Rectangle 8">
            <a:extLst>
              <a:ext uri="{FF2B5EF4-FFF2-40B4-BE49-F238E27FC236}">
                <a16:creationId xmlns:a16="http://schemas.microsoft.com/office/drawing/2014/main" id="{936AA98D-BD51-726F-F23A-30B8C263B057}"/>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hare with solid fill">
            <a:extLst>
              <a:ext uri="{FF2B5EF4-FFF2-40B4-BE49-F238E27FC236}">
                <a16:creationId xmlns:a16="http://schemas.microsoft.com/office/drawing/2014/main" id="{2C5F2253-BF5F-034A-AD5B-085816EAD9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599705" y="3714004"/>
            <a:ext cx="2279904" cy="2279904"/>
          </a:xfrm>
          <a:prstGeom prst="rect">
            <a:avLst/>
          </a:prstGeom>
        </p:spPr>
      </p:pic>
      <p:grpSp>
        <p:nvGrpSpPr>
          <p:cNvPr id="10" name="Group 9">
            <a:extLst>
              <a:ext uri="{FF2B5EF4-FFF2-40B4-BE49-F238E27FC236}">
                <a16:creationId xmlns:a16="http://schemas.microsoft.com/office/drawing/2014/main" id="{4A8BBF7D-8603-677E-A939-D0FFB6D5BBE9}"/>
              </a:ext>
            </a:extLst>
          </p:cNvPr>
          <p:cNvGrpSpPr/>
          <p:nvPr/>
        </p:nvGrpSpPr>
        <p:grpSpPr>
          <a:xfrm>
            <a:off x="573477" y="53171"/>
            <a:ext cx="3608192" cy="476389"/>
            <a:chOff x="1313431" y="158615"/>
            <a:chExt cx="3640251" cy="685928"/>
          </a:xfrm>
        </p:grpSpPr>
        <p:grpSp>
          <p:nvGrpSpPr>
            <p:cNvPr id="11" name="Group 2">
              <a:extLst>
                <a:ext uri="{FF2B5EF4-FFF2-40B4-BE49-F238E27FC236}">
                  <a16:creationId xmlns:a16="http://schemas.microsoft.com/office/drawing/2014/main" id="{53E4B5DB-1853-E633-74C0-0E54196BAA37}"/>
                </a:ext>
              </a:extLst>
            </p:cNvPr>
            <p:cNvGrpSpPr/>
            <p:nvPr/>
          </p:nvGrpSpPr>
          <p:grpSpPr>
            <a:xfrm>
              <a:off x="1313431" y="158615"/>
              <a:ext cx="3640251" cy="685928"/>
              <a:chOff x="0" y="0"/>
              <a:chExt cx="1587375" cy="299107"/>
            </a:xfrm>
          </p:grpSpPr>
          <p:sp>
            <p:nvSpPr>
              <p:cNvPr id="13" name="Freeform 3">
                <a:extLst>
                  <a:ext uri="{FF2B5EF4-FFF2-40B4-BE49-F238E27FC236}">
                    <a16:creationId xmlns:a16="http://schemas.microsoft.com/office/drawing/2014/main" id="{C75D040E-DA83-B17A-8490-2DD51104322C}"/>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4" name="TextBox 4">
                <a:extLst>
                  <a:ext uri="{FF2B5EF4-FFF2-40B4-BE49-F238E27FC236}">
                    <a16:creationId xmlns:a16="http://schemas.microsoft.com/office/drawing/2014/main" id="{159865ED-EC86-771D-965E-8D413CBD36A4}"/>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2" name="Freeform 6">
              <a:extLst>
                <a:ext uri="{FF2B5EF4-FFF2-40B4-BE49-F238E27FC236}">
                  <a16:creationId xmlns:a16="http://schemas.microsoft.com/office/drawing/2014/main" id="{339D4816-C696-EF12-0494-DBB4688390B4}"/>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Tree>
    <p:extLst>
      <p:ext uri="{BB962C8B-B14F-4D97-AF65-F5344CB8AC3E}">
        <p14:creationId xmlns:p14="http://schemas.microsoft.com/office/powerpoint/2010/main" val="279980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7CDBE9-D74C-551B-C83C-53B2D063B8AA}"/>
              </a:ext>
            </a:extLst>
          </p:cNvPr>
          <p:cNvSpPr txBox="1"/>
          <p:nvPr/>
        </p:nvSpPr>
        <p:spPr>
          <a:xfrm>
            <a:off x="1394107" y="2820167"/>
            <a:ext cx="5497511" cy="3345309"/>
          </a:xfrm>
          <a:prstGeom prst="rect">
            <a:avLst/>
          </a:prstGeom>
          <a:solidFill>
            <a:srgbClr val="041E41"/>
          </a:solidFill>
        </p:spPr>
        <p:txBody>
          <a:bodyPr wrap="square" rtlCol="0">
            <a:spAutoFit/>
          </a:bodyPr>
          <a:lstStyle/>
          <a:p>
            <a:endParaRPr lang="en-US"/>
          </a:p>
        </p:txBody>
      </p:sp>
      <p:sp>
        <p:nvSpPr>
          <p:cNvPr id="2" name="TextBox 10">
            <a:extLst>
              <a:ext uri="{FF2B5EF4-FFF2-40B4-BE49-F238E27FC236}">
                <a16:creationId xmlns:a16="http://schemas.microsoft.com/office/drawing/2014/main" id="{BEE572E8-BFE2-0075-E4DF-4D728CA810D0}"/>
              </a:ext>
            </a:extLst>
          </p:cNvPr>
          <p:cNvSpPr txBox="1">
            <a:spLocks noChangeArrowheads="1"/>
          </p:cNvSpPr>
          <p:nvPr/>
        </p:nvSpPr>
        <p:spPr bwMode="auto">
          <a:xfrm>
            <a:off x="1394107" y="668630"/>
            <a:ext cx="10797893" cy="590931"/>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600">
                <a:solidFill>
                  <a:schemeClr val="bg1"/>
                </a:solidFill>
              </a:rPr>
              <a:t>Purchase Requisitions (Miner Mall)</a:t>
            </a:r>
          </a:p>
        </p:txBody>
      </p:sp>
      <p:sp>
        <p:nvSpPr>
          <p:cNvPr id="5" name="TextBox 4">
            <a:extLst>
              <a:ext uri="{FF2B5EF4-FFF2-40B4-BE49-F238E27FC236}">
                <a16:creationId xmlns:a16="http://schemas.microsoft.com/office/drawing/2014/main" id="{D64EC31A-73C4-36E3-F5B6-25DB3C851CD8}"/>
              </a:ext>
            </a:extLst>
          </p:cNvPr>
          <p:cNvSpPr txBox="1"/>
          <p:nvPr/>
        </p:nvSpPr>
        <p:spPr>
          <a:xfrm>
            <a:off x="1394107" y="1244928"/>
            <a:ext cx="10476950" cy="5509200"/>
          </a:xfrm>
          <a:prstGeom prst="rect">
            <a:avLst/>
          </a:prstGeom>
          <a:noFill/>
        </p:spPr>
        <p:txBody>
          <a:bodyPr wrap="square" rtlCol="0">
            <a:spAutoFit/>
          </a:bodyPr>
          <a:lstStyle/>
          <a:p>
            <a:r>
              <a:rPr lang="en-US"/>
              <a:t>Starting 9/1/2025, PR’s are reviewed by the Support Center. </a:t>
            </a:r>
          </a:p>
          <a:p>
            <a:pPr>
              <a:buNone/>
            </a:pPr>
            <a:r>
              <a:rPr lang="en-US"/>
              <a:t>Our office reviews purchase requisitions submitted through Miner Mall when the funding source is a sponsored project.</a:t>
            </a:r>
          </a:p>
          <a:p>
            <a:pPr>
              <a:buNone/>
            </a:pPr>
            <a:endParaRPr lang="en-US"/>
          </a:p>
          <a:p>
            <a:pPr>
              <a:buNone/>
            </a:pPr>
            <a:r>
              <a:rPr lang="en-US" sz="2000" b="1" u="sng"/>
              <a:t>Key Items we review</a:t>
            </a:r>
          </a:p>
          <a:p>
            <a:pPr>
              <a:buNone/>
            </a:pPr>
            <a:endParaRPr lang="en-US" sz="2000"/>
          </a:p>
          <a:p>
            <a:pPr>
              <a:buFont typeface="Arial" panose="020B0604020202020204" pitchFamily="34" charset="0"/>
              <a:buChar char="•"/>
            </a:pPr>
            <a:r>
              <a:rPr lang="en-US" sz="2000">
                <a:solidFill>
                  <a:schemeClr val="bg1"/>
                </a:solidFill>
              </a:rPr>
              <a:t>Grant period dates </a:t>
            </a:r>
          </a:p>
          <a:p>
            <a:endParaRPr lang="en-US" sz="2000">
              <a:solidFill>
                <a:schemeClr val="bg1"/>
              </a:solidFill>
            </a:endParaRPr>
          </a:p>
          <a:p>
            <a:pPr>
              <a:buFont typeface="Arial" panose="020B0604020202020204" pitchFamily="34" charset="0"/>
              <a:buChar char="•"/>
            </a:pPr>
            <a:r>
              <a:rPr lang="en-US" sz="2000">
                <a:solidFill>
                  <a:schemeClr val="bg1"/>
                </a:solidFill>
              </a:rPr>
              <a:t>Benefit and relevance to the project </a:t>
            </a:r>
          </a:p>
          <a:p>
            <a:endParaRPr lang="en-US" sz="2000">
              <a:solidFill>
                <a:schemeClr val="bg1"/>
              </a:solidFill>
            </a:endParaRPr>
          </a:p>
          <a:p>
            <a:pPr>
              <a:buFont typeface="Arial" panose="020B0604020202020204" pitchFamily="34" charset="0"/>
              <a:buChar char="•"/>
            </a:pPr>
            <a:r>
              <a:rPr lang="en-US" sz="2000">
                <a:solidFill>
                  <a:schemeClr val="bg1"/>
                </a:solidFill>
              </a:rPr>
              <a:t>Allowability of the expense</a:t>
            </a:r>
          </a:p>
          <a:p>
            <a:endParaRPr lang="en-US" sz="2000">
              <a:solidFill>
                <a:schemeClr val="bg1"/>
              </a:solidFill>
            </a:endParaRPr>
          </a:p>
          <a:p>
            <a:pPr>
              <a:buFont typeface="Arial" panose="020B0604020202020204" pitchFamily="34" charset="0"/>
              <a:buChar char="•"/>
            </a:pPr>
            <a:r>
              <a:rPr lang="en-US" sz="2000">
                <a:solidFill>
                  <a:schemeClr val="bg1"/>
                </a:solidFill>
              </a:rPr>
              <a:t>Available budget </a:t>
            </a:r>
          </a:p>
          <a:p>
            <a:endParaRPr lang="en-US" sz="2000">
              <a:solidFill>
                <a:schemeClr val="bg1"/>
              </a:solidFill>
            </a:endParaRPr>
          </a:p>
          <a:p>
            <a:pPr>
              <a:buFont typeface="Arial" panose="020B0604020202020204" pitchFamily="34" charset="0"/>
              <a:buChar char="•"/>
            </a:pPr>
            <a:r>
              <a:rPr lang="en-US" sz="2000">
                <a:solidFill>
                  <a:schemeClr val="bg1"/>
                </a:solidFill>
              </a:rPr>
              <a:t>Appropriate expense account classification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7" name="Graphic 6" descr="Glue with solid fill">
            <a:extLst>
              <a:ext uri="{FF2B5EF4-FFF2-40B4-BE49-F238E27FC236}">
                <a16:creationId xmlns:a16="http://schemas.microsoft.com/office/drawing/2014/main" id="{BE55CF83-34B6-C803-67BA-13E9CF287D4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43261" y="1814327"/>
            <a:ext cx="914400" cy="914400"/>
          </a:xfrm>
          <a:prstGeom prst="rect">
            <a:avLst/>
          </a:prstGeom>
        </p:spPr>
      </p:pic>
      <p:pic>
        <p:nvPicPr>
          <p:cNvPr id="9" name="Graphic 8" descr="GMO with solid fill">
            <a:extLst>
              <a:ext uri="{FF2B5EF4-FFF2-40B4-BE49-F238E27FC236}">
                <a16:creationId xmlns:a16="http://schemas.microsoft.com/office/drawing/2014/main" id="{98E17B47-7093-D9A3-8AD3-BFC6310D3E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42056" y="2820167"/>
            <a:ext cx="914400" cy="914400"/>
          </a:xfrm>
          <a:prstGeom prst="rect">
            <a:avLst/>
          </a:prstGeom>
        </p:spPr>
      </p:pic>
      <p:pic>
        <p:nvPicPr>
          <p:cNvPr id="11" name="Graphic 10" descr="Printer with solid fill">
            <a:extLst>
              <a:ext uri="{FF2B5EF4-FFF2-40B4-BE49-F238E27FC236}">
                <a16:creationId xmlns:a16="http://schemas.microsoft.com/office/drawing/2014/main" id="{32CEF70F-6D77-2641-AC2C-3348961533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569224" y="3831337"/>
            <a:ext cx="914400" cy="914400"/>
          </a:xfrm>
          <a:prstGeom prst="rect">
            <a:avLst/>
          </a:prstGeom>
        </p:spPr>
      </p:pic>
      <p:pic>
        <p:nvPicPr>
          <p:cNvPr id="13" name="Graphic 12" descr="Robot Hand with solid fill">
            <a:extLst>
              <a:ext uri="{FF2B5EF4-FFF2-40B4-BE49-F238E27FC236}">
                <a16:creationId xmlns:a16="http://schemas.microsoft.com/office/drawing/2014/main" id="{1921BF2A-5A1E-4B9F-EC5A-A90CAEE38F4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14261" y="4745737"/>
            <a:ext cx="914400" cy="914400"/>
          </a:xfrm>
          <a:prstGeom prst="rect">
            <a:avLst/>
          </a:prstGeom>
        </p:spPr>
      </p:pic>
      <p:sp>
        <p:nvSpPr>
          <p:cNvPr id="4" name="Rectangle 3">
            <a:extLst>
              <a:ext uri="{FF2B5EF4-FFF2-40B4-BE49-F238E27FC236}">
                <a16:creationId xmlns:a16="http://schemas.microsoft.com/office/drawing/2014/main" id="{0154016A-691B-03BB-B32A-54477A60FE10}"/>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238066EA-3584-0273-AACA-C08103AC5446}"/>
              </a:ext>
            </a:extLst>
          </p:cNvPr>
          <p:cNvGrpSpPr/>
          <p:nvPr/>
        </p:nvGrpSpPr>
        <p:grpSpPr>
          <a:xfrm>
            <a:off x="534670" y="76111"/>
            <a:ext cx="3608192" cy="476389"/>
            <a:chOff x="1313431" y="158615"/>
            <a:chExt cx="3640251" cy="685928"/>
          </a:xfrm>
        </p:grpSpPr>
        <p:grpSp>
          <p:nvGrpSpPr>
            <p:cNvPr id="8" name="Group 2">
              <a:extLst>
                <a:ext uri="{FF2B5EF4-FFF2-40B4-BE49-F238E27FC236}">
                  <a16:creationId xmlns:a16="http://schemas.microsoft.com/office/drawing/2014/main" id="{52FA28D9-19C6-4F38-22D3-97C8738CC8B7}"/>
                </a:ext>
              </a:extLst>
            </p:cNvPr>
            <p:cNvGrpSpPr/>
            <p:nvPr/>
          </p:nvGrpSpPr>
          <p:grpSpPr>
            <a:xfrm>
              <a:off x="1313431" y="158615"/>
              <a:ext cx="3640251" cy="685928"/>
              <a:chOff x="0" y="0"/>
              <a:chExt cx="1587375" cy="299107"/>
            </a:xfrm>
          </p:grpSpPr>
          <p:sp>
            <p:nvSpPr>
              <p:cNvPr id="12" name="Freeform 3">
                <a:extLst>
                  <a:ext uri="{FF2B5EF4-FFF2-40B4-BE49-F238E27FC236}">
                    <a16:creationId xmlns:a16="http://schemas.microsoft.com/office/drawing/2014/main" id="{03643CF2-E446-52F7-AC4F-68F0A6E5E901}"/>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4" name="TextBox 4">
                <a:extLst>
                  <a:ext uri="{FF2B5EF4-FFF2-40B4-BE49-F238E27FC236}">
                    <a16:creationId xmlns:a16="http://schemas.microsoft.com/office/drawing/2014/main" id="{4E6CC46C-B3D9-EBF3-2438-867236D7E42F}"/>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Freeform 6">
              <a:extLst>
                <a:ext uri="{FF2B5EF4-FFF2-40B4-BE49-F238E27FC236}">
                  <a16:creationId xmlns:a16="http://schemas.microsoft.com/office/drawing/2014/main" id="{DFAC14B8-D03A-DA64-526B-23006D56FF10}"/>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Support Center</a:t>
              </a:r>
            </a:p>
          </p:txBody>
        </p:sp>
      </p:grpSp>
    </p:spTree>
    <p:extLst>
      <p:ext uri="{BB962C8B-B14F-4D97-AF65-F5344CB8AC3E}">
        <p14:creationId xmlns:p14="http://schemas.microsoft.com/office/powerpoint/2010/main" val="29996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9F13DA-46B6-8CA0-BD61-495767968E7B}"/>
              </a:ext>
            </a:extLst>
          </p:cNvPr>
          <p:cNvGraphicFramePr>
            <a:graphicFrameLocks noGrp="1"/>
          </p:cNvGraphicFramePr>
          <p:nvPr>
            <p:extLst>
              <p:ext uri="{D42A27DB-BD31-4B8C-83A1-F6EECF244321}">
                <p14:modId xmlns:p14="http://schemas.microsoft.com/office/powerpoint/2010/main" val="3680394508"/>
              </p:ext>
            </p:extLst>
          </p:nvPr>
        </p:nvGraphicFramePr>
        <p:xfrm>
          <a:off x="1627093" y="1075764"/>
          <a:ext cx="9096936" cy="5466224"/>
        </p:xfrm>
        <a:graphic>
          <a:graphicData uri="http://schemas.openxmlformats.org/drawingml/2006/table">
            <a:tbl>
              <a:tblPr>
                <a:tableStyleId>{5C22544A-7EE6-4342-B048-85BDC9FD1C3A}</a:tableStyleId>
              </a:tblPr>
              <a:tblGrid>
                <a:gridCol w="1707226">
                  <a:extLst>
                    <a:ext uri="{9D8B030D-6E8A-4147-A177-3AD203B41FA5}">
                      <a16:colId xmlns:a16="http://schemas.microsoft.com/office/drawing/2014/main" val="302288532"/>
                    </a:ext>
                  </a:extLst>
                </a:gridCol>
                <a:gridCol w="1533526">
                  <a:extLst>
                    <a:ext uri="{9D8B030D-6E8A-4147-A177-3AD203B41FA5}">
                      <a16:colId xmlns:a16="http://schemas.microsoft.com/office/drawing/2014/main" val="3774633768"/>
                    </a:ext>
                  </a:extLst>
                </a:gridCol>
                <a:gridCol w="5856184">
                  <a:extLst>
                    <a:ext uri="{9D8B030D-6E8A-4147-A177-3AD203B41FA5}">
                      <a16:colId xmlns:a16="http://schemas.microsoft.com/office/drawing/2014/main" val="1134868247"/>
                    </a:ext>
                  </a:extLst>
                </a:gridCol>
              </a:tblGrid>
              <a:tr h="356493">
                <a:tc>
                  <a:txBody>
                    <a:bodyPr/>
                    <a:lstStyle/>
                    <a:p>
                      <a:pPr algn="l" fontAlgn="b">
                        <a:buNone/>
                      </a:pPr>
                      <a:r>
                        <a:rPr lang="en-US" sz="1100" u="none" strike="noStrike">
                          <a:effectLst/>
                        </a:rPr>
                        <a:t>Expense Account </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Budget Account</a:t>
                      </a:r>
                      <a:endParaRPr lang="en-US"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Description</a:t>
                      </a:r>
                      <a:endParaRPr lang="en-US"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8814362"/>
                  </a:ext>
                </a:extLst>
              </a:tr>
              <a:tr h="339517">
                <a:tc>
                  <a:txBody>
                    <a:bodyPr/>
                    <a:lstStyle/>
                    <a:p>
                      <a:pPr algn="ctr" fontAlgn="b">
                        <a:buNone/>
                      </a:pPr>
                      <a:r>
                        <a:rPr lang="en-US" sz="1100" u="none" strike="noStrike">
                          <a:effectLst/>
                        </a:rPr>
                        <a:t>60104</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G6100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Other Professional Services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01430413"/>
                  </a:ext>
                </a:extLst>
              </a:tr>
              <a:tr h="339517">
                <a:tc>
                  <a:txBody>
                    <a:bodyPr/>
                    <a:lstStyle/>
                    <a:p>
                      <a:pPr algn="ctr" fontAlgn="b">
                        <a:buNone/>
                      </a:pPr>
                      <a:r>
                        <a:rPr lang="en-US" sz="1100" u="none" strike="noStrike">
                          <a:effectLst/>
                        </a:rPr>
                        <a:t>60106</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G6100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Consultant Services – Other</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16585968"/>
                  </a:ext>
                </a:extLst>
              </a:tr>
              <a:tr h="339517">
                <a:tc>
                  <a:txBody>
                    <a:bodyPr/>
                    <a:lstStyle/>
                    <a:p>
                      <a:pPr algn="ctr" fontAlgn="b">
                        <a:buNone/>
                      </a:pPr>
                      <a:r>
                        <a:rPr lang="en-US" sz="1100" u="none" strike="noStrike">
                          <a:effectLst/>
                        </a:rPr>
                        <a:t>60103</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Information Technology Services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88484453"/>
                  </a:ext>
                </a:extLst>
              </a:tr>
              <a:tr h="339517">
                <a:tc>
                  <a:txBody>
                    <a:bodyPr/>
                    <a:lstStyle/>
                    <a:p>
                      <a:pPr algn="ctr" fontAlgn="b">
                        <a:buNone/>
                      </a:pPr>
                      <a:r>
                        <a:rPr lang="en-US" sz="1100" u="none" strike="noStrike">
                          <a:effectLst/>
                        </a:rPr>
                        <a:t>60373</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Freight/Delivery Service</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26601552"/>
                  </a:ext>
                </a:extLst>
              </a:tr>
              <a:tr h="339517">
                <a:tc>
                  <a:txBody>
                    <a:bodyPr/>
                    <a:lstStyle/>
                    <a:p>
                      <a:pPr algn="ctr" fontAlgn="b">
                        <a:buNone/>
                      </a:pPr>
                      <a:r>
                        <a:rPr lang="en-US" sz="1100" u="none" strike="noStrike">
                          <a:effectLst/>
                        </a:rPr>
                        <a:t>67616</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Freight/Delivery Service</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51792955"/>
                  </a:ext>
                </a:extLst>
              </a:tr>
              <a:tr h="339517">
                <a:tc>
                  <a:txBody>
                    <a:bodyPr/>
                    <a:lstStyle/>
                    <a:p>
                      <a:pPr algn="ctr" fontAlgn="b">
                        <a:buNone/>
                      </a:pPr>
                      <a:r>
                        <a:rPr lang="en-US" sz="1100" u="none" strike="noStrike">
                          <a:effectLst/>
                        </a:rPr>
                        <a:t>63001</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Consumables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6764425"/>
                  </a:ext>
                </a:extLst>
              </a:tr>
              <a:tr h="339517">
                <a:tc>
                  <a:txBody>
                    <a:bodyPr/>
                    <a:lstStyle/>
                    <a:p>
                      <a:pPr algn="ctr" fontAlgn="b">
                        <a:buNone/>
                      </a:pPr>
                      <a:r>
                        <a:rPr lang="en-US" sz="1100" u="none" strike="noStrike">
                          <a:effectLst/>
                        </a:rPr>
                        <a:t>63004</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Food for Research</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1883127"/>
                  </a:ext>
                </a:extLst>
              </a:tr>
              <a:tr h="339517">
                <a:tc>
                  <a:txBody>
                    <a:bodyPr/>
                    <a:lstStyle/>
                    <a:p>
                      <a:pPr algn="ctr" fontAlgn="b">
                        <a:buNone/>
                      </a:pPr>
                      <a:r>
                        <a:rPr lang="en-US" sz="1100" u="none" strike="noStrike">
                          <a:effectLst/>
                        </a:rPr>
                        <a:t>63005</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Chemicals and Gases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40002782"/>
                  </a:ext>
                </a:extLst>
              </a:tr>
              <a:tr h="339517">
                <a:tc>
                  <a:txBody>
                    <a:bodyPr/>
                    <a:lstStyle/>
                    <a:p>
                      <a:pPr algn="ctr" fontAlgn="b">
                        <a:buNone/>
                      </a:pPr>
                      <a:r>
                        <a:rPr lang="en-US" sz="1100" u="none" strike="noStrike">
                          <a:effectLst/>
                        </a:rPr>
                        <a:t>63204</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Supplies/Materials – Agriculture, Construction, and Hardware</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12118652"/>
                  </a:ext>
                </a:extLst>
              </a:tr>
              <a:tr h="339517">
                <a:tc>
                  <a:txBody>
                    <a:bodyPr/>
                    <a:lstStyle/>
                    <a:p>
                      <a:pPr algn="ctr" fontAlgn="b">
                        <a:buNone/>
                      </a:pPr>
                      <a:r>
                        <a:rPr lang="en-US" sz="1100" u="none" strike="noStrike">
                          <a:effectLst/>
                        </a:rPr>
                        <a:t>67606</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Fees and Other Charges</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90184803"/>
                  </a:ext>
                </a:extLst>
              </a:tr>
              <a:tr h="339517">
                <a:tc>
                  <a:txBody>
                    <a:bodyPr/>
                    <a:lstStyle/>
                    <a:p>
                      <a:pPr algn="ctr" fontAlgn="b">
                        <a:buNone/>
                      </a:pPr>
                      <a:r>
                        <a:rPr lang="en-US" sz="1100" u="none" strike="noStrike">
                          <a:effectLst/>
                        </a:rPr>
                        <a:t>67620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Fees and Other Charges MISC</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41891285"/>
                  </a:ext>
                </a:extLst>
              </a:tr>
              <a:tr h="339517">
                <a:tc>
                  <a:txBody>
                    <a:bodyPr/>
                    <a:lstStyle/>
                    <a:p>
                      <a:pPr algn="ctr" fontAlgn="b">
                        <a:buNone/>
                      </a:pPr>
                      <a:r>
                        <a:rPr lang="en-US" sz="1100" u="none" strike="noStrike">
                          <a:effectLst/>
                        </a:rPr>
                        <a:t>63103</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Furnishings &amp; Equip Expensed</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62608078"/>
                  </a:ext>
                </a:extLst>
              </a:tr>
              <a:tr h="339517">
                <a:tc>
                  <a:txBody>
                    <a:bodyPr/>
                    <a:lstStyle/>
                    <a:p>
                      <a:pPr algn="ctr" fontAlgn="b">
                        <a:buNone/>
                      </a:pPr>
                      <a:r>
                        <a:rPr lang="en-US" sz="1100" u="none" strike="noStrike">
                          <a:effectLst/>
                        </a:rPr>
                        <a:t>63142</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Computer Equip &amp; Parts </a:t>
                      </a:r>
                      <a:r>
                        <a:rPr lang="en-US" sz="1100" u="none" strike="noStrike" err="1">
                          <a:effectLst/>
                        </a:rPr>
                        <a:t>Exp'd</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88041706"/>
                  </a:ext>
                </a:extLst>
              </a:tr>
              <a:tr h="339517">
                <a:tc>
                  <a:txBody>
                    <a:bodyPr/>
                    <a:lstStyle/>
                    <a:p>
                      <a:pPr algn="ctr" fontAlgn="b">
                        <a:buNone/>
                      </a:pPr>
                      <a:r>
                        <a:rPr lang="en-US" sz="1100" u="none" strike="noStrike">
                          <a:effectLst/>
                        </a:rPr>
                        <a:t>63162</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Furnishings &amp; Equip Controlled</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83294718"/>
                  </a:ext>
                </a:extLst>
              </a:tr>
              <a:tr h="356493">
                <a:tc>
                  <a:txBody>
                    <a:bodyPr/>
                    <a:lstStyle/>
                    <a:p>
                      <a:pPr algn="ctr" fontAlgn="b">
                        <a:buNone/>
                      </a:pPr>
                      <a:r>
                        <a:rPr lang="en-US" sz="1100" u="none" strike="noStrike">
                          <a:effectLst/>
                        </a:rPr>
                        <a:t>63163</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100" u="none" strike="noStrike">
                          <a:effectLst/>
                        </a:rPr>
                        <a:t>G6140</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100" u="none" strike="noStrike">
                          <a:effectLst/>
                        </a:rPr>
                        <a:t>Computer Equip Controlled</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24449589"/>
                  </a:ext>
                </a:extLst>
              </a:tr>
            </a:tbl>
          </a:graphicData>
        </a:graphic>
      </p:graphicFrame>
      <p:sp>
        <p:nvSpPr>
          <p:cNvPr id="4" name="TextBox 10">
            <a:extLst>
              <a:ext uri="{FF2B5EF4-FFF2-40B4-BE49-F238E27FC236}">
                <a16:creationId xmlns:a16="http://schemas.microsoft.com/office/drawing/2014/main" id="{AF438076-6038-73CF-990D-B77A20877231}"/>
              </a:ext>
            </a:extLst>
          </p:cNvPr>
          <p:cNvSpPr txBox="1">
            <a:spLocks noChangeArrowheads="1"/>
          </p:cNvSpPr>
          <p:nvPr/>
        </p:nvSpPr>
        <p:spPr bwMode="auto">
          <a:xfrm>
            <a:off x="1394107" y="190761"/>
            <a:ext cx="10797893" cy="535531"/>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a:solidFill>
                  <a:schemeClr val="bg1"/>
                </a:solidFill>
              </a:rPr>
              <a:t>Most Common Expense Accounts (Purchase Requisitions)</a:t>
            </a:r>
          </a:p>
        </p:txBody>
      </p:sp>
      <p:sp>
        <p:nvSpPr>
          <p:cNvPr id="2" name="Rectangle 1">
            <a:extLst>
              <a:ext uri="{FF2B5EF4-FFF2-40B4-BE49-F238E27FC236}">
                <a16:creationId xmlns:a16="http://schemas.microsoft.com/office/drawing/2014/main" id="{178118BE-65E0-73BC-0ACA-DC0109403A65}"/>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61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71A3-DB36-5AC3-F259-4943EDB90764}"/>
            </a:ext>
          </a:extLst>
        </p:cNvPr>
        <p:cNvGrpSpPr/>
        <p:nvPr/>
      </p:nvGrpSpPr>
      <p:grpSpPr>
        <a:xfrm>
          <a:off x="0" y="0"/>
          <a:ext cx="0" cy="0"/>
          <a:chOff x="0" y="0"/>
          <a:chExt cx="0" cy="0"/>
        </a:xfrm>
      </p:grpSpPr>
      <p:sp>
        <p:nvSpPr>
          <p:cNvPr id="4" name="TextBox 10">
            <a:extLst>
              <a:ext uri="{FF2B5EF4-FFF2-40B4-BE49-F238E27FC236}">
                <a16:creationId xmlns:a16="http://schemas.microsoft.com/office/drawing/2014/main" id="{54404F3B-2B4C-923E-0927-41AC8E4AFC40}"/>
              </a:ext>
            </a:extLst>
          </p:cNvPr>
          <p:cNvSpPr txBox="1">
            <a:spLocks noChangeArrowheads="1"/>
          </p:cNvSpPr>
          <p:nvPr/>
        </p:nvSpPr>
        <p:spPr bwMode="auto">
          <a:xfrm>
            <a:off x="1178685" y="667530"/>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Budget Transfers and Expense Transfers</a:t>
            </a:r>
          </a:p>
        </p:txBody>
      </p:sp>
      <p:sp>
        <p:nvSpPr>
          <p:cNvPr id="2" name="Rectangle 1">
            <a:extLst>
              <a:ext uri="{FF2B5EF4-FFF2-40B4-BE49-F238E27FC236}">
                <a16:creationId xmlns:a16="http://schemas.microsoft.com/office/drawing/2014/main" id="{4230B36E-385A-1F09-C89C-72ECE31E925E}"/>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4">
            <a:extLst>
              <a:ext uri="{FF2B5EF4-FFF2-40B4-BE49-F238E27FC236}">
                <a16:creationId xmlns:a16="http://schemas.microsoft.com/office/drawing/2014/main" id="{34AA9FB9-64B7-8269-39FC-69B86BDFB515}"/>
              </a:ext>
            </a:extLst>
          </p:cNvPr>
          <p:cNvSpPr txBox="1">
            <a:spLocks/>
          </p:cNvSpPr>
          <p:nvPr/>
        </p:nvSpPr>
        <p:spPr>
          <a:xfrm>
            <a:off x="914400" y="1739992"/>
            <a:ext cx="5181600" cy="4441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500" b="1" i="0" u="none" strike="noStrike" kern="1200" cap="none" spc="0" normalizeH="0" baseline="0" noProof="0">
                <a:ln>
                  <a:noFill/>
                </a:ln>
                <a:solidFill>
                  <a:prstClr val="black"/>
                </a:solidFill>
                <a:effectLst/>
                <a:uLnTx/>
                <a:uFillTx/>
                <a:latin typeface="Calibri" panose="020F0502020204030204"/>
                <a:ea typeface="+mn-ea"/>
                <a:cs typeface="+mn-cs"/>
              </a:rPr>
              <a:t>BUDGET</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500" b="1" i="0" u="none" strike="noStrike" kern="1200" cap="none" spc="0" normalizeH="0" baseline="0" noProof="0">
                <a:ln>
                  <a:noFill/>
                </a:ln>
                <a:solidFill>
                  <a:prstClr val="black"/>
                </a:solidFill>
                <a:effectLst/>
                <a:uLnTx/>
                <a:uFillTx/>
                <a:latin typeface="Calibri" panose="020F0502020204030204"/>
                <a:ea typeface="+mn-ea"/>
                <a:cs typeface="+mn-cs"/>
              </a:rPr>
              <a:t>TRANSFERS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65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(Moving funds between categories)</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Initiated by the department, approved by PI.</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a:t>
            </a: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transfer restrictions exist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the request may be denied.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Restricted transfers may require </a:t>
            </a: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agency </a:t>
            </a:r>
            <a:r>
              <a:rPr lang="en-US" sz="1800">
                <a:solidFill>
                  <a:prstClr val="black"/>
                </a:solidFill>
                <a:latin typeface="Calibri" panose="020F0502020204030204"/>
              </a:rPr>
              <a:t>approval</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Transfers between </a:t>
            </a: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different projects require OSP approval</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Transfer is processed internally between OSP and GMA.</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F1AF4C60-1693-EE61-DACF-98EE9BB9E437}"/>
              </a:ext>
            </a:extLst>
          </p:cNvPr>
          <p:cNvSpPr txBox="1">
            <a:spLocks/>
          </p:cNvSpPr>
          <p:nvPr/>
        </p:nvSpPr>
        <p:spPr>
          <a:xfrm>
            <a:off x="6377236" y="1749470"/>
            <a:ext cx="5506569" cy="4441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500" b="1" i="0" u="none" strike="noStrike" kern="1200" cap="none" spc="0" normalizeH="0" baseline="0" noProof="0">
                <a:ln>
                  <a:noFill/>
                </a:ln>
                <a:solidFill>
                  <a:prstClr val="black"/>
                </a:solidFill>
                <a:effectLst/>
                <a:uLnTx/>
                <a:uFillTx/>
                <a:latin typeface="Calibri" panose="020F0502020204030204"/>
                <a:ea typeface="+mn-ea"/>
                <a:cs typeface="+mn-cs"/>
              </a:rPr>
              <a:t>EXPENSE TRANSFERS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65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(Reclassification of posted expenses)</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00" b="1"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Initiated by the department and approved by PI.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Requires review for </a:t>
            </a: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allowability and available funding</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Should be processed within </a:t>
            </a:r>
            <a:r>
              <a:rPr kumimoji="0" lang="en-US"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90 days of original posting.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Must comply with University policy requirements: </a:t>
            </a:r>
            <a:r>
              <a:rPr kumimoji="0" lang="en-US" sz="1800" b="0" i="0" u="sng" strike="noStrike" kern="1200" cap="none" spc="0" normalizeH="0" baseline="0" noProof="0">
                <a:ln>
                  <a:noFill/>
                </a:ln>
                <a:solidFill>
                  <a:srgbClr val="4472C4"/>
                </a:solidFill>
                <a:effectLst/>
                <a:uLnTx/>
                <a:uFillTx/>
                <a:latin typeface="Calibri" panose="020F0502020204030204"/>
                <a:ea typeface="+mn-ea"/>
                <a:cs typeface="+mn-cs"/>
              </a:rPr>
              <a:t>https://www.utep.edu/research/office-of-sponsored-projects/policies/cost-transfers-for-sponsored-projects.html</a:t>
            </a:r>
          </a:p>
        </p:txBody>
      </p:sp>
      <p:graphicFrame>
        <p:nvGraphicFramePr>
          <p:cNvPr id="5" name="Diagram 4">
            <a:extLst>
              <a:ext uri="{FF2B5EF4-FFF2-40B4-BE49-F238E27FC236}">
                <a16:creationId xmlns:a16="http://schemas.microsoft.com/office/drawing/2014/main" id="{AF01A59C-1046-3460-618C-E6C08EC28A3F}"/>
              </a:ext>
            </a:extLst>
          </p:cNvPr>
          <p:cNvGraphicFramePr/>
          <p:nvPr>
            <p:extLst>
              <p:ext uri="{D42A27DB-BD31-4B8C-83A1-F6EECF244321}">
                <p14:modId xmlns:p14="http://schemas.microsoft.com/office/powerpoint/2010/main" val="209226349"/>
              </p:ext>
            </p:extLst>
          </p:nvPr>
        </p:nvGraphicFramePr>
        <p:xfrm>
          <a:off x="1800979" y="4928622"/>
          <a:ext cx="3660648" cy="1261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C4ABA1F2-8EBF-8692-FF22-6F0A9900673E}"/>
              </a:ext>
            </a:extLst>
          </p:cNvPr>
          <p:cNvGraphicFramePr/>
          <p:nvPr>
            <p:extLst>
              <p:ext uri="{D42A27DB-BD31-4B8C-83A1-F6EECF244321}">
                <p14:modId xmlns:p14="http://schemas.microsoft.com/office/powerpoint/2010/main" val="42346991"/>
              </p:ext>
            </p:extLst>
          </p:nvPr>
        </p:nvGraphicFramePr>
        <p:xfrm>
          <a:off x="7324657" y="5282547"/>
          <a:ext cx="3870960" cy="5539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a:extLst>
              <a:ext uri="{FF2B5EF4-FFF2-40B4-BE49-F238E27FC236}">
                <a16:creationId xmlns:a16="http://schemas.microsoft.com/office/drawing/2014/main" id="{19FDD3C4-A425-034D-9DDC-B5AD74F2120A}"/>
              </a:ext>
            </a:extLst>
          </p:cNvPr>
          <p:cNvGrpSpPr/>
          <p:nvPr/>
        </p:nvGrpSpPr>
        <p:grpSpPr>
          <a:xfrm>
            <a:off x="338520" y="100156"/>
            <a:ext cx="3608192" cy="476389"/>
            <a:chOff x="1313431" y="158615"/>
            <a:chExt cx="3640251" cy="685928"/>
          </a:xfrm>
        </p:grpSpPr>
        <p:grpSp>
          <p:nvGrpSpPr>
            <p:cNvPr id="9" name="Group 2">
              <a:extLst>
                <a:ext uri="{FF2B5EF4-FFF2-40B4-BE49-F238E27FC236}">
                  <a16:creationId xmlns:a16="http://schemas.microsoft.com/office/drawing/2014/main" id="{21BF6F1B-2A9E-44E7-0ECE-2992B9AE51F8}"/>
                </a:ext>
              </a:extLst>
            </p:cNvPr>
            <p:cNvGrpSpPr/>
            <p:nvPr/>
          </p:nvGrpSpPr>
          <p:grpSpPr>
            <a:xfrm>
              <a:off x="1313431" y="158615"/>
              <a:ext cx="3640251" cy="685928"/>
              <a:chOff x="0" y="0"/>
              <a:chExt cx="1587375" cy="299107"/>
            </a:xfrm>
          </p:grpSpPr>
          <p:sp>
            <p:nvSpPr>
              <p:cNvPr id="11" name="Freeform 3">
                <a:extLst>
                  <a:ext uri="{FF2B5EF4-FFF2-40B4-BE49-F238E27FC236}">
                    <a16:creationId xmlns:a16="http://schemas.microsoft.com/office/drawing/2014/main" id="{E48F0026-AA96-B712-2FAA-E23DEF0FF6A4}"/>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2" name="TextBox 4">
                <a:extLst>
                  <a:ext uri="{FF2B5EF4-FFF2-40B4-BE49-F238E27FC236}">
                    <a16:creationId xmlns:a16="http://schemas.microsoft.com/office/drawing/2014/main" id="{6D0DBE39-93BD-E25B-B371-3F9CEED4B2EC}"/>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0" name="Freeform 6">
              <a:extLst>
                <a:ext uri="{FF2B5EF4-FFF2-40B4-BE49-F238E27FC236}">
                  <a16:creationId xmlns:a16="http://schemas.microsoft.com/office/drawing/2014/main" id="{D476A77F-920F-1B19-8CEF-52020AE71798}"/>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13" name="TextBox 12">
            <a:extLst>
              <a:ext uri="{FF2B5EF4-FFF2-40B4-BE49-F238E27FC236}">
                <a16:creationId xmlns:a16="http://schemas.microsoft.com/office/drawing/2014/main" id="{A38C50BF-8DEB-AD0F-F4B0-0B67A68EEDA4}"/>
              </a:ext>
            </a:extLst>
          </p:cNvPr>
          <p:cNvSpPr txBox="1"/>
          <p:nvPr/>
        </p:nvSpPr>
        <p:spPr>
          <a:xfrm>
            <a:off x="1519637" y="6400228"/>
            <a:ext cx="5506570" cy="646331"/>
          </a:xfrm>
          <a:prstGeom prst="rect">
            <a:avLst/>
          </a:prstGeom>
          <a:noFill/>
        </p:spPr>
        <p:txBody>
          <a:bodyPr wrap="square" rtlCol="0">
            <a:spAutoFit/>
          </a:bodyPr>
          <a:lstStyle/>
          <a:p>
            <a:r>
              <a:rPr lang="en-US">
                <a:hlinkClick r:id="rId13"/>
              </a:rPr>
              <a:t>GMA Budget Transfer Form</a:t>
            </a:r>
            <a:endParaRPr lang="en-US"/>
          </a:p>
          <a:p>
            <a:endParaRPr lang="en-US"/>
          </a:p>
        </p:txBody>
      </p:sp>
      <p:sp>
        <p:nvSpPr>
          <p:cNvPr id="14" name="TextBox 13">
            <a:extLst>
              <a:ext uri="{FF2B5EF4-FFF2-40B4-BE49-F238E27FC236}">
                <a16:creationId xmlns:a16="http://schemas.microsoft.com/office/drawing/2014/main" id="{D4A0B41A-977D-33D9-73DA-8CA10B5FF9A3}"/>
              </a:ext>
            </a:extLst>
          </p:cNvPr>
          <p:cNvSpPr txBox="1"/>
          <p:nvPr/>
        </p:nvSpPr>
        <p:spPr>
          <a:xfrm>
            <a:off x="7026207" y="6409706"/>
            <a:ext cx="4668625" cy="646331"/>
          </a:xfrm>
          <a:prstGeom prst="rect">
            <a:avLst/>
          </a:prstGeom>
          <a:noFill/>
        </p:spPr>
        <p:txBody>
          <a:bodyPr wrap="square" rtlCol="0">
            <a:spAutoFit/>
          </a:bodyPr>
          <a:lstStyle/>
          <a:p>
            <a:r>
              <a:rPr lang="en-US">
                <a:hlinkClick r:id="rId14"/>
              </a:rPr>
              <a:t>GMA Expense Transfer Form</a:t>
            </a:r>
            <a:endParaRPr lang="en-US"/>
          </a:p>
          <a:p>
            <a:endParaRPr lang="en-US"/>
          </a:p>
        </p:txBody>
      </p:sp>
    </p:spTree>
    <p:extLst>
      <p:ext uri="{BB962C8B-B14F-4D97-AF65-F5344CB8AC3E}">
        <p14:creationId xmlns:p14="http://schemas.microsoft.com/office/powerpoint/2010/main" val="362915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AE801B91-ECE4-7421-6FB6-D8309B79FDE9}"/>
              </a:ext>
            </a:extLst>
          </p:cNvPr>
          <p:cNvSpPr txBox="1">
            <a:spLocks noChangeArrowheads="1"/>
          </p:cNvSpPr>
          <p:nvPr/>
        </p:nvSpPr>
        <p:spPr bwMode="auto">
          <a:xfrm>
            <a:off x="1178685" y="667530"/>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Sahara Reconciliation Reminders</a:t>
            </a:r>
          </a:p>
        </p:txBody>
      </p:sp>
      <p:grpSp>
        <p:nvGrpSpPr>
          <p:cNvPr id="3" name="Group 2">
            <a:extLst>
              <a:ext uri="{FF2B5EF4-FFF2-40B4-BE49-F238E27FC236}">
                <a16:creationId xmlns:a16="http://schemas.microsoft.com/office/drawing/2014/main" id="{162D17EA-EB96-DFDD-CDAE-591C8DE3AC4C}"/>
              </a:ext>
            </a:extLst>
          </p:cNvPr>
          <p:cNvGrpSpPr/>
          <p:nvPr/>
        </p:nvGrpSpPr>
        <p:grpSpPr>
          <a:xfrm>
            <a:off x="338520" y="100156"/>
            <a:ext cx="3608192" cy="476389"/>
            <a:chOff x="1313431" y="158615"/>
            <a:chExt cx="3640251" cy="685928"/>
          </a:xfrm>
        </p:grpSpPr>
        <p:grpSp>
          <p:nvGrpSpPr>
            <p:cNvPr id="4" name="Group 2">
              <a:extLst>
                <a:ext uri="{FF2B5EF4-FFF2-40B4-BE49-F238E27FC236}">
                  <a16:creationId xmlns:a16="http://schemas.microsoft.com/office/drawing/2014/main" id="{7C351216-A7D7-DFA2-A8F9-6F44A9F98A9E}"/>
                </a:ext>
              </a:extLst>
            </p:cNvPr>
            <p:cNvGrpSpPr/>
            <p:nvPr/>
          </p:nvGrpSpPr>
          <p:grpSpPr>
            <a:xfrm>
              <a:off x="1313431" y="158615"/>
              <a:ext cx="3640251" cy="685928"/>
              <a:chOff x="0" y="0"/>
              <a:chExt cx="1587375" cy="299107"/>
            </a:xfrm>
          </p:grpSpPr>
          <p:sp>
            <p:nvSpPr>
              <p:cNvPr id="6" name="Freeform 3">
                <a:extLst>
                  <a:ext uri="{FF2B5EF4-FFF2-40B4-BE49-F238E27FC236}">
                    <a16:creationId xmlns:a16="http://schemas.microsoft.com/office/drawing/2014/main" id="{509152F0-20AA-F769-DD54-551F3FD28922}"/>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7" name="TextBox 4">
                <a:extLst>
                  <a:ext uri="{FF2B5EF4-FFF2-40B4-BE49-F238E27FC236}">
                    <a16:creationId xmlns:a16="http://schemas.microsoft.com/office/drawing/2014/main" id="{E6D13395-1B15-2920-C49B-24A77B3BE4BB}"/>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6">
              <a:extLst>
                <a:ext uri="{FF2B5EF4-FFF2-40B4-BE49-F238E27FC236}">
                  <a16:creationId xmlns:a16="http://schemas.microsoft.com/office/drawing/2014/main" id="{0EDACFDD-40D7-CD85-78B7-1051232D1259}"/>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8" name="Rectangle 7">
            <a:extLst>
              <a:ext uri="{FF2B5EF4-FFF2-40B4-BE49-F238E27FC236}">
                <a16:creationId xmlns:a16="http://schemas.microsoft.com/office/drawing/2014/main" id="{1296190B-FA57-581B-C567-9C9725F5DA6C}"/>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13DD68-1E0A-F041-9C4D-E61BAA821961}"/>
              </a:ext>
            </a:extLst>
          </p:cNvPr>
          <p:cNvSpPr txBox="1"/>
          <p:nvPr/>
        </p:nvSpPr>
        <p:spPr>
          <a:xfrm>
            <a:off x="1178685" y="1435100"/>
            <a:ext cx="10752965" cy="1292662"/>
          </a:xfrm>
          <a:prstGeom prst="rect">
            <a:avLst/>
          </a:prstGeom>
          <a:noFill/>
        </p:spPr>
        <p:txBody>
          <a:bodyPr wrap="square" rtlCol="0">
            <a:spAutoFit/>
          </a:bodyPr>
          <a:lstStyle/>
          <a:p>
            <a:r>
              <a:rPr lang="en-US"/>
              <a:t>Process is owned by Office of Vice President for Business Affairs (VPBA)- </a:t>
            </a:r>
            <a:r>
              <a:rPr lang="en-US">
                <a:hlinkClick r:id="rId2"/>
              </a:rPr>
              <a:t>VPBA Account Reconciliation Review</a:t>
            </a:r>
            <a:endParaRPr lang="en-US"/>
          </a:p>
          <a:p>
            <a:endParaRPr lang="en-US" sz="400"/>
          </a:p>
          <a:p>
            <a:r>
              <a:rPr lang="en-US"/>
              <a:t>      “The one-to-one match of a department’s supporting documentation to actual charges against the Department’s Cost Centers and Projects. This ensures that expenditures are properly authorized and charged to the correct account and identifies any discrepancies or errors that need to be resolved.”</a:t>
            </a:r>
          </a:p>
        </p:txBody>
      </p:sp>
      <p:sp>
        <p:nvSpPr>
          <p:cNvPr id="10" name="TextBox 9">
            <a:extLst>
              <a:ext uri="{FF2B5EF4-FFF2-40B4-BE49-F238E27FC236}">
                <a16:creationId xmlns:a16="http://schemas.microsoft.com/office/drawing/2014/main" id="{A907E5B6-AAEF-8FC0-9D67-D1868C69928A}"/>
              </a:ext>
            </a:extLst>
          </p:cNvPr>
          <p:cNvSpPr txBox="1"/>
          <p:nvPr/>
        </p:nvSpPr>
        <p:spPr>
          <a:xfrm>
            <a:off x="1223135" y="4272677"/>
            <a:ext cx="10200678" cy="2585323"/>
          </a:xfrm>
          <a:prstGeom prst="rect">
            <a:avLst/>
          </a:prstGeom>
          <a:noFill/>
        </p:spPr>
        <p:txBody>
          <a:bodyPr wrap="none" rtlCol="0">
            <a:spAutoFit/>
          </a:bodyPr>
          <a:lstStyle/>
          <a:p>
            <a:r>
              <a:rPr lang="en-US" b="1"/>
              <a:t>Tools</a:t>
            </a:r>
          </a:p>
          <a:p>
            <a:r>
              <a:rPr lang="en-US"/>
              <a:t>Video tutorial that take less than 15 minutes to complete </a:t>
            </a:r>
            <a:r>
              <a:rPr lang="en-US" u="sng">
                <a:hlinkClick r:id="rId3" tooltip="https://utep.questionpro.com/t/AUN6HZ0UDV"/>
              </a:rPr>
              <a:t>https://utep.questionpro.com/t/AUN6HZ0UDV</a:t>
            </a:r>
            <a:endParaRPr lang="en-US" u="sng"/>
          </a:p>
          <a:p>
            <a:r>
              <a:rPr lang="en-US"/>
              <a:t>SAHARA </a:t>
            </a:r>
            <a:r>
              <a:rPr lang="en-US" u="sng">
                <a:hlinkClick r:id="rId4" tooltip="https://www.utep.edu/vpba/peoplesoft/training/Training%20Highlights/sahara.html"/>
              </a:rPr>
              <a:t>Training Documents</a:t>
            </a:r>
            <a:endParaRPr lang="en-US"/>
          </a:p>
          <a:p>
            <a:r>
              <a:rPr lang="en-US"/>
              <a:t>PeopleSoft </a:t>
            </a:r>
            <a:r>
              <a:rPr lang="en-US" u="sng">
                <a:hlinkClick r:id="rId5" tooltip="https://www.utep.edu/vpba/peoplesoft/training/training-calendar/index.html"/>
              </a:rPr>
              <a:t>Training Calendar</a:t>
            </a:r>
            <a:r>
              <a:rPr lang="en-US"/>
              <a:t> to register for a training session.</a:t>
            </a:r>
          </a:p>
          <a:p>
            <a:r>
              <a:rPr lang="en-US" b="1"/>
              <a:t>Policies</a:t>
            </a:r>
          </a:p>
          <a:p>
            <a:r>
              <a:rPr lang="en-US">
                <a:hlinkClick r:id="rId6"/>
              </a:rPr>
              <a:t>https://www.utep.edu/hoop/section-7/ch-5.html</a:t>
            </a:r>
            <a:endParaRPr lang="en-US"/>
          </a:p>
          <a:p>
            <a:r>
              <a:rPr lang="en-US">
                <a:hlinkClick r:id="rId7"/>
              </a:rPr>
              <a:t>https://www.utsystem.edu/board-of-regents/policy-library/policies/uts1421-policy-annual-financial-report</a:t>
            </a:r>
            <a:endParaRPr lang="en-US"/>
          </a:p>
          <a:p>
            <a:endParaRPr lang="en-US"/>
          </a:p>
          <a:p>
            <a:endParaRPr lang="en-US"/>
          </a:p>
        </p:txBody>
      </p:sp>
      <p:sp>
        <p:nvSpPr>
          <p:cNvPr id="11" name="TextBox 10">
            <a:extLst>
              <a:ext uri="{FF2B5EF4-FFF2-40B4-BE49-F238E27FC236}">
                <a16:creationId xmlns:a16="http://schemas.microsoft.com/office/drawing/2014/main" id="{7FD25C55-DCB1-261F-B21B-C595DA63B3D4}"/>
              </a:ext>
            </a:extLst>
          </p:cNvPr>
          <p:cNvSpPr txBox="1"/>
          <p:nvPr/>
        </p:nvSpPr>
        <p:spPr>
          <a:xfrm>
            <a:off x="1026285" y="2768801"/>
            <a:ext cx="9563100" cy="1477328"/>
          </a:xfrm>
          <a:prstGeom prst="rect">
            <a:avLst/>
          </a:prstGeom>
          <a:solidFill>
            <a:srgbClr val="041E41"/>
          </a:solidFill>
        </p:spPr>
        <p:txBody>
          <a:bodyPr wrap="square" rtlCol="0">
            <a:spAutoFit/>
          </a:bodyPr>
          <a:lstStyle/>
          <a:p>
            <a:r>
              <a:rPr lang="en-US">
                <a:solidFill>
                  <a:schemeClr val="bg1"/>
                </a:solidFill>
              </a:rPr>
              <a:t>GMA will be sending reminder emails for projects that have one or more months pending either</a:t>
            </a:r>
          </a:p>
          <a:p>
            <a:r>
              <a:rPr lang="en-US">
                <a:solidFill>
                  <a:schemeClr val="bg1"/>
                </a:solidFill>
              </a:rPr>
              <a:t>	Pending Reconciliation - Administrators</a:t>
            </a:r>
          </a:p>
          <a:p>
            <a:r>
              <a:rPr lang="en-US">
                <a:solidFill>
                  <a:schemeClr val="bg1"/>
                </a:solidFill>
              </a:rPr>
              <a:t>	Pending Approval – PI </a:t>
            </a:r>
          </a:p>
          <a:p>
            <a:endParaRPr lang="en-US">
              <a:solidFill>
                <a:schemeClr val="bg1"/>
              </a:solidFill>
            </a:endParaRPr>
          </a:p>
          <a:p>
            <a:r>
              <a:rPr lang="en-US">
                <a:solidFill>
                  <a:schemeClr val="bg1"/>
                </a:solidFill>
              </a:rPr>
              <a:t>Goal is to have 100% completion</a:t>
            </a:r>
          </a:p>
        </p:txBody>
      </p:sp>
    </p:spTree>
    <p:extLst>
      <p:ext uri="{BB962C8B-B14F-4D97-AF65-F5344CB8AC3E}">
        <p14:creationId xmlns:p14="http://schemas.microsoft.com/office/powerpoint/2010/main" val="233156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77AC4D0-9A43-4F98-319C-D088295CFC0B}"/>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p:cNvGrpSpPr/>
          <p:nvPr/>
        </p:nvGrpSpPr>
        <p:grpSpPr>
          <a:xfrm>
            <a:off x="271497" y="3412275"/>
            <a:ext cx="3640251" cy="685928"/>
            <a:chOff x="0" y="0"/>
            <a:chExt cx="1587375" cy="299107"/>
          </a:xfrm>
        </p:grpSpPr>
        <p:sp>
          <p:nvSpPr>
            <p:cNvPr id="3" name="Freeform 3"/>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4" name="TextBox 4"/>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89256" y="3443624"/>
            <a:ext cx="3762697" cy="695417"/>
            <a:chOff x="0" y="-38100"/>
            <a:chExt cx="1761157" cy="325494"/>
          </a:xfrm>
        </p:grpSpPr>
        <p:sp>
          <p:nvSpPr>
            <p:cNvPr id="6" name="Freeform 6"/>
            <p:cNvSpPr/>
            <p:nvPr/>
          </p:nvSpPr>
          <p:spPr>
            <a:xfrm>
              <a:off x="97629" y="-38100"/>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1867" b="1">
                  <a:latin typeface="Arial" panose="020B0604020202020204" pitchFamily="34" charset="0"/>
                  <a:cs typeface="Arial" panose="020B0604020202020204" pitchFamily="34" charset="0"/>
                </a:rPr>
                <a:t>Pre-Award</a:t>
              </a:r>
            </a:p>
          </p:txBody>
        </p:sp>
        <p:sp>
          <p:nvSpPr>
            <p:cNvPr id="7" name="TextBox 7"/>
            <p:cNvSpPr txBox="1"/>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271497" y="4120953"/>
            <a:ext cx="3640251" cy="633880"/>
            <a:chOff x="0" y="0"/>
            <a:chExt cx="1587375" cy="253510"/>
          </a:xfrm>
        </p:grpSpPr>
        <p:sp>
          <p:nvSpPr>
            <p:cNvPr id="9" name="Freeform 9"/>
            <p:cNvSpPr/>
            <p:nvPr/>
          </p:nvSpPr>
          <p:spPr>
            <a:xfrm>
              <a:off x="0"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endParaRPr lang="en-US" sz="1200"/>
            </a:p>
          </p:txBody>
        </p:sp>
        <p:sp>
          <p:nvSpPr>
            <p:cNvPr id="10" name="TextBox 10"/>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271343" y="4705054"/>
            <a:ext cx="3640404" cy="2025628"/>
            <a:chOff x="0" y="-38100"/>
            <a:chExt cx="1587442" cy="872376"/>
          </a:xfrm>
        </p:grpSpPr>
        <p:sp>
          <p:nvSpPr>
            <p:cNvPr id="12" name="Freeform 12"/>
            <p:cNvSpPr/>
            <p:nvPr/>
          </p:nvSpPr>
          <p:spPr>
            <a:xfrm>
              <a:off x="0" y="0"/>
              <a:ext cx="1587442" cy="834276"/>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endParaRPr lang="en-US" sz="1200"/>
            </a:p>
          </p:txBody>
        </p:sp>
        <p:sp>
          <p:nvSpPr>
            <p:cNvPr id="13" name="TextBox 13"/>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4" name="Group 14"/>
          <p:cNvGrpSpPr/>
          <p:nvPr/>
        </p:nvGrpSpPr>
        <p:grpSpPr>
          <a:xfrm>
            <a:off x="4263795" y="3414513"/>
            <a:ext cx="3640251" cy="685928"/>
            <a:chOff x="0" y="0"/>
            <a:chExt cx="1587375" cy="299107"/>
          </a:xfrm>
        </p:grpSpPr>
        <p:sp>
          <p:nvSpPr>
            <p:cNvPr id="15" name="Freeform 15"/>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6" name="TextBox 16"/>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7" name="Group 17"/>
          <p:cNvGrpSpPr/>
          <p:nvPr/>
        </p:nvGrpSpPr>
        <p:grpSpPr>
          <a:xfrm>
            <a:off x="4306864" y="3458139"/>
            <a:ext cx="3554113" cy="614016"/>
            <a:chOff x="0" y="0"/>
            <a:chExt cx="1663528" cy="287394"/>
          </a:xfrm>
        </p:grpSpPr>
        <p:sp>
          <p:nvSpPr>
            <p:cNvPr id="18" name="Freeform 18"/>
            <p:cNvSpPr/>
            <p:nvPr/>
          </p:nvSpPr>
          <p:spPr>
            <a:xfrm>
              <a:off x="0" y="0"/>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1867" b="1">
                  <a:latin typeface="Arial" panose="020B0604020202020204" pitchFamily="34" charset="0"/>
                  <a:cs typeface="Arial" panose="020B0604020202020204" pitchFamily="34" charset="0"/>
                </a:rPr>
                <a:t>Contracts and Agreements</a:t>
              </a:r>
            </a:p>
          </p:txBody>
        </p:sp>
        <p:sp>
          <p:nvSpPr>
            <p:cNvPr id="19" name="TextBox 19"/>
            <p:cNvSpPr txBox="1"/>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0" name="Group 20"/>
          <p:cNvGrpSpPr/>
          <p:nvPr/>
        </p:nvGrpSpPr>
        <p:grpSpPr>
          <a:xfrm>
            <a:off x="4271451" y="4133021"/>
            <a:ext cx="3640251" cy="653485"/>
            <a:chOff x="0" y="0"/>
            <a:chExt cx="1587375" cy="253510"/>
          </a:xfrm>
        </p:grpSpPr>
        <p:sp>
          <p:nvSpPr>
            <p:cNvPr id="21" name="Freeform 21"/>
            <p:cNvSpPr/>
            <p:nvPr/>
          </p:nvSpPr>
          <p:spPr>
            <a:xfrm>
              <a:off x="0"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endParaRPr lang="en-US" sz="1200"/>
            </a:p>
          </p:txBody>
        </p:sp>
        <p:sp>
          <p:nvSpPr>
            <p:cNvPr id="22" name="TextBox 22"/>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3" name="Group 23"/>
          <p:cNvGrpSpPr/>
          <p:nvPr/>
        </p:nvGrpSpPr>
        <p:grpSpPr>
          <a:xfrm>
            <a:off x="4289942" y="4730104"/>
            <a:ext cx="3640404" cy="2000578"/>
            <a:chOff x="0" y="-38100"/>
            <a:chExt cx="1587442" cy="872376"/>
          </a:xfrm>
        </p:grpSpPr>
        <p:sp>
          <p:nvSpPr>
            <p:cNvPr id="24" name="Freeform 24"/>
            <p:cNvSpPr/>
            <p:nvPr/>
          </p:nvSpPr>
          <p:spPr>
            <a:xfrm>
              <a:off x="0" y="-1104"/>
              <a:ext cx="1587442" cy="835380"/>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pPr lvl="0" eaLnBrk="0" fontAlgn="base" hangingPunct="0">
                <a:spcBef>
                  <a:spcPct val="0"/>
                </a:spcBef>
                <a:spcAft>
                  <a:spcPct val="0"/>
                </a:spcAft>
              </a:pPr>
              <a:r>
                <a:rPr lang="en-US" altLang="en-US" sz="1333" b="1">
                  <a:solidFill>
                    <a:schemeClr val="bg1"/>
                  </a:solidFill>
                  <a:latin typeface="Arial" panose="020B0604020202020204" pitchFamily="34" charset="0"/>
                </a:rPr>
                <a:t>Key Initiatives: </a:t>
              </a:r>
            </a:p>
            <a:p>
              <a:pPr lvl="0" eaLnBrk="0" fontAlgn="base" hangingPunct="0">
                <a:spcBef>
                  <a:spcPct val="0"/>
                </a:spcBef>
                <a:spcAft>
                  <a:spcPct val="0"/>
                </a:spcAft>
              </a:pPr>
              <a:endParaRPr lang="en-US" altLang="en-US" sz="1200">
                <a:solidFill>
                  <a:schemeClr val="bg1"/>
                </a:solidFill>
                <a:latin typeface="Arial" panose="020B0604020202020204" pitchFamily="34" charset="0"/>
              </a:endParaRPr>
            </a:p>
            <a:p>
              <a:pPr lvl="0" eaLnBrk="0" fontAlgn="base" hangingPunct="0">
                <a:spcBef>
                  <a:spcPct val="0"/>
                </a:spcBef>
                <a:spcAft>
                  <a:spcPct val="0"/>
                </a:spcAft>
                <a:buFontTx/>
                <a:buChar char="•"/>
              </a:pPr>
              <a:r>
                <a:rPr lang="en-US" altLang="en-US" sz="1200">
                  <a:solidFill>
                    <a:schemeClr val="bg1"/>
                  </a:solidFill>
                  <a:latin typeface="Arial" panose="020B0604020202020204" pitchFamily="34" charset="0"/>
                </a:rPr>
                <a:t>  Research Agreement Review &amp; Negotiation </a:t>
              </a:r>
            </a:p>
            <a:p>
              <a:pPr lvl="0" eaLnBrk="0" fontAlgn="base" hangingPunct="0">
                <a:spcBef>
                  <a:spcPct val="0"/>
                </a:spcBef>
                <a:spcAft>
                  <a:spcPct val="0"/>
                </a:spcAft>
                <a:buFontTx/>
                <a:buChar char="•"/>
              </a:pPr>
              <a:r>
                <a:rPr lang="en-US" altLang="en-US" sz="1200">
                  <a:solidFill>
                    <a:schemeClr val="bg1"/>
                  </a:solidFill>
                  <a:latin typeface="Arial" panose="020B0604020202020204" pitchFamily="34" charset="0"/>
                </a:rPr>
                <a:t>  Contract Execution &amp; Institutional Approvals </a:t>
              </a:r>
            </a:p>
            <a:p>
              <a:pPr lvl="0" eaLnBrk="0" fontAlgn="base" hangingPunct="0">
                <a:spcBef>
                  <a:spcPct val="0"/>
                </a:spcBef>
                <a:spcAft>
                  <a:spcPct val="0"/>
                </a:spcAft>
                <a:buFontTx/>
                <a:buChar char="•"/>
              </a:pPr>
              <a:r>
                <a:rPr lang="en-US" altLang="en-US" sz="1200">
                  <a:solidFill>
                    <a:schemeClr val="bg1"/>
                  </a:solidFill>
                  <a:latin typeface="Arial" panose="020B0604020202020204" pitchFamily="34" charset="0"/>
                </a:rPr>
                <a:t>  Subaward Issuance &amp; Oversight </a:t>
              </a:r>
            </a:p>
            <a:p>
              <a:pPr lvl="0" eaLnBrk="0" fontAlgn="base" hangingPunct="0">
                <a:spcBef>
                  <a:spcPct val="0"/>
                </a:spcBef>
                <a:spcAft>
                  <a:spcPct val="0"/>
                </a:spcAft>
                <a:buFontTx/>
                <a:buChar char="•"/>
              </a:pPr>
              <a:r>
                <a:rPr lang="en-US" altLang="en-US" sz="1200">
                  <a:solidFill>
                    <a:schemeClr val="bg1"/>
                  </a:solidFill>
                  <a:latin typeface="Arial" panose="020B0604020202020204" pitchFamily="34" charset="0"/>
                </a:rPr>
                <a:t>  Compliance, Risk &amp; Institutional Protection </a:t>
              </a:r>
            </a:p>
            <a:p>
              <a:pPr lvl="0" eaLnBrk="0" fontAlgn="base" hangingPunct="0">
                <a:spcBef>
                  <a:spcPct val="0"/>
                </a:spcBef>
                <a:spcAft>
                  <a:spcPct val="0"/>
                </a:spcAft>
                <a:buFontTx/>
                <a:buChar char="•"/>
              </a:pPr>
              <a:r>
                <a:rPr lang="en-US" altLang="en-US" sz="1200">
                  <a:solidFill>
                    <a:schemeClr val="bg1"/>
                  </a:solidFill>
                  <a:latin typeface="Arial" panose="020B0604020202020204" pitchFamily="34" charset="0"/>
                </a:rPr>
                <a:t>  Confidentiality, Data &amp; Material Agreements     (NDA, MOU, DUA, MTA) &amp; Faculty Support </a:t>
              </a:r>
            </a:p>
            <a:p>
              <a:pPr lvl="0" eaLnBrk="0" fontAlgn="base" hangingPunct="0">
                <a:spcBef>
                  <a:spcPct val="0"/>
                </a:spcBef>
                <a:spcAft>
                  <a:spcPct val="0"/>
                </a:spcAft>
                <a:buFontTx/>
                <a:buChar char="•"/>
              </a:pPr>
              <a:r>
                <a:rPr lang="en-US" altLang="en-US" sz="1200">
                  <a:solidFill>
                    <a:schemeClr val="bg1"/>
                  </a:solidFill>
                  <a:latin typeface="Arial" panose="020B0604020202020204" pitchFamily="34" charset="0"/>
                </a:rPr>
                <a:t>  CLM Administration, Templates, Guidance &amp; Agreement  Repository </a:t>
              </a:r>
            </a:p>
            <a:p>
              <a:pPr lvl="0" eaLnBrk="0" fontAlgn="base" hangingPunct="0">
                <a:spcBef>
                  <a:spcPct val="0"/>
                </a:spcBef>
                <a:spcAft>
                  <a:spcPct val="0"/>
                </a:spcAft>
              </a:pPr>
              <a:endParaRPr lang="en-US" altLang="en-US" sz="1200">
                <a:solidFill>
                  <a:schemeClr val="bg1"/>
                </a:solidFill>
                <a:latin typeface="Arial" panose="020B0604020202020204" pitchFamily="34" charset="0"/>
              </a:endParaRPr>
            </a:p>
          </p:txBody>
        </p:sp>
        <p:sp>
          <p:nvSpPr>
            <p:cNvPr id="25" name="TextBox 25"/>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6" name="Group 26"/>
          <p:cNvGrpSpPr/>
          <p:nvPr/>
        </p:nvGrpSpPr>
        <p:grpSpPr>
          <a:xfrm>
            <a:off x="8313271" y="3407809"/>
            <a:ext cx="3640251" cy="685928"/>
            <a:chOff x="0" y="0"/>
            <a:chExt cx="1587375" cy="299107"/>
          </a:xfrm>
        </p:grpSpPr>
        <p:sp>
          <p:nvSpPr>
            <p:cNvPr id="27" name="Freeform 27"/>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2A62"/>
            </a:solidFill>
          </p:spPr>
          <p:txBody>
            <a:bodyPr/>
            <a:lstStyle/>
            <a:p>
              <a:endParaRPr lang="en-US" sz="1200"/>
            </a:p>
          </p:txBody>
        </p:sp>
        <p:sp>
          <p:nvSpPr>
            <p:cNvPr id="28" name="TextBox 28"/>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9" name="Group 29"/>
          <p:cNvGrpSpPr/>
          <p:nvPr/>
        </p:nvGrpSpPr>
        <p:grpSpPr>
          <a:xfrm>
            <a:off x="8356340" y="3433558"/>
            <a:ext cx="3554113" cy="614016"/>
            <a:chOff x="0" y="0"/>
            <a:chExt cx="1663528" cy="287394"/>
          </a:xfrm>
        </p:grpSpPr>
        <p:sp>
          <p:nvSpPr>
            <p:cNvPr id="30" name="Freeform 30"/>
            <p:cNvSpPr/>
            <p:nvPr/>
          </p:nvSpPr>
          <p:spPr>
            <a:xfrm>
              <a:off x="0" y="0"/>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1867" b="1">
                  <a:latin typeface="Arial" panose="020B0604020202020204" pitchFamily="34" charset="0"/>
                  <a:cs typeface="Arial" panose="020B0604020202020204" pitchFamily="34" charset="0"/>
                </a:rPr>
                <a:t>Post-Award</a:t>
              </a:r>
            </a:p>
          </p:txBody>
        </p:sp>
        <p:sp>
          <p:nvSpPr>
            <p:cNvPr id="31" name="TextBox 31"/>
            <p:cNvSpPr txBox="1"/>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32" name="Group 32"/>
          <p:cNvGrpSpPr/>
          <p:nvPr/>
        </p:nvGrpSpPr>
        <p:grpSpPr>
          <a:xfrm>
            <a:off x="8331200" y="4018761"/>
            <a:ext cx="3649215" cy="770925"/>
            <a:chOff x="0" y="-38100"/>
            <a:chExt cx="1591284" cy="291610"/>
          </a:xfrm>
        </p:grpSpPr>
        <p:sp>
          <p:nvSpPr>
            <p:cNvPr id="33" name="Freeform 33"/>
            <p:cNvSpPr/>
            <p:nvPr/>
          </p:nvSpPr>
          <p:spPr>
            <a:xfrm>
              <a:off x="3909"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pPr algn="ctr"/>
              <a:r>
                <a:rPr lang="en-US" sz="1200" b="1">
                  <a:solidFill>
                    <a:schemeClr val="bg1"/>
                  </a:solidFill>
                  <a:latin typeface="Arial" panose="020B0604020202020204" pitchFamily="34" charset="0"/>
                  <a:cs typeface="Arial" panose="020B0604020202020204" pitchFamily="34" charset="0"/>
                </a:rPr>
                <a:t>Assist faculty in award stewardship, compliance, management and closeout</a:t>
              </a:r>
            </a:p>
          </p:txBody>
        </p:sp>
        <p:sp>
          <p:nvSpPr>
            <p:cNvPr id="34" name="TextBox 34"/>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35" name="Group 35"/>
          <p:cNvGrpSpPr/>
          <p:nvPr/>
        </p:nvGrpSpPr>
        <p:grpSpPr>
          <a:xfrm>
            <a:off x="8331047" y="4827281"/>
            <a:ext cx="3640404" cy="1903401"/>
            <a:chOff x="0" y="0"/>
            <a:chExt cx="1587442" cy="834276"/>
          </a:xfrm>
        </p:grpSpPr>
        <p:sp>
          <p:nvSpPr>
            <p:cNvPr id="36" name="Freeform 36"/>
            <p:cNvSpPr/>
            <p:nvPr/>
          </p:nvSpPr>
          <p:spPr>
            <a:xfrm>
              <a:off x="0" y="0"/>
              <a:ext cx="1587442" cy="834276"/>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endParaRPr lang="en-US" sz="1200"/>
            </a:p>
          </p:txBody>
        </p:sp>
        <p:sp>
          <p:nvSpPr>
            <p:cNvPr id="37" name="TextBox 37"/>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0" name="Group 50"/>
          <p:cNvGrpSpPr/>
          <p:nvPr/>
        </p:nvGrpSpPr>
        <p:grpSpPr>
          <a:xfrm>
            <a:off x="2495153" y="1007652"/>
            <a:ext cx="7177535" cy="1816701"/>
            <a:chOff x="-20088" y="-439168"/>
            <a:chExt cx="1607463" cy="1398593"/>
          </a:xfrm>
        </p:grpSpPr>
        <p:sp>
          <p:nvSpPr>
            <p:cNvPr id="51" name="Freeform 51"/>
            <p:cNvSpPr/>
            <p:nvPr/>
          </p:nvSpPr>
          <p:spPr>
            <a:xfrm>
              <a:off x="-20088" y="-439168"/>
              <a:ext cx="1587375" cy="485104"/>
            </a:xfrm>
            <a:custGeom>
              <a:avLst/>
              <a:gdLst/>
              <a:ahLst/>
              <a:cxnLst/>
              <a:rect l="l" t="t" r="r" b="b"/>
              <a:pathLst>
                <a:path w="1587375" h="959425">
                  <a:moveTo>
                    <a:pt x="22154" y="0"/>
                  </a:moveTo>
                  <a:lnTo>
                    <a:pt x="1565221" y="0"/>
                  </a:lnTo>
                  <a:cubicBezTo>
                    <a:pt x="1577456" y="0"/>
                    <a:pt x="1587375" y="9919"/>
                    <a:pt x="1587375" y="22154"/>
                  </a:cubicBezTo>
                  <a:lnTo>
                    <a:pt x="1587375" y="937271"/>
                  </a:lnTo>
                  <a:cubicBezTo>
                    <a:pt x="1587375" y="949506"/>
                    <a:pt x="1577456" y="959425"/>
                    <a:pt x="1565221" y="959425"/>
                  </a:cubicBezTo>
                  <a:lnTo>
                    <a:pt x="22154" y="959425"/>
                  </a:lnTo>
                  <a:cubicBezTo>
                    <a:pt x="9919" y="959425"/>
                    <a:pt x="0" y="949506"/>
                    <a:pt x="0" y="937271"/>
                  </a:cubicBezTo>
                  <a:lnTo>
                    <a:pt x="0" y="22154"/>
                  </a:lnTo>
                  <a:cubicBezTo>
                    <a:pt x="0" y="9919"/>
                    <a:pt x="9919" y="0"/>
                    <a:pt x="22154" y="0"/>
                  </a:cubicBezTo>
                  <a:close/>
                </a:path>
              </a:pathLst>
            </a:custGeom>
            <a:solidFill>
              <a:srgbClr val="FD8100"/>
            </a:solidFill>
          </p:spPr>
          <p:txBody>
            <a:bodyPr/>
            <a:lstStyle/>
            <a:p>
              <a:pPr algn="ctr"/>
              <a:r>
                <a:rPr lang="en-US" sz="1867" b="1">
                  <a:solidFill>
                    <a:schemeClr val="bg1"/>
                  </a:solidFill>
                  <a:latin typeface="Arial" panose="020B0604020202020204" pitchFamily="34" charset="0"/>
                  <a:cs typeface="Arial" panose="020B0604020202020204" pitchFamily="34" charset="0"/>
                </a:rPr>
                <a:t>Office of Sponsored Projects </a:t>
              </a:r>
            </a:p>
            <a:p>
              <a:pPr algn="ctr"/>
              <a:r>
                <a:rPr lang="en-US" sz="1867" b="1">
                  <a:solidFill>
                    <a:schemeClr val="bg1"/>
                  </a:solidFill>
                  <a:latin typeface="Arial" panose="020B0604020202020204" pitchFamily="34" charset="0"/>
                  <a:cs typeface="Arial" panose="020B0604020202020204" pitchFamily="34" charset="0"/>
                </a:rPr>
                <a:t>Pillars and Functions</a:t>
              </a:r>
            </a:p>
          </p:txBody>
        </p:sp>
        <p:sp>
          <p:nvSpPr>
            <p:cNvPr id="52" name="TextBox 52"/>
            <p:cNvSpPr txBox="1"/>
            <p:nvPr/>
          </p:nvSpPr>
          <p:spPr>
            <a:xfrm>
              <a:off x="0" y="-38100"/>
              <a:ext cx="1587375" cy="997525"/>
            </a:xfrm>
            <a:prstGeom prst="rect">
              <a:avLst/>
            </a:prstGeom>
          </p:spPr>
          <p:txBody>
            <a:bodyPr lIns="33867" tIns="33867" rIns="33867" bIns="33867" rtlCol="0" anchor="ctr"/>
            <a:lstStyle/>
            <a:p>
              <a:pPr algn="ctr">
                <a:lnSpc>
                  <a:spcPts val="1773"/>
                </a:lnSpc>
                <a:spcBef>
                  <a:spcPct val="0"/>
                </a:spcBef>
              </a:pPr>
              <a:endParaRPr sz="1200"/>
            </a:p>
          </p:txBody>
        </p:sp>
      </p:grpSp>
      <p:sp>
        <p:nvSpPr>
          <p:cNvPr id="53" name="Freeform 53"/>
          <p:cNvSpPr/>
          <p:nvPr/>
        </p:nvSpPr>
        <p:spPr>
          <a:xfrm>
            <a:off x="4211114" y="145505"/>
            <a:ext cx="3533534" cy="690311"/>
          </a:xfrm>
          <a:custGeom>
            <a:avLst/>
            <a:gdLst/>
            <a:ahLst/>
            <a:cxnLst/>
            <a:rect l="l" t="t" r="r" b="b"/>
            <a:pathLst>
              <a:path w="5300301" h="1268068">
                <a:moveTo>
                  <a:pt x="0" y="0"/>
                </a:moveTo>
                <a:lnTo>
                  <a:pt x="5300301" y="0"/>
                </a:lnTo>
                <a:lnTo>
                  <a:pt x="5300301" y="1268068"/>
                </a:lnTo>
                <a:lnTo>
                  <a:pt x="0" y="1268068"/>
                </a:lnTo>
                <a:lnTo>
                  <a:pt x="0" y="0"/>
                </a:lnTo>
                <a:close/>
              </a:path>
            </a:pathLst>
          </a:custGeom>
          <a:blipFill>
            <a:blip r:embed="rId2"/>
            <a:stretch>
              <a:fillRect t="-160040" b="-157942"/>
            </a:stretch>
          </a:blipFill>
        </p:spPr>
        <p:txBody>
          <a:bodyPr/>
          <a:lstStyle/>
          <a:p>
            <a:endParaRPr lang="en-US" sz="1200"/>
          </a:p>
        </p:txBody>
      </p:sp>
      <p:sp>
        <p:nvSpPr>
          <p:cNvPr id="54" name="Rectangle 1">
            <a:extLst>
              <a:ext uri="{FF2B5EF4-FFF2-40B4-BE49-F238E27FC236}">
                <a16:creationId xmlns:a16="http://schemas.microsoft.com/office/drawing/2014/main" id="{2729B480-5C79-568D-663F-3201B53AFEA7}"/>
              </a:ext>
            </a:extLst>
          </p:cNvPr>
          <p:cNvSpPr>
            <a:spLocks noChangeArrowheads="1"/>
          </p:cNvSpPr>
          <p:nvPr/>
        </p:nvSpPr>
        <p:spPr bwMode="auto">
          <a:xfrm>
            <a:off x="129027" y="323075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a:latin typeface="Arial" panose="020B0604020202020204" pitchFamily="34" charset="0"/>
            </a:endParaRPr>
          </a:p>
        </p:txBody>
      </p:sp>
      <p:sp>
        <p:nvSpPr>
          <p:cNvPr id="56" name="TextBox 55">
            <a:extLst>
              <a:ext uri="{FF2B5EF4-FFF2-40B4-BE49-F238E27FC236}">
                <a16:creationId xmlns:a16="http://schemas.microsoft.com/office/drawing/2014/main" id="{30215E99-4269-51BE-E10E-976BEE25AD64}"/>
              </a:ext>
            </a:extLst>
          </p:cNvPr>
          <p:cNvSpPr txBox="1"/>
          <p:nvPr/>
        </p:nvSpPr>
        <p:spPr>
          <a:xfrm>
            <a:off x="4343199" y="4119718"/>
            <a:ext cx="3529731" cy="646331"/>
          </a:xfrm>
          <a:prstGeom prst="rect">
            <a:avLst/>
          </a:prstGeom>
          <a:noFill/>
        </p:spPr>
        <p:txBody>
          <a:bodyPr wrap="square">
            <a:spAutoFit/>
          </a:bodyPr>
          <a:lstStyle/>
          <a:p>
            <a:pPr algn="ctr">
              <a:buNone/>
            </a:pPr>
            <a:r>
              <a:rPr lang="en-US" sz="1200" b="1">
                <a:solidFill>
                  <a:schemeClr val="bg1"/>
                </a:solidFill>
                <a:latin typeface="Arial" panose="020B0604020202020204" pitchFamily="34" charset="0"/>
                <a:cs typeface="Arial" panose="020B0604020202020204" pitchFamily="34" charset="0"/>
              </a:rPr>
              <a:t>Facilitate and execute research agreements </a:t>
            </a:r>
          </a:p>
          <a:p>
            <a:pPr algn="ctr">
              <a:buNone/>
            </a:pPr>
            <a:r>
              <a:rPr lang="en-US" sz="1200" b="1">
                <a:solidFill>
                  <a:schemeClr val="bg1"/>
                </a:solidFill>
                <a:latin typeface="Arial" panose="020B0604020202020204" pitchFamily="34" charset="0"/>
                <a:cs typeface="Arial" panose="020B0604020202020204" pitchFamily="34" charset="0"/>
              </a:rPr>
              <a:t>in support of the university’s research mission</a:t>
            </a:r>
          </a:p>
        </p:txBody>
      </p:sp>
      <p:sp>
        <p:nvSpPr>
          <p:cNvPr id="57" name="Rectangle 2">
            <a:extLst>
              <a:ext uri="{FF2B5EF4-FFF2-40B4-BE49-F238E27FC236}">
                <a16:creationId xmlns:a16="http://schemas.microsoft.com/office/drawing/2014/main" id="{55A51521-4C07-1DB2-057B-8DE4F30187C8}"/>
              </a:ext>
            </a:extLst>
          </p:cNvPr>
          <p:cNvSpPr>
            <a:spLocks noChangeArrowheads="1"/>
          </p:cNvSpPr>
          <p:nvPr/>
        </p:nvSpPr>
        <p:spPr bwMode="auto">
          <a:xfrm>
            <a:off x="129027" y="323075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a:latin typeface="Arial" panose="020B0604020202020204" pitchFamily="34" charset="0"/>
            </a:endParaRPr>
          </a:p>
        </p:txBody>
      </p:sp>
      <p:sp>
        <p:nvSpPr>
          <p:cNvPr id="58" name="TextBox 57">
            <a:extLst>
              <a:ext uri="{FF2B5EF4-FFF2-40B4-BE49-F238E27FC236}">
                <a16:creationId xmlns:a16="http://schemas.microsoft.com/office/drawing/2014/main" id="{023C7859-00F8-77F7-190B-AB2968F138AB}"/>
              </a:ext>
            </a:extLst>
          </p:cNvPr>
          <p:cNvSpPr txBox="1"/>
          <p:nvPr/>
        </p:nvSpPr>
        <p:spPr>
          <a:xfrm>
            <a:off x="274331" y="4819483"/>
            <a:ext cx="6109647" cy="1451231"/>
          </a:xfrm>
          <a:prstGeom prst="rect">
            <a:avLst/>
          </a:prstGeom>
          <a:noFill/>
        </p:spPr>
        <p:txBody>
          <a:bodyPr wrap="square">
            <a:spAutoFit/>
          </a:bodyPr>
          <a:lstStyle/>
          <a:p>
            <a:r>
              <a:rPr lang="en-US" sz="1333" b="1">
                <a:solidFill>
                  <a:schemeClr val="bg1"/>
                </a:solidFill>
                <a:latin typeface="Arial" panose="020B0604020202020204" pitchFamily="34" charset="0"/>
                <a:cs typeface="Arial" panose="020B0604020202020204" pitchFamily="34" charset="0"/>
              </a:rPr>
              <a:t>Key Initiatives:</a:t>
            </a:r>
          </a:p>
          <a:p>
            <a:endParaRPr lang="en-US" sz="1333">
              <a:solidFill>
                <a:schemeClr val="bg1"/>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Compliant Submissions</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Sponsor, System, and Administrative </a:t>
            </a:r>
          </a:p>
          <a:p>
            <a:r>
              <a:rPr lang="en-US" sz="1233">
                <a:solidFill>
                  <a:schemeClr val="bg1"/>
                </a:solidFill>
                <a:latin typeface="Arial" panose="020B0604020202020204" pitchFamily="34" charset="0"/>
                <a:cs typeface="Arial" panose="020B0604020202020204" pitchFamily="34" charset="0"/>
              </a:rPr>
              <a:t>    guidance </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Budget Development and Support </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Regulatory and Policy Compliance </a:t>
            </a:r>
          </a:p>
        </p:txBody>
      </p:sp>
      <p:sp>
        <p:nvSpPr>
          <p:cNvPr id="55" name="Rectangle 54"/>
          <p:cNvSpPr/>
          <p:nvPr/>
        </p:nvSpPr>
        <p:spPr>
          <a:xfrm>
            <a:off x="8316105" y="4876611"/>
            <a:ext cx="6096000" cy="1435842"/>
          </a:xfrm>
          <a:prstGeom prst="rect">
            <a:avLst/>
          </a:prstGeom>
        </p:spPr>
        <p:txBody>
          <a:bodyPr>
            <a:spAutoFit/>
          </a:bodyPr>
          <a:lstStyle/>
          <a:p>
            <a:r>
              <a:rPr lang="en-US" sz="1333" b="1">
                <a:solidFill>
                  <a:schemeClr val="bg1"/>
                </a:solidFill>
                <a:latin typeface="Arial" panose="020B0604020202020204" pitchFamily="34" charset="0"/>
                <a:cs typeface="Arial" panose="020B0604020202020204" pitchFamily="34" charset="0"/>
              </a:rPr>
              <a:t>Key Initiatives:</a:t>
            </a:r>
          </a:p>
          <a:p>
            <a:endParaRPr lang="en-US" sz="1233">
              <a:solidFill>
                <a:schemeClr val="bg1"/>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Award Setup</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Management and Oversight</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Regulatory and Policy Compliance</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Award Lifecycle Management</a:t>
            </a:r>
          </a:p>
          <a:p>
            <a:pPr marL="190510" indent="-190510">
              <a:buFont typeface="Arial" panose="020B0604020202020204" pitchFamily="34" charset="0"/>
              <a:buChar char="•"/>
            </a:pPr>
            <a:r>
              <a:rPr lang="en-US" sz="1233">
                <a:solidFill>
                  <a:schemeClr val="bg1"/>
                </a:solidFill>
                <a:latin typeface="Arial" panose="020B0604020202020204" pitchFamily="34" charset="0"/>
                <a:cs typeface="Arial" panose="020B0604020202020204" pitchFamily="34" charset="0"/>
              </a:rPr>
              <a:t>Award Closeout</a:t>
            </a:r>
          </a:p>
        </p:txBody>
      </p:sp>
      <p:sp>
        <p:nvSpPr>
          <p:cNvPr id="60" name="Rectangle 59"/>
          <p:cNvSpPr/>
          <p:nvPr/>
        </p:nvSpPr>
        <p:spPr>
          <a:xfrm>
            <a:off x="388837" y="4111374"/>
            <a:ext cx="3199348" cy="646331"/>
          </a:xfrm>
          <a:prstGeom prst="rect">
            <a:avLst/>
          </a:prstGeom>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Supports faculty by facilitating the preparation, review, and submission of funding applications </a:t>
            </a: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65" y="2229978"/>
            <a:ext cx="980152" cy="980152"/>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650" y="2229978"/>
            <a:ext cx="1034037" cy="1034037"/>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00" y="2229978"/>
            <a:ext cx="1072364" cy="107236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E4768-0941-5578-C4EC-4194F3AFE97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01A10F6-6E9C-A937-25D4-7EB46C6A6407}"/>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98383856-432A-BCC9-674A-267EA18E4CDF}"/>
              </a:ext>
            </a:extLst>
          </p:cNvPr>
          <p:cNvSpPr txBox="1">
            <a:spLocks noChangeArrowheads="1"/>
          </p:cNvSpPr>
          <p:nvPr/>
        </p:nvSpPr>
        <p:spPr bwMode="auto">
          <a:xfrm>
            <a:off x="1084556" y="895667"/>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What we Do</a:t>
            </a:r>
          </a:p>
        </p:txBody>
      </p:sp>
      <p:sp>
        <p:nvSpPr>
          <p:cNvPr id="4" name="Freeform 2">
            <a:extLst>
              <a:ext uri="{FF2B5EF4-FFF2-40B4-BE49-F238E27FC236}">
                <a16:creationId xmlns:a16="http://schemas.microsoft.com/office/drawing/2014/main" id="{0F848889-D312-88A6-9CCE-84C19D3D0519}"/>
              </a:ext>
            </a:extLst>
          </p:cNvPr>
          <p:cNvSpPr>
            <a:spLocks noChangeArrowheads="1"/>
          </p:cNvSpPr>
          <p:nvPr/>
        </p:nvSpPr>
        <p:spPr bwMode="auto">
          <a:xfrm>
            <a:off x="2408681" y="1659355"/>
            <a:ext cx="1080671" cy="1385429"/>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1"/>
                  <a:pt x="731" y="0"/>
                  <a:pt x="1633" y="0"/>
                </a:cubicBezTo>
                <a:lnTo>
                  <a:pt x="2547" y="0"/>
                </a:lnTo>
                <a:lnTo>
                  <a:pt x="1236" y="1634"/>
                </a:lnTo>
                <a:lnTo>
                  <a:pt x="2547" y="3268"/>
                </a:lnTo>
              </a:path>
            </a:pathLst>
          </a:custGeom>
          <a:solidFill>
            <a:srgbClr val="041E41"/>
          </a:solidFill>
          <a:ln>
            <a:noFill/>
          </a:ln>
          <a:effectLst/>
        </p:spPr>
        <p:txBody>
          <a:bodyPr wrap="none" anchor="ctr"/>
          <a:lstStyle/>
          <a:p>
            <a:endParaRPr lang="en-US" sz="6532"/>
          </a:p>
        </p:txBody>
      </p:sp>
      <p:sp>
        <p:nvSpPr>
          <p:cNvPr id="6" name="Freeform 3">
            <a:extLst>
              <a:ext uri="{FF2B5EF4-FFF2-40B4-BE49-F238E27FC236}">
                <a16:creationId xmlns:a16="http://schemas.microsoft.com/office/drawing/2014/main" id="{5DE35850-4319-E4ED-0F92-BCBC2FC3C13B}"/>
              </a:ext>
            </a:extLst>
          </p:cNvPr>
          <p:cNvSpPr>
            <a:spLocks noChangeArrowheads="1"/>
          </p:cNvSpPr>
          <p:nvPr/>
        </p:nvSpPr>
        <p:spPr bwMode="auto">
          <a:xfrm>
            <a:off x="8845844" y="1659355"/>
            <a:ext cx="1080671" cy="1385429"/>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1"/>
                  <a:pt x="2546" y="1634"/>
                </a:cubicBezTo>
                <a:lnTo>
                  <a:pt x="2546" y="1634"/>
                </a:lnTo>
                <a:cubicBezTo>
                  <a:pt x="2546" y="2536"/>
                  <a:pt x="1815" y="3268"/>
                  <a:pt x="912" y="3268"/>
                </a:cubicBezTo>
                <a:lnTo>
                  <a:pt x="0" y="3268"/>
                </a:lnTo>
                <a:lnTo>
                  <a:pt x="1310" y="1634"/>
                </a:lnTo>
                <a:lnTo>
                  <a:pt x="0" y="0"/>
                </a:lnTo>
              </a:path>
            </a:pathLst>
          </a:custGeom>
          <a:solidFill>
            <a:srgbClr val="041E41"/>
          </a:solidFill>
          <a:ln>
            <a:noFill/>
          </a:ln>
          <a:effectLst/>
        </p:spPr>
        <p:txBody>
          <a:bodyPr wrap="none" anchor="ctr"/>
          <a:lstStyle/>
          <a:p>
            <a:endParaRPr lang="en-US" sz="6532"/>
          </a:p>
        </p:txBody>
      </p:sp>
      <p:grpSp>
        <p:nvGrpSpPr>
          <p:cNvPr id="2" name="Group 1">
            <a:extLst>
              <a:ext uri="{FF2B5EF4-FFF2-40B4-BE49-F238E27FC236}">
                <a16:creationId xmlns:a16="http://schemas.microsoft.com/office/drawing/2014/main" id="{9D374E7C-2A99-24DF-A9C8-1228A0BF5C30}"/>
              </a:ext>
            </a:extLst>
          </p:cNvPr>
          <p:cNvGrpSpPr/>
          <p:nvPr/>
        </p:nvGrpSpPr>
        <p:grpSpPr>
          <a:xfrm>
            <a:off x="2408682" y="2034765"/>
            <a:ext cx="7575041" cy="4348502"/>
            <a:chOff x="2408682" y="1680822"/>
            <a:chExt cx="7575041" cy="4348502"/>
          </a:xfrm>
        </p:grpSpPr>
        <p:sp>
          <p:nvSpPr>
            <p:cNvPr id="7" name="Freeform 5">
              <a:extLst>
                <a:ext uri="{FF2B5EF4-FFF2-40B4-BE49-F238E27FC236}">
                  <a16:creationId xmlns:a16="http://schemas.microsoft.com/office/drawing/2014/main" id="{87E60DF3-598D-C396-FDC7-920EB3CECE3D}"/>
                </a:ext>
              </a:extLst>
            </p:cNvPr>
            <p:cNvSpPr>
              <a:spLocks noChangeArrowheads="1"/>
            </p:cNvSpPr>
            <p:nvPr/>
          </p:nvSpPr>
          <p:spPr bwMode="auto">
            <a:xfrm>
              <a:off x="2408682" y="2992974"/>
              <a:ext cx="1080671" cy="1385428"/>
            </a:xfrm>
            <a:custGeom>
              <a:avLst/>
              <a:gdLst>
                <a:gd name="T0" fmla="*/ 2547 w 2548"/>
                <a:gd name="T1" fmla="*/ 3267 h 3268"/>
                <a:gd name="T2" fmla="*/ 1633 w 2548"/>
                <a:gd name="T3" fmla="*/ 3267 h 3268"/>
                <a:gd name="T4" fmla="*/ 1633 w 2548"/>
                <a:gd name="T5" fmla="*/ 3267 h 3268"/>
                <a:gd name="T6" fmla="*/ 0 w 2548"/>
                <a:gd name="T7" fmla="*/ 1634 h 3268"/>
                <a:gd name="T8" fmla="*/ 0 w 2548"/>
                <a:gd name="T9" fmla="*/ 1634 h 3268"/>
                <a:gd name="T10" fmla="*/ 1633 w 2548"/>
                <a:gd name="T11" fmla="*/ 0 h 3268"/>
                <a:gd name="T12" fmla="*/ 2547 w 2548"/>
                <a:gd name="T13" fmla="*/ 0 h 3268"/>
                <a:gd name="T14" fmla="*/ 1236 w 2548"/>
                <a:gd name="T15" fmla="*/ 1634 h 3268"/>
                <a:gd name="T16" fmla="*/ 2547 w 2548"/>
                <a:gd name="T17" fmla="*/ 3267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8">
                  <a:moveTo>
                    <a:pt x="2547" y="3267"/>
                  </a:moveTo>
                  <a:lnTo>
                    <a:pt x="1633" y="3267"/>
                  </a:lnTo>
                  <a:lnTo>
                    <a:pt x="1633" y="3267"/>
                  </a:lnTo>
                  <a:cubicBezTo>
                    <a:pt x="731" y="3267"/>
                    <a:pt x="0" y="2535"/>
                    <a:pt x="0" y="1634"/>
                  </a:cubicBezTo>
                  <a:lnTo>
                    <a:pt x="0" y="1634"/>
                  </a:lnTo>
                  <a:cubicBezTo>
                    <a:pt x="0" y="731"/>
                    <a:pt x="731" y="0"/>
                    <a:pt x="1633" y="0"/>
                  </a:cubicBezTo>
                  <a:lnTo>
                    <a:pt x="2547" y="0"/>
                  </a:lnTo>
                  <a:lnTo>
                    <a:pt x="1236" y="1634"/>
                  </a:lnTo>
                  <a:lnTo>
                    <a:pt x="2547" y="326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p>
          </p:txBody>
        </p:sp>
        <p:sp>
          <p:nvSpPr>
            <p:cNvPr id="8" name="Freeform 6">
              <a:extLst>
                <a:ext uri="{FF2B5EF4-FFF2-40B4-BE49-F238E27FC236}">
                  <a16:creationId xmlns:a16="http://schemas.microsoft.com/office/drawing/2014/main" id="{5DD20E54-1B48-46AE-A1BD-87F7B39F54B5}"/>
                </a:ext>
              </a:extLst>
            </p:cNvPr>
            <p:cNvSpPr>
              <a:spLocks noChangeArrowheads="1"/>
            </p:cNvSpPr>
            <p:nvPr/>
          </p:nvSpPr>
          <p:spPr bwMode="auto">
            <a:xfrm>
              <a:off x="8903052" y="2992974"/>
              <a:ext cx="1080671" cy="1385428"/>
            </a:xfrm>
            <a:custGeom>
              <a:avLst/>
              <a:gdLst>
                <a:gd name="T0" fmla="*/ 0 w 2547"/>
                <a:gd name="T1" fmla="*/ 0 h 3268"/>
                <a:gd name="T2" fmla="*/ 912 w 2547"/>
                <a:gd name="T3" fmla="*/ 0 h 3268"/>
                <a:gd name="T4" fmla="*/ 912 w 2547"/>
                <a:gd name="T5" fmla="*/ 0 h 3268"/>
                <a:gd name="T6" fmla="*/ 2546 w 2547"/>
                <a:gd name="T7" fmla="*/ 1634 h 3268"/>
                <a:gd name="T8" fmla="*/ 2546 w 2547"/>
                <a:gd name="T9" fmla="*/ 1634 h 3268"/>
                <a:gd name="T10" fmla="*/ 912 w 2547"/>
                <a:gd name="T11" fmla="*/ 3267 h 3268"/>
                <a:gd name="T12" fmla="*/ 0 w 2547"/>
                <a:gd name="T13" fmla="*/ 3267 h 3268"/>
                <a:gd name="T14" fmla="*/ 1310 w 2547"/>
                <a:gd name="T15" fmla="*/ 1634 h 3268"/>
                <a:gd name="T16" fmla="*/ 0 w 2547"/>
                <a:gd name="T17"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8">
                  <a:moveTo>
                    <a:pt x="0" y="0"/>
                  </a:moveTo>
                  <a:lnTo>
                    <a:pt x="912" y="0"/>
                  </a:lnTo>
                  <a:lnTo>
                    <a:pt x="912" y="0"/>
                  </a:lnTo>
                  <a:cubicBezTo>
                    <a:pt x="1815" y="0"/>
                    <a:pt x="2546" y="731"/>
                    <a:pt x="2546" y="1634"/>
                  </a:cubicBezTo>
                  <a:lnTo>
                    <a:pt x="2546" y="1634"/>
                  </a:lnTo>
                  <a:cubicBezTo>
                    <a:pt x="2546" y="2535"/>
                    <a:pt x="1815" y="3267"/>
                    <a:pt x="912" y="3267"/>
                  </a:cubicBezTo>
                  <a:lnTo>
                    <a:pt x="0" y="3267"/>
                  </a:lnTo>
                  <a:lnTo>
                    <a:pt x="1310" y="1634"/>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p>
          </p:txBody>
        </p:sp>
        <p:sp>
          <p:nvSpPr>
            <p:cNvPr id="9" name="Freeform 8">
              <a:extLst>
                <a:ext uri="{FF2B5EF4-FFF2-40B4-BE49-F238E27FC236}">
                  <a16:creationId xmlns:a16="http://schemas.microsoft.com/office/drawing/2014/main" id="{C36A74B0-2978-33A7-778C-1B46703D4B27}"/>
                </a:ext>
              </a:extLst>
            </p:cNvPr>
            <p:cNvSpPr>
              <a:spLocks noChangeArrowheads="1"/>
            </p:cNvSpPr>
            <p:nvPr/>
          </p:nvSpPr>
          <p:spPr bwMode="auto">
            <a:xfrm>
              <a:off x="2408682" y="4643895"/>
              <a:ext cx="1080671" cy="1385429"/>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p>
          </p:txBody>
        </p:sp>
        <p:sp>
          <p:nvSpPr>
            <p:cNvPr id="10" name="Freeform 9">
              <a:extLst>
                <a:ext uri="{FF2B5EF4-FFF2-40B4-BE49-F238E27FC236}">
                  <a16:creationId xmlns:a16="http://schemas.microsoft.com/office/drawing/2014/main" id="{75D939E3-1D9B-93C8-BF16-05F9D1548A52}"/>
                </a:ext>
              </a:extLst>
            </p:cNvPr>
            <p:cNvSpPr>
              <a:spLocks noChangeArrowheads="1"/>
            </p:cNvSpPr>
            <p:nvPr/>
          </p:nvSpPr>
          <p:spPr bwMode="auto">
            <a:xfrm>
              <a:off x="8903052" y="4643895"/>
              <a:ext cx="1080671" cy="1385429"/>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p>
          </p:txBody>
        </p:sp>
        <p:sp>
          <p:nvSpPr>
            <p:cNvPr id="15" name="Subtitle 2">
              <a:extLst>
                <a:ext uri="{FF2B5EF4-FFF2-40B4-BE49-F238E27FC236}">
                  <a16:creationId xmlns:a16="http://schemas.microsoft.com/office/drawing/2014/main" id="{A6BD218B-F1D0-0D88-29E1-ADA9C3955416}"/>
                </a:ext>
              </a:extLst>
            </p:cNvPr>
            <p:cNvSpPr txBox="1">
              <a:spLocks/>
            </p:cNvSpPr>
            <p:nvPr/>
          </p:nvSpPr>
          <p:spPr>
            <a:xfrm>
              <a:off x="3288949" y="1680822"/>
              <a:ext cx="5413700" cy="70788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2000" b="1">
                  <a:latin typeface="+mn-lt"/>
                  <a:ea typeface="Lato" panose="020F0502020204030203" pitchFamily="34" charset="0"/>
                  <a:cs typeface="Poppins" pitchFamily="2" charset="77"/>
                </a:rPr>
                <a:t>Billing team – processes, reviews and submits invoices based on agency requirements.</a:t>
              </a:r>
            </a:p>
          </p:txBody>
        </p:sp>
        <p:sp>
          <p:nvSpPr>
            <p:cNvPr id="20" name="Subtitle 2">
              <a:extLst>
                <a:ext uri="{FF2B5EF4-FFF2-40B4-BE49-F238E27FC236}">
                  <a16:creationId xmlns:a16="http://schemas.microsoft.com/office/drawing/2014/main" id="{28BAF181-4DF1-A3C4-F739-F2E76F77EDEE}"/>
                </a:ext>
              </a:extLst>
            </p:cNvPr>
            <p:cNvSpPr txBox="1">
              <a:spLocks/>
            </p:cNvSpPr>
            <p:nvPr/>
          </p:nvSpPr>
          <p:spPr>
            <a:xfrm>
              <a:off x="3432353" y="3331745"/>
              <a:ext cx="5762626" cy="70788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2000" b="1">
                  <a:latin typeface="+mn-lt"/>
                  <a:ea typeface="Lato" panose="020F0502020204030203" pitchFamily="34" charset="0"/>
                  <a:cs typeface="Poppins" pitchFamily="2" charset="77"/>
                </a:rPr>
                <a:t>Accounts Receivable team- Receives and collects all items pending to be paid by sponsoring agencies</a:t>
              </a:r>
            </a:p>
          </p:txBody>
        </p:sp>
        <p:sp>
          <p:nvSpPr>
            <p:cNvPr id="21" name="Subtitle 2">
              <a:extLst>
                <a:ext uri="{FF2B5EF4-FFF2-40B4-BE49-F238E27FC236}">
                  <a16:creationId xmlns:a16="http://schemas.microsoft.com/office/drawing/2014/main" id="{5294BBCA-88B2-F471-0B41-A866B7CCC388}"/>
                </a:ext>
              </a:extLst>
            </p:cNvPr>
            <p:cNvSpPr txBox="1">
              <a:spLocks/>
            </p:cNvSpPr>
            <p:nvPr/>
          </p:nvSpPr>
          <p:spPr>
            <a:xfrm>
              <a:off x="3637332" y="4828778"/>
              <a:ext cx="5352668"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2000" b="1">
                  <a:latin typeface="+mn-lt"/>
                  <a:ea typeface="Lato" panose="020F0502020204030203" pitchFamily="34" charset="0"/>
                  <a:cs typeface="Poppins" pitchFamily="2" charset="77"/>
                </a:rPr>
                <a:t>Assist with maintaining financial integrity, sponsor compliance, and recover funds the university fronts.</a:t>
              </a:r>
            </a:p>
          </p:txBody>
        </p:sp>
      </p:grpSp>
      <p:grpSp>
        <p:nvGrpSpPr>
          <p:cNvPr id="18" name="Group 17">
            <a:extLst>
              <a:ext uri="{FF2B5EF4-FFF2-40B4-BE49-F238E27FC236}">
                <a16:creationId xmlns:a16="http://schemas.microsoft.com/office/drawing/2014/main" id="{EC97AF53-60B0-B90A-0AA1-6E4E5E549AF5}"/>
              </a:ext>
            </a:extLst>
          </p:cNvPr>
          <p:cNvGrpSpPr/>
          <p:nvPr/>
        </p:nvGrpSpPr>
        <p:grpSpPr>
          <a:xfrm>
            <a:off x="338520" y="100156"/>
            <a:ext cx="3608192" cy="476389"/>
            <a:chOff x="1313431" y="158615"/>
            <a:chExt cx="3640251" cy="685928"/>
          </a:xfrm>
        </p:grpSpPr>
        <p:grpSp>
          <p:nvGrpSpPr>
            <p:cNvPr id="19" name="Group 2">
              <a:extLst>
                <a:ext uri="{FF2B5EF4-FFF2-40B4-BE49-F238E27FC236}">
                  <a16:creationId xmlns:a16="http://schemas.microsoft.com/office/drawing/2014/main" id="{AF19CF8D-9464-D906-33C9-701016F75C7A}"/>
                </a:ext>
              </a:extLst>
            </p:cNvPr>
            <p:cNvGrpSpPr/>
            <p:nvPr/>
          </p:nvGrpSpPr>
          <p:grpSpPr>
            <a:xfrm>
              <a:off x="1313431" y="158615"/>
              <a:ext cx="3640251" cy="685928"/>
              <a:chOff x="0" y="0"/>
              <a:chExt cx="1587375" cy="299107"/>
            </a:xfrm>
          </p:grpSpPr>
          <p:sp>
            <p:nvSpPr>
              <p:cNvPr id="23" name="Freeform 3">
                <a:extLst>
                  <a:ext uri="{FF2B5EF4-FFF2-40B4-BE49-F238E27FC236}">
                    <a16:creationId xmlns:a16="http://schemas.microsoft.com/office/drawing/2014/main" id="{C6D3BD49-2212-63B5-4022-4B42DF4C96A2}"/>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24" name="TextBox 4">
                <a:extLst>
                  <a:ext uri="{FF2B5EF4-FFF2-40B4-BE49-F238E27FC236}">
                    <a16:creationId xmlns:a16="http://schemas.microsoft.com/office/drawing/2014/main" id="{6197226F-7A25-33BD-8831-13E5A8FC683D}"/>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22" name="Freeform 6">
              <a:extLst>
                <a:ext uri="{FF2B5EF4-FFF2-40B4-BE49-F238E27FC236}">
                  <a16:creationId xmlns:a16="http://schemas.microsoft.com/office/drawing/2014/main" id="{AF4227CD-7796-8515-1E83-A67FB3FEAF7E}"/>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Cash Management</a:t>
              </a:r>
            </a:p>
          </p:txBody>
        </p:sp>
      </p:grpSp>
    </p:spTree>
    <p:extLst>
      <p:ext uri="{BB962C8B-B14F-4D97-AF65-F5344CB8AC3E}">
        <p14:creationId xmlns:p14="http://schemas.microsoft.com/office/powerpoint/2010/main" val="3124736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F7A61-0C19-BED5-FA96-A754FA9401B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FD377DD-15CB-7BF3-2B73-9F341A6FFA5F}"/>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C0B3A310-7C8F-206A-C3AC-CF745BAFA772}"/>
              </a:ext>
            </a:extLst>
          </p:cNvPr>
          <p:cNvSpPr txBox="1">
            <a:spLocks noChangeArrowheads="1"/>
          </p:cNvSpPr>
          <p:nvPr/>
        </p:nvSpPr>
        <p:spPr bwMode="auto">
          <a:xfrm>
            <a:off x="1077833" y="744892"/>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Internal Key Collaborations</a:t>
            </a:r>
          </a:p>
        </p:txBody>
      </p:sp>
      <p:grpSp>
        <p:nvGrpSpPr>
          <p:cNvPr id="2" name="Group 1">
            <a:extLst>
              <a:ext uri="{FF2B5EF4-FFF2-40B4-BE49-F238E27FC236}">
                <a16:creationId xmlns:a16="http://schemas.microsoft.com/office/drawing/2014/main" id="{C7DF288F-C6D3-35BB-1478-42581CF73B36}"/>
              </a:ext>
            </a:extLst>
          </p:cNvPr>
          <p:cNvGrpSpPr/>
          <p:nvPr/>
        </p:nvGrpSpPr>
        <p:grpSpPr>
          <a:xfrm rot="10800000">
            <a:off x="1684027" y="1346691"/>
            <a:ext cx="9852652" cy="4749315"/>
            <a:chOff x="2063855" y="3455373"/>
            <a:chExt cx="19705300" cy="9498627"/>
          </a:xfrm>
        </p:grpSpPr>
        <p:grpSp>
          <p:nvGrpSpPr>
            <p:cNvPr id="6" name="Group 5">
              <a:extLst>
                <a:ext uri="{FF2B5EF4-FFF2-40B4-BE49-F238E27FC236}">
                  <a16:creationId xmlns:a16="http://schemas.microsoft.com/office/drawing/2014/main" id="{B2DFD25C-D5D2-B477-944F-BDDAA4C7E557}"/>
                </a:ext>
              </a:extLst>
            </p:cNvPr>
            <p:cNvGrpSpPr/>
            <p:nvPr/>
          </p:nvGrpSpPr>
          <p:grpSpPr>
            <a:xfrm>
              <a:off x="2063855" y="3455373"/>
              <a:ext cx="4196831" cy="9498627"/>
              <a:chOff x="3146377" y="3455373"/>
              <a:chExt cx="4196831" cy="9498627"/>
            </a:xfrm>
          </p:grpSpPr>
          <p:sp useBgFill="1">
            <p:nvSpPr>
              <p:cNvPr id="25" name="Freeform 1">
                <a:extLst>
                  <a:ext uri="{FF2B5EF4-FFF2-40B4-BE49-F238E27FC236}">
                    <a16:creationId xmlns:a16="http://schemas.microsoft.com/office/drawing/2014/main" id="{F004A335-5989-0DB8-8D6E-4ACB14BA19CE}"/>
                  </a:ext>
                </a:extLst>
              </p:cNvPr>
              <p:cNvSpPr>
                <a:spLocks noChangeArrowheads="1"/>
              </p:cNvSpPr>
              <p:nvPr/>
            </p:nvSpPr>
            <p:spPr bwMode="auto">
              <a:xfrm>
                <a:off x="3315331" y="3539853"/>
                <a:ext cx="3855544" cy="5021329"/>
              </a:xfrm>
              <a:custGeom>
                <a:avLst/>
                <a:gdLst>
                  <a:gd name="T0" fmla="*/ 4994 w 5033"/>
                  <a:gd name="T1" fmla="*/ 6551 h 6552"/>
                  <a:gd name="T2" fmla="*/ 39 w 5033"/>
                  <a:gd name="T3" fmla="*/ 6551 h 6552"/>
                  <a:gd name="T4" fmla="*/ 39 w 5033"/>
                  <a:gd name="T5" fmla="*/ 6551 h 6552"/>
                  <a:gd name="T6" fmla="*/ 0 w 5033"/>
                  <a:gd name="T7" fmla="*/ 6512 h 6552"/>
                  <a:gd name="T8" fmla="*/ 0 w 5033"/>
                  <a:gd name="T9" fmla="*/ 39 h 6552"/>
                  <a:gd name="T10" fmla="*/ 0 w 5033"/>
                  <a:gd name="T11" fmla="*/ 39 h 6552"/>
                  <a:gd name="T12" fmla="*/ 39 w 5033"/>
                  <a:gd name="T13" fmla="*/ 0 h 6552"/>
                  <a:gd name="T14" fmla="*/ 4994 w 5033"/>
                  <a:gd name="T15" fmla="*/ 0 h 6552"/>
                  <a:gd name="T16" fmla="*/ 4994 w 5033"/>
                  <a:gd name="T17" fmla="*/ 0 h 6552"/>
                  <a:gd name="T18" fmla="*/ 5032 w 5033"/>
                  <a:gd name="T19" fmla="*/ 39 h 6552"/>
                  <a:gd name="T20" fmla="*/ 5032 w 5033"/>
                  <a:gd name="T21" fmla="*/ 6512 h 6552"/>
                  <a:gd name="T22" fmla="*/ 5032 w 5033"/>
                  <a:gd name="T23" fmla="*/ 6512 h 6552"/>
                  <a:gd name="T24" fmla="*/ 4994 w 5033"/>
                  <a:gd name="T25" fmla="*/ 6551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3" h="6552">
                    <a:moveTo>
                      <a:pt x="4994" y="6551"/>
                    </a:moveTo>
                    <a:lnTo>
                      <a:pt x="39" y="6551"/>
                    </a:lnTo>
                    <a:lnTo>
                      <a:pt x="39" y="6551"/>
                    </a:lnTo>
                    <a:cubicBezTo>
                      <a:pt x="17" y="6551"/>
                      <a:pt x="0" y="6533"/>
                      <a:pt x="0" y="6512"/>
                    </a:cubicBezTo>
                    <a:lnTo>
                      <a:pt x="0" y="39"/>
                    </a:lnTo>
                    <a:lnTo>
                      <a:pt x="0" y="39"/>
                    </a:lnTo>
                    <a:cubicBezTo>
                      <a:pt x="0" y="17"/>
                      <a:pt x="17" y="0"/>
                      <a:pt x="39" y="0"/>
                    </a:cubicBezTo>
                    <a:lnTo>
                      <a:pt x="4994" y="0"/>
                    </a:lnTo>
                    <a:lnTo>
                      <a:pt x="4994" y="0"/>
                    </a:lnTo>
                    <a:cubicBezTo>
                      <a:pt x="5015" y="0"/>
                      <a:pt x="5032" y="17"/>
                      <a:pt x="5032" y="39"/>
                    </a:cubicBezTo>
                    <a:lnTo>
                      <a:pt x="5032" y="6512"/>
                    </a:lnTo>
                    <a:lnTo>
                      <a:pt x="5032" y="6512"/>
                    </a:lnTo>
                    <a:cubicBezTo>
                      <a:pt x="5032" y="6533"/>
                      <a:pt x="5015" y="6551"/>
                      <a:pt x="4994" y="6551"/>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6" name="Freeform 2">
                <a:extLst>
                  <a:ext uri="{FF2B5EF4-FFF2-40B4-BE49-F238E27FC236}">
                    <a16:creationId xmlns:a16="http://schemas.microsoft.com/office/drawing/2014/main" id="{5C25A2A2-A4E9-7482-3DC3-3F60FCA3DFF8}"/>
                  </a:ext>
                </a:extLst>
              </p:cNvPr>
              <p:cNvSpPr>
                <a:spLocks noChangeArrowheads="1"/>
              </p:cNvSpPr>
              <p:nvPr/>
            </p:nvSpPr>
            <p:spPr bwMode="auto">
              <a:xfrm>
                <a:off x="3230855" y="3455373"/>
                <a:ext cx="4027875" cy="5190282"/>
              </a:xfrm>
              <a:custGeom>
                <a:avLst/>
                <a:gdLst>
                  <a:gd name="T0" fmla="*/ 554 w 5255"/>
                  <a:gd name="T1" fmla="*/ 221 h 6774"/>
                  <a:gd name="T2" fmla="*/ 554 w 5255"/>
                  <a:gd name="T3" fmla="*/ 221 h 6774"/>
                  <a:gd name="T4" fmla="*/ 221 w 5255"/>
                  <a:gd name="T5" fmla="*/ 554 h 6774"/>
                  <a:gd name="T6" fmla="*/ 221 w 5255"/>
                  <a:gd name="T7" fmla="*/ 6219 h 6774"/>
                  <a:gd name="T8" fmla="*/ 221 w 5255"/>
                  <a:gd name="T9" fmla="*/ 6219 h 6774"/>
                  <a:gd name="T10" fmla="*/ 554 w 5255"/>
                  <a:gd name="T11" fmla="*/ 6551 h 6774"/>
                  <a:gd name="T12" fmla="*/ 4700 w 5255"/>
                  <a:gd name="T13" fmla="*/ 6551 h 6774"/>
                  <a:gd name="T14" fmla="*/ 4700 w 5255"/>
                  <a:gd name="T15" fmla="*/ 6551 h 6774"/>
                  <a:gd name="T16" fmla="*/ 5033 w 5255"/>
                  <a:gd name="T17" fmla="*/ 6219 h 6774"/>
                  <a:gd name="T18" fmla="*/ 5033 w 5255"/>
                  <a:gd name="T19" fmla="*/ 554 h 6774"/>
                  <a:gd name="T20" fmla="*/ 5033 w 5255"/>
                  <a:gd name="T21" fmla="*/ 554 h 6774"/>
                  <a:gd name="T22" fmla="*/ 4700 w 5255"/>
                  <a:gd name="T23" fmla="*/ 221 h 6774"/>
                  <a:gd name="T24" fmla="*/ 554 w 5255"/>
                  <a:gd name="T25" fmla="*/ 221 h 6774"/>
                  <a:gd name="T26" fmla="*/ 4700 w 5255"/>
                  <a:gd name="T27" fmla="*/ 6773 h 6774"/>
                  <a:gd name="T28" fmla="*/ 554 w 5255"/>
                  <a:gd name="T29" fmla="*/ 6773 h 6774"/>
                  <a:gd name="T30" fmla="*/ 554 w 5255"/>
                  <a:gd name="T31" fmla="*/ 6773 h 6774"/>
                  <a:gd name="T32" fmla="*/ 0 w 5255"/>
                  <a:gd name="T33" fmla="*/ 6219 h 6774"/>
                  <a:gd name="T34" fmla="*/ 0 w 5255"/>
                  <a:gd name="T35" fmla="*/ 554 h 6774"/>
                  <a:gd name="T36" fmla="*/ 0 w 5255"/>
                  <a:gd name="T37" fmla="*/ 554 h 6774"/>
                  <a:gd name="T38" fmla="*/ 554 w 5255"/>
                  <a:gd name="T39" fmla="*/ 0 h 6774"/>
                  <a:gd name="T40" fmla="*/ 4700 w 5255"/>
                  <a:gd name="T41" fmla="*/ 0 h 6774"/>
                  <a:gd name="T42" fmla="*/ 4700 w 5255"/>
                  <a:gd name="T43" fmla="*/ 0 h 6774"/>
                  <a:gd name="T44" fmla="*/ 5254 w 5255"/>
                  <a:gd name="T45" fmla="*/ 554 h 6774"/>
                  <a:gd name="T46" fmla="*/ 5254 w 5255"/>
                  <a:gd name="T47" fmla="*/ 6219 h 6774"/>
                  <a:gd name="T48" fmla="*/ 5254 w 5255"/>
                  <a:gd name="T49" fmla="*/ 6219 h 6774"/>
                  <a:gd name="T50" fmla="*/ 4700 w 5255"/>
                  <a:gd name="T51" fmla="*/ 6773 h 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55" h="6774">
                    <a:moveTo>
                      <a:pt x="554" y="221"/>
                    </a:moveTo>
                    <a:lnTo>
                      <a:pt x="554" y="221"/>
                    </a:lnTo>
                    <a:cubicBezTo>
                      <a:pt x="371" y="221"/>
                      <a:pt x="221" y="370"/>
                      <a:pt x="221" y="554"/>
                    </a:cubicBezTo>
                    <a:lnTo>
                      <a:pt x="221" y="6219"/>
                    </a:lnTo>
                    <a:lnTo>
                      <a:pt x="221" y="6219"/>
                    </a:lnTo>
                    <a:cubicBezTo>
                      <a:pt x="221" y="6402"/>
                      <a:pt x="371" y="6551"/>
                      <a:pt x="554" y="6551"/>
                    </a:cubicBezTo>
                    <a:lnTo>
                      <a:pt x="4700" y="6551"/>
                    </a:lnTo>
                    <a:lnTo>
                      <a:pt x="4700" y="6551"/>
                    </a:lnTo>
                    <a:cubicBezTo>
                      <a:pt x="4884" y="6551"/>
                      <a:pt x="5033" y="6402"/>
                      <a:pt x="5033" y="6219"/>
                    </a:cubicBezTo>
                    <a:lnTo>
                      <a:pt x="5033" y="554"/>
                    </a:lnTo>
                    <a:lnTo>
                      <a:pt x="5033" y="554"/>
                    </a:lnTo>
                    <a:cubicBezTo>
                      <a:pt x="5033" y="370"/>
                      <a:pt x="4884" y="221"/>
                      <a:pt x="4700" y="221"/>
                    </a:cubicBezTo>
                    <a:lnTo>
                      <a:pt x="554" y="221"/>
                    </a:lnTo>
                    <a:close/>
                    <a:moveTo>
                      <a:pt x="4700" y="6773"/>
                    </a:moveTo>
                    <a:lnTo>
                      <a:pt x="554" y="6773"/>
                    </a:lnTo>
                    <a:lnTo>
                      <a:pt x="554" y="6773"/>
                    </a:lnTo>
                    <a:cubicBezTo>
                      <a:pt x="249" y="6773"/>
                      <a:pt x="0" y="6525"/>
                      <a:pt x="0" y="6219"/>
                    </a:cubicBezTo>
                    <a:lnTo>
                      <a:pt x="0" y="554"/>
                    </a:lnTo>
                    <a:lnTo>
                      <a:pt x="0" y="554"/>
                    </a:lnTo>
                    <a:cubicBezTo>
                      <a:pt x="0" y="249"/>
                      <a:pt x="249" y="0"/>
                      <a:pt x="554" y="0"/>
                    </a:cubicBezTo>
                    <a:lnTo>
                      <a:pt x="4700" y="0"/>
                    </a:lnTo>
                    <a:lnTo>
                      <a:pt x="4700" y="0"/>
                    </a:lnTo>
                    <a:cubicBezTo>
                      <a:pt x="5006" y="0"/>
                      <a:pt x="5254" y="249"/>
                      <a:pt x="5254" y="554"/>
                    </a:cubicBezTo>
                    <a:lnTo>
                      <a:pt x="5254" y="6219"/>
                    </a:lnTo>
                    <a:lnTo>
                      <a:pt x="5254" y="6219"/>
                    </a:lnTo>
                    <a:cubicBezTo>
                      <a:pt x="5254" y="6525"/>
                      <a:pt x="5006" y="6773"/>
                      <a:pt x="4700" y="6773"/>
                    </a:cubicBezTo>
                    <a:close/>
                  </a:path>
                </a:pathLst>
              </a:custGeom>
              <a:solidFill>
                <a:schemeClr val="accent1"/>
              </a:solidFill>
              <a:ln>
                <a:noFill/>
              </a:ln>
              <a:effectLst/>
            </p:spPr>
            <p:txBody>
              <a:bodyPr wrap="none" anchor="ctr"/>
              <a:lstStyle/>
              <a:p>
                <a:endParaRPr lang="en-US" sz="3266"/>
              </a:p>
            </p:txBody>
          </p:sp>
          <p:sp>
            <p:nvSpPr>
              <p:cNvPr id="27" name="Freeform 3">
                <a:extLst>
                  <a:ext uri="{FF2B5EF4-FFF2-40B4-BE49-F238E27FC236}">
                    <a16:creationId xmlns:a16="http://schemas.microsoft.com/office/drawing/2014/main" id="{039C43FF-45C1-CDF3-5976-5A70D6A54F47}"/>
                  </a:ext>
                </a:extLst>
              </p:cNvPr>
              <p:cNvSpPr>
                <a:spLocks noChangeArrowheads="1"/>
              </p:cNvSpPr>
              <p:nvPr/>
            </p:nvSpPr>
            <p:spPr bwMode="auto">
              <a:xfrm>
                <a:off x="3315331" y="7331192"/>
                <a:ext cx="3855544" cy="5457230"/>
              </a:xfrm>
              <a:custGeom>
                <a:avLst/>
                <a:gdLst>
                  <a:gd name="T0" fmla="*/ 2516 w 5033"/>
                  <a:gd name="T1" fmla="*/ 0 h 7120"/>
                  <a:gd name="T2" fmla="*/ 1263 w 5033"/>
                  <a:gd name="T3" fmla="*/ 1704 h 7120"/>
                  <a:gd name="T4" fmla="*/ 1800 w 5033"/>
                  <a:gd name="T5" fmla="*/ 1704 h 7120"/>
                  <a:gd name="T6" fmla="*/ 1800 w 5033"/>
                  <a:gd name="T7" fmla="*/ 2191 h 7120"/>
                  <a:gd name="T8" fmla="*/ 1800 w 5033"/>
                  <a:gd name="T9" fmla="*/ 2191 h 7120"/>
                  <a:gd name="T10" fmla="*/ 0 w 5033"/>
                  <a:gd name="T11" fmla="*/ 4602 h 7120"/>
                  <a:gd name="T12" fmla="*/ 0 w 5033"/>
                  <a:gd name="T13" fmla="*/ 4602 h 7120"/>
                  <a:gd name="T14" fmla="*/ 2516 w 5033"/>
                  <a:gd name="T15" fmla="*/ 7119 h 7120"/>
                  <a:gd name="T16" fmla="*/ 2516 w 5033"/>
                  <a:gd name="T17" fmla="*/ 7119 h 7120"/>
                  <a:gd name="T18" fmla="*/ 5032 w 5033"/>
                  <a:gd name="T19" fmla="*/ 4602 h 7120"/>
                  <a:gd name="T20" fmla="*/ 5032 w 5033"/>
                  <a:gd name="T21" fmla="*/ 4602 h 7120"/>
                  <a:gd name="T22" fmla="*/ 3232 w 5033"/>
                  <a:gd name="T23" fmla="*/ 2191 h 7120"/>
                  <a:gd name="T24" fmla="*/ 3232 w 5033"/>
                  <a:gd name="T25" fmla="*/ 1704 h 7120"/>
                  <a:gd name="T26" fmla="*/ 3770 w 5033"/>
                  <a:gd name="T27" fmla="*/ 1704 h 7120"/>
                  <a:gd name="T28" fmla="*/ 2516 w 5033"/>
                  <a:gd name="T29" fmla="*/ 0 h 7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3" h="7120">
                    <a:moveTo>
                      <a:pt x="2516" y="0"/>
                    </a:moveTo>
                    <a:lnTo>
                      <a:pt x="1263" y="1704"/>
                    </a:lnTo>
                    <a:lnTo>
                      <a:pt x="1800" y="1704"/>
                    </a:lnTo>
                    <a:lnTo>
                      <a:pt x="1800" y="2191"/>
                    </a:lnTo>
                    <a:lnTo>
                      <a:pt x="1800" y="2191"/>
                    </a:lnTo>
                    <a:cubicBezTo>
                      <a:pt x="760" y="2500"/>
                      <a:pt x="0" y="3462"/>
                      <a:pt x="0" y="4602"/>
                    </a:cubicBezTo>
                    <a:lnTo>
                      <a:pt x="0" y="4602"/>
                    </a:lnTo>
                    <a:cubicBezTo>
                      <a:pt x="0" y="5992"/>
                      <a:pt x="1127" y="7119"/>
                      <a:pt x="2516" y="7119"/>
                    </a:cubicBezTo>
                    <a:lnTo>
                      <a:pt x="2516" y="7119"/>
                    </a:lnTo>
                    <a:cubicBezTo>
                      <a:pt x="3906" y="7119"/>
                      <a:pt x="5032" y="5992"/>
                      <a:pt x="5032" y="4602"/>
                    </a:cubicBezTo>
                    <a:lnTo>
                      <a:pt x="5032" y="4602"/>
                    </a:lnTo>
                    <a:cubicBezTo>
                      <a:pt x="5032" y="3462"/>
                      <a:pt x="4273" y="2500"/>
                      <a:pt x="3232" y="2191"/>
                    </a:cubicBezTo>
                    <a:lnTo>
                      <a:pt x="3232" y="1704"/>
                    </a:lnTo>
                    <a:lnTo>
                      <a:pt x="3770" y="1704"/>
                    </a:lnTo>
                    <a:lnTo>
                      <a:pt x="2516" y="0"/>
                    </a:lnTo>
                  </a:path>
                </a:pathLst>
              </a:custGeom>
              <a:solidFill>
                <a:schemeClr val="accent1"/>
              </a:solidFill>
              <a:ln>
                <a:noFill/>
              </a:ln>
              <a:effectLst/>
            </p:spPr>
            <p:txBody>
              <a:bodyPr wrap="none" anchor="ctr"/>
              <a:lstStyle/>
              <a:p>
                <a:endParaRPr lang="en-US" sz="3266"/>
              </a:p>
            </p:txBody>
          </p:sp>
          <p:sp useBgFill="1">
            <p:nvSpPr>
              <p:cNvPr id="28" name="Freeform 4">
                <a:extLst>
                  <a:ext uri="{FF2B5EF4-FFF2-40B4-BE49-F238E27FC236}">
                    <a16:creationId xmlns:a16="http://schemas.microsoft.com/office/drawing/2014/main" id="{B6D4D754-11FC-B312-0777-6CC9CA852184}"/>
                  </a:ext>
                </a:extLst>
              </p:cNvPr>
              <p:cNvSpPr>
                <a:spLocks noChangeArrowheads="1"/>
              </p:cNvSpPr>
              <p:nvPr/>
            </p:nvSpPr>
            <p:spPr bwMode="auto">
              <a:xfrm>
                <a:off x="3146377" y="7158857"/>
                <a:ext cx="4196831" cy="5795143"/>
              </a:xfrm>
              <a:custGeom>
                <a:avLst/>
                <a:gdLst>
                  <a:gd name="T0" fmla="*/ 2738 w 5477"/>
                  <a:gd name="T1" fmla="*/ 0 h 7563"/>
                  <a:gd name="T2" fmla="*/ 2738 w 5477"/>
                  <a:gd name="T3" fmla="*/ 0 h 7563"/>
                  <a:gd name="T4" fmla="*/ 2560 w 5477"/>
                  <a:gd name="T5" fmla="*/ 91 h 7563"/>
                  <a:gd name="T6" fmla="*/ 1306 w 5477"/>
                  <a:gd name="T7" fmla="*/ 1795 h 7563"/>
                  <a:gd name="T8" fmla="*/ 1306 w 5477"/>
                  <a:gd name="T9" fmla="*/ 1795 h 7563"/>
                  <a:gd name="T10" fmla="*/ 1287 w 5477"/>
                  <a:gd name="T11" fmla="*/ 2026 h 7563"/>
                  <a:gd name="T12" fmla="*/ 1287 w 5477"/>
                  <a:gd name="T13" fmla="*/ 2026 h 7563"/>
                  <a:gd name="T14" fmla="*/ 1485 w 5477"/>
                  <a:gd name="T15" fmla="*/ 2148 h 7563"/>
                  <a:gd name="T16" fmla="*/ 1800 w 5477"/>
                  <a:gd name="T17" fmla="*/ 2148 h 7563"/>
                  <a:gd name="T18" fmla="*/ 1800 w 5477"/>
                  <a:gd name="T19" fmla="*/ 2253 h 7563"/>
                  <a:gd name="T20" fmla="*/ 1800 w 5477"/>
                  <a:gd name="T21" fmla="*/ 2253 h 7563"/>
                  <a:gd name="T22" fmla="*/ 0 w 5477"/>
                  <a:gd name="T23" fmla="*/ 4824 h 7563"/>
                  <a:gd name="T24" fmla="*/ 0 w 5477"/>
                  <a:gd name="T25" fmla="*/ 4824 h 7563"/>
                  <a:gd name="T26" fmla="*/ 2738 w 5477"/>
                  <a:gd name="T27" fmla="*/ 7562 h 7563"/>
                  <a:gd name="T28" fmla="*/ 2738 w 5477"/>
                  <a:gd name="T29" fmla="*/ 7562 h 7563"/>
                  <a:gd name="T30" fmla="*/ 5476 w 5477"/>
                  <a:gd name="T31" fmla="*/ 4824 h 7563"/>
                  <a:gd name="T32" fmla="*/ 5476 w 5477"/>
                  <a:gd name="T33" fmla="*/ 4824 h 7563"/>
                  <a:gd name="T34" fmla="*/ 3676 w 5477"/>
                  <a:gd name="T35" fmla="*/ 2253 h 7563"/>
                  <a:gd name="T36" fmla="*/ 3676 w 5477"/>
                  <a:gd name="T37" fmla="*/ 2148 h 7563"/>
                  <a:gd name="T38" fmla="*/ 3992 w 5477"/>
                  <a:gd name="T39" fmla="*/ 2148 h 7563"/>
                  <a:gd name="T40" fmla="*/ 3992 w 5477"/>
                  <a:gd name="T41" fmla="*/ 2148 h 7563"/>
                  <a:gd name="T42" fmla="*/ 4189 w 5477"/>
                  <a:gd name="T43" fmla="*/ 2026 h 7563"/>
                  <a:gd name="T44" fmla="*/ 4189 w 5477"/>
                  <a:gd name="T45" fmla="*/ 2026 h 7563"/>
                  <a:gd name="T46" fmla="*/ 4170 w 5477"/>
                  <a:gd name="T47" fmla="*/ 1795 h 7563"/>
                  <a:gd name="T48" fmla="*/ 2917 w 5477"/>
                  <a:gd name="T49" fmla="*/ 91 h 7563"/>
                  <a:gd name="T50" fmla="*/ 2917 w 5477"/>
                  <a:gd name="T51" fmla="*/ 91 h 7563"/>
                  <a:gd name="T52" fmla="*/ 2738 w 5477"/>
                  <a:gd name="T53" fmla="*/ 0 h 7563"/>
                  <a:gd name="T54" fmla="*/ 2738 w 5477"/>
                  <a:gd name="T55" fmla="*/ 222 h 7563"/>
                  <a:gd name="T56" fmla="*/ 3992 w 5477"/>
                  <a:gd name="T57" fmla="*/ 1926 h 7563"/>
                  <a:gd name="T58" fmla="*/ 3454 w 5477"/>
                  <a:gd name="T59" fmla="*/ 1926 h 7563"/>
                  <a:gd name="T60" fmla="*/ 3454 w 5477"/>
                  <a:gd name="T61" fmla="*/ 2413 h 7563"/>
                  <a:gd name="T62" fmla="*/ 3454 w 5477"/>
                  <a:gd name="T63" fmla="*/ 2413 h 7563"/>
                  <a:gd name="T64" fmla="*/ 5254 w 5477"/>
                  <a:gd name="T65" fmla="*/ 4824 h 7563"/>
                  <a:gd name="T66" fmla="*/ 5254 w 5477"/>
                  <a:gd name="T67" fmla="*/ 4824 h 7563"/>
                  <a:gd name="T68" fmla="*/ 2738 w 5477"/>
                  <a:gd name="T69" fmla="*/ 7341 h 7563"/>
                  <a:gd name="T70" fmla="*/ 2738 w 5477"/>
                  <a:gd name="T71" fmla="*/ 7341 h 7563"/>
                  <a:gd name="T72" fmla="*/ 222 w 5477"/>
                  <a:gd name="T73" fmla="*/ 4824 h 7563"/>
                  <a:gd name="T74" fmla="*/ 222 w 5477"/>
                  <a:gd name="T75" fmla="*/ 4824 h 7563"/>
                  <a:gd name="T76" fmla="*/ 2022 w 5477"/>
                  <a:gd name="T77" fmla="*/ 2413 h 7563"/>
                  <a:gd name="T78" fmla="*/ 2022 w 5477"/>
                  <a:gd name="T79" fmla="*/ 1926 h 7563"/>
                  <a:gd name="T80" fmla="*/ 1485 w 5477"/>
                  <a:gd name="T81" fmla="*/ 1926 h 7563"/>
                  <a:gd name="T82" fmla="*/ 2738 w 5477"/>
                  <a:gd name="T83" fmla="*/ 222 h 7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7" h="7563">
                    <a:moveTo>
                      <a:pt x="2738" y="0"/>
                    </a:moveTo>
                    <a:lnTo>
                      <a:pt x="2738" y="0"/>
                    </a:lnTo>
                    <a:cubicBezTo>
                      <a:pt x="2668" y="0"/>
                      <a:pt x="2601" y="34"/>
                      <a:pt x="2560" y="91"/>
                    </a:cubicBezTo>
                    <a:lnTo>
                      <a:pt x="1306" y="1795"/>
                    </a:lnTo>
                    <a:lnTo>
                      <a:pt x="1306" y="1795"/>
                    </a:lnTo>
                    <a:cubicBezTo>
                      <a:pt x="1256" y="1862"/>
                      <a:pt x="1249" y="1952"/>
                      <a:pt x="1287" y="2026"/>
                    </a:cubicBezTo>
                    <a:lnTo>
                      <a:pt x="1287" y="2026"/>
                    </a:lnTo>
                    <a:cubicBezTo>
                      <a:pt x="1324" y="2101"/>
                      <a:pt x="1401" y="2148"/>
                      <a:pt x="1485" y="2148"/>
                    </a:cubicBezTo>
                    <a:lnTo>
                      <a:pt x="1800" y="2148"/>
                    </a:lnTo>
                    <a:lnTo>
                      <a:pt x="1800" y="2253"/>
                    </a:lnTo>
                    <a:lnTo>
                      <a:pt x="1800" y="2253"/>
                    </a:lnTo>
                    <a:cubicBezTo>
                      <a:pt x="733" y="2643"/>
                      <a:pt x="0" y="3677"/>
                      <a:pt x="0" y="4824"/>
                    </a:cubicBezTo>
                    <a:lnTo>
                      <a:pt x="0" y="4824"/>
                    </a:lnTo>
                    <a:cubicBezTo>
                      <a:pt x="0" y="6334"/>
                      <a:pt x="1228" y="7562"/>
                      <a:pt x="2738" y="7562"/>
                    </a:cubicBezTo>
                    <a:lnTo>
                      <a:pt x="2738" y="7562"/>
                    </a:lnTo>
                    <a:cubicBezTo>
                      <a:pt x="4248" y="7562"/>
                      <a:pt x="5476" y="6334"/>
                      <a:pt x="5476" y="4824"/>
                    </a:cubicBezTo>
                    <a:lnTo>
                      <a:pt x="5476" y="4824"/>
                    </a:lnTo>
                    <a:cubicBezTo>
                      <a:pt x="5476" y="3677"/>
                      <a:pt x="4744" y="2643"/>
                      <a:pt x="3676" y="2253"/>
                    </a:cubicBezTo>
                    <a:lnTo>
                      <a:pt x="3676" y="2148"/>
                    </a:lnTo>
                    <a:lnTo>
                      <a:pt x="3992" y="2148"/>
                    </a:lnTo>
                    <a:lnTo>
                      <a:pt x="3992" y="2148"/>
                    </a:lnTo>
                    <a:cubicBezTo>
                      <a:pt x="4075" y="2148"/>
                      <a:pt x="4152" y="2101"/>
                      <a:pt x="4189" y="2026"/>
                    </a:cubicBezTo>
                    <a:lnTo>
                      <a:pt x="4189" y="2026"/>
                    </a:lnTo>
                    <a:cubicBezTo>
                      <a:pt x="4227" y="1952"/>
                      <a:pt x="4220" y="1862"/>
                      <a:pt x="4170" y="1795"/>
                    </a:cubicBezTo>
                    <a:lnTo>
                      <a:pt x="2917" y="91"/>
                    </a:lnTo>
                    <a:lnTo>
                      <a:pt x="2917" y="91"/>
                    </a:lnTo>
                    <a:cubicBezTo>
                      <a:pt x="2875" y="34"/>
                      <a:pt x="2809" y="0"/>
                      <a:pt x="2738" y="0"/>
                    </a:cubicBezTo>
                    <a:close/>
                    <a:moveTo>
                      <a:pt x="2738" y="222"/>
                    </a:moveTo>
                    <a:lnTo>
                      <a:pt x="3992" y="1926"/>
                    </a:lnTo>
                    <a:lnTo>
                      <a:pt x="3454" y="1926"/>
                    </a:lnTo>
                    <a:lnTo>
                      <a:pt x="3454" y="2413"/>
                    </a:lnTo>
                    <a:lnTo>
                      <a:pt x="3454" y="2413"/>
                    </a:lnTo>
                    <a:cubicBezTo>
                      <a:pt x="4495" y="2722"/>
                      <a:pt x="5254" y="3684"/>
                      <a:pt x="5254" y="4824"/>
                    </a:cubicBezTo>
                    <a:lnTo>
                      <a:pt x="5254" y="4824"/>
                    </a:lnTo>
                    <a:cubicBezTo>
                      <a:pt x="5254" y="6214"/>
                      <a:pt x="4128" y="7341"/>
                      <a:pt x="2738" y="7341"/>
                    </a:cubicBezTo>
                    <a:lnTo>
                      <a:pt x="2738" y="7341"/>
                    </a:lnTo>
                    <a:cubicBezTo>
                      <a:pt x="1349" y="7341"/>
                      <a:pt x="222" y="6214"/>
                      <a:pt x="222" y="4824"/>
                    </a:cubicBezTo>
                    <a:lnTo>
                      <a:pt x="222" y="4824"/>
                    </a:lnTo>
                    <a:cubicBezTo>
                      <a:pt x="222" y="3684"/>
                      <a:pt x="982" y="2721"/>
                      <a:pt x="2022" y="2413"/>
                    </a:cubicBezTo>
                    <a:lnTo>
                      <a:pt x="2022" y="1926"/>
                    </a:lnTo>
                    <a:lnTo>
                      <a:pt x="1485" y="1926"/>
                    </a:lnTo>
                    <a:lnTo>
                      <a:pt x="2738" y="222"/>
                    </a:lnTo>
                    <a:close/>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useBgFill="1">
            <p:nvSpPr>
              <p:cNvPr id="29" name="Freeform 5">
                <a:extLst>
                  <a:ext uri="{FF2B5EF4-FFF2-40B4-BE49-F238E27FC236}">
                    <a16:creationId xmlns:a16="http://schemas.microsoft.com/office/drawing/2014/main" id="{37052BC1-B06F-773F-F407-BD4091D3E550}"/>
                  </a:ext>
                </a:extLst>
              </p:cNvPr>
              <p:cNvSpPr>
                <a:spLocks noChangeArrowheads="1"/>
              </p:cNvSpPr>
              <p:nvPr/>
            </p:nvSpPr>
            <p:spPr bwMode="auto">
              <a:xfrm>
                <a:off x="3783803" y="9397973"/>
                <a:ext cx="2938876" cy="2938876"/>
              </a:xfrm>
              <a:custGeom>
                <a:avLst/>
                <a:gdLst>
                  <a:gd name="T0" fmla="*/ 1695 w 3392"/>
                  <a:gd name="T1" fmla="*/ 0 h 3393"/>
                  <a:gd name="T2" fmla="*/ 1695 w 3392"/>
                  <a:gd name="T3" fmla="*/ 0 h 3393"/>
                  <a:gd name="T4" fmla="*/ 0 w 3392"/>
                  <a:gd name="T5" fmla="*/ 1696 h 3393"/>
                  <a:gd name="T6" fmla="*/ 0 w 3392"/>
                  <a:gd name="T7" fmla="*/ 1696 h 3393"/>
                  <a:gd name="T8" fmla="*/ 1695 w 3392"/>
                  <a:gd name="T9" fmla="*/ 3392 h 3393"/>
                  <a:gd name="T10" fmla="*/ 1695 w 3392"/>
                  <a:gd name="T11" fmla="*/ 3392 h 3393"/>
                  <a:gd name="T12" fmla="*/ 3391 w 3392"/>
                  <a:gd name="T13" fmla="*/ 1696 h 3393"/>
                  <a:gd name="T14" fmla="*/ 3391 w 3392"/>
                  <a:gd name="T15" fmla="*/ 1696 h 3393"/>
                  <a:gd name="T16" fmla="*/ 1695 w 3392"/>
                  <a:gd name="T17"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2" h="3393">
                    <a:moveTo>
                      <a:pt x="1695" y="0"/>
                    </a:moveTo>
                    <a:lnTo>
                      <a:pt x="1695" y="0"/>
                    </a:lnTo>
                    <a:cubicBezTo>
                      <a:pt x="759" y="0"/>
                      <a:pt x="0" y="759"/>
                      <a:pt x="0" y="1696"/>
                    </a:cubicBezTo>
                    <a:lnTo>
                      <a:pt x="0" y="1696"/>
                    </a:lnTo>
                    <a:cubicBezTo>
                      <a:pt x="0" y="2632"/>
                      <a:pt x="759" y="3392"/>
                      <a:pt x="1695" y="3392"/>
                    </a:cubicBezTo>
                    <a:lnTo>
                      <a:pt x="1695" y="3392"/>
                    </a:lnTo>
                    <a:cubicBezTo>
                      <a:pt x="2632" y="3392"/>
                      <a:pt x="3391" y="2632"/>
                      <a:pt x="3391" y="1696"/>
                    </a:cubicBezTo>
                    <a:lnTo>
                      <a:pt x="3391" y="1696"/>
                    </a:lnTo>
                    <a:cubicBezTo>
                      <a:pt x="3391" y="759"/>
                      <a:pt x="2632" y="0"/>
                      <a:pt x="1695" y="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grpSp>
        <p:grpSp>
          <p:nvGrpSpPr>
            <p:cNvPr id="7" name="Group 6">
              <a:extLst>
                <a:ext uri="{FF2B5EF4-FFF2-40B4-BE49-F238E27FC236}">
                  <a16:creationId xmlns:a16="http://schemas.microsoft.com/office/drawing/2014/main" id="{5AE9010C-9F25-45E3-AFE4-AABB5D727486}"/>
                </a:ext>
              </a:extLst>
            </p:cNvPr>
            <p:cNvGrpSpPr/>
            <p:nvPr/>
          </p:nvGrpSpPr>
          <p:grpSpPr>
            <a:xfrm>
              <a:off x="7231092" y="3455373"/>
              <a:ext cx="4196831" cy="9498627"/>
              <a:chOff x="7775731" y="3455373"/>
              <a:chExt cx="4196831" cy="9498627"/>
            </a:xfrm>
          </p:grpSpPr>
          <p:sp useBgFill="1">
            <p:nvSpPr>
              <p:cNvPr id="20" name="Freeform 6">
                <a:extLst>
                  <a:ext uri="{FF2B5EF4-FFF2-40B4-BE49-F238E27FC236}">
                    <a16:creationId xmlns:a16="http://schemas.microsoft.com/office/drawing/2014/main" id="{87164E04-2D2A-E027-3365-B136E275B86D}"/>
                  </a:ext>
                </a:extLst>
              </p:cNvPr>
              <p:cNvSpPr>
                <a:spLocks noChangeArrowheads="1"/>
              </p:cNvSpPr>
              <p:nvPr/>
            </p:nvSpPr>
            <p:spPr bwMode="auto">
              <a:xfrm>
                <a:off x="7944686" y="3539853"/>
                <a:ext cx="3855544" cy="5021329"/>
              </a:xfrm>
              <a:custGeom>
                <a:avLst/>
                <a:gdLst>
                  <a:gd name="T0" fmla="*/ 4993 w 5032"/>
                  <a:gd name="T1" fmla="*/ 6551 h 6552"/>
                  <a:gd name="T2" fmla="*/ 39 w 5032"/>
                  <a:gd name="T3" fmla="*/ 6551 h 6552"/>
                  <a:gd name="T4" fmla="*/ 39 w 5032"/>
                  <a:gd name="T5" fmla="*/ 6551 h 6552"/>
                  <a:gd name="T6" fmla="*/ 0 w 5032"/>
                  <a:gd name="T7" fmla="*/ 6512 h 6552"/>
                  <a:gd name="T8" fmla="*/ 0 w 5032"/>
                  <a:gd name="T9" fmla="*/ 39 h 6552"/>
                  <a:gd name="T10" fmla="*/ 0 w 5032"/>
                  <a:gd name="T11" fmla="*/ 39 h 6552"/>
                  <a:gd name="T12" fmla="*/ 39 w 5032"/>
                  <a:gd name="T13" fmla="*/ 0 h 6552"/>
                  <a:gd name="T14" fmla="*/ 4993 w 5032"/>
                  <a:gd name="T15" fmla="*/ 0 h 6552"/>
                  <a:gd name="T16" fmla="*/ 4993 w 5032"/>
                  <a:gd name="T17" fmla="*/ 0 h 6552"/>
                  <a:gd name="T18" fmla="*/ 5031 w 5032"/>
                  <a:gd name="T19" fmla="*/ 39 h 6552"/>
                  <a:gd name="T20" fmla="*/ 5031 w 5032"/>
                  <a:gd name="T21" fmla="*/ 6512 h 6552"/>
                  <a:gd name="T22" fmla="*/ 5031 w 5032"/>
                  <a:gd name="T23" fmla="*/ 6512 h 6552"/>
                  <a:gd name="T24" fmla="*/ 4993 w 5032"/>
                  <a:gd name="T25" fmla="*/ 6551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2" h="6552">
                    <a:moveTo>
                      <a:pt x="4993" y="6551"/>
                    </a:moveTo>
                    <a:lnTo>
                      <a:pt x="39" y="6551"/>
                    </a:lnTo>
                    <a:lnTo>
                      <a:pt x="39" y="6551"/>
                    </a:lnTo>
                    <a:cubicBezTo>
                      <a:pt x="17" y="6551"/>
                      <a:pt x="0" y="6533"/>
                      <a:pt x="0" y="6512"/>
                    </a:cubicBezTo>
                    <a:lnTo>
                      <a:pt x="0" y="39"/>
                    </a:lnTo>
                    <a:lnTo>
                      <a:pt x="0" y="39"/>
                    </a:lnTo>
                    <a:cubicBezTo>
                      <a:pt x="0" y="17"/>
                      <a:pt x="17" y="0"/>
                      <a:pt x="39" y="0"/>
                    </a:cubicBezTo>
                    <a:lnTo>
                      <a:pt x="4993" y="0"/>
                    </a:lnTo>
                    <a:lnTo>
                      <a:pt x="4993" y="0"/>
                    </a:lnTo>
                    <a:cubicBezTo>
                      <a:pt x="5014" y="0"/>
                      <a:pt x="5031" y="17"/>
                      <a:pt x="5031" y="39"/>
                    </a:cubicBezTo>
                    <a:lnTo>
                      <a:pt x="5031" y="6512"/>
                    </a:lnTo>
                    <a:lnTo>
                      <a:pt x="5031" y="6512"/>
                    </a:lnTo>
                    <a:cubicBezTo>
                      <a:pt x="5031" y="6533"/>
                      <a:pt x="5014" y="6551"/>
                      <a:pt x="4993" y="6551"/>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1" name="Freeform 7">
                <a:extLst>
                  <a:ext uri="{FF2B5EF4-FFF2-40B4-BE49-F238E27FC236}">
                    <a16:creationId xmlns:a16="http://schemas.microsoft.com/office/drawing/2014/main" id="{61D33724-C881-8E84-2535-BB062191AA2F}"/>
                  </a:ext>
                </a:extLst>
              </p:cNvPr>
              <p:cNvSpPr>
                <a:spLocks noChangeArrowheads="1"/>
              </p:cNvSpPr>
              <p:nvPr/>
            </p:nvSpPr>
            <p:spPr bwMode="auto">
              <a:xfrm>
                <a:off x="7860209" y="3455373"/>
                <a:ext cx="4024496" cy="5190283"/>
              </a:xfrm>
              <a:custGeom>
                <a:avLst/>
                <a:gdLst>
                  <a:gd name="T0" fmla="*/ 554 w 5254"/>
                  <a:gd name="T1" fmla="*/ 221 h 6774"/>
                  <a:gd name="T2" fmla="*/ 554 w 5254"/>
                  <a:gd name="T3" fmla="*/ 221 h 6774"/>
                  <a:gd name="T4" fmla="*/ 222 w 5254"/>
                  <a:gd name="T5" fmla="*/ 554 h 6774"/>
                  <a:gd name="T6" fmla="*/ 222 w 5254"/>
                  <a:gd name="T7" fmla="*/ 6219 h 6774"/>
                  <a:gd name="T8" fmla="*/ 222 w 5254"/>
                  <a:gd name="T9" fmla="*/ 6219 h 6774"/>
                  <a:gd name="T10" fmla="*/ 554 w 5254"/>
                  <a:gd name="T11" fmla="*/ 6551 h 6774"/>
                  <a:gd name="T12" fmla="*/ 4699 w 5254"/>
                  <a:gd name="T13" fmla="*/ 6551 h 6774"/>
                  <a:gd name="T14" fmla="*/ 4699 w 5254"/>
                  <a:gd name="T15" fmla="*/ 6551 h 6774"/>
                  <a:gd name="T16" fmla="*/ 5032 w 5254"/>
                  <a:gd name="T17" fmla="*/ 6219 h 6774"/>
                  <a:gd name="T18" fmla="*/ 5032 w 5254"/>
                  <a:gd name="T19" fmla="*/ 554 h 6774"/>
                  <a:gd name="T20" fmla="*/ 5032 w 5254"/>
                  <a:gd name="T21" fmla="*/ 554 h 6774"/>
                  <a:gd name="T22" fmla="*/ 4699 w 5254"/>
                  <a:gd name="T23" fmla="*/ 221 h 6774"/>
                  <a:gd name="T24" fmla="*/ 554 w 5254"/>
                  <a:gd name="T25" fmla="*/ 221 h 6774"/>
                  <a:gd name="T26" fmla="*/ 4699 w 5254"/>
                  <a:gd name="T27" fmla="*/ 6773 h 6774"/>
                  <a:gd name="T28" fmla="*/ 554 w 5254"/>
                  <a:gd name="T29" fmla="*/ 6773 h 6774"/>
                  <a:gd name="T30" fmla="*/ 554 w 5254"/>
                  <a:gd name="T31" fmla="*/ 6773 h 6774"/>
                  <a:gd name="T32" fmla="*/ 0 w 5254"/>
                  <a:gd name="T33" fmla="*/ 6219 h 6774"/>
                  <a:gd name="T34" fmla="*/ 0 w 5254"/>
                  <a:gd name="T35" fmla="*/ 554 h 6774"/>
                  <a:gd name="T36" fmla="*/ 0 w 5254"/>
                  <a:gd name="T37" fmla="*/ 554 h 6774"/>
                  <a:gd name="T38" fmla="*/ 554 w 5254"/>
                  <a:gd name="T39" fmla="*/ 0 h 6774"/>
                  <a:gd name="T40" fmla="*/ 4699 w 5254"/>
                  <a:gd name="T41" fmla="*/ 0 h 6774"/>
                  <a:gd name="T42" fmla="*/ 4699 w 5254"/>
                  <a:gd name="T43" fmla="*/ 0 h 6774"/>
                  <a:gd name="T44" fmla="*/ 5253 w 5254"/>
                  <a:gd name="T45" fmla="*/ 554 h 6774"/>
                  <a:gd name="T46" fmla="*/ 5253 w 5254"/>
                  <a:gd name="T47" fmla="*/ 6219 h 6774"/>
                  <a:gd name="T48" fmla="*/ 5253 w 5254"/>
                  <a:gd name="T49" fmla="*/ 6219 h 6774"/>
                  <a:gd name="T50" fmla="*/ 4699 w 5254"/>
                  <a:gd name="T51" fmla="*/ 6773 h 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54" h="6774">
                    <a:moveTo>
                      <a:pt x="554" y="221"/>
                    </a:moveTo>
                    <a:lnTo>
                      <a:pt x="554" y="221"/>
                    </a:lnTo>
                    <a:cubicBezTo>
                      <a:pt x="371" y="221"/>
                      <a:pt x="222" y="370"/>
                      <a:pt x="222" y="554"/>
                    </a:cubicBezTo>
                    <a:lnTo>
                      <a:pt x="222" y="6219"/>
                    </a:lnTo>
                    <a:lnTo>
                      <a:pt x="222" y="6219"/>
                    </a:lnTo>
                    <a:cubicBezTo>
                      <a:pt x="222" y="6402"/>
                      <a:pt x="371" y="6551"/>
                      <a:pt x="554" y="6551"/>
                    </a:cubicBezTo>
                    <a:lnTo>
                      <a:pt x="4699" y="6551"/>
                    </a:lnTo>
                    <a:lnTo>
                      <a:pt x="4699" y="6551"/>
                    </a:lnTo>
                    <a:cubicBezTo>
                      <a:pt x="4883" y="6551"/>
                      <a:pt x="5032" y="6402"/>
                      <a:pt x="5032" y="6219"/>
                    </a:cubicBezTo>
                    <a:lnTo>
                      <a:pt x="5032" y="554"/>
                    </a:lnTo>
                    <a:lnTo>
                      <a:pt x="5032" y="554"/>
                    </a:lnTo>
                    <a:cubicBezTo>
                      <a:pt x="5032" y="370"/>
                      <a:pt x="4883" y="221"/>
                      <a:pt x="4699" y="221"/>
                    </a:cubicBezTo>
                    <a:lnTo>
                      <a:pt x="554" y="221"/>
                    </a:lnTo>
                    <a:close/>
                    <a:moveTo>
                      <a:pt x="4699" y="6773"/>
                    </a:moveTo>
                    <a:lnTo>
                      <a:pt x="554" y="6773"/>
                    </a:lnTo>
                    <a:lnTo>
                      <a:pt x="554" y="6773"/>
                    </a:lnTo>
                    <a:cubicBezTo>
                      <a:pt x="249" y="6773"/>
                      <a:pt x="0" y="6525"/>
                      <a:pt x="0" y="6219"/>
                    </a:cubicBezTo>
                    <a:lnTo>
                      <a:pt x="0" y="554"/>
                    </a:lnTo>
                    <a:lnTo>
                      <a:pt x="0" y="554"/>
                    </a:lnTo>
                    <a:cubicBezTo>
                      <a:pt x="0" y="249"/>
                      <a:pt x="249" y="0"/>
                      <a:pt x="554" y="0"/>
                    </a:cubicBezTo>
                    <a:lnTo>
                      <a:pt x="4699" y="0"/>
                    </a:lnTo>
                    <a:lnTo>
                      <a:pt x="4699" y="0"/>
                    </a:lnTo>
                    <a:cubicBezTo>
                      <a:pt x="5005" y="0"/>
                      <a:pt x="5253" y="249"/>
                      <a:pt x="5253" y="554"/>
                    </a:cubicBezTo>
                    <a:lnTo>
                      <a:pt x="5253" y="6219"/>
                    </a:lnTo>
                    <a:lnTo>
                      <a:pt x="5253" y="6219"/>
                    </a:lnTo>
                    <a:cubicBezTo>
                      <a:pt x="5253" y="6525"/>
                      <a:pt x="5005" y="6773"/>
                      <a:pt x="4699" y="6773"/>
                    </a:cubicBezTo>
                    <a:close/>
                  </a:path>
                </a:pathLst>
              </a:custGeom>
              <a:solidFill>
                <a:schemeClr val="accent2"/>
              </a:solidFill>
              <a:ln>
                <a:noFill/>
              </a:ln>
              <a:effectLst/>
            </p:spPr>
            <p:txBody>
              <a:bodyPr wrap="none" anchor="ctr"/>
              <a:lstStyle/>
              <a:p>
                <a:endParaRPr lang="en-US" sz="3266"/>
              </a:p>
            </p:txBody>
          </p:sp>
          <p:sp>
            <p:nvSpPr>
              <p:cNvPr id="22" name="Freeform 8">
                <a:extLst>
                  <a:ext uri="{FF2B5EF4-FFF2-40B4-BE49-F238E27FC236}">
                    <a16:creationId xmlns:a16="http://schemas.microsoft.com/office/drawing/2014/main" id="{DE844A89-D146-860E-EE3C-1DA9E37782AB}"/>
                  </a:ext>
                </a:extLst>
              </p:cNvPr>
              <p:cNvSpPr>
                <a:spLocks noChangeArrowheads="1"/>
              </p:cNvSpPr>
              <p:nvPr/>
            </p:nvSpPr>
            <p:spPr bwMode="auto">
              <a:xfrm>
                <a:off x="7944686" y="7331192"/>
                <a:ext cx="3855544" cy="5457230"/>
              </a:xfrm>
              <a:custGeom>
                <a:avLst/>
                <a:gdLst>
                  <a:gd name="T0" fmla="*/ 2516 w 5032"/>
                  <a:gd name="T1" fmla="*/ 0 h 7120"/>
                  <a:gd name="T2" fmla="*/ 1263 w 5032"/>
                  <a:gd name="T3" fmla="*/ 1704 h 7120"/>
                  <a:gd name="T4" fmla="*/ 1800 w 5032"/>
                  <a:gd name="T5" fmla="*/ 1704 h 7120"/>
                  <a:gd name="T6" fmla="*/ 1800 w 5032"/>
                  <a:gd name="T7" fmla="*/ 2191 h 7120"/>
                  <a:gd name="T8" fmla="*/ 1800 w 5032"/>
                  <a:gd name="T9" fmla="*/ 2191 h 7120"/>
                  <a:gd name="T10" fmla="*/ 0 w 5032"/>
                  <a:gd name="T11" fmla="*/ 4602 h 7120"/>
                  <a:gd name="T12" fmla="*/ 0 w 5032"/>
                  <a:gd name="T13" fmla="*/ 4602 h 7120"/>
                  <a:gd name="T14" fmla="*/ 2516 w 5032"/>
                  <a:gd name="T15" fmla="*/ 7119 h 7120"/>
                  <a:gd name="T16" fmla="*/ 2516 w 5032"/>
                  <a:gd name="T17" fmla="*/ 7119 h 7120"/>
                  <a:gd name="T18" fmla="*/ 5031 w 5032"/>
                  <a:gd name="T19" fmla="*/ 4602 h 7120"/>
                  <a:gd name="T20" fmla="*/ 5031 w 5032"/>
                  <a:gd name="T21" fmla="*/ 4602 h 7120"/>
                  <a:gd name="T22" fmla="*/ 3231 w 5032"/>
                  <a:gd name="T23" fmla="*/ 2191 h 7120"/>
                  <a:gd name="T24" fmla="*/ 3231 w 5032"/>
                  <a:gd name="T25" fmla="*/ 1704 h 7120"/>
                  <a:gd name="T26" fmla="*/ 3769 w 5032"/>
                  <a:gd name="T27" fmla="*/ 1704 h 7120"/>
                  <a:gd name="T28" fmla="*/ 2516 w 5032"/>
                  <a:gd name="T29" fmla="*/ 0 h 7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2" h="7120">
                    <a:moveTo>
                      <a:pt x="2516" y="0"/>
                    </a:moveTo>
                    <a:lnTo>
                      <a:pt x="1263" y="1704"/>
                    </a:lnTo>
                    <a:lnTo>
                      <a:pt x="1800" y="1704"/>
                    </a:lnTo>
                    <a:lnTo>
                      <a:pt x="1800" y="2191"/>
                    </a:lnTo>
                    <a:lnTo>
                      <a:pt x="1800" y="2191"/>
                    </a:lnTo>
                    <a:cubicBezTo>
                      <a:pt x="760" y="2500"/>
                      <a:pt x="0" y="3462"/>
                      <a:pt x="0" y="4602"/>
                    </a:cubicBezTo>
                    <a:lnTo>
                      <a:pt x="0" y="4602"/>
                    </a:lnTo>
                    <a:cubicBezTo>
                      <a:pt x="0" y="5992"/>
                      <a:pt x="1127" y="7119"/>
                      <a:pt x="2516" y="7119"/>
                    </a:cubicBezTo>
                    <a:lnTo>
                      <a:pt x="2516" y="7119"/>
                    </a:lnTo>
                    <a:cubicBezTo>
                      <a:pt x="3905" y="7119"/>
                      <a:pt x="5031" y="5992"/>
                      <a:pt x="5031" y="4602"/>
                    </a:cubicBezTo>
                    <a:lnTo>
                      <a:pt x="5031" y="4602"/>
                    </a:lnTo>
                    <a:cubicBezTo>
                      <a:pt x="5031" y="3462"/>
                      <a:pt x="4272" y="2500"/>
                      <a:pt x="3231" y="2191"/>
                    </a:cubicBezTo>
                    <a:lnTo>
                      <a:pt x="3231" y="1704"/>
                    </a:lnTo>
                    <a:lnTo>
                      <a:pt x="3769" y="1704"/>
                    </a:lnTo>
                    <a:lnTo>
                      <a:pt x="2516" y="0"/>
                    </a:lnTo>
                  </a:path>
                </a:pathLst>
              </a:custGeom>
              <a:solidFill>
                <a:schemeClr val="accent2"/>
              </a:solidFill>
              <a:ln>
                <a:noFill/>
              </a:ln>
              <a:effectLst/>
            </p:spPr>
            <p:txBody>
              <a:bodyPr wrap="none" anchor="ctr"/>
              <a:lstStyle/>
              <a:p>
                <a:endParaRPr lang="en-US" sz="3266"/>
              </a:p>
            </p:txBody>
          </p:sp>
          <p:sp useBgFill="1">
            <p:nvSpPr>
              <p:cNvPr id="23" name="Freeform 9">
                <a:extLst>
                  <a:ext uri="{FF2B5EF4-FFF2-40B4-BE49-F238E27FC236}">
                    <a16:creationId xmlns:a16="http://schemas.microsoft.com/office/drawing/2014/main" id="{49FAA56D-EDC0-3A35-75F9-0E4A260A9434}"/>
                  </a:ext>
                </a:extLst>
              </p:cNvPr>
              <p:cNvSpPr>
                <a:spLocks noChangeArrowheads="1"/>
              </p:cNvSpPr>
              <p:nvPr/>
            </p:nvSpPr>
            <p:spPr bwMode="auto">
              <a:xfrm>
                <a:off x="7775731" y="7158857"/>
                <a:ext cx="4196831" cy="5795143"/>
              </a:xfrm>
              <a:custGeom>
                <a:avLst/>
                <a:gdLst>
                  <a:gd name="T0" fmla="*/ 2738 w 5476"/>
                  <a:gd name="T1" fmla="*/ 0 h 7563"/>
                  <a:gd name="T2" fmla="*/ 2738 w 5476"/>
                  <a:gd name="T3" fmla="*/ 0 h 7563"/>
                  <a:gd name="T4" fmla="*/ 2560 w 5476"/>
                  <a:gd name="T5" fmla="*/ 91 h 7563"/>
                  <a:gd name="T6" fmla="*/ 1306 w 5476"/>
                  <a:gd name="T7" fmla="*/ 1795 h 7563"/>
                  <a:gd name="T8" fmla="*/ 1306 w 5476"/>
                  <a:gd name="T9" fmla="*/ 1795 h 7563"/>
                  <a:gd name="T10" fmla="*/ 1287 w 5476"/>
                  <a:gd name="T11" fmla="*/ 2026 h 7563"/>
                  <a:gd name="T12" fmla="*/ 1287 w 5476"/>
                  <a:gd name="T13" fmla="*/ 2026 h 7563"/>
                  <a:gd name="T14" fmla="*/ 1485 w 5476"/>
                  <a:gd name="T15" fmla="*/ 2148 h 7563"/>
                  <a:gd name="T16" fmla="*/ 1800 w 5476"/>
                  <a:gd name="T17" fmla="*/ 2148 h 7563"/>
                  <a:gd name="T18" fmla="*/ 1800 w 5476"/>
                  <a:gd name="T19" fmla="*/ 2253 h 7563"/>
                  <a:gd name="T20" fmla="*/ 1800 w 5476"/>
                  <a:gd name="T21" fmla="*/ 2253 h 7563"/>
                  <a:gd name="T22" fmla="*/ 0 w 5476"/>
                  <a:gd name="T23" fmla="*/ 4824 h 7563"/>
                  <a:gd name="T24" fmla="*/ 0 w 5476"/>
                  <a:gd name="T25" fmla="*/ 4824 h 7563"/>
                  <a:gd name="T26" fmla="*/ 2738 w 5476"/>
                  <a:gd name="T27" fmla="*/ 7562 h 7563"/>
                  <a:gd name="T28" fmla="*/ 2738 w 5476"/>
                  <a:gd name="T29" fmla="*/ 7562 h 7563"/>
                  <a:gd name="T30" fmla="*/ 5475 w 5476"/>
                  <a:gd name="T31" fmla="*/ 4824 h 7563"/>
                  <a:gd name="T32" fmla="*/ 5475 w 5476"/>
                  <a:gd name="T33" fmla="*/ 4824 h 7563"/>
                  <a:gd name="T34" fmla="*/ 3675 w 5476"/>
                  <a:gd name="T35" fmla="*/ 2253 h 7563"/>
                  <a:gd name="T36" fmla="*/ 3675 w 5476"/>
                  <a:gd name="T37" fmla="*/ 2148 h 7563"/>
                  <a:gd name="T38" fmla="*/ 3991 w 5476"/>
                  <a:gd name="T39" fmla="*/ 2148 h 7563"/>
                  <a:gd name="T40" fmla="*/ 3991 w 5476"/>
                  <a:gd name="T41" fmla="*/ 2148 h 7563"/>
                  <a:gd name="T42" fmla="*/ 4188 w 5476"/>
                  <a:gd name="T43" fmla="*/ 2026 h 7563"/>
                  <a:gd name="T44" fmla="*/ 4188 w 5476"/>
                  <a:gd name="T45" fmla="*/ 2026 h 7563"/>
                  <a:gd name="T46" fmla="*/ 4169 w 5476"/>
                  <a:gd name="T47" fmla="*/ 1795 h 7563"/>
                  <a:gd name="T48" fmla="*/ 2916 w 5476"/>
                  <a:gd name="T49" fmla="*/ 91 h 7563"/>
                  <a:gd name="T50" fmla="*/ 2916 w 5476"/>
                  <a:gd name="T51" fmla="*/ 91 h 7563"/>
                  <a:gd name="T52" fmla="*/ 2738 w 5476"/>
                  <a:gd name="T53" fmla="*/ 0 h 7563"/>
                  <a:gd name="T54" fmla="*/ 2738 w 5476"/>
                  <a:gd name="T55" fmla="*/ 222 h 7563"/>
                  <a:gd name="T56" fmla="*/ 3991 w 5476"/>
                  <a:gd name="T57" fmla="*/ 1926 h 7563"/>
                  <a:gd name="T58" fmla="*/ 3453 w 5476"/>
                  <a:gd name="T59" fmla="*/ 1926 h 7563"/>
                  <a:gd name="T60" fmla="*/ 3453 w 5476"/>
                  <a:gd name="T61" fmla="*/ 2413 h 7563"/>
                  <a:gd name="T62" fmla="*/ 3453 w 5476"/>
                  <a:gd name="T63" fmla="*/ 2413 h 7563"/>
                  <a:gd name="T64" fmla="*/ 5253 w 5476"/>
                  <a:gd name="T65" fmla="*/ 4824 h 7563"/>
                  <a:gd name="T66" fmla="*/ 5253 w 5476"/>
                  <a:gd name="T67" fmla="*/ 4824 h 7563"/>
                  <a:gd name="T68" fmla="*/ 2738 w 5476"/>
                  <a:gd name="T69" fmla="*/ 7341 h 7563"/>
                  <a:gd name="T70" fmla="*/ 2738 w 5476"/>
                  <a:gd name="T71" fmla="*/ 7341 h 7563"/>
                  <a:gd name="T72" fmla="*/ 222 w 5476"/>
                  <a:gd name="T73" fmla="*/ 4824 h 7563"/>
                  <a:gd name="T74" fmla="*/ 222 w 5476"/>
                  <a:gd name="T75" fmla="*/ 4824 h 7563"/>
                  <a:gd name="T76" fmla="*/ 2022 w 5476"/>
                  <a:gd name="T77" fmla="*/ 2413 h 7563"/>
                  <a:gd name="T78" fmla="*/ 2022 w 5476"/>
                  <a:gd name="T79" fmla="*/ 1926 h 7563"/>
                  <a:gd name="T80" fmla="*/ 1485 w 5476"/>
                  <a:gd name="T81" fmla="*/ 1926 h 7563"/>
                  <a:gd name="T82" fmla="*/ 2738 w 5476"/>
                  <a:gd name="T83" fmla="*/ 222 h 7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6" h="7563">
                    <a:moveTo>
                      <a:pt x="2738" y="0"/>
                    </a:moveTo>
                    <a:lnTo>
                      <a:pt x="2738" y="0"/>
                    </a:lnTo>
                    <a:cubicBezTo>
                      <a:pt x="2668" y="0"/>
                      <a:pt x="2601" y="34"/>
                      <a:pt x="2560" y="91"/>
                    </a:cubicBezTo>
                    <a:lnTo>
                      <a:pt x="1306" y="1795"/>
                    </a:lnTo>
                    <a:lnTo>
                      <a:pt x="1306" y="1795"/>
                    </a:lnTo>
                    <a:cubicBezTo>
                      <a:pt x="1256" y="1862"/>
                      <a:pt x="1250" y="1952"/>
                      <a:pt x="1287" y="2026"/>
                    </a:cubicBezTo>
                    <a:lnTo>
                      <a:pt x="1287" y="2026"/>
                    </a:lnTo>
                    <a:cubicBezTo>
                      <a:pt x="1325" y="2101"/>
                      <a:pt x="1401" y="2148"/>
                      <a:pt x="1485" y="2148"/>
                    </a:cubicBezTo>
                    <a:lnTo>
                      <a:pt x="1800" y="2148"/>
                    </a:lnTo>
                    <a:lnTo>
                      <a:pt x="1800" y="2253"/>
                    </a:lnTo>
                    <a:lnTo>
                      <a:pt x="1800" y="2253"/>
                    </a:lnTo>
                    <a:cubicBezTo>
                      <a:pt x="733" y="2643"/>
                      <a:pt x="0" y="3677"/>
                      <a:pt x="0" y="4824"/>
                    </a:cubicBezTo>
                    <a:lnTo>
                      <a:pt x="0" y="4824"/>
                    </a:lnTo>
                    <a:cubicBezTo>
                      <a:pt x="0" y="6334"/>
                      <a:pt x="1228" y="7562"/>
                      <a:pt x="2738" y="7562"/>
                    </a:cubicBezTo>
                    <a:lnTo>
                      <a:pt x="2738" y="7562"/>
                    </a:lnTo>
                    <a:cubicBezTo>
                      <a:pt x="4247" y="7562"/>
                      <a:pt x="5475" y="6334"/>
                      <a:pt x="5475" y="4824"/>
                    </a:cubicBezTo>
                    <a:lnTo>
                      <a:pt x="5475" y="4824"/>
                    </a:lnTo>
                    <a:cubicBezTo>
                      <a:pt x="5475" y="3677"/>
                      <a:pt x="4743" y="2643"/>
                      <a:pt x="3675" y="2253"/>
                    </a:cubicBezTo>
                    <a:lnTo>
                      <a:pt x="3675" y="2148"/>
                    </a:lnTo>
                    <a:lnTo>
                      <a:pt x="3991" y="2148"/>
                    </a:lnTo>
                    <a:lnTo>
                      <a:pt x="3991" y="2148"/>
                    </a:lnTo>
                    <a:cubicBezTo>
                      <a:pt x="4074" y="2148"/>
                      <a:pt x="4151" y="2101"/>
                      <a:pt x="4188" y="2026"/>
                    </a:cubicBezTo>
                    <a:lnTo>
                      <a:pt x="4188" y="2026"/>
                    </a:lnTo>
                    <a:cubicBezTo>
                      <a:pt x="4226" y="1952"/>
                      <a:pt x="4219" y="1862"/>
                      <a:pt x="4169" y="1795"/>
                    </a:cubicBezTo>
                    <a:lnTo>
                      <a:pt x="2916" y="91"/>
                    </a:lnTo>
                    <a:lnTo>
                      <a:pt x="2916" y="91"/>
                    </a:lnTo>
                    <a:cubicBezTo>
                      <a:pt x="2874" y="34"/>
                      <a:pt x="2808" y="0"/>
                      <a:pt x="2738" y="0"/>
                    </a:cubicBezTo>
                    <a:close/>
                    <a:moveTo>
                      <a:pt x="2738" y="222"/>
                    </a:moveTo>
                    <a:lnTo>
                      <a:pt x="3991" y="1926"/>
                    </a:lnTo>
                    <a:lnTo>
                      <a:pt x="3453" y="1926"/>
                    </a:lnTo>
                    <a:lnTo>
                      <a:pt x="3453" y="2413"/>
                    </a:lnTo>
                    <a:lnTo>
                      <a:pt x="3453" y="2413"/>
                    </a:lnTo>
                    <a:cubicBezTo>
                      <a:pt x="4494" y="2722"/>
                      <a:pt x="5253" y="3684"/>
                      <a:pt x="5253" y="4824"/>
                    </a:cubicBezTo>
                    <a:lnTo>
                      <a:pt x="5253" y="4824"/>
                    </a:lnTo>
                    <a:cubicBezTo>
                      <a:pt x="5253" y="6214"/>
                      <a:pt x="4127" y="7341"/>
                      <a:pt x="2738" y="7341"/>
                    </a:cubicBezTo>
                    <a:lnTo>
                      <a:pt x="2738" y="7341"/>
                    </a:lnTo>
                    <a:cubicBezTo>
                      <a:pt x="1349" y="7341"/>
                      <a:pt x="222" y="6214"/>
                      <a:pt x="222" y="4824"/>
                    </a:cubicBezTo>
                    <a:lnTo>
                      <a:pt x="222" y="4824"/>
                    </a:lnTo>
                    <a:cubicBezTo>
                      <a:pt x="222" y="3684"/>
                      <a:pt x="982" y="2721"/>
                      <a:pt x="2022" y="2413"/>
                    </a:cubicBezTo>
                    <a:lnTo>
                      <a:pt x="2022" y="1926"/>
                    </a:lnTo>
                    <a:lnTo>
                      <a:pt x="1485" y="1926"/>
                    </a:lnTo>
                    <a:lnTo>
                      <a:pt x="2738" y="222"/>
                    </a:lnTo>
                    <a:close/>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useBgFill="1">
            <p:nvSpPr>
              <p:cNvPr id="24" name="Freeform 10">
                <a:extLst>
                  <a:ext uri="{FF2B5EF4-FFF2-40B4-BE49-F238E27FC236}">
                    <a16:creationId xmlns:a16="http://schemas.microsoft.com/office/drawing/2014/main" id="{187406D0-CFDC-1D0B-EAC1-467A1A95F080}"/>
                  </a:ext>
                </a:extLst>
              </p:cNvPr>
              <p:cNvSpPr>
                <a:spLocks noChangeArrowheads="1"/>
              </p:cNvSpPr>
              <p:nvPr/>
            </p:nvSpPr>
            <p:spPr bwMode="auto">
              <a:xfrm>
                <a:off x="8413158" y="9397973"/>
                <a:ext cx="2938876" cy="2938876"/>
              </a:xfrm>
              <a:custGeom>
                <a:avLst/>
                <a:gdLst>
                  <a:gd name="T0" fmla="*/ 1695 w 3391"/>
                  <a:gd name="T1" fmla="*/ 0 h 3393"/>
                  <a:gd name="T2" fmla="*/ 1695 w 3391"/>
                  <a:gd name="T3" fmla="*/ 0 h 3393"/>
                  <a:gd name="T4" fmla="*/ 0 w 3391"/>
                  <a:gd name="T5" fmla="*/ 1696 h 3393"/>
                  <a:gd name="T6" fmla="*/ 0 w 3391"/>
                  <a:gd name="T7" fmla="*/ 1696 h 3393"/>
                  <a:gd name="T8" fmla="*/ 1695 w 3391"/>
                  <a:gd name="T9" fmla="*/ 3392 h 3393"/>
                  <a:gd name="T10" fmla="*/ 1695 w 3391"/>
                  <a:gd name="T11" fmla="*/ 3392 h 3393"/>
                  <a:gd name="T12" fmla="*/ 3390 w 3391"/>
                  <a:gd name="T13" fmla="*/ 1696 h 3393"/>
                  <a:gd name="T14" fmla="*/ 3390 w 3391"/>
                  <a:gd name="T15" fmla="*/ 1696 h 3393"/>
                  <a:gd name="T16" fmla="*/ 1695 w 3391"/>
                  <a:gd name="T17"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1" h="3393">
                    <a:moveTo>
                      <a:pt x="1695" y="0"/>
                    </a:moveTo>
                    <a:lnTo>
                      <a:pt x="1695" y="0"/>
                    </a:lnTo>
                    <a:cubicBezTo>
                      <a:pt x="759" y="0"/>
                      <a:pt x="0" y="759"/>
                      <a:pt x="0" y="1696"/>
                    </a:cubicBezTo>
                    <a:lnTo>
                      <a:pt x="0" y="1696"/>
                    </a:lnTo>
                    <a:cubicBezTo>
                      <a:pt x="0" y="2632"/>
                      <a:pt x="759" y="3392"/>
                      <a:pt x="1695" y="3392"/>
                    </a:cubicBezTo>
                    <a:lnTo>
                      <a:pt x="1695" y="3392"/>
                    </a:lnTo>
                    <a:cubicBezTo>
                      <a:pt x="2631" y="3392"/>
                      <a:pt x="3390" y="2632"/>
                      <a:pt x="3390" y="1696"/>
                    </a:cubicBezTo>
                    <a:lnTo>
                      <a:pt x="3390" y="1696"/>
                    </a:lnTo>
                    <a:cubicBezTo>
                      <a:pt x="3390" y="759"/>
                      <a:pt x="2631" y="0"/>
                      <a:pt x="1695" y="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grpSp>
        <p:grpSp>
          <p:nvGrpSpPr>
            <p:cNvPr id="8" name="Group 7">
              <a:extLst>
                <a:ext uri="{FF2B5EF4-FFF2-40B4-BE49-F238E27FC236}">
                  <a16:creationId xmlns:a16="http://schemas.microsoft.com/office/drawing/2014/main" id="{0F99AAD9-A998-9D78-BDE8-979BCFBB5F17}"/>
                </a:ext>
              </a:extLst>
            </p:cNvPr>
            <p:cNvGrpSpPr/>
            <p:nvPr/>
          </p:nvGrpSpPr>
          <p:grpSpPr>
            <a:xfrm>
              <a:off x="12401708" y="3455373"/>
              <a:ext cx="4196831" cy="9498627"/>
              <a:chOff x="12382945" y="2765090"/>
              <a:chExt cx="4196831" cy="9498627"/>
            </a:xfrm>
          </p:grpSpPr>
          <p:sp useBgFill="1">
            <p:nvSpPr>
              <p:cNvPr id="15" name="Freeform 11">
                <a:extLst>
                  <a:ext uri="{FF2B5EF4-FFF2-40B4-BE49-F238E27FC236}">
                    <a16:creationId xmlns:a16="http://schemas.microsoft.com/office/drawing/2014/main" id="{588EC051-EA2D-B2E1-20F2-8096E5063040}"/>
                  </a:ext>
                </a:extLst>
              </p:cNvPr>
              <p:cNvSpPr>
                <a:spLocks noChangeArrowheads="1"/>
              </p:cNvSpPr>
              <p:nvPr/>
            </p:nvSpPr>
            <p:spPr bwMode="auto">
              <a:xfrm>
                <a:off x="12555277" y="2849570"/>
                <a:ext cx="3855544" cy="5021329"/>
              </a:xfrm>
              <a:custGeom>
                <a:avLst/>
                <a:gdLst>
                  <a:gd name="T0" fmla="*/ 4994 w 5033"/>
                  <a:gd name="T1" fmla="*/ 6551 h 6552"/>
                  <a:gd name="T2" fmla="*/ 39 w 5033"/>
                  <a:gd name="T3" fmla="*/ 6551 h 6552"/>
                  <a:gd name="T4" fmla="*/ 39 w 5033"/>
                  <a:gd name="T5" fmla="*/ 6551 h 6552"/>
                  <a:gd name="T6" fmla="*/ 0 w 5033"/>
                  <a:gd name="T7" fmla="*/ 6512 h 6552"/>
                  <a:gd name="T8" fmla="*/ 0 w 5033"/>
                  <a:gd name="T9" fmla="*/ 39 h 6552"/>
                  <a:gd name="T10" fmla="*/ 0 w 5033"/>
                  <a:gd name="T11" fmla="*/ 39 h 6552"/>
                  <a:gd name="T12" fmla="*/ 39 w 5033"/>
                  <a:gd name="T13" fmla="*/ 0 h 6552"/>
                  <a:gd name="T14" fmla="*/ 4994 w 5033"/>
                  <a:gd name="T15" fmla="*/ 0 h 6552"/>
                  <a:gd name="T16" fmla="*/ 4994 w 5033"/>
                  <a:gd name="T17" fmla="*/ 0 h 6552"/>
                  <a:gd name="T18" fmla="*/ 5032 w 5033"/>
                  <a:gd name="T19" fmla="*/ 39 h 6552"/>
                  <a:gd name="T20" fmla="*/ 5032 w 5033"/>
                  <a:gd name="T21" fmla="*/ 6512 h 6552"/>
                  <a:gd name="T22" fmla="*/ 5032 w 5033"/>
                  <a:gd name="T23" fmla="*/ 6512 h 6552"/>
                  <a:gd name="T24" fmla="*/ 4994 w 5033"/>
                  <a:gd name="T25" fmla="*/ 6551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3" h="6552">
                    <a:moveTo>
                      <a:pt x="4994" y="6551"/>
                    </a:moveTo>
                    <a:lnTo>
                      <a:pt x="39" y="6551"/>
                    </a:lnTo>
                    <a:lnTo>
                      <a:pt x="39" y="6551"/>
                    </a:lnTo>
                    <a:cubicBezTo>
                      <a:pt x="18" y="6551"/>
                      <a:pt x="0" y="6533"/>
                      <a:pt x="0" y="6512"/>
                    </a:cubicBezTo>
                    <a:lnTo>
                      <a:pt x="0" y="39"/>
                    </a:lnTo>
                    <a:lnTo>
                      <a:pt x="0" y="39"/>
                    </a:lnTo>
                    <a:cubicBezTo>
                      <a:pt x="0" y="17"/>
                      <a:pt x="18" y="0"/>
                      <a:pt x="39" y="0"/>
                    </a:cubicBezTo>
                    <a:lnTo>
                      <a:pt x="4994" y="0"/>
                    </a:lnTo>
                    <a:lnTo>
                      <a:pt x="4994" y="0"/>
                    </a:lnTo>
                    <a:cubicBezTo>
                      <a:pt x="5015" y="0"/>
                      <a:pt x="5032" y="17"/>
                      <a:pt x="5032" y="39"/>
                    </a:cubicBezTo>
                    <a:lnTo>
                      <a:pt x="5032" y="6512"/>
                    </a:lnTo>
                    <a:lnTo>
                      <a:pt x="5032" y="6512"/>
                    </a:lnTo>
                    <a:cubicBezTo>
                      <a:pt x="5032" y="6533"/>
                      <a:pt x="5015" y="6551"/>
                      <a:pt x="4994" y="6551"/>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 name="Freeform 12">
                <a:extLst>
                  <a:ext uri="{FF2B5EF4-FFF2-40B4-BE49-F238E27FC236}">
                    <a16:creationId xmlns:a16="http://schemas.microsoft.com/office/drawing/2014/main" id="{4986A465-E476-3921-8B27-8F7DF73267A5}"/>
                  </a:ext>
                </a:extLst>
              </p:cNvPr>
              <p:cNvSpPr>
                <a:spLocks noChangeArrowheads="1"/>
              </p:cNvSpPr>
              <p:nvPr/>
            </p:nvSpPr>
            <p:spPr bwMode="auto">
              <a:xfrm>
                <a:off x="12470801" y="2765090"/>
                <a:ext cx="4027876" cy="5190283"/>
              </a:xfrm>
              <a:custGeom>
                <a:avLst/>
                <a:gdLst>
                  <a:gd name="T0" fmla="*/ 554 w 5255"/>
                  <a:gd name="T1" fmla="*/ 221 h 6774"/>
                  <a:gd name="T2" fmla="*/ 554 w 5255"/>
                  <a:gd name="T3" fmla="*/ 221 h 6774"/>
                  <a:gd name="T4" fmla="*/ 222 w 5255"/>
                  <a:gd name="T5" fmla="*/ 554 h 6774"/>
                  <a:gd name="T6" fmla="*/ 222 w 5255"/>
                  <a:gd name="T7" fmla="*/ 6219 h 6774"/>
                  <a:gd name="T8" fmla="*/ 222 w 5255"/>
                  <a:gd name="T9" fmla="*/ 6219 h 6774"/>
                  <a:gd name="T10" fmla="*/ 554 w 5255"/>
                  <a:gd name="T11" fmla="*/ 6551 h 6774"/>
                  <a:gd name="T12" fmla="*/ 4700 w 5255"/>
                  <a:gd name="T13" fmla="*/ 6551 h 6774"/>
                  <a:gd name="T14" fmla="*/ 4700 w 5255"/>
                  <a:gd name="T15" fmla="*/ 6551 h 6774"/>
                  <a:gd name="T16" fmla="*/ 5033 w 5255"/>
                  <a:gd name="T17" fmla="*/ 6219 h 6774"/>
                  <a:gd name="T18" fmla="*/ 5033 w 5255"/>
                  <a:gd name="T19" fmla="*/ 554 h 6774"/>
                  <a:gd name="T20" fmla="*/ 5033 w 5255"/>
                  <a:gd name="T21" fmla="*/ 554 h 6774"/>
                  <a:gd name="T22" fmla="*/ 4700 w 5255"/>
                  <a:gd name="T23" fmla="*/ 221 h 6774"/>
                  <a:gd name="T24" fmla="*/ 554 w 5255"/>
                  <a:gd name="T25" fmla="*/ 221 h 6774"/>
                  <a:gd name="T26" fmla="*/ 4700 w 5255"/>
                  <a:gd name="T27" fmla="*/ 6773 h 6774"/>
                  <a:gd name="T28" fmla="*/ 554 w 5255"/>
                  <a:gd name="T29" fmla="*/ 6773 h 6774"/>
                  <a:gd name="T30" fmla="*/ 554 w 5255"/>
                  <a:gd name="T31" fmla="*/ 6773 h 6774"/>
                  <a:gd name="T32" fmla="*/ 0 w 5255"/>
                  <a:gd name="T33" fmla="*/ 6219 h 6774"/>
                  <a:gd name="T34" fmla="*/ 0 w 5255"/>
                  <a:gd name="T35" fmla="*/ 554 h 6774"/>
                  <a:gd name="T36" fmla="*/ 0 w 5255"/>
                  <a:gd name="T37" fmla="*/ 554 h 6774"/>
                  <a:gd name="T38" fmla="*/ 554 w 5255"/>
                  <a:gd name="T39" fmla="*/ 0 h 6774"/>
                  <a:gd name="T40" fmla="*/ 4700 w 5255"/>
                  <a:gd name="T41" fmla="*/ 0 h 6774"/>
                  <a:gd name="T42" fmla="*/ 4700 w 5255"/>
                  <a:gd name="T43" fmla="*/ 0 h 6774"/>
                  <a:gd name="T44" fmla="*/ 5254 w 5255"/>
                  <a:gd name="T45" fmla="*/ 554 h 6774"/>
                  <a:gd name="T46" fmla="*/ 5254 w 5255"/>
                  <a:gd name="T47" fmla="*/ 6219 h 6774"/>
                  <a:gd name="T48" fmla="*/ 5254 w 5255"/>
                  <a:gd name="T49" fmla="*/ 6219 h 6774"/>
                  <a:gd name="T50" fmla="*/ 4700 w 5255"/>
                  <a:gd name="T51" fmla="*/ 6773 h 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55" h="6774">
                    <a:moveTo>
                      <a:pt x="554" y="221"/>
                    </a:moveTo>
                    <a:lnTo>
                      <a:pt x="554" y="221"/>
                    </a:lnTo>
                    <a:cubicBezTo>
                      <a:pt x="371" y="221"/>
                      <a:pt x="222" y="370"/>
                      <a:pt x="222" y="554"/>
                    </a:cubicBezTo>
                    <a:lnTo>
                      <a:pt x="222" y="6219"/>
                    </a:lnTo>
                    <a:lnTo>
                      <a:pt x="222" y="6219"/>
                    </a:lnTo>
                    <a:cubicBezTo>
                      <a:pt x="222" y="6402"/>
                      <a:pt x="371" y="6551"/>
                      <a:pt x="554" y="6551"/>
                    </a:cubicBezTo>
                    <a:lnTo>
                      <a:pt x="4700" y="6551"/>
                    </a:lnTo>
                    <a:lnTo>
                      <a:pt x="4700" y="6551"/>
                    </a:lnTo>
                    <a:cubicBezTo>
                      <a:pt x="4884" y="6551"/>
                      <a:pt x="5033" y="6402"/>
                      <a:pt x="5033" y="6219"/>
                    </a:cubicBezTo>
                    <a:lnTo>
                      <a:pt x="5033" y="554"/>
                    </a:lnTo>
                    <a:lnTo>
                      <a:pt x="5033" y="554"/>
                    </a:lnTo>
                    <a:cubicBezTo>
                      <a:pt x="5033" y="370"/>
                      <a:pt x="4884" y="221"/>
                      <a:pt x="4700" y="221"/>
                    </a:cubicBezTo>
                    <a:lnTo>
                      <a:pt x="554" y="221"/>
                    </a:lnTo>
                    <a:close/>
                    <a:moveTo>
                      <a:pt x="4700" y="6773"/>
                    </a:moveTo>
                    <a:lnTo>
                      <a:pt x="554" y="6773"/>
                    </a:lnTo>
                    <a:lnTo>
                      <a:pt x="554" y="6773"/>
                    </a:lnTo>
                    <a:cubicBezTo>
                      <a:pt x="249" y="6773"/>
                      <a:pt x="0" y="6525"/>
                      <a:pt x="0" y="6219"/>
                    </a:cubicBezTo>
                    <a:lnTo>
                      <a:pt x="0" y="554"/>
                    </a:lnTo>
                    <a:lnTo>
                      <a:pt x="0" y="554"/>
                    </a:lnTo>
                    <a:cubicBezTo>
                      <a:pt x="0" y="249"/>
                      <a:pt x="249" y="0"/>
                      <a:pt x="554" y="0"/>
                    </a:cubicBezTo>
                    <a:lnTo>
                      <a:pt x="4700" y="0"/>
                    </a:lnTo>
                    <a:lnTo>
                      <a:pt x="4700" y="0"/>
                    </a:lnTo>
                    <a:cubicBezTo>
                      <a:pt x="5006" y="0"/>
                      <a:pt x="5254" y="249"/>
                      <a:pt x="5254" y="554"/>
                    </a:cubicBezTo>
                    <a:lnTo>
                      <a:pt x="5254" y="6219"/>
                    </a:lnTo>
                    <a:lnTo>
                      <a:pt x="5254" y="6219"/>
                    </a:lnTo>
                    <a:cubicBezTo>
                      <a:pt x="5254" y="6525"/>
                      <a:pt x="5006" y="6773"/>
                      <a:pt x="4700" y="6773"/>
                    </a:cubicBezTo>
                    <a:close/>
                  </a:path>
                </a:pathLst>
              </a:custGeom>
              <a:solidFill>
                <a:schemeClr val="accent3"/>
              </a:solidFill>
              <a:ln>
                <a:noFill/>
              </a:ln>
              <a:effectLst/>
            </p:spPr>
            <p:txBody>
              <a:bodyPr wrap="none" anchor="ctr"/>
              <a:lstStyle/>
              <a:p>
                <a:endParaRPr lang="en-US" sz="3266"/>
              </a:p>
            </p:txBody>
          </p:sp>
          <p:sp>
            <p:nvSpPr>
              <p:cNvPr id="17" name="Freeform 13">
                <a:extLst>
                  <a:ext uri="{FF2B5EF4-FFF2-40B4-BE49-F238E27FC236}">
                    <a16:creationId xmlns:a16="http://schemas.microsoft.com/office/drawing/2014/main" id="{C881D0A7-F60F-E24B-1E88-E962D37E16DF}"/>
                  </a:ext>
                </a:extLst>
              </p:cNvPr>
              <p:cNvSpPr>
                <a:spLocks noChangeArrowheads="1"/>
              </p:cNvSpPr>
              <p:nvPr/>
            </p:nvSpPr>
            <p:spPr bwMode="auto">
              <a:xfrm>
                <a:off x="12555277" y="6640909"/>
                <a:ext cx="3855544" cy="5457230"/>
              </a:xfrm>
              <a:custGeom>
                <a:avLst/>
                <a:gdLst>
                  <a:gd name="T0" fmla="*/ 2516 w 5033"/>
                  <a:gd name="T1" fmla="*/ 0 h 7120"/>
                  <a:gd name="T2" fmla="*/ 1263 w 5033"/>
                  <a:gd name="T3" fmla="*/ 1704 h 7120"/>
                  <a:gd name="T4" fmla="*/ 1801 w 5033"/>
                  <a:gd name="T5" fmla="*/ 1704 h 7120"/>
                  <a:gd name="T6" fmla="*/ 1801 w 5033"/>
                  <a:gd name="T7" fmla="*/ 2191 h 7120"/>
                  <a:gd name="T8" fmla="*/ 1801 w 5033"/>
                  <a:gd name="T9" fmla="*/ 2191 h 7120"/>
                  <a:gd name="T10" fmla="*/ 0 w 5033"/>
                  <a:gd name="T11" fmla="*/ 4602 h 7120"/>
                  <a:gd name="T12" fmla="*/ 0 w 5033"/>
                  <a:gd name="T13" fmla="*/ 4602 h 7120"/>
                  <a:gd name="T14" fmla="*/ 2516 w 5033"/>
                  <a:gd name="T15" fmla="*/ 7119 h 7120"/>
                  <a:gd name="T16" fmla="*/ 2516 w 5033"/>
                  <a:gd name="T17" fmla="*/ 7119 h 7120"/>
                  <a:gd name="T18" fmla="*/ 5032 w 5033"/>
                  <a:gd name="T19" fmla="*/ 4602 h 7120"/>
                  <a:gd name="T20" fmla="*/ 5032 w 5033"/>
                  <a:gd name="T21" fmla="*/ 4602 h 7120"/>
                  <a:gd name="T22" fmla="*/ 3232 w 5033"/>
                  <a:gd name="T23" fmla="*/ 2191 h 7120"/>
                  <a:gd name="T24" fmla="*/ 3232 w 5033"/>
                  <a:gd name="T25" fmla="*/ 1704 h 7120"/>
                  <a:gd name="T26" fmla="*/ 3770 w 5033"/>
                  <a:gd name="T27" fmla="*/ 1704 h 7120"/>
                  <a:gd name="T28" fmla="*/ 2516 w 5033"/>
                  <a:gd name="T29" fmla="*/ 0 h 7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3" h="7120">
                    <a:moveTo>
                      <a:pt x="2516" y="0"/>
                    </a:moveTo>
                    <a:lnTo>
                      <a:pt x="1263" y="1704"/>
                    </a:lnTo>
                    <a:lnTo>
                      <a:pt x="1801" y="1704"/>
                    </a:lnTo>
                    <a:lnTo>
                      <a:pt x="1801" y="2191"/>
                    </a:lnTo>
                    <a:lnTo>
                      <a:pt x="1801" y="2191"/>
                    </a:lnTo>
                    <a:cubicBezTo>
                      <a:pt x="760" y="2500"/>
                      <a:pt x="0" y="3462"/>
                      <a:pt x="0" y="4602"/>
                    </a:cubicBezTo>
                    <a:lnTo>
                      <a:pt x="0" y="4602"/>
                    </a:lnTo>
                    <a:cubicBezTo>
                      <a:pt x="0" y="5992"/>
                      <a:pt x="1127" y="7119"/>
                      <a:pt x="2516" y="7119"/>
                    </a:cubicBezTo>
                    <a:lnTo>
                      <a:pt x="2516" y="7119"/>
                    </a:lnTo>
                    <a:cubicBezTo>
                      <a:pt x="3906" y="7119"/>
                      <a:pt x="5032" y="5992"/>
                      <a:pt x="5032" y="4602"/>
                    </a:cubicBezTo>
                    <a:lnTo>
                      <a:pt x="5032" y="4602"/>
                    </a:lnTo>
                    <a:cubicBezTo>
                      <a:pt x="5032" y="3462"/>
                      <a:pt x="4273" y="2500"/>
                      <a:pt x="3232" y="2191"/>
                    </a:cubicBezTo>
                    <a:lnTo>
                      <a:pt x="3232" y="1704"/>
                    </a:lnTo>
                    <a:lnTo>
                      <a:pt x="3770" y="1704"/>
                    </a:lnTo>
                    <a:lnTo>
                      <a:pt x="2516" y="0"/>
                    </a:lnTo>
                  </a:path>
                </a:pathLst>
              </a:custGeom>
              <a:solidFill>
                <a:schemeClr val="accent3"/>
              </a:solidFill>
              <a:ln>
                <a:noFill/>
              </a:ln>
              <a:effectLst/>
            </p:spPr>
            <p:txBody>
              <a:bodyPr wrap="none" anchor="ctr"/>
              <a:lstStyle/>
              <a:p>
                <a:endParaRPr lang="en-US" sz="3266"/>
              </a:p>
            </p:txBody>
          </p:sp>
          <p:sp useBgFill="1">
            <p:nvSpPr>
              <p:cNvPr id="18" name="Freeform 14">
                <a:extLst>
                  <a:ext uri="{FF2B5EF4-FFF2-40B4-BE49-F238E27FC236}">
                    <a16:creationId xmlns:a16="http://schemas.microsoft.com/office/drawing/2014/main" id="{DD9222E5-3E0B-DB3F-ED9A-EBE56C6E2911}"/>
                  </a:ext>
                </a:extLst>
              </p:cNvPr>
              <p:cNvSpPr>
                <a:spLocks noChangeArrowheads="1"/>
              </p:cNvSpPr>
              <p:nvPr/>
            </p:nvSpPr>
            <p:spPr bwMode="auto">
              <a:xfrm>
                <a:off x="12382945" y="6468574"/>
                <a:ext cx="4196831" cy="5795143"/>
              </a:xfrm>
              <a:custGeom>
                <a:avLst/>
                <a:gdLst>
                  <a:gd name="T0" fmla="*/ 2738 w 5477"/>
                  <a:gd name="T1" fmla="*/ 0 h 7563"/>
                  <a:gd name="T2" fmla="*/ 2738 w 5477"/>
                  <a:gd name="T3" fmla="*/ 0 h 7563"/>
                  <a:gd name="T4" fmla="*/ 2560 w 5477"/>
                  <a:gd name="T5" fmla="*/ 91 h 7563"/>
                  <a:gd name="T6" fmla="*/ 1306 w 5477"/>
                  <a:gd name="T7" fmla="*/ 1795 h 7563"/>
                  <a:gd name="T8" fmla="*/ 1306 w 5477"/>
                  <a:gd name="T9" fmla="*/ 1795 h 7563"/>
                  <a:gd name="T10" fmla="*/ 1287 w 5477"/>
                  <a:gd name="T11" fmla="*/ 2026 h 7563"/>
                  <a:gd name="T12" fmla="*/ 1287 w 5477"/>
                  <a:gd name="T13" fmla="*/ 2026 h 7563"/>
                  <a:gd name="T14" fmla="*/ 1485 w 5477"/>
                  <a:gd name="T15" fmla="*/ 2148 h 7563"/>
                  <a:gd name="T16" fmla="*/ 1800 w 5477"/>
                  <a:gd name="T17" fmla="*/ 2148 h 7563"/>
                  <a:gd name="T18" fmla="*/ 1800 w 5477"/>
                  <a:gd name="T19" fmla="*/ 2253 h 7563"/>
                  <a:gd name="T20" fmla="*/ 1800 w 5477"/>
                  <a:gd name="T21" fmla="*/ 2253 h 7563"/>
                  <a:gd name="T22" fmla="*/ 0 w 5477"/>
                  <a:gd name="T23" fmla="*/ 4824 h 7563"/>
                  <a:gd name="T24" fmla="*/ 0 w 5477"/>
                  <a:gd name="T25" fmla="*/ 4824 h 7563"/>
                  <a:gd name="T26" fmla="*/ 2738 w 5477"/>
                  <a:gd name="T27" fmla="*/ 7562 h 7563"/>
                  <a:gd name="T28" fmla="*/ 2738 w 5477"/>
                  <a:gd name="T29" fmla="*/ 7562 h 7563"/>
                  <a:gd name="T30" fmla="*/ 5476 w 5477"/>
                  <a:gd name="T31" fmla="*/ 4824 h 7563"/>
                  <a:gd name="T32" fmla="*/ 5476 w 5477"/>
                  <a:gd name="T33" fmla="*/ 4824 h 7563"/>
                  <a:gd name="T34" fmla="*/ 3676 w 5477"/>
                  <a:gd name="T35" fmla="*/ 2253 h 7563"/>
                  <a:gd name="T36" fmla="*/ 3676 w 5477"/>
                  <a:gd name="T37" fmla="*/ 2148 h 7563"/>
                  <a:gd name="T38" fmla="*/ 3992 w 5477"/>
                  <a:gd name="T39" fmla="*/ 2148 h 7563"/>
                  <a:gd name="T40" fmla="*/ 3992 w 5477"/>
                  <a:gd name="T41" fmla="*/ 2148 h 7563"/>
                  <a:gd name="T42" fmla="*/ 4190 w 5477"/>
                  <a:gd name="T43" fmla="*/ 2026 h 7563"/>
                  <a:gd name="T44" fmla="*/ 4190 w 5477"/>
                  <a:gd name="T45" fmla="*/ 2026 h 7563"/>
                  <a:gd name="T46" fmla="*/ 4170 w 5477"/>
                  <a:gd name="T47" fmla="*/ 1795 h 7563"/>
                  <a:gd name="T48" fmla="*/ 2917 w 5477"/>
                  <a:gd name="T49" fmla="*/ 91 h 7563"/>
                  <a:gd name="T50" fmla="*/ 2917 w 5477"/>
                  <a:gd name="T51" fmla="*/ 91 h 7563"/>
                  <a:gd name="T52" fmla="*/ 2738 w 5477"/>
                  <a:gd name="T53" fmla="*/ 0 h 7563"/>
                  <a:gd name="T54" fmla="*/ 2738 w 5477"/>
                  <a:gd name="T55" fmla="*/ 222 h 7563"/>
                  <a:gd name="T56" fmla="*/ 3992 w 5477"/>
                  <a:gd name="T57" fmla="*/ 1926 h 7563"/>
                  <a:gd name="T58" fmla="*/ 3454 w 5477"/>
                  <a:gd name="T59" fmla="*/ 1926 h 7563"/>
                  <a:gd name="T60" fmla="*/ 3454 w 5477"/>
                  <a:gd name="T61" fmla="*/ 2413 h 7563"/>
                  <a:gd name="T62" fmla="*/ 3454 w 5477"/>
                  <a:gd name="T63" fmla="*/ 2413 h 7563"/>
                  <a:gd name="T64" fmla="*/ 5254 w 5477"/>
                  <a:gd name="T65" fmla="*/ 4824 h 7563"/>
                  <a:gd name="T66" fmla="*/ 5254 w 5477"/>
                  <a:gd name="T67" fmla="*/ 4824 h 7563"/>
                  <a:gd name="T68" fmla="*/ 2738 w 5477"/>
                  <a:gd name="T69" fmla="*/ 7341 h 7563"/>
                  <a:gd name="T70" fmla="*/ 2738 w 5477"/>
                  <a:gd name="T71" fmla="*/ 7341 h 7563"/>
                  <a:gd name="T72" fmla="*/ 222 w 5477"/>
                  <a:gd name="T73" fmla="*/ 4824 h 7563"/>
                  <a:gd name="T74" fmla="*/ 222 w 5477"/>
                  <a:gd name="T75" fmla="*/ 4824 h 7563"/>
                  <a:gd name="T76" fmla="*/ 2023 w 5477"/>
                  <a:gd name="T77" fmla="*/ 2413 h 7563"/>
                  <a:gd name="T78" fmla="*/ 2023 w 5477"/>
                  <a:gd name="T79" fmla="*/ 1926 h 7563"/>
                  <a:gd name="T80" fmla="*/ 1485 w 5477"/>
                  <a:gd name="T81" fmla="*/ 1926 h 7563"/>
                  <a:gd name="T82" fmla="*/ 2738 w 5477"/>
                  <a:gd name="T83" fmla="*/ 222 h 7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7" h="7563">
                    <a:moveTo>
                      <a:pt x="2738" y="0"/>
                    </a:moveTo>
                    <a:lnTo>
                      <a:pt x="2738" y="0"/>
                    </a:lnTo>
                    <a:cubicBezTo>
                      <a:pt x="2668" y="0"/>
                      <a:pt x="2602" y="34"/>
                      <a:pt x="2560" y="91"/>
                    </a:cubicBezTo>
                    <a:lnTo>
                      <a:pt x="1306" y="1795"/>
                    </a:lnTo>
                    <a:lnTo>
                      <a:pt x="1306" y="1795"/>
                    </a:lnTo>
                    <a:cubicBezTo>
                      <a:pt x="1256" y="1862"/>
                      <a:pt x="1250" y="1952"/>
                      <a:pt x="1287" y="2026"/>
                    </a:cubicBezTo>
                    <a:lnTo>
                      <a:pt x="1287" y="2026"/>
                    </a:lnTo>
                    <a:cubicBezTo>
                      <a:pt x="1325" y="2101"/>
                      <a:pt x="1401" y="2148"/>
                      <a:pt x="1485" y="2148"/>
                    </a:cubicBezTo>
                    <a:lnTo>
                      <a:pt x="1800" y="2148"/>
                    </a:lnTo>
                    <a:lnTo>
                      <a:pt x="1800" y="2253"/>
                    </a:lnTo>
                    <a:lnTo>
                      <a:pt x="1800" y="2253"/>
                    </a:lnTo>
                    <a:cubicBezTo>
                      <a:pt x="733" y="2643"/>
                      <a:pt x="0" y="3677"/>
                      <a:pt x="0" y="4824"/>
                    </a:cubicBezTo>
                    <a:lnTo>
                      <a:pt x="0" y="4824"/>
                    </a:lnTo>
                    <a:cubicBezTo>
                      <a:pt x="0" y="6334"/>
                      <a:pt x="1228" y="7562"/>
                      <a:pt x="2738" y="7562"/>
                    </a:cubicBezTo>
                    <a:lnTo>
                      <a:pt x="2738" y="7562"/>
                    </a:lnTo>
                    <a:cubicBezTo>
                      <a:pt x="4248" y="7562"/>
                      <a:pt x="5476" y="6334"/>
                      <a:pt x="5476" y="4824"/>
                    </a:cubicBezTo>
                    <a:lnTo>
                      <a:pt x="5476" y="4824"/>
                    </a:lnTo>
                    <a:cubicBezTo>
                      <a:pt x="5476" y="3677"/>
                      <a:pt x="4744" y="2643"/>
                      <a:pt x="3676" y="2253"/>
                    </a:cubicBezTo>
                    <a:lnTo>
                      <a:pt x="3676" y="2148"/>
                    </a:lnTo>
                    <a:lnTo>
                      <a:pt x="3992" y="2148"/>
                    </a:lnTo>
                    <a:lnTo>
                      <a:pt x="3992" y="2148"/>
                    </a:lnTo>
                    <a:cubicBezTo>
                      <a:pt x="4075" y="2148"/>
                      <a:pt x="4152" y="2101"/>
                      <a:pt x="4190" y="2026"/>
                    </a:cubicBezTo>
                    <a:lnTo>
                      <a:pt x="4190" y="2026"/>
                    </a:lnTo>
                    <a:cubicBezTo>
                      <a:pt x="4227" y="1952"/>
                      <a:pt x="4220" y="1862"/>
                      <a:pt x="4170" y="1795"/>
                    </a:cubicBezTo>
                    <a:lnTo>
                      <a:pt x="2917" y="91"/>
                    </a:lnTo>
                    <a:lnTo>
                      <a:pt x="2917" y="91"/>
                    </a:lnTo>
                    <a:cubicBezTo>
                      <a:pt x="2875" y="34"/>
                      <a:pt x="2809" y="0"/>
                      <a:pt x="2738" y="0"/>
                    </a:cubicBezTo>
                    <a:close/>
                    <a:moveTo>
                      <a:pt x="2738" y="222"/>
                    </a:moveTo>
                    <a:lnTo>
                      <a:pt x="3992" y="1926"/>
                    </a:lnTo>
                    <a:lnTo>
                      <a:pt x="3454" y="1926"/>
                    </a:lnTo>
                    <a:lnTo>
                      <a:pt x="3454" y="2413"/>
                    </a:lnTo>
                    <a:lnTo>
                      <a:pt x="3454" y="2413"/>
                    </a:lnTo>
                    <a:cubicBezTo>
                      <a:pt x="4495" y="2722"/>
                      <a:pt x="5254" y="3684"/>
                      <a:pt x="5254" y="4824"/>
                    </a:cubicBezTo>
                    <a:lnTo>
                      <a:pt x="5254" y="4824"/>
                    </a:lnTo>
                    <a:cubicBezTo>
                      <a:pt x="5254" y="6214"/>
                      <a:pt x="4128" y="7341"/>
                      <a:pt x="2738" y="7341"/>
                    </a:cubicBezTo>
                    <a:lnTo>
                      <a:pt x="2738" y="7341"/>
                    </a:lnTo>
                    <a:cubicBezTo>
                      <a:pt x="1349" y="7341"/>
                      <a:pt x="222" y="6214"/>
                      <a:pt x="222" y="4824"/>
                    </a:cubicBezTo>
                    <a:lnTo>
                      <a:pt x="222" y="4824"/>
                    </a:lnTo>
                    <a:cubicBezTo>
                      <a:pt x="222" y="3684"/>
                      <a:pt x="982" y="2721"/>
                      <a:pt x="2023" y="2413"/>
                    </a:cubicBezTo>
                    <a:lnTo>
                      <a:pt x="2023" y="1926"/>
                    </a:lnTo>
                    <a:lnTo>
                      <a:pt x="1485" y="1926"/>
                    </a:lnTo>
                    <a:lnTo>
                      <a:pt x="2738" y="222"/>
                    </a:lnTo>
                    <a:close/>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useBgFill="1">
            <p:nvSpPr>
              <p:cNvPr id="19" name="Freeform 15">
                <a:extLst>
                  <a:ext uri="{FF2B5EF4-FFF2-40B4-BE49-F238E27FC236}">
                    <a16:creationId xmlns:a16="http://schemas.microsoft.com/office/drawing/2014/main" id="{66E37335-5B05-04FA-9846-5E34BA824943}"/>
                  </a:ext>
                </a:extLst>
              </p:cNvPr>
              <p:cNvSpPr>
                <a:spLocks noChangeArrowheads="1"/>
              </p:cNvSpPr>
              <p:nvPr/>
            </p:nvSpPr>
            <p:spPr bwMode="auto">
              <a:xfrm>
                <a:off x="13020368" y="8707690"/>
                <a:ext cx="2938878" cy="2938876"/>
              </a:xfrm>
              <a:custGeom>
                <a:avLst/>
                <a:gdLst>
                  <a:gd name="T0" fmla="*/ 1697 w 3393"/>
                  <a:gd name="T1" fmla="*/ 0 h 3393"/>
                  <a:gd name="T2" fmla="*/ 1697 w 3393"/>
                  <a:gd name="T3" fmla="*/ 0 h 3393"/>
                  <a:gd name="T4" fmla="*/ 0 w 3393"/>
                  <a:gd name="T5" fmla="*/ 1696 h 3393"/>
                  <a:gd name="T6" fmla="*/ 0 w 3393"/>
                  <a:gd name="T7" fmla="*/ 1696 h 3393"/>
                  <a:gd name="T8" fmla="*/ 1697 w 3393"/>
                  <a:gd name="T9" fmla="*/ 3392 h 3393"/>
                  <a:gd name="T10" fmla="*/ 1697 w 3393"/>
                  <a:gd name="T11" fmla="*/ 3392 h 3393"/>
                  <a:gd name="T12" fmla="*/ 3392 w 3393"/>
                  <a:gd name="T13" fmla="*/ 1696 h 3393"/>
                  <a:gd name="T14" fmla="*/ 3392 w 3393"/>
                  <a:gd name="T15" fmla="*/ 1696 h 3393"/>
                  <a:gd name="T16" fmla="*/ 1697 w 3393"/>
                  <a:gd name="T17"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3" h="3393">
                    <a:moveTo>
                      <a:pt x="1697" y="0"/>
                    </a:moveTo>
                    <a:lnTo>
                      <a:pt x="1697" y="0"/>
                    </a:lnTo>
                    <a:cubicBezTo>
                      <a:pt x="760" y="0"/>
                      <a:pt x="0" y="759"/>
                      <a:pt x="0" y="1696"/>
                    </a:cubicBezTo>
                    <a:lnTo>
                      <a:pt x="0" y="1696"/>
                    </a:lnTo>
                    <a:cubicBezTo>
                      <a:pt x="0" y="2632"/>
                      <a:pt x="760" y="3392"/>
                      <a:pt x="1697" y="3392"/>
                    </a:cubicBezTo>
                    <a:lnTo>
                      <a:pt x="1697" y="3392"/>
                    </a:lnTo>
                    <a:cubicBezTo>
                      <a:pt x="2633" y="3392"/>
                      <a:pt x="3392" y="2632"/>
                      <a:pt x="3392" y="1696"/>
                    </a:cubicBezTo>
                    <a:lnTo>
                      <a:pt x="3392" y="1696"/>
                    </a:lnTo>
                    <a:cubicBezTo>
                      <a:pt x="3392" y="759"/>
                      <a:pt x="2633" y="0"/>
                      <a:pt x="1697" y="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grpSp>
        <p:grpSp>
          <p:nvGrpSpPr>
            <p:cNvPr id="9" name="Group 8">
              <a:extLst>
                <a:ext uri="{FF2B5EF4-FFF2-40B4-BE49-F238E27FC236}">
                  <a16:creationId xmlns:a16="http://schemas.microsoft.com/office/drawing/2014/main" id="{B863DF69-5E7A-B9AE-02E7-05BCB71C86E1}"/>
                </a:ext>
              </a:extLst>
            </p:cNvPr>
            <p:cNvGrpSpPr/>
            <p:nvPr/>
          </p:nvGrpSpPr>
          <p:grpSpPr>
            <a:xfrm>
              <a:off x="17572324" y="3455373"/>
              <a:ext cx="4196831" cy="9498627"/>
              <a:chOff x="17034442" y="3455373"/>
              <a:chExt cx="4196831" cy="9498627"/>
            </a:xfrm>
          </p:grpSpPr>
          <p:sp useBgFill="1">
            <p:nvSpPr>
              <p:cNvPr id="10" name="Freeform 11">
                <a:extLst>
                  <a:ext uri="{FF2B5EF4-FFF2-40B4-BE49-F238E27FC236}">
                    <a16:creationId xmlns:a16="http://schemas.microsoft.com/office/drawing/2014/main" id="{7E246298-7750-D516-BBF2-8D7B2CC67249}"/>
                  </a:ext>
                </a:extLst>
              </p:cNvPr>
              <p:cNvSpPr>
                <a:spLocks noChangeArrowheads="1"/>
              </p:cNvSpPr>
              <p:nvPr/>
            </p:nvSpPr>
            <p:spPr bwMode="auto">
              <a:xfrm>
                <a:off x="17206774" y="3539853"/>
                <a:ext cx="3855544" cy="5021329"/>
              </a:xfrm>
              <a:custGeom>
                <a:avLst/>
                <a:gdLst>
                  <a:gd name="T0" fmla="*/ 4994 w 5033"/>
                  <a:gd name="T1" fmla="*/ 6551 h 6552"/>
                  <a:gd name="T2" fmla="*/ 39 w 5033"/>
                  <a:gd name="T3" fmla="*/ 6551 h 6552"/>
                  <a:gd name="T4" fmla="*/ 39 w 5033"/>
                  <a:gd name="T5" fmla="*/ 6551 h 6552"/>
                  <a:gd name="T6" fmla="*/ 0 w 5033"/>
                  <a:gd name="T7" fmla="*/ 6512 h 6552"/>
                  <a:gd name="T8" fmla="*/ 0 w 5033"/>
                  <a:gd name="T9" fmla="*/ 39 h 6552"/>
                  <a:gd name="T10" fmla="*/ 0 w 5033"/>
                  <a:gd name="T11" fmla="*/ 39 h 6552"/>
                  <a:gd name="T12" fmla="*/ 39 w 5033"/>
                  <a:gd name="T13" fmla="*/ 0 h 6552"/>
                  <a:gd name="T14" fmla="*/ 4994 w 5033"/>
                  <a:gd name="T15" fmla="*/ 0 h 6552"/>
                  <a:gd name="T16" fmla="*/ 4994 w 5033"/>
                  <a:gd name="T17" fmla="*/ 0 h 6552"/>
                  <a:gd name="T18" fmla="*/ 5032 w 5033"/>
                  <a:gd name="T19" fmla="*/ 39 h 6552"/>
                  <a:gd name="T20" fmla="*/ 5032 w 5033"/>
                  <a:gd name="T21" fmla="*/ 6512 h 6552"/>
                  <a:gd name="T22" fmla="*/ 5032 w 5033"/>
                  <a:gd name="T23" fmla="*/ 6512 h 6552"/>
                  <a:gd name="T24" fmla="*/ 4994 w 5033"/>
                  <a:gd name="T25" fmla="*/ 6551 h 6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33" h="6552">
                    <a:moveTo>
                      <a:pt x="4994" y="6551"/>
                    </a:moveTo>
                    <a:lnTo>
                      <a:pt x="39" y="6551"/>
                    </a:lnTo>
                    <a:lnTo>
                      <a:pt x="39" y="6551"/>
                    </a:lnTo>
                    <a:cubicBezTo>
                      <a:pt x="18" y="6551"/>
                      <a:pt x="0" y="6533"/>
                      <a:pt x="0" y="6512"/>
                    </a:cubicBezTo>
                    <a:lnTo>
                      <a:pt x="0" y="39"/>
                    </a:lnTo>
                    <a:lnTo>
                      <a:pt x="0" y="39"/>
                    </a:lnTo>
                    <a:cubicBezTo>
                      <a:pt x="0" y="17"/>
                      <a:pt x="18" y="0"/>
                      <a:pt x="39" y="0"/>
                    </a:cubicBezTo>
                    <a:lnTo>
                      <a:pt x="4994" y="0"/>
                    </a:lnTo>
                    <a:lnTo>
                      <a:pt x="4994" y="0"/>
                    </a:lnTo>
                    <a:cubicBezTo>
                      <a:pt x="5015" y="0"/>
                      <a:pt x="5032" y="17"/>
                      <a:pt x="5032" y="39"/>
                    </a:cubicBezTo>
                    <a:lnTo>
                      <a:pt x="5032" y="6512"/>
                    </a:lnTo>
                    <a:lnTo>
                      <a:pt x="5032" y="6512"/>
                    </a:lnTo>
                    <a:cubicBezTo>
                      <a:pt x="5032" y="6533"/>
                      <a:pt x="5015" y="6551"/>
                      <a:pt x="4994" y="6551"/>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1" name="Freeform 12">
                <a:extLst>
                  <a:ext uri="{FF2B5EF4-FFF2-40B4-BE49-F238E27FC236}">
                    <a16:creationId xmlns:a16="http://schemas.microsoft.com/office/drawing/2014/main" id="{C2073478-5AFB-6D51-CCA1-D36C306BBDE4}"/>
                  </a:ext>
                </a:extLst>
              </p:cNvPr>
              <p:cNvSpPr>
                <a:spLocks noChangeArrowheads="1"/>
              </p:cNvSpPr>
              <p:nvPr/>
            </p:nvSpPr>
            <p:spPr bwMode="auto">
              <a:xfrm>
                <a:off x="17122298" y="3455373"/>
                <a:ext cx="4027876" cy="5190283"/>
              </a:xfrm>
              <a:custGeom>
                <a:avLst/>
                <a:gdLst>
                  <a:gd name="T0" fmla="*/ 554 w 5255"/>
                  <a:gd name="T1" fmla="*/ 221 h 6774"/>
                  <a:gd name="T2" fmla="*/ 554 w 5255"/>
                  <a:gd name="T3" fmla="*/ 221 h 6774"/>
                  <a:gd name="T4" fmla="*/ 222 w 5255"/>
                  <a:gd name="T5" fmla="*/ 554 h 6774"/>
                  <a:gd name="T6" fmla="*/ 222 w 5255"/>
                  <a:gd name="T7" fmla="*/ 6219 h 6774"/>
                  <a:gd name="T8" fmla="*/ 222 w 5255"/>
                  <a:gd name="T9" fmla="*/ 6219 h 6774"/>
                  <a:gd name="T10" fmla="*/ 554 w 5255"/>
                  <a:gd name="T11" fmla="*/ 6551 h 6774"/>
                  <a:gd name="T12" fmla="*/ 4700 w 5255"/>
                  <a:gd name="T13" fmla="*/ 6551 h 6774"/>
                  <a:gd name="T14" fmla="*/ 4700 w 5255"/>
                  <a:gd name="T15" fmla="*/ 6551 h 6774"/>
                  <a:gd name="T16" fmla="*/ 5033 w 5255"/>
                  <a:gd name="T17" fmla="*/ 6219 h 6774"/>
                  <a:gd name="T18" fmla="*/ 5033 w 5255"/>
                  <a:gd name="T19" fmla="*/ 554 h 6774"/>
                  <a:gd name="T20" fmla="*/ 5033 w 5255"/>
                  <a:gd name="T21" fmla="*/ 554 h 6774"/>
                  <a:gd name="T22" fmla="*/ 4700 w 5255"/>
                  <a:gd name="T23" fmla="*/ 221 h 6774"/>
                  <a:gd name="T24" fmla="*/ 554 w 5255"/>
                  <a:gd name="T25" fmla="*/ 221 h 6774"/>
                  <a:gd name="T26" fmla="*/ 4700 w 5255"/>
                  <a:gd name="T27" fmla="*/ 6773 h 6774"/>
                  <a:gd name="T28" fmla="*/ 554 w 5255"/>
                  <a:gd name="T29" fmla="*/ 6773 h 6774"/>
                  <a:gd name="T30" fmla="*/ 554 w 5255"/>
                  <a:gd name="T31" fmla="*/ 6773 h 6774"/>
                  <a:gd name="T32" fmla="*/ 0 w 5255"/>
                  <a:gd name="T33" fmla="*/ 6219 h 6774"/>
                  <a:gd name="T34" fmla="*/ 0 w 5255"/>
                  <a:gd name="T35" fmla="*/ 554 h 6774"/>
                  <a:gd name="T36" fmla="*/ 0 w 5255"/>
                  <a:gd name="T37" fmla="*/ 554 h 6774"/>
                  <a:gd name="T38" fmla="*/ 554 w 5255"/>
                  <a:gd name="T39" fmla="*/ 0 h 6774"/>
                  <a:gd name="T40" fmla="*/ 4700 w 5255"/>
                  <a:gd name="T41" fmla="*/ 0 h 6774"/>
                  <a:gd name="T42" fmla="*/ 4700 w 5255"/>
                  <a:gd name="T43" fmla="*/ 0 h 6774"/>
                  <a:gd name="T44" fmla="*/ 5254 w 5255"/>
                  <a:gd name="T45" fmla="*/ 554 h 6774"/>
                  <a:gd name="T46" fmla="*/ 5254 w 5255"/>
                  <a:gd name="T47" fmla="*/ 6219 h 6774"/>
                  <a:gd name="T48" fmla="*/ 5254 w 5255"/>
                  <a:gd name="T49" fmla="*/ 6219 h 6774"/>
                  <a:gd name="T50" fmla="*/ 4700 w 5255"/>
                  <a:gd name="T51" fmla="*/ 6773 h 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55" h="6774">
                    <a:moveTo>
                      <a:pt x="554" y="221"/>
                    </a:moveTo>
                    <a:lnTo>
                      <a:pt x="554" y="221"/>
                    </a:lnTo>
                    <a:cubicBezTo>
                      <a:pt x="371" y="221"/>
                      <a:pt x="222" y="370"/>
                      <a:pt x="222" y="554"/>
                    </a:cubicBezTo>
                    <a:lnTo>
                      <a:pt x="222" y="6219"/>
                    </a:lnTo>
                    <a:lnTo>
                      <a:pt x="222" y="6219"/>
                    </a:lnTo>
                    <a:cubicBezTo>
                      <a:pt x="222" y="6402"/>
                      <a:pt x="371" y="6551"/>
                      <a:pt x="554" y="6551"/>
                    </a:cubicBezTo>
                    <a:lnTo>
                      <a:pt x="4700" y="6551"/>
                    </a:lnTo>
                    <a:lnTo>
                      <a:pt x="4700" y="6551"/>
                    </a:lnTo>
                    <a:cubicBezTo>
                      <a:pt x="4884" y="6551"/>
                      <a:pt x="5033" y="6402"/>
                      <a:pt x="5033" y="6219"/>
                    </a:cubicBezTo>
                    <a:lnTo>
                      <a:pt x="5033" y="554"/>
                    </a:lnTo>
                    <a:lnTo>
                      <a:pt x="5033" y="554"/>
                    </a:lnTo>
                    <a:cubicBezTo>
                      <a:pt x="5033" y="370"/>
                      <a:pt x="4884" y="221"/>
                      <a:pt x="4700" y="221"/>
                    </a:cubicBezTo>
                    <a:lnTo>
                      <a:pt x="554" y="221"/>
                    </a:lnTo>
                    <a:close/>
                    <a:moveTo>
                      <a:pt x="4700" y="6773"/>
                    </a:moveTo>
                    <a:lnTo>
                      <a:pt x="554" y="6773"/>
                    </a:lnTo>
                    <a:lnTo>
                      <a:pt x="554" y="6773"/>
                    </a:lnTo>
                    <a:cubicBezTo>
                      <a:pt x="249" y="6773"/>
                      <a:pt x="0" y="6525"/>
                      <a:pt x="0" y="6219"/>
                    </a:cubicBezTo>
                    <a:lnTo>
                      <a:pt x="0" y="554"/>
                    </a:lnTo>
                    <a:lnTo>
                      <a:pt x="0" y="554"/>
                    </a:lnTo>
                    <a:cubicBezTo>
                      <a:pt x="0" y="249"/>
                      <a:pt x="249" y="0"/>
                      <a:pt x="554" y="0"/>
                    </a:cubicBezTo>
                    <a:lnTo>
                      <a:pt x="4700" y="0"/>
                    </a:lnTo>
                    <a:lnTo>
                      <a:pt x="4700" y="0"/>
                    </a:lnTo>
                    <a:cubicBezTo>
                      <a:pt x="5006" y="0"/>
                      <a:pt x="5254" y="249"/>
                      <a:pt x="5254" y="554"/>
                    </a:cubicBezTo>
                    <a:lnTo>
                      <a:pt x="5254" y="6219"/>
                    </a:lnTo>
                    <a:lnTo>
                      <a:pt x="5254" y="6219"/>
                    </a:lnTo>
                    <a:cubicBezTo>
                      <a:pt x="5254" y="6525"/>
                      <a:pt x="5006" y="6773"/>
                      <a:pt x="4700" y="6773"/>
                    </a:cubicBezTo>
                    <a:close/>
                  </a:path>
                </a:pathLst>
              </a:custGeom>
              <a:solidFill>
                <a:srgbClr val="002060"/>
              </a:solidFill>
              <a:ln>
                <a:noFill/>
              </a:ln>
              <a:effectLst/>
            </p:spPr>
            <p:txBody>
              <a:bodyPr wrap="none" anchor="ctr"/>
              <a:lstStyle/>
              <a:p>
                <a:endParaRPr lang="en-US" sz="3266"/>
              </a:p>
            </p:txBody>
          </p:sp>
          <p:sp>
            <p:nvSpPr>
              <p:cNvPr id="12" name="Freeform 13">
                <a:extLst>
                  <a:ext uri="{FF2B5EF4-FFF2-40B4-BE49-F238E27FC236}">
                    <a16:creationId xmlns:a16="http://schemas.microsoft.com/office/drawing/2014/main" id="{BB7C909F-E76A-4AA6-7FC2-76C6F80C05BB}"/>
                  </a:ext>
                </a:extLst>
              </p:cNvPr>
              <p:cNvSpPr>
                <a:spLocks noChangeArrowheads="1"/>
              </p:cNvSpPr>
              <p:nvPr/>
            </p:nvSpPr>
            <p:spPr bwMode="auto">
              <a:xfrm>
                <a:off x="17206774" y="7331192"/>
                <a:ext cx="3855544" cy="5457230"/>
              </a:xfrm>
              <a:custGeom>
                <a:avLst/>
                <a:gdLst>
                  <a:gd name="T0" fmla="*/ 2516 w 5033"/>
                  <a:gd name="T1" fmla="*/ 0 h 7120"/>
                  <a:gd name="T2" fmla="*/ 1263 w 5033"/>
                  <a:gd name="T3" fmla="*/ 1704 h 7120"/>
                  <a:gd name="T4" fmla="*/ 1801 w 5033"/>
                  <a:gd name="T5" fmla="*/ 1704 h 7120"/>
                  <a:gd name="T6" fmla="*/ 1801 w 5033"/>
                  <a:gd name="T7" fmla="*/ 2191 h 7120"/>
                  <a:gd name="T8" fmla="*/ 1801 w 5033"/>
                  <a:gd name="T9" fmla="*/ 2191 h 7120"/>
                  <a:gd name="T10" fmla="*/ 0 w 5033"/>
                  <a:gd name="T11" fmla="*/ 4602 h 7120"/>
                  <a:gd name="T12" fmla="*/ 0 w 5033"/>
                  <a:gd name="T13" fmla="*/ 4602 h 7120"/>
                  <a:gd name="T14" fmla="*/ 2516 w 5033"/>
                  <a:gd name="T15" fmla="*/ 7119 h 7120"/>
                  <a:gd name="T16" fmla="*/ 2516 w 5033"/>
                  <a:gd name="T17" fmla="*/ 7119 h 7120"/>
                  <a:gd name="T18" fmla="*/ 5032 w 5033"/>
                  <a:gd name="T19" fmla="*/ 4602 h 7120"/>
                  <a:gd name="T20" fmla="*/ 5032 w 5033"/>
                  <a:gd name="T21" fmla="*/ 4602 h 7120"/>
                  <a:gd name="T22" fmla="*/ 3232 w 5033"/>
                  <a:gd name="T23" fmla="*/ 2191 h 7120"/>
                  <a:gd name="T24" fmla="*/ 3232 w 5033"/>
                  <a:gd name="T25" fmla="*/ 1704 h 7120"/>
                  <a:gd name="T26" fmla="*/ 3770 w 5033"/>
                  <a:gd name="T27" fmla="*/ 1704 h 7120"/>
                  <a:gd name="T28" fmla="*/ 2516 w 5033"/>
                  <a:gd name="T29" fmla="*/ 0 h 7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3" h="7120">
                    <a:moveTo>
                      <a:pt x="2516" y="0"/>
                    </a:moveTo>
                    <a:lnTo>
                      <a:pt x="1263" y="1704"/>
                    </a:lnTo>
                    <a:lnTo>
                      <a:pt x="1801" y="1704"/>
                    </a:lnTo>
                    <a:lnTo>
                      <a:pt x="1801" y="2191"/>
                    </a:lnTo>
                    <a:lnTo>
                      <a:pt x="1801" y="2191"/>
                    </a:lnTo>
                    <a:cubicBezTo>
                      <a:pt x="760" y="2500"/>
                      <a:pt x="0" y="3462"/>
                      <a:pt x="0" y="4602"/>
                    </a:cubicBezTo>
                    <a:lnTo>
                      <a:pt x="0" y="4602"/>
                    </a:lnTo>
                    <a:cubicBezTo>
                      <a:pt x="0" y="5992"/>
                      <a:pt x="1127" y="7119"/>
                      <a:pt x="2516" y="7119"/>
                    </a:cubicBezTo>
                    <a:lnTo>
                      <a:pt x="2516" y="7119"/>
                    </a:lnTo>
                    <a:cubicBezTo>
                      <a:pt x="3906" y="7119"/>
                      <a:pt x="5032" y="5992"/>
                      <a:pt x="5032" y="4602"/>
                    </a:cubicBezTo>
                    <a:lnTo>
                      <a:pt x="5032" y="4602"/>
                    </a:lnTo>
                    <a:cubicBezTo>
                      <a:pt x="5032" y="3462"/>
                      <a:pt x="4273" y="2500"/>
                      <a:pt x="3232" y="2191"/>
                    </a:cubicBezTo>
                    <a:lnTo>
                      <a:pt x="3232" y="1704"/>
                    </a:lnTo>
                    <a:lnTo>
                      <a:pt x="3770" y="1704"/>
                    </a:lnTo>
                    <a:lnTo>
                      <a:pt x="2516" y="0"/>
                    </a:lnTo>
                  </a:path>
                </a:pathLst>
              </a:custGeom>
              <a:solidFill>
                <a:srgbClr val="002060"/>
              </a:solidFill>
              <a:ln>
                <a:noFill/>
              </a:ln>
              <a:effectLst/>
            </p:spPr>
            <p:txBody>
              <a:bodyPr wrap="none" anchor="ctr"/>
              <a:lstStyle/>
              <a:p>
                <a:endParaRPr lang="en-US" sz="3266"/>
              </a:p>
            </p:txBody>
          </p:sp>
          <p:sp useBgFill="1">
            <p:nvSpPr>
              <p:cNvPr id="13" name="Freeform 14">
                <a:extLst>
                  <a:ext uri="{FF2B5EF4-FFF2-40B4-BE49-F238E27FC236}">
                    <a16:creationId xmlns:a16="http://schemas.microsoft.com/office/drawing/2014/main" id="{2F149921-D07D-9B9E-0281-AF3CC51DCCB0}"/>
                  </a:ext>
                </a:extLst>
              </p:cNvPr>
              <p:cNvSpPr>
                <a:spLocks noChangeArrowheads="1"/>
              </p:cNvSpPr>
              <p:nvPr/>
            </p:nvSpPr>
            <p:spPr bwMode="auto">
              <a:xfrm>
                <a:off x="17034442" y="7158857"/>
                <a:ext cx="4196831" cy="5795143"/>
              </a:xfrm>
              <a:custGeom>
                <a:avLst/>
                <a:gdLst>
                  <a:gd name="T0" fmla="*/ 2738 w 5477"/>
                  <a:gd name="T1" fmla="*/ 0 h 7563"/>
                  <a:gd name="T2" fmla="*/ 2738 w 5477"/>
                  <a:gd name="T3" fmla="*/ 0 h 7563"/>
                  <a:gd name="T4" fmla="*/ 2560 w 5477"/>
                  <a:gd name="T5" fmla="*/ 91 h 7563"/>
                  <a:gd name="T6" fmla="*/ 1306 w 5477"/>
                  <a:gd name="T7" fmla="*/ 1795 h 7563"/>
                  <a:gd name="T8" fmla="*/ 1306 w 5477"/>
                  <a:gd name="T9" fmla="*/ 1795 h 7563"/>
                  <a:gd name="T10" fmla="*/ 1287 w 5477"/>
                  <a:gd name="T11" fmla="*/ 2026 h 7563"/>
                  <a:gd name="T12" fmla="*/ 1287 w 5477"/>
                  <a:gd name="T13" fmla="*/ 2026 h 7563"/>
                  <a:gd name="T14" fmla="*/ 1485 w 5477"/>
                  <a:gd name="T15" fmla="*/ 2148 h 7563"/>
                  <a:gd name="T16" fmla="*/ 1800 w 5477"/>
                  <a:gd name="T17" fmla="*/ 2148 h 7563"/>
                  <a:gd name="T18" fmla="*/ 1800 w 5477"/>
                  <a:gd name="T19" fmla="*/ 2253 h 7563"/>
                  <a:gd name="T20" fmla="*/ 1800 w 5477"/>
                  <a:gd name="T21" fmla="*/ 2253 h 7563"/>
                  <a:gd name="T22" fmla="*/ 0 w 5477"/>
                  <a:gd name="T23" fmla="*/ 4824 h 7563"/>
                  <a:gd name="T24" fmla="*/ 0 w 5477"/>
                  <a:gd name="T25" fmla="*/ 4824 h 7563"/>
                  <a:gd name="T26" fmla="*/ 2738 w 5477"/>
                  <a:gd name="T27" fmla="*/ 7562 h 7563"/>
                  <a:gd name="T28" fmla="*/ 2738 w 5477"/>
                  <a:gd name="T29" fmla="*/ 7562 h 7563"/>
                  <a:gd name="T30" fmla="*/ 5476 w 5477"/>
                  <a:gd name="T31" fmla="*/ 4824 h 7563"/>
                  <a:gd name="T32" fmla="*/ 5476 w 5477"/>
                  <a:gd name="T33" fmla="*/ 4824 h 7563"/>
                  <a:gd name="T34" fmla="*/ 3676 w 5477"/>
                  <a:gd name="T35" fmla="*/ 2253 h 7563"/>
                  <a:gd name="T36" fmla="*/ 3676 w 5477"/>
                  <a:gd name="T37" fmla="*/ 2148 h 7563"/>
                  <a:gd name="T38" fmla="*/ 3992 w 5477"/>
                  <a:gd name="T39" fmla="*/ 2148 h 7563"/>
                  <a:gd name="T40" fmla="*/ 3992 w 5477"/>
                  <a:gd name="T41" fmla="*/ 2148 h 7563"/>
                  <a:gd name="T42" fmla="*/ 4190 w 5477"/>
                  <a:gd name="T43" fmla="*/ 2026 h 7563"/>
                  <a:gd name="T44" fmla="*/ 4190 w 5477"/>
                  <a:gd name="T45" fmla="*/ 2026 h 7563"/>
                  <a:gd name="T46" fmla="*/ 4170 w 5477"/>
                  <a:gd name="T47" fmla="*/ 1795 h 7563"/>
                  <a:gd name="T48" fmla="*/ 2917 w 5477"/>
                  <a:gd name="T49" fmla="*/ 91 h 7563"/>
                  <a:gd name="T50" fmla="*/ 2917 w 5477"/>
                  <a:gd name="T51" fmla="*/ 91 h 7563"/>
                  <a:gd name="T52" fmla="*/ 2738 w 5477"/>
                  <a:gd name="T53" fmla="*/ 0 h 7563"/>
                  <a:gd name="T54" fmla="*/ 2738 w 5477"/>
                  <a:gd name="T55" fmla="*/ 222 h 7563"/>
                  <a:gd name="T56" fmla="*/ 3992 w 5477"/>
                  <a:gd name="T57" fmla="*/ 1926 h 7563"/>
                  <a:gd name="T58" fmla="*/ 3454 w 5477"/>
                  <a:gd name="T59" fmla="*/ 1926 h 7563"/>
                  <a:gd name="T60" fmla="*/ 3454 w 5477"/>
                  <a:gd name="T61" fmla="*/ 2413 h 7563"/>
                  <a:gd name="T62" fmla="*/ 3454 w 5477"/>
                  <a:gd name="T63" fmla="*/ 2413 h 7563"/>
                  <a:gd name="T64" fmla="*/ 5254 w 5477"/>
                  <a:gd name="T65" fmla="*/ 4824 h 7563"/>
                  <a:gd name="T66" fmla="*/ 5254 w 5477"/>
                  <a:gd name="T67" fmla="*/ 4824 h 7563"/>
                  <a:gd name="T68" fmla="*/ 2738 w 5477"/>
                  <a:gd name="T69" fmla="*/ 7341 h 7563"/>
                  <a:gd name="T70" fmla="*/ 2738 w 5477"/>
                  <a:gd name="T71" fmla="*/ 7341 h 7563"/>
                  <a:gd name="T72" fmla="*/ 222 w 5477"/>
                  <a:gd name="T73" fmla="*/ 4824 h 7563"/>
                  <a:gd name="T74" fmla="*/ 222 w 5477"/>
                  <a:gd name="T75" fmla="*/ 4824 h 7563"/>
                  <a:gd name="T76" fmla="*/ 2023 w 5477"/>
                  <a:gd name="T77" fmla="*/ 2413 h 7563"/>
                  <a:gd name="T78" fmla="*/ 2023 w 5477"/>
                  <a:gd name="T79" fmla="*/ 1926 h 7563"/>
                  <a:gd name="T80" fmla="*/ 1485 w 5477"/>
                  <a:gd name="T81" fmla="*/ 1926 h 7563"/>
                  <a:gd name="T82" fmla="*/ 2738 w 5477"/>
                  <a:gd name="T83" fmla="*/ 222 h 7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7" h="7563">
                    <a:moveTo>
                      <a:pt x="2738" y="0"/>
                    </a:moveTo>
                    <a:lnTo>
                      <a:pt x="2738" y="0"/>
                    </a:lnTo>
                    <a:cubicBezTo>
                      <a:pt x="2668" y="0"/>
                      <a:pt x="2602" y="34"/>
                      <a:pt x="2560" y="91"/>
                    </a:cubicBezTo>
                    <a:lnTo>
                      <a:pt x="1306" y="1795"/>
                    </a:lnTo>
                    <a:lnTo>
                      <a:pt x="1306" y="1795"/>
                    </a:lnTo>
                    <a:cubicBezTo>
                      <a:pt x="1256" y="1862"/>
                      <a:pt x="1250" y="1952"/>
                      <a:pt x="1287" y="2026"/>
                    </a:cubicBezTo>
                    <a:lnTo>
                      <a:pt x="1287" y="2026"/>
                    </a:lnTo>
                    <a:cubicBezTo>
                      <a:pt x="1325" y="2101"/>
                      <a:pt x="1401" y="2148"/>
                      <a:pt x="1485" y="2148"/>
                    </a:cubicBezTo>
                    <a:lnTo>
                      <a:pt x="1800" y="2148"/>
                    </a:lnTo>
                    <a:lnTo>
                      <a:pt x="1800" y="2253"/>
                    </a:lnTo>
                    <a:lnTo>
                      <a:pt x="1800" y="2253"/>
                    </a:lnTo>
                    <a:cubicBezTo>
                      <a:pt x="733" y="2643"/>
                      <a:pt x="0" y="3677"/>
                      <a:pt x="0" y="4824"/>
                    </a:cubicBezTo>
                    <a:lnTo>
                      <a:pt x="0" y="4824"/>
                    </a:lnTo>
                    <a:cubicBezTo>
                      <a:pt x="0" y="6334"/>
                      <a:pt x="1228" y="7562"/>
                      <a:pt x="2738" y="7562"/>
                    </a:cubicBezTo>
                    <a:lnTo>
                      <a:pt x="2738" y="7562"/>
                    </a:lnTo>
                    <a:cubicBezTo>
                      <a:pt x="4248" y="7562"/>
                      <a:pt x="5476" y="6334"/>
                      <a:pt x="5476" y="4824"/>
                    </a:cubicBezTo>
                    <a:lnTo>
                      <a:pt x="5476" y="4824"/>
                    </a:lnTo>
                    <a:cubicBezTo>
                      <a:pt x="5476" y="3677"/>
                      <a:pt x="4744" y="2643"/>
                      <a:pt x="3676" y="2253"/>
                    </a:cubicBezTo>
                    <a:lnTo>
                      <a:pt x="3676" y="2148"/>
                    </a:lnTo>
                    <a:lnTo>
                      <a:pt x="3992" y="2148"/>
                    </a:lnTo>
                    <a:lnTo>
                      <a:pt x="3992" y="2148"/>
                    </a:lnTo>
                    <a:cubicBezTo>
                      <a:pt x="4075" y="2148"/>
                      <a:pt x="4152" y="2101"/>
                      <a:pt x="4190" y="2026"/>
                    </a:cubicBezTo>
                    <a:lnTo>
                      <a:pt x="4190" y="2026"/>
                    </a:lnTo>
                    <a:cubicBezTo>
                      <a:pt x="4227" y="1952"/>
                      <a:pt x="4220" y="1862"/>
                      <a:pt x="4170" y="1795"/>
                    </a:cubicBezTo>
                    <a:lnTo>
                      <a:pt x="2917" y="91"/>
                    </a:lnTo>
                    <a:lnTo>
                      <a:pt x="2917" y="91"/>
                    </a:lnTo>
                    <a:cubicBezTo>
                      <a:pt x="2875" y="34"/>
                      <a:pt x="2809" y="0"/>
                      <a:pt x="2738" y="0"/>
                    </a:cubicBezTo>
                    <a:close/>
                    <a:moveTo>
                      <a:pt x="2738" y="222"/>
                    </a:moveTo>
                    <a:lnTo>
                      <a:pt x="3992" y="1926"/>
                    </a:lnTo>
                    <a:lnTo>
                      <a:pt x="3454" y="1926"/>
                    </a:lnTo>
                    <a:lnTo>
                      <a:pt x="3454" y="2413"/>
                    </a:lnTo>
                    <a:lnTo>
                      <a:pt x="3454" y="2413"/>
                    </a:lnTo>
                    <a:cubicBezTo>
                      <a:pt x="4495" y="2722"/>
                      <a:pt x="5254" y="3684"/>
                      <a:pt x="5254" y="4824"/>
                    </a:cubicBezTo>
                    <a:lnTo>
                      <a:pt x="5254" y="4824"/>
                    </a:lnTo>
                    <a:cubicBezTo>
                      <a:pt x="5254" y="6214"/>
                      <a:pt x="4128" y="7341"/>
                      <a:pt x="2738" y="7341"/>
                    </a:cubicBezTo>
                    <a:lnTo>
                      <a:pt x="2738" y="7341"/>
                    </a:lnTo>
                    <a:cubicBezTo>
                      <a:pt x="1349" y="7341"/>
                      <a:pt x="222" y="6214"/>
                      <a:pt x="222" y="4824"/>
                    </a:cubicBezTo>
                    <a:lnTo>
                      <a:pt x="222" y="4824"/>
                    </a:lnTo>
                    <a:cubicBezTo>
                      <a:pt x="222" y="3684"/>
                      <a:pt x="982" y="2721"/>
                      <a:pt x="2023" y="2413"/>
                    </a:cubicBezTo>
                    <a:lnTo>
                      <a:pt x="2023" y="1926"/>
                    </a:lnTo>
                    <a:lnTo>
                      <a:pt x="1485" y="1926"/>
                    </a:lnTo>
                    <a:lnTo>
                      <a:pt x="2738" y="222"/>
                    </a:lnTo>
                    <a:close/>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useBgFill="1">
            <p:nvSpPr>
              <p:cNvPr id="14" name="Freeform 15">
                <a:extLst>
                  <a:ext uri="{FF2B5EF4-FFF2-40B4-BE49-F238E27FC236}">
                    <a16:creationId xmlns:a16="http://schemas.microsoft.com/office/drawing/2014/main" id="{D344E0DF-5EDA-17A1-ADF5-F78B81CA4DEB}"/>
                  </a:ext>
                </a:extLst>
              </p:cNvPr>
              <p:cNvSpPr>
                <a:spLocks noChangeArrowheads="1"/>
              </p:cNvSpPr>
              <p:nvPr/>
            </p:nvSpPr>
            <p:spPr bwMode="auto">
              <a:xfrm>
                <a:off x="17671865" y="9397973"/>
                <a:ext cx="2938878" cy="2938876"/>
              </a:xfrm>
              <a:custGeom>
                <a:avLst/>
                <a:gdLst>
                  <a:gd name="T0" fmla="*/ 1697 w 3393"/>
                  <a:gd name="T1" fmla="*/ 0 h 3393"/>
                  <a:gd name="T2" fmla="*/ 1697 w 3393"/>
                  <a:gd name="T3" fmla="*/ 0 h 3393"/>
                  <a:gd name="T4" fmla="*/ 0 w 3393"/>
                  <a:gd name="T5" fmla="*/ 1696 h 3393"/>
                  <a:gd name="T6" fmla="*/ 0 w 3393"/>
                  <a:gd name="T7" fmla="*/ 1696 h 3393"/>
                  <a:gd name="T8" fmla="*/ 1697 w 3393"/>
                  <a:gd name="T9" fmla="*/ 3392 h 3393"/>
                  <a:gd name="T10" fmla="*/ 1697 w 3393"/>
                  <a:gd name="T11" fmla="*/ 3392 h 3393"/>
                  <a:gd name="T12" fmla="*/ 3392 w 3393"/>
                  <a:gd name="T13" fmla="*/ 1696 h 3393"/>
                  <a:gd name="T14" fmla="*/ 3392 w 3393"/>
                  <a:gd name="T15" fmla="*/ 1696 h 3393"/>
                  <a:gd name="T16" fmla="*/ 1697 w 3393"/>
                  <a:gd name="T17"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3" h="3393">
                    <a:moveTo>
                      <a:pt x="1697" y="0"/>
                    </a:moveTo>
                    <a:lnTo>
                      <a:pt x="1697" y="0"/>
                    </a:lnTo>
                    <a:cubicBezTo>
                      <a:pt x="760" y="0"/>
                      <a:pt x="0" y="759"/>
                      <a:pt x="0" y="1696"/>
                    </a:cubicBezTo>
                    <a:lnTo>
                      <a:pt x="0" y="1696"/>
                    </a:lnTo>
                    <a:cubicBezTo>
                      <a:pt x="0" y="2632"/>
                      <a:pt x="760" y="3392"/>
                      <a:pt x="1697" y="3392"/>
                    </a:cubicBezTo>
                    <a:lnTo>
                      <a:pt x="1697" y="3392"/>
                    </a:lnTo>
                    <a:cubicBezTo>
                      <a:pt x="2633" y="3392"/>
                      <a:pt x="3392" y="2632"/>
                      <a:pt x="3392" y="1696"/>
                    </a:cubicBezTo>
                    <a:lnTo>
                      <a:pt x="3392" y="1696"/>
                    </a:lnTo>
                    <a:cubicBezTo>
                      <a:pt x="3392" y="759"/>
                      <a:pt x="2633" y="0"/>
                      <a:pt x="1697" y="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grpSp>
      </p:grpSp>
      <p:sp>
        <p:nvSpPr>
          <p:cNvPr id="32" name="Subtitle 2">
            <a:extLst>
              <a:ext uri="{FF2B5EF4-FFF2-40B4-BE49-F238E27FC236}">
                <a16:creationId xmlns:a16="http://schemas.microsoft.com/office/drawing/2014/main" id="{E1C213AF-78D8-3705-11E4-7B4A4C6E1816}"/>
              </a:ext>
            </a:extLst>
          </p:cNvPr>
          <p:cNvSpPr txBox="1">
            <a:spLocks/>
          </p:cNvSpPr>
          <p:nvPr/>
        </p:nvSpPr>
        <p:spPr>
          <a:xfrm>
            <a:off x="1764375" y="4058259"/>
            <a:ext cx="1891877" cy="18484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buFont typeface="Arial" panose="020B0604020202020204" pitchFamily="34" charset="0"/>
              <a:buChar char="•"/>
            </a:pPr>
            <a:r>
              <a:rPr lang="en-US" sz="1600" b="1">
                <a:latin typeface="+mn-lt"/>
              </a:rPr>
              <a:t>Billing specifications on NOA</a:t>
            </a:r>
          </a:p>
          <a:p>
            <a:pPr marL="171450" indent="-171450" algn="l">
              <a:buFont typeface="Arial" panose="020B0604020202020204" pitchFamily="34" charset="0"/>
              <a:buChar char="•"/>
            </a:pPr>
            <a:r>
              <a:rPr lang="en-US" sz="1600" b="1">
                <a:latin typeface="+mn-lt"/>
              </a:rPr>
              <a:t>Agency required documentation for final closeout</a:t>
            </a:r>
          </a:p>
        </p:txBody>
      </p:sp>
      <p:sp>
        <p:nvSpPr>
          <p:cNvPr id="33" name="Subtitle 2">
            <a:extLst>
              <a:ext uri="{FF2B5EF4-FFF2-40B4-BE49-F238E27FC236}">
                <a16:creationId xmlns:a16="http://schemas.microsoft.com/office/drawing/2014/main" id="{4FC407BE-C62C-6D57-87AC-F8AA94061380}"/>
              </a:ext>
            </a:extLst>
          </p:cNvPr>
          <p:cNvSpPr txBox="1">
            <a:spLocks/>
          </p:cNvSpPr>
          <p:nvPr/>
        </p:nvSpPr>
        <p:spPr>
          <a:xfrm>
            <a:off x="4353814" y="4305380"/>
            <a:ext cx="1837436" cy="135421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49"/>
              </a:lnSpc>
              <a:spcBef>
                <a:spcPts val="0"/>
              </a:spcBef>
            </a:pPr>
            <a:r>
              <a:rPr lang="en-US" sz="1600" b="1">
                <a:latin typeface="+mn-lt"/>
              </a:rPr>
              <a:t>Primary source for backup documentation and technical requests from sponsoring agency</a:t>
            </a:r>
          </a:p>
        </p:txBody>
      </p:sp>
      <p:sp>
        <p:nvSpPr>
          <p:cNvPr id="34" name="Subtitle 2">
            <a:extLst>
              <a:ext uri="{FF2B5EF4-FFF2-40B4-BE49-F238E27FC236}">
                <a16:creationId xmlns:a16="http://schemas.microsoft.com/office/drawing/2014/main" id="{FF06F6D9-FC0D-5213-6D89-1FC3A2E0D534}"/>
              </a:ext>
            </a:extLst>
          </p:cNvPr>
          <p:cNvSpPr txBox="1">
            <a:spLocks/>
          </p:cNvSpPr>
          <p:nvPr/>
        </p:nvSpPr>
        <p:spPr>
          <a:xfrm>
            <a:off x="9624340" y="4058255"/>
            <a:ext cx="1865971" cy="18484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buFont typeface="Arial" panose="020B0604020202020204" pitchFamily="34" charset="0"/>
              <a:buChar char="•"/>
            </a:pPr>
            <a:r>
              <a:rPr lang="en-US" sz="1600" b="1">
                <a:latin typeface="+mn-lt"/>
              </a:rPr>
              <a:t>Provide financial reports needed for payments</a:t>
            </a:r>
          </a:p>
          <a:p>
            <a:pPr marL="171450" indent="-171450" algn="l">
              <a:buFont typeface="Arial" panose="020B0604020202020204" pitchFamily="34" charset="0"/>
              <a:buChar char="•"/>
            </a:pPr>
            <a:r>
              <a:rPr lang="en-US" sz="1600" b="1">
                <a:latin typeface="+mn-lt"/>
              </a:rPr>
              <a:t>Handle budget adjustments and transfers</a:t>
            </a:r>
          </a:p>
        </p:txBody>
      </p:sp>
      <p:sp>
        <p:nvSpPr>
          <p:cNvPr id="35" name="Subtitle 2">
            <a:extLst>
              <a:ext uri="{FF2B5EF4-FFF2-40B4-BE49-F238E27FC236}">
                <a16:creationId xmlns:a16="http://schemas.microsoft.com/office/drawing/2014/main" id="{67176238-C566-8CB4-61C3-4B22D05FC453}"/>
              </a:ext>
            </a:extLst>
          </p:cNvPr>
          <p:cNvSpPr txBox="1">
            <a:spLocks/>
          </p:cNvSpPr>
          <p:nvPr/>
        </p:nvSpPr>
        <p:spPr>
          <a:xfrm>
            <a:off x="7019926" y="4378347"/>
            <a:ext cx="1710160" cy="120827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600" b="1">
                <a:latin typeface="+mn-lt"/>
              </a:rPr>
              <a:t>Ensures expenses meet agency guidelines for approval</a:t>
            </a:r>
          </a:p>
        </p:txBody>
      </p:sp>
      <p:sp>
        <p:nvSpPr>
          <p:cNvPr id="36" name="TextBox 35">
            <a:extLst>
              <a:ext uri="{FF2B5EF4-FFF2-40B4-BE49-F238E27FC236}">
                <a16:creationId xmlns:a16="http://schemas.microsoft.com/office/drawing/2014/main" id="{90C575DE-5B53-E1EE-DB1C-D43A07F918F2}"/>
              </a:ext>
            </a:extLst>
          </p:cNvPr>
          <p:cNvSpPr txBox="1"/>
          <p:nvPr/>
        </p:nvSpPr>
        <p:spPr>
          <a:xfrm>
            <a:off x="2107541" y="1823614"/>
            <a:ext cx="1249701" cy="1200329"/>
          </a:xfrm>
          <a:prstGeom prst="rect">
            <a:avLst/>
          </a:prstGeom>
          <a:noFill/>
        </p:spPr>
        <p:txBody>
          <a:bodyPr wrap="none" rtlCol="0" anchor="ctr" anchorCtr="0">
            <a:spAutoFit/>
          </a:bodyPr>
          <a:lstStyle/>
          <a:p>
            <a:pPr algn="ctr"/>
            <a:r>
              <a:rPr lang="en-US" b="1">
                <a:solidFill>
                  <a:schemeClr val="tx2"/>
                </a:solidFill>
                <a:cs typeface="Poppins" pitchFamily="2" charset="77"/>
              </a:rPr>
              <a:t>Office of </a:t>
            </a:r>
          </a:p>
          <a:p>
            <a:pPr algn="ctr"/>
            <a:r>
              <a:rPr lang="en-US" b="1">
                <a:solidFill>
                  <a:schemeClr val="tx2"/>
                </a:solidFill>
                <a:cs typeface="Poppins" pitchFamily="2" charset="77"/>
              </a:rPr>
              <a:t>Sponsored </a:t>
            </a:r>
          </a:p>
          <a:p>
            <a:pPr algn="ctr"/>
            <a:r>
              <a:rPr lang="en-US" b="1">
                <a:solidFill>
                  <a:schemeClr val="tx2"/>
                </a:solidFill>
                <a:cs typeface="Poppins" pitchFamily="2" charset="77"/>
              </a:rPr>
              <a:t>Projects </a:t>
            </a:r>
          </a:p>
          <a:p>
            <a:pPr algn="ctr"/>
            <a:r>
              <a:rPr lang="en-US" b="1">
                <a:solidFill>
                  <a:schemeClr val="tx2"/>
                </a:solidFill>
                <a:cs typeface="Poppins" pitchFamily="2" charset="77"/>
              </a:rPr>
              <a:t>(OSP)</a:t>
            </a:r>
          </a:p>
        </p:txBody>
      </p:sp>
      <p:sp>
        <p:nvSpPr>
          <p:cNvPr id="37" name="TextBox 36">
            <a:extLst>
              <a:ext uri="{FF2B5EF4-FFF2-40B4-BE49-F238E27FC236}">
                <a16:creationId xmlns:a16="http://schemas.microsoft.com/office/drawing/2014/main" id="{4E3EB5AA-72F8-3FC0-E4D3-34901625A7C6}"/>
              </a:ext>
            </a:extLst>
          </p:cNvPr>
          <p:cNvSpPr txBox="1"/>
          <p:nvPr/>
        </p:nvSpPr>
        <p:spPr>
          <a:xfrm>
            <a:off x="7069920" y="2100612"/>
            <a:ext cx="1688155" cy="646331"/>
          </a:xfrm>
          <a:prstGeom prst="rect">
            <a:avLst/>
          </a:prstGeom>
          <a:noFill/>
        </p:spPr>
        <p:txBody>
          <a:bodyPr wrap="none" rtlCol="0" anchor="ctr" anchorCtr="0">
            <a:spAutoFit/>
          </a:bodyPr>
          <a:lstStyle/>
          <a:p>
            <a:pPr algn="ctr"/>
            <a:r>
              <a:rPr lang="en-US" b="1">
                <a:solidFill>
                  <a:schemeClr val="tx2"/>
                </a:solidFill>
                <a:cs typeface="Poppins" pitchFamily="2" charset="77"/>
              </a:rPr>
              <a:t>Support Center </a:t>
            </a:r>
          </a:p>
          <a:p>
            <a:pPr algn="ctr"/>
            <a:r>
              <a:rPr lang="en-US" b="1">
                <a:solidFill>
                  <a:schemeClr val="tx2"/>
                </a:solidFill>
                <a:cs typeface="Poppins" pitchFamily="2" charset="77"/>
              </a:rPr>
              <a:t>Team</a:t>
            </a:r>
          </a:p>
        </p:txBody>
      </p:sp>
      <p:sp>
        <p:nvSpPr>
          <p:cNvPr id="38" name="TextBox 37">
            <a:extLst>
              <a:ext uri="{FF2B5EF4-FFF2-40B4-BE49-F238E27FC236}">
                <a16:creationId xmlns:a16="http://schemas.microsoft.com/office/drawing/2014/main" id="{B7C5F98A-4CD7-E9CE-B3AF-1A6B9CF62810}"/>
              </a:ext>
            </a:extLst>
          </p:cNvPr>
          <p:cNvSpPr txBox="1"/>
          <p:nvPr/>
        </p:nvSpPr>
        <p:spPr>
          <a:xfrm>
            <a:off x="4614793" y="2100612"/>
            <a:ext cx="1402435" cy="646331"/>
          </a:xfrm>
          <a:prstGeom prst="rect">
            <a:avLst/>
          </a:prstGeom>
          <a:noFill/>
        </p:spPr>
        <p:txBody>
          <a:bodyPr wrap="none" rtlCol="0" anchor="ctr" anchorCtr="0">
            <a:spAutoFit/>
          </a:bodyPr>
          <a:lstStyle/>
          <a:p>
            <a:pPr algn="ctr"/>
            <a:r>
              <a:rPr lang="en-US" b="1">
                <a:solidFill>
                  <a:schemeClr val="tx2"/>
                </a:solidFill>
                <a:cs typeface="Poppins" pitchFamily="2" charset="77"/>
              </a:rPr>
              <a:t>Department </a:t>
            </a:r>
          </a:p>
          <a:p>
            <a:pPr algn="ctr"/>
            <a:r>
              <a:rPr lang="en-US" b="1">
                <a:solidFill>
                  <a:schemeClr val="tx2"/>
                </a:solidFill>
                <a:cs typeface="Poppins" pitchFamily="2" charset="77"/>
              </a:rPr>
              <a:t>&amp; PI</a:t>
            </a:r>
          </a:p>
        </p:txBody>
      </p:sp>
      <p:sp>
        <p:nvSpPr>
          <p:cNvPr id="39" name="TextBox 38">
            <a:extLst>
              <a:ext uri="{FF2B5EF4-FFF2-40B4-BE49-F238E27FC236}">
                <a16:creationId xmlns:a16="http://schemas.microsoft.com/office/drawing/2014/main" id="{4F632E88-EBED-B11D-4D12-C32667FF238D}"/>
              </a:ext>
            </a:extLst>
          </p:cNvPr>
          <p:cNvSpPr txBox="1"/>
          <p:nvPr/>
        </p:nvSpPr>
        <p:spPr>
          <a:xfrm>
            <a:off x="9834072" y="1962114"/>
            <a:ext cx="1305102" cy="923330"/>
          </a:xfrm>
          <a:prstGeom prst="rect">
            <a:avLst/>
          </a:prstGeom>
          <a:noFill/>
        </p:spPr>
        <p:txBody>
          <a:bodyPr wrap="none" rtlCol="0" anchor="ctr" anchorCtr="0">
            <a:spAutoFit/>
          </a:bodyPr>
          <a:lstStyle/>
          <a:p>
            <a:pPr algn="ctr"/>
            <a:r>
              <a:rPr lang="en-US" b="1">
                <a:solidFill>
                  <a:schemeClr val="tx2"/>
                </a:solidFill>
                <a:cs typeface="Poppins" pitchFamily="2" charset="77"/>
              </a:rPr>
              <a:t>Grants </a:t>
            </a:r>
          </a:p>
          <a:p>
            <a:pPr algn="ctr"/>
            <a:r>
              <a:rPr lang="en-US" b="1">
                <a:solidFill>
                  <a:schemeClr val="tx2"/>
                </a:solidFill>
                <a:cs typeface="Poppins" pitchFamily="2" charset="77"/>
              </a:rPr>
              <a:t>Accounting </a:t>
            </a:r>
          </a:p>
          <a:p>
            <a:pPr algn="ctr"/>
            <a:r>
              <a:rPr lang="en-US" b="1">
                <a:solidFill>
                  <a:schemeClr val="tx2"/>
                </a:solidFill>
                <a:cs typeface="Poppins" pitchFamily="2" charset="77"/>
              </a:rPr>
              <a:t>Team</a:t>
            </a:r>
          </a:p>
        </p:txBody>
      </p:sp>
      <p:grpSp>
        <p:nvGrpSpPr>
          <p:cNvPr id="4" name="Group 3">
            <a:extLst>
              <a:ext uri="{FF2B5EF4-FFF2-40B4-BE49-F238E27FC236}">
                <a16:creationId xmlns:a16="http://schemas.microsoft.com/office/drawing/2014/main" id="{AD3DCF55-8F25-2A39-E260-DF7AA39F4E61}"/>
              </a:ext>
            </a:extLst>
          </p:cNvPr>
          <p:cNvGrpSpPr/>
          <p:nvPr/>
        </p:nvGrpSpPr>
        <p:grpSpPr>
          <a:xfrm>
            <a:off x="338520" y="100156"/>
            <a:ext cx="3608192" cy="476389"/>
            <a:chOff x="1313431" y="158615"/>
            <a:chExt cx="3640251" cy="685928"/>
          </a:xfrm>
        </p:grpSpPr>
        <p:grpSp>
          <p:nvGrpSpPr>
            <p:cNvPr id="30" name="Group 2">
              <a:extLst>
                <a:ext uri="{FF2B5EF4-FFF2-40B4-BE49-F238E27FC236}">
                  <a16:creationId xmlns:a16="http://schemas.microsoft.com/office/drawing/2014/main" id="{7BC3357B-A492-C686-4330-85E2A0D9613B}"/>
                </a:ext>
              </a:extLst>
            </p:cNvPr>
            <p:cNvGrpSpPr/>
            <p:nvPr/>
          </p:nvGrpSpPr>
          <p:grpSpPr>
            <a:xfrm>
              <a:off x="1313431" y="158615"/>
              <a:ext cx="3640251" cy="685928"/>
              <a:chOff x="0" y="0"/>
              <a:chExt cx="1587375" cy="299107"/>
            </a:xfrm>
          </p:grpSpPr>
          <p:sp>
            <p:nvSpPr>
              <p:cNvPr id="40" name="Freeform 3">
                <a:extLst>
                  <a:ext uri="{FF2B5EF4-FFF2-40B4-BE49-F238E27FC236}">
                    <a16:creationId xmlns:a16="http://schemas.microsoft.com/office/drawing/2014/main" id="{1F418E32-284B-52EC-C344-65D222BB160B}"/>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41" name="TextBox 4">
                <a:extLst>
                  <a:ext uri="{FF2B5EF4-FFF2-40B4-BE49-F238E27FC236}">
                    <a16:creationId xmlns:a16="http://schemas.microsoft.com/office/drawing/2014/main" id="{E5ACB966-C788-B57A-42D7-19B33364A77F}"/>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31" name="Freeform 6">
              <a:extLst>
                <a:ext uri="{FF2B5EF4-FFF2-40B4-BE49-F238E27FC236}">
                  <a16:creationId xmlns:a16="http://schemas.microsoft.com/office/drawing/2014/main" id="{8B8D365D-3C88-0A83-B1C9-FF5F1ADF6796}"/>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Cash Management</a:t>
              </a:r>
            </a:p>
          </p:txBody>
        </p:sp>
      </p:grpSp>
    </p:spTree>
    <p:extLst>
      <p:ext uri="{BB962C8B-B14F-4D97-AF65-F5344CB8AC3E}">
        <p14:creationId xmlns:p14="http://schemas.microsoft.com/office/powerpoint/2010/main" val="252355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CB8AA-205D-5E0F-E34B-65E51708319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301FD7-E10D-6E01-7948-CC02C254A362}"/>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B216BB7E-5E58-E0CD-0225-DAA3CFC04137}"/>
              </a:ext>
            </a:extLst>
          </p:cNvPr>
          <p:cNvSpPr txBox="1">
            <a:spLocks noChangeArrowheads="1"/>
          </p:cNvSpPr>
          <p:nvPr/>
        </p:nvSpPr>
        <p:spPr bwMode="auto">
          <a:xfrm>
            <a:off x="1171962" y="746643"/>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3500">
                <a:solidFill>
                  <a:schemeClr val="bg1"/>
                </a:solidFill>
                <a:ea typeface="Open Sans Semibold" panose="020B0706030804020204" pitchFamily="34" charset="0"/>
                <a:cs typeface="Calibri" panose="020F0502020204030204" pitchFamily="34" charset="0"/>
              </a:rPr>
              <a:t>Billing Overview</a:t>
            </a:r>
          </a:p>
        </p:txBody>
      </p:sp>
      <p:sp>
        <p:nvSpPr>
          <p:cNvPr id="4" name="Freeform 2">
            <a:extLst>
              <a:ext uri="{FF2B5EF4-FFF2-40B4-BE49-F238E27FC236}">
                <a16:creationId xmlns:a16="http://schemas.microsoft.com/office/drawing/2014/main" id="{48F8FFCA-13CA-073B-F5E7-727BC7943D09}"/>
              </a:ext>
            </a:extLst>
          </p:cNvPr>
          <p:cNvSpPr>
            <a:spLocks noChangeArrowheads="1"/>
          </p:cNvSpPr>
          <p:nvPr/>
        </p:nvSpPr>
        <p:spPr bwMode="auto">
          <a:xfrm>
            <a:off x="1757406" y="1772299"/>
            <a:ext cx="2597270" cy="4930492"/>
          </a:xfrm>
          <a:custGeom>
            <a:avLst/>
            <a:gdLst>
              <a:gd name="T0" fmla="*/ 867 w 7947"/>
              <a:gd name="T1" fmla="*/ 139 h 4750"/>
              <a:gd name="T2" fmla="*/ 867 w 7947"/>
              <a:gd name="T3" fmla="*/ 139 h 4750"/>
              <a:gd name="T4" fmla="*/ 139 w 7947"/>
              <a:gd name="T5" fmla="*/ 866 h 4750"/>
              <a:gd name="T6" fmla="*/ 139 w 7947"/>
              <a:gd name="T7" fmla="*/ 3882 h 4750"/>
              <a:gd name="T8" fmla="*/ 139 w 7947"/>
              <a:gd name="T9" fmla="*/ 3882 h 4750"/>
              <a:gd name="T10" fmla="*/ 867 w 7947"/>
              <a:gd name="T11" fmla="*/ 4610 h 4750"/>
              <a:gd name="T12" fmla="*/ 7079 w 7947"/>
              <a:gd name="T13" fmla="*/ 4610 h 4750"/>
              <a:gd name="T14" fmla="*/ 7079 w 7947"/>
              <a:gd name="T15" fmla="*/ 4610 h 4750"/>
              <a:gd name="T16" fmla="*/ 7807 w 7947"/>
              <a:gd name="T17" fmla="*/ 3882 h 4750"/>
              <a:gd name="T18" fmla="*/ 7807 w 7947"/>
              <a:gd name="T19" fmla="*/ 866 h 4750"/>
              <a:gd name="T20" fmla="*/ 7807 w 7947"/>
              <a:gd name="T21" fmla="*/ 866 h 4750"/>
              <a:gd name="T22" fmla="*/ 7079 w 7947"/>
              <a:gd name="T23" fmla="*/ 139 h 4750"/>
              <a:gd name="T24" fmla="*/ 867 w 7947"/>
              <a:gd name="T25" fmla="*/ 139 h 4750"/>
              <a:gd name="T26" fmla="*/ 7079 w 7947"/>
              <a:gd name="T27" fmla="*/ 4749 h 4750"/>
              <a:gd name="T28" fmla="*/ 867 w 7947"/>
              <a:gd name="T29" fmla="*/ 4749 h 4750"/>
              <a:gd name="T30" fmla="*/ 867 w 7947"/>
              <a:gd name="T31" fmla="*/ 4749 h 4750"/>
              <a:gd name="T32" fmla="*/ 0 w 7947"/>
              <a:gd name="T33" fmla="*/ 3882 h 4750"/>
              <a:gd name="T34" fmla="*/ 0 w 7947"/>
              <a:gd name="T35" fmla="*/ 866 h 4750"/>
              <a:gd name="T36" fmla="*/ 0 w 7947"/>
              <a:gd name="T37" fmla="*/ 866 h 4750"/>
              <a:gd name="T38" fmla="*/ 867 w 7947"/>
              <a:gd name="T39" fmla="*/ 0 h 4750"/>
              <a:gd name="T40" fmla="*/ 7079 w 7947"/>
              <a:gd name="T41" fmla="*/ 0 h 4750"/>
              <a:gd name="T42" fmla="*/ 7079 w 7947"/>
              <a:gd name="T43" fmla="*/ 0 h 4750"/>
              <a:gd name="T44" fmla="*/ 7946 w 7947"/>
              <a:gd name="T45" fmla="*/ 866 h 4750"/>
              <a:gd name="T46" fmla="*/ 7946 w 7947"/>
              <a:gd name="T47" fmla="*/ 3882 h 4750"/>
              <a:gd name="T48" fmla="*/ 7946 w 7947"/>
              <a:gd name="T49" fmla="*/ 3882 h 4750"/>
              <a:gd name="T50" fmla="*/ 7079 w 7947"/>
              <a:gd name="T51" fmla="*/ 4749 h 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47" h="4750">
                <a:moveTo>
                  <a:pt x="867" y="139"/>
                </a:moveTo>
                <a:lnTo>
                  <a:pt x="867" y="139"/>
                </a:lnTo>
                <a:cubicBezTo>
                  <a:pt x="466" y="139"/>
                  <a:pt x="139" y="465"/>
                  <a:pt x="139" y="866"/>
                </a:cubicBezTo>
                <a:lnTo>
                  <a:pt x="139" y="3882"/>
                </a:lnTo>
                <a:lnTo>
                  <a:pt x="139" y="3882"/>
                </a:lnTo>
                <a:cubicBezTo>
                  <a:pt x="139" y="4283"/>
                  <a:pt x="466" y="4610"/>
                  <a:pt x="867" y="4610"/>
                </a:cubicBezTo>
                <a:lnTo>
                  <a:pt x="7079" y="4610"/>
                </a:lnTo>
                <a:lnTo>
                  <a:pt x="7079" y="4610"/>
                </a:lnTo>
                <a:cubicBezTo>
                  <a:pt x="7480" y="4610"/>
                  <a:pt x="7807" y="4283"/>
                  <a:pt x="7807" y="3882"/>
                </a:cubicBezTo>
                <a:lnTo>
                  <a:pt x="7807" y="866"/>
                </a:lnTo>
                <a:lnTo>
                  <a:pt x="7807" y="866"/>
                </a:lnTo>
                <a:cubicBezTo>
                  <a:pt x="7807" y="465"/>
                  <a:pt x="7480" y="139"/>
                  <a:pt x="7079" y="139"/>
                </a:cubicBezTo>
                <a:lnTo>
                  <a:pt x="867" y="139"/>
                </a:lnTo>
                <a:close/>
                <a:moveTo>
                  <a:pt x="7079" y="4749"/>
                </a:moveTo>
                <a:lnTo>
                  <a:pt x="867" y="4749"/>
                </a:lnTo>
                <a:lnTo>
                  <a:pt x="867" y="4749"/>
                </a:lnTo>
                <a:cubicBezTo>
                  <a:pt x="389" y="4749"/>
                  <a:pt x="0" y="4360"/>
                  <a:pt x="0" y="3882"/>
                </a:cubicBezTo>
                <a:lnTo>
                  <a:pt x="0" y="866"/>
                </a:lnTo>
                <a:lnTo>
                  <a:pt x="0" y="866"/>
                </a:lnTo>
                <a:cubicBezTo>
                  <a:pt x="0" y="388"/>
                  <a:pt x="389" y="0"/>
                  <a:pt x="867" y="0"/>
                </a:cubicBezTo>
                <a:lnTo>
                  <a:pt x="7079" y="0"/>
                </a:lnTo>
                <a:lnTo>
                  <a:pt x="7079" y="0"/>
                </a:lnTo>
                <a:cubicBezTo>
                  <a:pt x="7557" y="0"/>
                  <a:pt x="7946" y="388"/>
                  <a:pt x="7946" y="866"/>
                </a:cubicBezTo>
                <a:lnTo>
                  <a:pt x="7946" y="3882"/>
                </a:lnTo>
                <a:lnTo>
                  <a:pt x="7946" y="3882"/>
                </a:lnTo>
                <a:cubicBezTo>
                  <a:pt x="7946" y="4360"/>
                  <a:pt x="7557" y="4749"/>
                  <a:pt x="7079" y="4749"/>
                </a:cubicBezTo>
                <a:close/>
              </a:path>
            </a:pathLst>
          </a:custGeom>
          <a:solidFill>
            <a:srgbClr val="041E41"/>
          </a:solidFill>
          <a:ln>
            <a:noFill/>
          </a:ln>
          <a:effectLst/>
        </p:spPr>
        <p:txBody>
          <a:bodyPr wrap="none" anchor="ctr"/>
          <a:lstStyle/>
          <a:p>
            <a:endParaRPr lang="en-US" sz="3266">
              <a:latin typeface="Lato Light" panose="020F0502020204030203" pitchFamily="34" charset="0"/>
            </a:endParaRPr>
          </a:p>
        </p:txBody>
      </p:sp>
      <p:sp>
        <p:nvSpPr>
          <p:cNvPr id="6" name="Freeform 3">
            <a:extLst>
              <a:ext uri="{FF2B5EF4-FFF2-40B4-BE49-F238E27FC236}">
                <a16:creationId xmlns:a16="http://schemas.microsoft.com/office/drawing/2014/main" id="{01EA272E-2008-7935-59B5-BA5F5222B9E3}"/>
              </a:ext>
            </a:extLst>
          </p:cNvPr>
          <p:cNvSpPr>
            <a:spLocks noChangeArrowheads="1"/>
          </p:cNvSpPr>
          <p:nvPr/>
        </p:nvSpPr>
        <p:spPr bwMode="auto">
          <a:xfrm>
            <a:off x="1492563" y="1496210"/>
            <a:ext cx="3075648" cy="852109"/>
          </a:xfrm>
          <a:custGeom>
            <a:avLst/>
            <a:gdLst>
              <a:gd name="T0" fmla="*/ 1285 w 1286"/>
              <a:gd name="T1" fmla="*/ 642 h 1286"/>
              <a:gd name="T2" fmla="*/ 1285 w 1286"/>
              <a:gd name="T3" fmla="*/ 642 h 1286"/>
              <a:gd name="T4" fmla="*/ 642 w 1286"/>
              <a:gd name="T5" fmla="*/ 0 h 1286"/>
              <a:gd name="T6" fmla="*/ 642 w 1286"/>
              <a:gd name="T7" fmla="*/ 0 h 1286"/>
              <a:gd name="T8" fmla="*/ 0 w 1286"/>
              <a:gd name="T9" fmla="*/ 642 h 1286"/>
              <a:gd name="T10" fmla="*/ 0 w 1286"/>
              <a:gd name="T11" fmla="*/ 642 h 1286"/>
              <a:gd name="T12" fmla="*/ 642 w 1286"/>
              <a:gd name="T13" fmla="*/ 1285 h 1286"/>
              <a:gd name="T14" fmla="*/ 642 w 1286"/>
              <a:gd name="T15" fmla="*/ 1285 h 1286"/>
              <a:gd name="T16" fmla="*/ 1285 w 1286"/>
              <a:gd name="T17" fmla="*/ 642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6" h="1286">
                <a:moveTo>
                  <a:pt x="1285" y="642"/>
                </a:moveTo>
                <a:lnTo>
                  <a:pt x="1285" y="642"/>
                </a:lnTo>
                <a:cubicBezTo>
                  <a:pt x="1285" y="287"/>
                  <a:pt x="997" y="0"/>
                  <a:pt x="642" y="0"/>
                </a:cubicBezTo>
                <a:lnTo>
                  <a:pt x="642" y="0"/>
                </a:lnTo>
                <a:cubicBezTo>
                  <a:pt x="287" y="0"/>
                  <a:pt x="0" y="287"/>
                  <a:pt x="0" y="642"/>
                </a:cubicBezTo>
                <a:lnTo>
                  <a:pt x="0" y="642"/>
                </a:lnTo>
                <a:cubicBezTo>
                  <a:pt x="0" y="997"/>
                  <a:pt x="287" y="1285"/>
                  <a:pt x="642" y="1285"/>
                </a:cubicBezTo>
                <a:lnTo>
                  <a:pt x="642" y="1285"/>
                </a:lnTo>
                <a:cubicBezTo>
                  <a:pt x="997" y="1285"/>
                  <a:pt x="1285" y="997"/>
                  <a:pt x="1285" y="642"/>
                </a:cubicBezTo>
              </a:path>
            </a:pathLst>
          </a:custGeom>
          <a:solidFill>
            <a:srgbClr val="041E41"/>
          </a:solidFill>
          <a:ln>
            <a:solidFill>
              <a:srgbClr val="041E41"/>
            </a:solidFill>
          </a:ln>
          <a:effectLst/>
        </p:spPr>
        <p:txBody>
          <a:bodyPr wrap="none" anchor="ctr"/>
          <a:lstStyle/>
          <a:p>
            <a:endParaRPr lang="en-US" sz="3266">
              <a:latin typeface="Lato Light" panose="020F0502020204030203" pitchFamily="34" charset="0"/>
            </a:endParaRPr>
          </a:p>
        </p:txBody>
      </p:sp>
      <p:sp>
        <p:nvSpPr>
          <p:cNvPr id="7" name="Subtitle 2">
            <a:extLst>
              <a:ext uri="{FF2B5EF4-FFF2-40B4-BE49-F238E27FC236}">
                <a16:creationId xmlns:a16="http://schemas.microsoft.com/office/drawing/2014/main" id="{AE37199D-34E6-8A67-4789-AEE20B04FA00}"/>
              </a:ext>
            </a:extLst>
          </p:cNvPr>
          <p:cNvSpPr txBox="1">
            <a:spLocks/>
          </p:cNvSpPr>
          <p:nvPr/>
        </p:nvSpPr>
        <p:spPr>
          <a:xfrm>
            <a:off x="1848851" y="3127171"/>
            <a:ext cx="2363071" cy="2230739"/>
          </a:xfrm>
          <a:prstGeom prst="rect">
            <a:avLst/>
          </a:prstGeom>
        </p:spPr>
        <p:txBody>
          <a:bodyPr vert="horz" wrap="square" lIns="45720" tIns="22860" rIns="45720" bIns="22860" rtlCol="0" anchor="ctr">
            <a:spAutoFit/>
          </a:bodyPr>
          <a:lstStyle>
            <a:defPPr>
              <a:defRPr lang="en-US"/>
            </a:defPPr>
            <a:lvl1pPr marL="171450" indent="-171450" defTabSz="1087636">
              <a:lnSpc>
                <a:spcPct val="120000"/>
              </a:lnSpc>
              <a:spcBef>
                <a:spcPct val="20000"/>
              </a:spcBef>
              <a:buFont typeface="Arial" panose="020B0604020202020204" pitchFamily="34" charset="0"/>
              <a:buChar char="•"/>
              <a:defRPr sz="1300" b="1">
                <a:solidFill>
                  <a:schemeClr val="tx2"/>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indent="0" algn="ctr">
              <a:buNone/>
            </a:pPr>
            <a:r>
              <a:rPr lang="en-US"/>
              <a:t>CRB </a:t>
            </a:r>
          </a:p>
          <a:p>
            <a:pPr marL="0" indent="0" algn="ctr">
              <a:buNone/>
            </a:pPr>
            <a:r>
              <a:rPr lang="en-US"/>
              <a:t>(Cost Reimbursable)</a:t>
            </a:r>
          </a:p>
          <a:p>
            <a:pPr algn="ctr"/>
            <a:endParaRPr lang="en-US"/>
          </a:p>
          <a:p>
            <a:pPr marL="0" indent="0" algn="ctr">
              <a:buNone/>
            </a:pPr>
            <a:r>
              <a:rPr lang="en-US"/>
              <a:t>Fixed</a:t>
            </a:r>
          </a:p>
          <a:p>
            <a:pPr marL="0" indent="0" algn="ctr">
              <a:buNone/>
            </a:pPr>
            <a:endParaRPr lang="en-US"/>
          </a:p>
          <a:p>
            <a:pPr marL="0" indent="0" algn="ctr">
              <a:buNone/>
            </a:pPr>
            <a:r>
              <a:rPr lang="en-US"/>
              <a:t>LOC </a:t>
            </a:r>
          </a:p>
          <a:p>
            <a:pPr marL="0" indent="0" algn="ctr">
              <a:buNone/>
            </a:pPr>
            <a:r>
              <a:rPr lang="en-US"/>
              <a:t>(Letter of Credit) </a:t>
            </a:r>
          </a:p>
          <a:p>
            <a:pPr algn="ctr"/>
            <a:endParaRPr lang="en-US"/>
          </a:p>
        </p:txBody>
      </p:sp>
      <p:sp>
        <p:nvSpPr>
          <p:cNvPr id="10" name="TextBox 9">
            <a:extLst>
              <a:ext uri="{FF2B5EF4-FFF2-40B4-BE49-F238E27FC236}">
                <a16:creationId xmlns:a16="http://schemas.microsoft.com/office/drawing/2014/main" id="{FAEB1817-2A23-96D0-B058-50D146AC6045}"/>
              </a:ext>
            </a:extLst>
          </p:cNvPr>
          <p:cNvSpPr txBox="1"/>
          <p:nvPr/>
        </p:nvSpPr>
        <p:spPr>
          <a:xfrm>
            <a:off x="1933098" y="1570628"/>
            <a:ext cx="2194575" cy="1076577"/>
          </a:xfrm>
          <a:prstGeom prst="rect">
            <a:avLst/>
          </a:prstGeom>
        </p:spPr>
        <p:txBody>
          <a:bodyPr vert="horz" wrap="square" lIns="45720" tIns="22860" rIns="45720" bIns="22860" rtlCol="0" anchor="ctr">
            <a:spAutoFit/>
          </a:bodyPr>
          <a:lstStyle>
            <a:defPPr>
              <a:defRPr lang="en-US"/>
            </a:defPPr>
            <a:lvl1pPr indent="0" algn="ctr" defTabSz="1087636">
              <a:lnSpc>
                <a:spcPct val="120000"/>
              </a:lnSpc>
              <a:spcBef>
                <a:spcPct val="20000"/>
              </a:spcBef>
              <a:buFont typeface="Arial" panose="020B0604020202020204" pitchFamily="34" charset="0"/>
              <a:buNone/>
              <a:defRPr sz="1300" b="1">
                <a:solidFill>
                  <a:schemeClr val="tx2"/>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800">
                <a:solidFill>
                  <a:schemeClr val="bg1"/>
                </a:solidFill>
              </a:rPr>
              <a:t>Types of sponsored contracts</a:t>
            </a:r>
          </a:p>
          <a:p>
            <a:endParaRPr lang="en-US" sz="1800">
              <a:solidFill>
                <a:schemeClr val="bg1"/>
              </a:solidFill>
            </a:endParaRPr>
          </a:p>
        </p:txBody>
      </p:sp>
      <p:sp>
        <p:nvSpPr>
          <p:cNvPr id="15" name="Freeform 2">
            <a:extLst>
              <a:ext uri="{FF2B5EF4-FFF2-40B4-BE49-F238E27FC236}">
                <a16:creationId xmlns:a16="http://schemas.microsoft.com/office/drawing/2014/main" id="{3C476D95-B664-7DD0-B67B-AD640EBDBFD1}"/>
              </a:ext>
            </a:extLst>
          </p:cNvPr>
          <p:cNvSpPr>
            <a:spLocks noChangeArrowheads="1"/>
          </p:cNvSpPr>
          <p:nvPr/>
        </p:nvSpPr>
        <p:spPr bwMode="auto">
          <a:xfrm>
            <a:off x="5349728" y="1777295"/>
            <a:ext cx="2597270" cy="4930492"/>
          </a:xfrm>
          <a:custGeom>
            <a:avLst/>
            <a:gdLst>
              <a:gd name="T0" fmla="*/ 867 w 7947"/>
              <a:gd name="T1" fmla="*/ 139 h 4750"/>
              <a:gd name="T2" fmla="*/ 867 w 7947"/>
              <a:gd name="T3" fmla="*/ 139 h 4750"/>
              <a:gd name="T4" fmla="*/ 139 w 7947"/>
              <a:gd name="T5" fmla="*/ 866 h 4750"/>
              <a:gd name="T6" fmla="*/ 139 w 7947"/>
              <a:gd name="T7" fmla="*/ 3882 h 4750"/>
              <a:gd name="T8" fmla="*/ 139 w 7947"/>
              <a:gd name="T9" fmla="*/ 3882 h 4750"/>
              <a:gd name="T10" fmla="*/ 867 w 7947"/>
              <a:gd name="T11" fmla="*/ 4610 h 4750"/>
              <a:gd name="T12" fmla="*/ 7079 w 7947"/>
              <a:gd name="T13" fmla="*/ 4610 h 4750"/>
              <a:gd name="T14" fmla="*/ 7079 w 7947"/>
              <a:gd name="T15" fmla="*/ 4610 h 4750"/>
              <a:gd name="T16" fmla="*/ 7807 w 7947"/>
              <a:gd name="T17" fmla="*/ 3882 h 4750"/>
              <a:gd name="T18" fmla="*/ 7807 w 7947"/>
              <a:gd name="T19" fmla="*/ 866 h 4750"/>
              <a:gd name="T20" fmla="*/ 7807 w 7947"/>
              <a:gd name="T21" fmla="*/ 866 h 4750"/>
              <a:gd name="T22" fmla="*/ 7079 w 7947"/>
              <a:gd name="T23" fmla="*/ 139 h 4750"/>
              <a:gd name="T24" fmla="*/ 867 w 7947"/>
              <a:gd name="T25" fmla="*/ 139 h 4750"/>
              <a:gd name="T26" fmla="*/ 7079 w 7947"/>
              <a:gd name="T27" fmla="*/ 4749 h 4750"/>
              <a:gd name="T28" fmla="*/ 867 w 7947"/>
              <a:gd name="T29" fmla="*/ 4749 h 4750"/>
              <a:gd name="T30" fmla="*/ 867 w 7947"/>
              <a:gd name="T31" fmla="*/ 4749 h 4750"/>
              <a:gd name="T32" fmla="*/ 0 w 7947"/>
              <a:gd name="T33" fmla="*/ 3882 h 4750"/>
              <a:gd name="T34" fmla="*/ 0 w 7947"/>
              <a:gd name="T35" fmla="*/ 866 h 4750"/>
              <a:gd name="T36" fmla="*/ 0 w 7947"/>
              <a:gd name="T37" fmla="*/ 866 h 4750"/>
              <a:gd name="T38" fmla="*/ 867 w 7947"/>
              <a:gd name="T39" fmla="*/ 0 h 4750"/>
              <a:gd name="T40" fmla="*/ 7079 w 7947"/>
              <a:gd name="T41" fmla="*/ 0 h 4750"/>
              <a:gd name="T42" fmla="*/ 7079 w 7947"/>
              <a:gd name="T43" fmla="*/ 0 h 4750"/>
              <a:gd name="T44" fmla="*/ 7946 w 7947"/>
              <a:gd name="T45" fmla="*/ 866 h 4750"/>
              <a:gd name="T46" fmla="*/ 7946 w 7947"/>
              <a:gd name="T47" fmla="*/ 3882 h 4750"/>
              <a:gd name="T48" fmla="*/ 7946 w 7947"/>
              <a:gd name="T49" fmla="*/ 3882 h 4750"/>
              <a:gd name="T50" fmla="*/ 7079 w 7947"/>
              <a:gd name="T51" fmla="*/ 4749 h 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47" h="4750">
                <a:moveTo>
                  <a:pt x="867" y="139"/>
                </a:moveTo>
                <a:lnTo>
                  <a:pt x="867" y="139"/>
                </a:lnTo>
                <a:cubicBezTo>
                  <a:pt x="466" y="139"/>
                  <a:pt x="139" y="465"/>
                  <a:pt x="139" y="866"/>
                </a:cubicBezTo>
                <a:lnTo>
                  <a:pt x="139" y="3882"/>
                </a:lnTo>
                <a:lnTo>
                  <a:pt x="139" y="3882"/>
                </a:lnTo>
                <a:cubicBezTo>
                  <a:pt x="139" y="4283"/>
                  <a:pt x="466" y="4610"/>
                  <a:pt x="867" y="4610"/>
                </a:cubicBezTo>
                <a:lnTo>
                  <a:pt x="7079" y="4610"/>
                </a:lnTo>
                <a:lnTo>
                  <a:pt x="7079" y="4610"/>
                </a:lnTo>
                <a:cubicBezTo>
                  <a:pt x="7480" y="4610"/>
                  <a:pt x="7807" y="4283"/>
                  <a:pt x="7807" y="3882"/>
                </a:cubicBezTo>
                <a:lnTo>
                  <a:pt x="7807" y="866"/>
                </a:lnTo>
                <a:lnTo>
                  <a:pt x="7807" y="866"/>
                </a:lnTo>
                <a:cubicBezTo>
                  <a:pt x="7807" y="465"/>
                  <a:pt x="7480" y="139"/>
                  <a:pt x="7079" y="139"/>
                </a:cubicBezTo>
                <a:lnTo>
                  <a:pt x="867" y="139"/>
                </a:lnTo>
                <a:close/>
                <a:moveTo>
                  <a:pt x="7079" y="4749"/>
                </a:moveTo>
                <a:lnTo>
                  <a:pt x="867" y="4749"/>
                </a:lnTo>
                <a:lnTo>
                  <a:pt x="867" y="4749"/>
                </a:lnTo>
                <a:cubicBezTo>
                  <a:pt x="389" y="4749"/>
                  <a:pt x="0" y="4360"/>
                  <a:pt x="0" y="3882"/>
                </a:cubicBezTo>
                <a:lnTo>
                  <a:pt x="0" y="866"/>
                </a:lnTo>
                <a:lnTo>
                  <a:pt x="0" y="866"/>
                </a:lnTo>
                <a:cubicBezTo>
                  <a:pt x="0" y="388"/>
                  <a:pt x="389" y="0"/>
                  <a:pt x="867" y="0"/>
                </a:cubicBezTo>
                <a:lnTo>
                  <a:pt x="7079" y="0"/>
                </a:lnTo>
                <a:lnTo>
                  <a:pt x="7079" y="0"/>
                </a:lnTo>
                <a:cubicBezTo>
                  <a:pt x="7557" y="0"/>
                  <a:pt x="7946" y="388"/>
                  <a:pt x="7946" y="866"/>
                </a:cubicBezTo>
                <a:lnTo>
                  <a:pt x="7946" y="3882"/>
                </a:lnTo>
                <a:lnTo>
                  <a:pt x="7946" y="3882"/>
                </a:lnTo>
                <a:cubicBezTo>
                  <a:pt x="7946" y="4360"/>
                  <a:pt x="7557" y="4749"/>
                  <a:pt x="7079" y="4749"/>
                </a:cubicBezTo>
                <a:close/>
              </a:path>
            </a:pathLst>
          </a:custGeom>
          <a:solidFill>
            <a:srgbClr val="FF8300"/>
          </a:solidFill>
          <a:ln>
            <a:noFill/>
          </a:ln>
          <a:effectLst/>
        </p:spPr>
        <p:txBody>
          <a:bodyPr wrap="none" anchor="ctr"/>
          <a:lstStyle/>
          <a:p>
            <a:endParaRPr lang="en-US" sz="3266">
              <a:latin typeface="Lato Light" panose="020F0502020204030203" pitchFamily="34" charset="0"/>
            </a:endParaRPr>
          </a:p>
        </p:txBody>
      </p:sp>
      <p:sp>
        <p:nvSpPr>
          <p:cNvPr id="16" name="Freeform 3">
            <a:extLst>
              <a:ext uri="{FF2B5EF4-FFF2-40B4-BE49-F238E27FC236}">
                <a16:creationId xmlns:a16="http://schemas.microsoft.com/office/drawing/2014/main" id="{800B4B98-AFF6-B6DB-756F-60384428D40F}"/>
              </a:ext>
            </a:extLst>
          </p:cNvPr>
          <p:cNvSpPr>
            <a:spLocks noChangeArrowheads="1"/>
          </p:cNvSpPr>
          <p:nvPr/>
        </p:nvSpPr>
        <p:spPr bwMode="auto">
          <a:xfrm>
            <a:off x="5110539" y="1496210"/>
            <a:ext cx="3075648" cy="852109"/>
          </a:xfrm>
          <a:custGeom>
            <a:avLst/>
            <a:gdLst>
              <a:gd name="T0" fmla="*/ 1285 w 1286"/>
              <a:gd name="T1" fmla="*/ 642 h 1286"/>
              <a:gd name="T2" fmla="*/ 1285 w 1286"/>
              <a:gd name="T3" fmla="*/ 642 h 1286"/>
              <a:gd name="T4" fmla="*/ 642 w 1286"/>
              <a:gd name="T5" fmla="*/ 0 h 1286"/>
              <a:gd name="T6" fmla="*/ 642 w 1286"/>
              <a:gd name="T7" fmla="*/ 0 h 1286"/>
              <a:gd name="T8" fmla="*/ 0 w 1286"/>
              <a:gd name="T9" fmla="*/ 642 h 1286"/>
              <a:gd name="T10" fmla="*/ 0 w 1286"/>
              <a:gd name="T11" fmla="*/ 642 h 1286"/>
              <a:gd name="T12" fmla="*/ 642 w 1286"/>
              <a:gd name="T13" fmla="*/ 1285 h 1286"/>
              <a:gd name="T14" fmla="*/ 642 w 1286"/>
              <a:gd name="T15" fmla="*/ 1285 h 1286"/>
              <a:gd name="T16" fmla="*/ 1285 w 1286"/>
              <a:gd name="T17" fmla="*/ 642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6" h="1286">
                <a:moveTo>
                  <a:pt x="1285" y="642"/>
                </a:moveTo>
                <a:lnTo>
                  <a:pt x="1285" y="642"/>
                </a:lnTo>
                <a:cubicBezTo>
                  <a:pt x="1285" y="287"/>
                  <a:pt x="997" y="0"/>
                  <a:pt x="642" y="0"/>
                </a:cubicBezTo>
                <a:lnTo>
                  <a:pt x="642" y="0"/>
                </a:lnTo>
                <a:cubicBezTo>
                  <a:pt x="287" y="0"/>
                  <a:pt x="0" y="287"/>
                  <a:pt x="0" y="642"/>
                </a:cubicBezTo>
                <a:lnTo>
                  <a:pt x="0" y="642"/>
                </a:lnTo>
                <a:cubicBezTo>
                  <a:pt x="0" y="997"/>
                  <a:pt x="287" y="1285"/>
                  <a:pt x="642" y="1285"/>
                </a:cubicBezTo>
                <a:lnTo>
                  <a:pt x="642" y="1285"/>
                </a:lnTo>
                <a:cubicBezTo>
                  <a:pt x="997" y="1285"/>
                  <a:pt x="1285" y="997"/>
                  <a:pt x="1285" y="642"/>
                </a:cubicBezTo>
              </a:path>
            </a:pathLst>
          </a:custGeom>
          <a:solidFill>
            <a:srgbClr val="FF8300"/>
          </a:solidFill>
          <a:ln>
            <a:solidFill>
              <a:srgbClr val="FF8300"/>
            </a:solidFill>
          </a:ln>
          <a:effectLst/>
        </p:spPr>
        <p:txBody>
          <a:bodyPr wrap="none" anchor="ctr"/>
          <a:lstStyle/>
          <a:p>
            <a:endParaRPr lang="en-US" sz="3266">
              <a:latin typeface="Lato Light" panose="020F0502020204030203" pitchFamily="34" charset="0"/>
            </a:endParaRPr>
          </a:p>
        </p:txBody>
      </p:sp>
      <p:sp>
        <p:nvSpPr>
          <p:cNvPr id="17" name="TextBox 16">
            <a:extLst>
              <a:ext uri="{FF2B5EF4-FFF2-40B4-BE49-F238E27FC236}">
                <a16:creationId xmlns:a16="http://schemas.microsoft.com/office/drawing/2014/main" id="{5BF29D5E-EF4E-6013-8D86-7F5070F0E444}"/>
              </a:ext>
            </a:extLst>
          </p:cNvPr>
          <p:cNvSpPr txBox="1"/>
          <p:nvPr/>
        </p:nvSpPr>
        <p:spPr>
          <a:xfrm>
            <a:off x="5941951" y="1696992"/>
            <a:ext cx="1412823" cy="646331"/>
          </a:xfrm>
          <a:prstGeom prst="rect">
            <a:avLst/>
          </a:prstGeom>
        </p:spPr>
        <p:txBody>
          <a:bodyPr vert="horz" wrap="square" lIns="45720" tIns="22860" rIns="45720" bIns="22860" rtlCol="0" anchor="ctr">
            <a:spAutoFit/>
          </a:bodyPr>
          <a:lstStyle>
            <a:defPPr>
              <a:defRPr lang="en-US"/>
            </a:defPPr>
            <a:lvl1pPr indent="0" algn="ctr" defTabSz="1087636">
              <a:lnSpc>
                <a:spcPct val="120000"/>
              </a:lnSpc>
              <a:spcBef>
                <a:spcPct val="20000"/>
              </a:spcBef>
              <a:buFont typeface="Arial" panose="020B0604020202020204" pitchFamily="34" charset="0"/>
              <a:buNone/>
              <a:defRPr b="1">
                <a:solidFill>
                  <a:schemeClr val="bg1"/>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Billing cycles </a:t>
            </a:r>
          </a:p>
          <a:p>
            <a:endParaRPr lang="en-US"/>
          </a:p>
        </p:txBody>
      </p:sp>
      <p:sp>
        <p:nvSpPr>
          <p:cNvPr id="18" name="TextBox 17">
            <a:extLst>
              <a:ext uri="{FF2B5EF4-FFF2-40B4-BE49-F238E27FC236}">
                <a16:creationId xmlns:a16="http://schemas.microsoft.com/office/drawing/2014/main" id="{0FDD6419-9049-31B2-CD51-7AEA8B7DE3C2}"/>
              </a:ext>
            </a:extLst>
          </p:cNvPr>
          <p:cNvSpPr txBox="1"/>
          <p:nvPr/>
        </p:nvSpPr>
        <p:spPr>
          <a:xfrm>
            <a:off x="5375382" y="4126986"/>
            <a:ext cx="2547572" cy="2575805"/>
          </a:xfrm>
          <a:prstGeom prst="rect">
            <a:avLst/>
          </a:prstGeom>
        </p:spPr>
        <p:txBody>
          <a:bodyPr vert="horz" wrap="square" lIns="45720" tIns="22860" rIns="45720" bIns="22860" numCol="2" rtlCol="0" anchor="ctr">
            <a:spAutoFit/>
          </a:bodyPr>
          <a:lstStyle>
            <a:defPPr>
              <a:defRPr lang="en-US"/>
            </a:defPPr>
            <a:lvl1pPr indent="0" algn="ctr" defTabSz="1087636">
              <a:lnSpc>
                <a:spcPct val="120000"/>
              </a:lnSpc>
              <a:spcBef>
                <a:spcPct val="20000"/>
              </a:spcBef>
              <a:buFont typeface="Arial" panose="020B0604020202020204" pitchFamily="34" charset="0"/>
              <a:buNone/>
              <a:defRPr sz="1300" b="1">
                <a:solidFill>
                  <a:schemeClr val="tx2"/>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endParaRPr lang="en-US"/>
          </a:p>
          <a:p>
            <a:r>
              <a:rPr lang="en-US"/>
              <a:t>Year Quarters </a:t>
            </a:r>
          </a:p>
          <a:p>
            <a:r>
              <a:rPr lang="en-US"/>
              <a:t>Q1: Jan – Mar</a:t>
            </a:r>
          </a:p>
          <a:p>
            <a:r>
              <a:rPr lang="en-US"/>
              <a:t>Q2: Apr – Jun</a:t>
            </a:r>
          </a:p>
          <a:p>
            <a:r>
              <a:rPr lang="en-US"/>
              <a:t>Q3: Jul – Sep</a:t>
            </a:r>
          </a:p>
          <a:p>
            <a:r>
              <a:rPr lang="en-US"/>
              <a:t>Q4: Oct – Dec </a:t>
            </a:r>
          </a:p>
          <a:p>
            <a:endParaRPr lang="en-US"/>
          </a:p>
          <a:p>
            <a:endParaRPr lang="en-US"/>
          </a:p>
          <a:p>
            <a:endParaRPr lang="en-US"/>
          </a:p>
          <a:p>
            <a:endParaRPr lang="en-US"/>
          </a:p>
          <a:p>
            <a:r>
              <a:rPr lang="en-US"/>
              <a:t>State Quarters</a:t>
            </a:r>
          </a:p>
          <a:p>
            <a:r>
              <a:rPr lang="en-US"/>
              <a:t>Q1: Sep – Nov</a:t>
            </a:r>
          </a:p>
          <a:p>
            <a:r>
              <a:rPr lang="en-US"/>
              <a:t>Q2: Dec – Feb</a:t>
            </a:r>
          </a:p>
          <a:p>
            <a:r>
              <a:rPr lang="en-US"/>
              <a:t>Q3: Mar – May</a:t>
            </a:r>
          </a:p>
          <a:p>
            <a:r>
              <a:rPr lang="en-US"/>
              <a:t>Q4: Jun – Aug</a:t>
            </a:r>
          </a:p>
        </p:txBody>
      </p:sp>
      <p:sp>
        <p:nvSpPr>
          <p:cNvPr id="19" name="Freeform 2">
            <a:extLst>
              <a:ext uri="{FF2B5EF4-FFF2-40B4-BE49-F238E27FC236}">
                <a16:creationId xmlns:a16="http://schemas.microsoft.com/office/drawing/2014/main" id="{35AD7ACC-9C56-CFF1-2FE0-0B3283CE0FCF}"/>
              </a:ext>
            </a:extLst>
          </p:cNvPr>
          <p:cNvSpPr>
            <a:spLocks noChangeArrowheads="1"/>
          </p:cNvSpPr>
          <p:nvPr/>
        </p:nvSpPr>
        <p:spPr bwMode="auto">
          <a:xfrm>
            <a:off x="8967704" y="1772299"/>
            <a:ext cx="2597270" cy="4930492"/>
          </a:xfrm>
          <a:custGeom>
            <a:avLst/>
            <a:gdLst>
              <a:gd name="T0" fmla="*/ 867 w 7947"/>
              <a:gd name="T1" fmla="*/ 139 h 4750"/>
              <a:gd name="T2" fmla="*/ 867 w 7947"/>
              <a:gd name="T3" fmla="*/ 139 h 4750"/>
              <a:gd name="T4" fmla="*/ 139 w 7947"/>
              <a:gd name="T5" fmla="*/ 866 h 4750"/>
              <a:gd name="T6" fmla="*/ 139 w 7947"/>
              <a:gd name="T7" fmla="*/ 3882 h 4750"/>
              <a:gd name="T8" fmla="*/ 139 w 7947"/>
              <a:gd name="T9" fmla="*/ 3882 h 4750"/>
              <a:gd name="T10" fmla="*/ 867 w 7947"/>
              <a:gd name="T11" fmla="*/ 4610 h 4750"/>
              <a:gd name="T12" fmla="*/ 7079 w 7947"/>
              <a:gd name="T13" fmla="*/ 4610 h 4750"/>
              <a:gd name="T14" fmla="*/ 7079 w 7947"/>
              <a:gd name="T15" fmla="*/ 4610 h 4750"/>
              <a:gd name="T16" fmla="*/ 7807 w 7947"/>
              <a:gd name="T17" fmla="*/ 3882 h 4750"/>
              <a:gd name="T18" fmla="*/ 7807 w 7947"/>
              <a:gd name="T19" fmla="*/ 866 h 4750"/>
              <a:gd name="T20" fmla="*/ 7807 w 7947"/>
              <a:gd name="T21" fmla="*/ 866 h 4750"/>
              <a:gd name="T22" fmla="*/ 7079 w 7947"/>
              <a:gd name="T23" fmla="*/ 139 h 4750"/>
              <a:gd name="T24" fmla="*/ 867 w 7947"/>
              <a:gd name="T25" fmla="*/ 139 h 4750"/>
              <a:gd name="T26" fmla="*/ 7079 w 7947"/>
              <a:gd name="T27" fmla="*/ 4749 h 4750"/>
              <a:gd name="T28" fmla="*/ 867 w 7947"/>
              <a:gd name="T29" fmla="*/ 4749 h 4750"/>
              <a:gd name="T30" fmla="*/ 867 w 7947"/>
              <a:gd name="T31" fmla="*/ 4749 h 4750"/>
              <a:gd name="T32" fmla="*/ 0 w 7947"/>
              <a:gd name="T33" fmla="*/ 3882 h 4750"/>
              <a:gd name="T34" fmla="*/ 0 w 7947"/>
              <a:gd name="T35" fmla="*/ 866 h 4750"/>
              <a:gd name="T36" fmla="*/ 0 w 7947"/>
              <a:gd name="T37" fmla="*/ 866 h 4750"/>
              <a:gd name="T38" fmla="*/ 867 w 7947"/>
              <a:gd name="T39" fmla="*/ 0 h 4750"/>
              <a:gd name="T40" fmla="*/ 7079 w 7947"/>
              <a:gd name="T41" fmla="*/ 0 h 4750"/>
              <a:gd name="T42" fmla="*/ 7079 w 7947"/>
              <a:gd name="T43" fmla="*/ 0 h 4750"/>
              <a:gd name="T44" fmla="*/ 7946 w 7947"/>
              <a:gd name="T45" fmla="*/ 866 h 4750"/>
              <a:gd name="T46" fmla="*/ 7946 w 7947"/>
              <a:gd name="T47" fmla="*/ 3882 h 4750"/>
              <a:gd name="T48" fmla="*/ 7946 w 7947"/>
              <a:gd name="T49" fmla="*/ 3882 h 4750"/>
              <a:gd name="T50" fmla="*/ 7079 w 7947"/>
              <a:gd name="T51" fmla="*/ 4749 h 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47" h="4750">
                <a:moveTo>
                  <a:pt x="867" y="139"/>
                </a:moveTo>
                <a:lnTo>
                  <a:pt x="867" y="139"/>
                </a:lnTo>
                <a:cubicBezTo>
                  <a:pt x="466" y="139"/>
                  <a:pt x="139" y="465"/>
                  <a:pt x="139" y="866"/>
                </a:cubicBezTo>
                <a:lnTo>
                  <a:pt x="139" y="3882"/>
                </a:lnTo>
                <a:lnTo>
                  <a:pt x="139" y="3882"/>
                </a:lnTo>
                <a:cubicBezTo>
                  <a:pt x="139" y="4283"/>
                  <a:pt x="466" y="4610"/>
                  <a:pt x="867" y="4610"/>
                </a:cubicBezTo>
                <a:lnTo>
                  <a:pt x="7079" y="4610"/>
                </a:lnTo>
                <a:lnTo>
                  <a:pt x="7079" y="4610"/>
                </a:lnTo>
                <a:cubicBezTo>
                  <a:pt x="7480" y="4610"/>
                  <a:pt x="7807" y="4283"/>
                  <a:pt x="7807" y="3882"/>
                </a:cubicBezTo>
                <a:lnTo>
                  <a:pt x="7807" y="866"/>
                </a:lnTo>
                <a:lnTo>
                  <a:pt x="7807" y="866"/>
                </a:lnTo>
                <a:cubicBezTo>
                  <a:pt x="7807" y="465"/>
                  <a:pt x="7480" y="139"/>
                  <a:pt x="7079" y="139"/>
                </a:cubicBezTo>
                <a:lnTo>
                  <a:pt x="867" y="139"/>
                </a:lnTo>
                <a:close/>
                <a:moveTo>
                  <a:pt x="7079" y="4749"/>
                </a:moveTo>
                <a:lnTo>
                  <a:pt x="867" y="4749"/>
                </a:lnTo>
                <a:lnTo>
                  <a:pt x="867" y="4749"/>
                </a:lnTo>
                <a:cubicBezTo>
                  <a:pt x="389" y="4749"/>
                  <a:pt x="0" y="4360"/>
                  <a:pt x="0" y="3882"/>
                </a:cubicBezTo>
                <a:lnTo>
                  <a:pt x="0" y="866"/>
                </a:lnTo>
                <a:lnTo>
                  <a:pt x="0" y="866"/>
                </a:lnTo>
                <a:cubicBezTo>
                  <a:pt x="0" y="388"/>
                  <a:pt x="389" y="0"/>
                  <a:pt x="867" y="0"/>
                </a:cubicBezTo>
                <a:lnTo>
                  <a:pt x="7079" y="0"/>
                </a:lnTo>
                <a:lnTo>
                  <a:pt x="7079" y="0"/>
                </a:lnTo>
                <a:cubicBezTo>
                  <a:pt x="7557" y="0"/>
                  <a:pt x="7946" y="388"/>
                  <a:pt x="7946" y="866"/>
                </a:cubicBezTo>
                <a:lnTo>
                  <a:pt x="7946" y="3882"/>
                </a:lnTo>
                <a:lnTo>
                  <a:pt x="7946" y="3882"/>
                </a:lnTo>
                <a:cubicBezTo>
                  <a:pt x="7946" y="4360"/>
                  <a:pt x="7557" y="4749"/>
                  <a:pt x="7079" y="4749"/>
                </a:cubicBezTo>
                <a:close/>
              </a:path>
            </a:pathLst>
          </a:custGeom>
          <a:solidFill>
            <a:srgbClr val="A5A5A5"/>
          </a:solidFill>
          <a:ln>
            <a:noFill/>
          </a:ln>
          <a:effectLst/>
        </p:spPr>
        <p:txBody>
          <a:bodyPr wrap="none" anchor="ctr"/>
          <a:lstStyle/>
          <a:p>
            <a:endParaRPr lang="en-US" sz="3266">
              <a:latin typeface="Lato Light" panose="020F0502020204030203" pitchFamily="34" charset="0"/>
            </a:endParaRPr>
          </a:p>
        </p:txBody>
      </p:sp>
      <p:sp>
        <p:nvSpPr>
          <p:cNvPr id="20" name="Freeform 3">
            <a:extLst>
              <a:ext uri="{FF2B5EF4-FFF2-40B4-BE49-F238E27FC236}">
                <a16:creationId xmlns:a16="http://schemas.microsoft.com/office/drawing/2014/main" id="{112C4F9E-3291-601C-D2BC-6952CD9172D0}"/>
              </a:ext>
            </a:extLst>
          </p:cNvPr>
          <p:cNvSpPr>
            <a:spLocks noChangeArrowheads="1"/>
          </p:cNvSpPr>
          <p:nvPr/>
        </p:nvSpPr>
        <p:spPr bwMode="auto">
          <a:xfrm>
            <a:off x="8728515" y="1491214"/>
            <a:ext cx="3075648" cy="852109"/>
          </a:xfrm>
          <a:custGeom>
            <a:avLst/>
            <a:gdLst>
              <a:gd name="T0" fmla="*/ 1285 w 1286"/>
              <a:gd name="T1" fmla="*/ 642 h 1286"/>
              <a:gd name="T2" fmla="*/ 1285 w 1286"/>
              <a:gd name="T3" fmla="*/ 642 h 1286"/>
              <a:gd name="T4" fmla="*/ 642 w 1286"/>
              <a:gd name="T5" fmla="*/ 0 h 1286"/>
              <a:gd name="T6" fmla="*/ 642 w 1286"/>
              <a:gd name="T7" fmla="*/ 0 h 1286"/>
              <a:gd name="T8" fmla="*/ 0 w 1286"/>
              <a:gd name="T9" fmla="*/ 642 h 1286"/>
              <a:gd name="T10" fmla="*/ 0 w 1286"/>
              <a:gd name="T11" fmla="*/ 642 h 1286"/>
              <a:gd name="T12" fmla="*/ 642 w 1286"/>
              <a:gd name="T13" fmla="*/ 1285 h 1286"/>
              <a:gd name="T14" fmla="*/ 642 w 1286"/>
              <a:gd name="T15" fmla="*/ 1285 h 1286"/>
              <a:gd name="T16" fmla="*/ 1285 w 1286"/>
              <a:gd name="T17" fmla="*/ 642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6" h="1286">
                <a:moveTo>
                  <a:pt x="1285" y="642"/>
                </a:moveTo>
                <a:lnTo>
                  <a:pt x="1285" y="642"/>
                </a:lnTo>
                <a:cubicBezTo>
                  <a:pt x="1285" y="287"/>
                  <a:pt x="997" y="0"/>
                  <a:pt x="642" y="0"/>
                </a:cubicBezTo>
                <a:lnTo>
                  <a:pt x="642" y="0"/>
                </a:lnTo>
                <a:cubicBezTo>
                  <a:pt x="287" y="0"/>
                  <a:pt x="0" y="287"/>
                  <a:pt x="0" y="642"/>
                </a:cubicBezTo>
                <a:lnTo>
                  <a:pt x="0" y="642"/>
                </a:lnTo>
                <a:cubicBezTo>
                  <a:pt x="0" y="997"/>
                  <a:pt x="287" y="1285"/>
                  <a:pt x="642" y="1285"/>
                </a:cubicBezTo>
                <a:lnTo>
                  <a:pt x="642" y="1285"/>
                </a:lnTo>
                <a:cubicBezTo>
                  <a:pt x="997" y="1285"/>
                  <a:pt x="1285" y="997"/>
                  <a:pt x="1285" y="642"/>
                </a:cubicBezTo>
              </a:path>
            </a:pathLst>
          </a:custGeom>
          <a:solidFill>
            <a:srgbClr val="A5A5A5"/>
          </a:solidFill>
          <a:ln>
            <a:solidFill>
              <a:srgbClr val="A5A5A5"/>
            </a:solidFill>
          </a:ln>
          <a:effectLst/>
        </p:spPr>
        <p:txBody>
          <a:bodyPr wrap="none" anchor="ctr"/>
          <a:lstStyle/>
          <a:p>
            <a:endParaRPr lang="en-US" sz="3266">
              <a:latin typeface="Lato Light" panose="020F0502020204030203" pitchFamily="34" charset="0"/>
            </a:endParaRPr>
          </a:p>
        </p:txBody>
      </p:sp>
      <p:sp>
        <p:nvSpPr>
          <p:cNvPr id="21" name="TextBox 20">
            <a:extLst>
              <a:ext uri="{FF2B5EF4-FFF2-40B4-BE49-F238E27FC236}">
                <a16:creationId xmlns:a16="http://schemas.microsoft.com/office/drawing/2014/main" id="{31C2D1BE-EADB-5310-51DA-9BE1936B51C8}"/>
              </a:ext>
            </a:extLst>
          </p:cNvPr>
          <p:cNvSpPr txBox="1"/>
          <p:nvPr/>
        </p:nvSpPr>
        <p:spPr>
          <a:xfrm>
            <a:off x="9406365" y="1696992"/>
            <a:ext cx="1819344" cy="369332"/>
          </a:xfrm>
          <a:prstGeom prst="rect">
            <a:avLst/>
          </a:prstGeom>
        </p:spPr>
        <p:txBody>
          <a:bodyPr vert="horz" wrap="square" lIns="45720" tIns="22860" rIns="45720" bIns="22860" rtlCol="0" anchor="ctr">
            <a:spAutoFit/>
          </a:bodyPr>
          <a:lstStyle>
            <a:defPPr>
              <a:defRPr lang="en-US"/>
            </a:defPPr>
            <a:lvl1pPr indent="0" algn="ctr" defTabSz="1087636">
              <a:lnSpc>
                <a:spcPct val="120000"/>
              </a:lnSpc>
              <a:spcBef>
                <a:spcPct val="20000"/>
              </a:spcBef>
              <a:buFont typeface="Arial" panose="020B0604020202020204" pitchFamily="34" charset="0"/>
              <a:buNone/>
              <a:defRPr b="1">
                <a:solidFill>
                  <a:schemeClr val="bg1"/>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Types of invoices </a:t>
            </a:r>
          </a:p>
        </p:txBody>
      </p:sp>
      <p:sp>
        <p:nvSpPr>
          <p:cNvPr id="22" name="TextBox 21">
            <a:extLst>
              <a:ext uri="{FF2B5EF4-FFF2-40B4-BE49-F238E27FC236}">
                <a16:creationId xmlns:a16="http://schemas.microsoft.com/office/drawing/2014/main" id="{5F8D031A-D178-F77E-068D-A67B72492D05}"/>
              </a:ext>
            </a:extLst>
          </p:cNvPr>
          <p:cNvSpPr txBox="1"/>
          <p:nvPr/>
        </p:nvSpPr>
        <p:spPr>
          <a:xfrm>
            <a:off x="8967704" y="2343323"/>
            <a:ext cx="2597270" cy="4208524"/>
          </a:xfrm>
          <a:prstGeom prst="rect">
            <a:avLst/>
          </a:prstGeom>
        </p:spPr>
        <p:txBody>
          <a:bodyPr vert="horz" wrap="square" lIns="45720" tIns="22860" rIns="45720" bIns="22860" rtlCol="0" anchor="ctr">
            <a:spAutoFit/>
          </a:bodyPr>
          <a:lstStyle>
            <a:defPPr>
              <a:defRPr lang="en-US"/>
            </a:defPPr>
            <a:lvl1pPr indent="0" algn="ctr" defTabSz="1087636">
              <a:lnSpc>
                <a:spcPct val="120000"/>
              </a:lnSpc>
              <a:spcBef>
                <a:spcPct val="20000"/>
              </a:spcBef>
              <a:buFont typeface="Arial" panose="020B0604020202020204" pitchFamily="34" charset="0"/>
              <a:buNone/>
              <a:defRPr sz="1300" b="1">
                <a:solidFill>
                  <a:schemeClr val="tx2"/>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Form 1034/1035 </a:t>
            </a:r>
          </a:p>
          <a:p>
            <a:r>
              <a:rPr lang="en-US"/>
              <a:t>(Regular Invoices)</a:t>
            </a:r>
          </a:p>
          <a:p>
            <a:endParaRPr lang="en-US"/>
          </a:p>
          <a:p>
            <a:r>
              <a:rPr lang="en-US"/>
              <a:t>Generic invoices </a:t>
            </a:r>
          </a:p>
          <a:p>
            <a:r>
              <a:rPr lang="en-US"/>
              <a:t>(Invoices with logo)</a:t>
            </a:r>
          </a:p>
          <a:p>
            <a:endParaRPr lang="en-US"/>
          </a:p>
          <a:p>
            <a:r>
              <a:rPr lang="en-US"/>
              <a:t>SF-270 </a:t>
            </a:r>
          </a:p>
          <a:p>
            <a:r>
              <a:rPr lang="en-US"/>
              <a:t>(Standard Federal Form)</a:t>
            </a:r>
          </a:p>
          <a:p>
            <a:endParaRPr lang="en-US"/>
          </a:p>
          <a:p>
            <a:r>
              <a:rPr lang="en-US"/>
              <a:t>Manual Invoices </a:t>
            </a:r>
          </a:p>
          <a:p>
            <a:r>
              <a:rPr lang="en-US"/>
              <a:t>Based on templates received </a:t>
            </a:r>
          </a:p>
          <a:p>
            <a:r>
              <a:rPr lang="en-US"/>
              <a:t>from agencies</a:t>
            </a:r>
          </a:p>
          <a:p>
            <a:endParaRPr lang="en-US"/>
          </a:p>
          <a:p>
            <a:r>
              <a:rPr lang="en-US"/>
              <a:t>LOC reports</a:t>
            </a:r>
          </a:p>
        </p:txBody>
      </p:sp>
      <p:sp>
        <p:nvSpPr>
          <p:cNvPr id="8" name="TextBox 7">
            <a:extLst>
              <a:ext uri="{FF2B5EF4-FFF2-40B4-BE49-F238E27FC236}">
                <a16:creationId xmlns:a16="http://schemas.microsoft.com/office/drawing/2014/main" id="{91254ABF-EDFA-EAC6-405A-5B2068437C1E}"/>
              </a:ext>
            </a:extLst>
          </p:cNvPr>
          <p:cNvSpPr txBox="1"/>
          <p:nvPr/>
        </p:nvSpPr>
        <p:spPr>
          <a:xfrm>
            <a:off x="6100661" y="2882758"/>
            <a:ext cx="1896035" cy="1369606"/>
          </a:xfrm>
          <a:prstGeom prst="rect">
            <a:avLst/>
          </a:prstGeom>
          <a:noFill/>
        </p:spPr>
        <p:txBody>
          <a:bodyPr wrap="square" rtlCol="0">
            <a:spAutoFit/>
          </a:bodyPr>
          <a:lstStyle/>
          <a:p>
            <a:r>
              <a:rPr lang="en-US" sz="1400" b="1">
                <a:solidFill>
                  <a:schemeClr val="tx2"/>
                </a:solidFill>
                <a:cs typeface="Open Sans Light"/>
              </a:rPr>
              <a:t>On Demand</a:t>
            </a:r>
          </a:p>
          <a:p>
            <a:endParaRPr lang="en-US" sz="1400" b="1">
              <a:solidFill>
                <a:schemeClr val="tx2"/>
              </a:solidFill>
              <a:cs typeface="Open Sans Light"/>
            </a:endParaRPr>
          </a:p>
          <a:p>
            <a:r>
              <a:rPr lang="en-US" sz="1400" b="1">
                <a:solidFill>
                  <a:schemeClr val="tx2"/>
                </a:solidFill>
                <a:cs typeface="Open Sans Light"/>
              </a:rPr>
              <a:t>Monthly</a:t>
            </a:r>
          </a:p>
          <a:p>
            <a:endParaRPr lang="en-US" sz="1400" b="1">
              <a:solidFill>
                <a:schemeClr val="tx2"/>
              </a:solidFill>
              <a:cs typeface="Open Sans Light"/>
            </a:endParaRPr>
          </a:p>
          <a:p>
            <a:r>
              <a:rPr lang="en-US" sz="1400" b="1">
                <a:solidFill>
                  <a:schemeClr val="tx2"/>
                </a:solidFill>
                <a:cs typeface="Open Sans Light"/>
              </a:rPr>
              <a:t>Quarterly</a:t>
            </a:r>
          </a:p>
          <a:p>
            <a:endParaRPr lang="en-US" sz="1300" b="1">
              <a:solidFill>
                <a:schemeClr val="tx2"/>
              </a:solidFill>
              <a:cs typeface="Open Sans Light"/>
            </a:endParaRPr>
          </a:p>
        </p:txBody>
      </p:sp>
      <p:grpSp>
        <p:nvGrpSpPr>
          <p:cNvPr id="9" name="Group 8">
            <a:extLst>
              <a:ext uri="{FF2B5EF4-FFF2-40B4-BE49-F238E27FC236}">
                <a16:creationId xmlns:a16="http://schemas.microsoft.com/office/drawing/2014/main" id="{AC1ECA4A-B464-278F-4BB9-0C47DAC8EF45}"/>
              </a:ext>
            </a:extLst>
          </p:cNvPr>
          <p:cNvGrpSpPr/>
          <p:nvPr/>
        </p:nvGrpSpPr>
        <p:grpSpPr>
          <a:xfrm>
            <a:off x="338520" y="100156"/>
            <a:ext cx="3608192" cy="476389"/>
            <a:chOff x="1313431" y="158615"/>
            <a:chExt cx="3640251" cy="685928"/>
          </a:xfrm>
        </p:grpSpPr>
        <p:grpSp>
          <p:nvGrpSpPr>
            <p:cNvPr id="11" name="Group 2">
              <a:extLst>
                <a:ext uri="{FF2B5EF4-FFF2-40B4-BE49-F238E27FC236}">
                  <a16:creationId xmlns:a16="http://schemas.microsoft.com/office/drawing/2014/main" id="{F35391C6-3EF7-D876-D2FF-98A3267AE513}"/>
                </a:ext>
              </a:extLst>
            </p:cNvPr>
            <p:cNvGrpSpPr/>
            <p:nvPr/>
          </p:nvGrpSpPr>
          <p:grpSpPr>
            <a:xfrm>
              <a:off x="1313431" y="158615"/>
              <a:ext cx="3640251" cy="685928"/>
              <a:chOff x="0" y="0"/>
              <a:chExt cx="1587375" cy="299107"/>
            </a:xfrm>
          </p:grpSpPr>
          <p:sp>
            <p:nvSpPr>
              <p:cNvPr id="13" name="Freeform 3">
                <a:extLst>
                  <a:ext uri="{FF2B5EF4-FFF2-40B4-BE49-F238E27FC236}">
                    <a16:creationId xmlns:a16="http://schemas.microsoft.com/office/drawing/2014/main" id="{869283BC-F482-4428-B9C8-39A085C9B258}"/>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4" name="TextBox 4">
                <a:extLst>
                  <a:ext uri="{FF2B5EF4-FFF2-40B4-BE49-F238E27FC236}">
                    <a16:creationId xmlns:a16="http://schemas.microsoft.com/office/drawing/2014/main" id="{8BFA49AF-077E-4FFE-61E8-D3DCE2E65853}"/>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2" name="Freeform 6">
              <a:extLst>
                <a:ext uri="{FF2B5EF4-FFF2-40B4-BE49-F238E27FC236}">
                  <a16:creationId xmlns:a16="http://schemas.microsoft.com/office/drawing/2014/main" id="{7D6A949D-B51E-5338-1859-B5E45116B041}"/>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Cash Management</a:t>
              </a:r>
            </a:p>
          </p:txBody>
        </p:sp>
      </p:grpSp>
    </p:spTree>
    <p:extLst>
      <p:ext uri="{BB962C8B-B14F-4D97-AF65-F5344CB8AC3E}">
        <p14:creationId xmlns:p14="http://schemas.microsoft.com/office/powerpoint/2010/main" val="394968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C3772-23E7-7FFC-96F3-54002A50823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56D8EFD-54BF-9EB2-2F7F-79919057BDAB}"/>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B3BBA209-8155-8CE8-6762-A455C4EDAAAE}"/>
              </a:ext>
            </a:extLst>
          </p:cNvPr>
          <p:cNvSpPr txBox="1">
            <a:spLocks noChangeArrowheads="1"/>
          </p:cNvSpPr>
          <p:nvPr/>
        </p:nvSpPr>
        <p:spPr bwMode="auto">
          <a:xfrm>
            <a:off x="1002838" y="769771"/>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s-419" altLang="en-US" sz="3500">
                <a:solidFill>
                  <a:schemeClr val="bg1"/>
                </a:solidFill>
                <a:ea typeface="Open Sans Semibold" panose="020B0706030804020204" pitchFamily="34" charset="0"/>
                <a:cs typeface="Calibri" panose="020F0502020204030204" pitchFamily="34" charset="0"/>
              </a:rPr>
              <a:t>A</a:t>
            </a:r>
            <a:r>
              <a:rPr lang="en-US" altLang="en-US" sz="3500" err="1">
                <a:solidFill>
                  <a:schemeClr val="bg1"/>
                </a:solidFill>
                <a:ea typeface="Open Sans Semibold" panose="020B0706030804020204" pitchFamily="34" charset="0"/>
                <a:cs typeface="Calibri" panose="020F0502020204030204" pitchFamily="34" charset="0"/>
              </a:rPr>
              <a:t>ccounts</a:t>
            </a:r>
            <a:r>
              <a:rPr lang="en-US" altLang="en-US" sz="3500">
                <a:solidFill>
                  <a:schemeClr val="bg1"/>
                </a:solidFill>
                <a:ea typeface="Open Sans Semibold" panose="020B0706030804020204" pitchFamily="34" charset="0"/>
                <a:cs typeface="Calibri" panose="020F0502020204030204" pitchFamily="34" charset="0"/>
              </a:rPr>
              <a:t> Receivables</a:t>
            </a:r>
          </a:p>
        </p:txBody>
      </p:sp>
      <p:sp>
        <p:nvSpPr>
          <p:cNvPr id="4" name="Content Placeholder 2">
            <a:extLst>
              <a:ext uri="{FF2B5EF4-FFF2-40B4-BE49-F238E27FC236}">
                <a16:creationId xmlns:a16="http://schemas.microsoft.com/office/drawing/2014/main" id="{3AD11A65-957A-12D9-5365-76EDE7807F5E}"/>
              </a:ext>
            </a:extLst>
          </p:cNvPr>
          <p:cNvSpPr txBox="1">
            <a:spLocks/>
          </p:cNvSpPr>
          <p:nvPr/>
        </p:nvSpPr>
        <p:spPr>
          <a:xfrm>
            <a:off x="1478510" y="1434387"/>
            <a:ext cx="10761756" cy="463897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Download bank transactions daily/ deposit checks</a:t>
            </a:r>
            <a:endParaRPr lang="en-US" sz="500"/>
          </a:p>
          <a:p>
            <a:r>
              <a:rPr lang="en-US" sz="2000"/>
              <a:t>Identify Payments- we determine if any of the payments received correspond with invoices outstanding for sponsored projects. </a:t>
            </a:r>
          </a:p>
          <a:p>
            <a:pPr lvl="1"/>
            <a:r>
              <a:rPr lang="en-US" sz="1600"/>
              <a:t>General Accounting</a:t>
            </a:r>
          </a:p>
          <a:p>
            <a:pPr lvl="1"/>
            <a:r>
              <a:rPr lang="en-US" sz="1600"/>
              <a:t>Institutional Advancement</a:t>
            </a:r>
          </a:p>
          <a:p>
            <a:pPr lvl="1"/>
            <a:r>
              <a:rPr lang="en-US" sz="1600"/>
              <a:t>OSP</a:t>
            </a:r>
          </a:p>
          <a:p>
            <a:pPr lvl="1"/>
            <a:r>
              <a:rPr lang="en-US" sz="1600"/>
              <a:t>Other</a:t>
            </a:r>
            <a:endParaRPr lang="en-US" sz="100"/>
          </a:p>
          <a:p>
            <a:r>
              <a:rPr lang="en-US" sz="2000"/>
              <a:t>Complete and submit </a:t>
            </a:r>
          </a:p>
          <a:p>
            <a:pPr lvl="1"/>
            <a:r>
              <a:rPr lang="en-US" sz="1600"/>
              <a:t>W-9 form </a:t>
            </a:r>
          </a:p>
          <a:p>
            <a:pPr lvl="1"/>
            <a:r>
              <a:rPr lang="en-US" sz="1600"/>
              <a:t>Bank Information requests. </a:t>
            </a:r>
          </a:p>
          <a:p>
            <a:pPr lvl="1"/>
            <a:r>
              <a:rPr lang="en-US" sz="1600"/>
              <a:t>Supplier registration</a:t>
            </a:r>
          </a:p>
          <a:p>
            <a:r>
              <a:rPr lang="en-US" sz="2000"/>
              <a:t>Review and process refunds to sponsors.</a:t>
            </a:r>
          </a:p>
          <a:p>
            <a:endParaRPr lang="en-US" sz="2000"/>
          </a:p>
        </p:txBody>
      </p:sp>
      <p:grpSp>
        <p:nvGrpSpPr>
          <p:cNvPr id="43" name="Group 42">
            <a:extLst>
              <a:ext uri="{FF2B5EF4-FFF2-40B4-BE49-F238E27FC236}">
                <a16:creationId xmlns:a16="http://schemas.microsoft.com/office/drawing/2014/main" id="{F2BFB3F6-918A-FD3D-81EB-B005B53EDC73}"/>
              </a:ext>
            </a:extLst>
          </p:cNvPr>
          <p:cNvGrpSpPr/>
          <p:nvPr/>
        </p:nvGrpSpPr>
        <p:grpSpPr>
          <a:xfrm>
            <a:off x="-920982" y="4618033"/>
            <a:ext cx="2862081" cy="2224250"/>
            <a:chOff x="-129775" y="2191504"/>
            <a:chExt cx="11828345" cy="10762499"/>
          </a:xfrm>
        </p:grpSpPr>
        <p:sp>
          <p:nvSpPr>
            <p:cNvPr id="44" name="Shape 41475">
              <a:extLst>
                <a:ext uri="{FF2B5EF4-FFF2-40B4-BE49-F238E27FC236}">
                  <a16:creationId xmlns:a16="http://schemas.microsoft.com/office/drawing/2014/main" id="{5AFDECAE-0D5A-C2FA-C9F8-AD7659775054}"/>
                </a:ext>
              </a:extLst>
            </p:cNvPr>
            <p:cNvSpPr/>
            <p:nvPr/>
          </p:nvSpPr>
          <p:spPr>
            <a:xfrm>
              <a:off x="7534935" y="4283434"/>
              <a:ext cx="572022" cy="608178"/>
            </a:xfrm>
            <a:custGeom>
              <a:avLst/>
              <a:gdLst/>
              <a:ahLst/>
              <a:cxnLst>
                <a:cxn ang="0">
                  <a:pos x="wd2" y="hd2"/>
                </a:cxn>
                <a:cxn ang="5400000">
                  <a:pos x="wd2" y="hd2"/>
                </a:cxn>
                <a:cxn ang="10800000">
                  <a:pos x="wd2" y="hd2"/>
                </a:cxn>
                <a:cxn ang="16200000">
                  <a:pos x="wd2" y="hd2"/>
                </a:cxn>
              </a:cxnLst>
              <a:rect l="0" t="0" r="r" b="b"/>
              <a:pathLst>
                <a:path w="21452" h="20863" extrusionOk="0">
                  <a:moveTo>
                    <a:pt x="11596" y="47"/>
                  </a:moveTo>
                  <a:cubicBezTo>
                    <a:pt x="7159" y="433"/>
                    <a:pt x="3368" y="3101"/>
                    <a:pt x="1380" y="6781"/>
                  </a:cubicBezTo>
                  <a:cubicBezTo>
                    <a:pt x="363" y="8664"/>
                    <a:pt x="-148" y="10741"/>
                    <a:pt x="37" y="12835"/>
                  </a:cubicBezTo>
                  <a:cubicBezTo>
                    <a:pt x="296" y="15759"/>
                    <a:pt x="1842" y="18352"/>
                    <a:pt x="3850" y="20644"/>
                  </a:cubicBezTo>
                  <a:cubicBezTo>
                    <a:pt x="7471" y="21364"/>
                    <a:pt x="11511" y="20290"/>
                    <a:pt x="13562" y="17639"/>
                  </a:cubicBezTo>
                  <a:lnTo>
                    <a:pt x="21452" y="2525"/>
                  </a:lnTo>
                  <a:cubicBezTo>
                    <a:pt x="21311" y="2452"/>
                    <a:pt x="21187" y="2356"/>
                    <a:pt x="21044" y="2284"/>
                  </a:cubicBezTo>
                  <a:cubicBezTo>
                    <a:pt x="18054" y="785"/>
                    <a:pt x="14841" y="-236"/>
                    <a:pt x="11596" y="47"/>
                  </a:cubicBezTo>
                  <a:close/>
                </a:path>
              </a:pathLst>
            </a:custGeom>
            <a:solidFill>
              <a:schemeClr val="bg1">
                <a:lumMod val="7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45" name="Shape 41476">
              <a:extLst>
                <a:ext uri="{FF2B5EF4-FFF2-40B4-BE49-F238E27FC236}">
                  <a16:creationId xmlns:a16="http://schemas.microsoft.com/office/drawing/2014/main" id="{240CFCF1-357B-9032-0D22-A48D2F26B337}"/>
                </a:ext>
              </a:extLst>
            </p:cNvPr>
            <p:cNvSpPr/>
            <p:nvPr/>
          </p:nvSpPr>
          <p:spPr>
            <a:xfrm>
              <a:off x="5041421" y="3040344"/>
              <a:ext cx="4272071" cy="3105920"/>
            </a:xfrm>
            <a:custGeom>
              <a:avLst/>
              <a:gdLst/>
              <a:ahLst/>
              <a:cxnLst>
                <a:cxn ang="0">
                  <a:pos x="wd2" y="hd2"/>
                </a:cxn>
                <a:cxn ang="5400000">
                  <a:pos x="wd2" y="hd2"/>
                </a:cxn>
                <a:cxn ang="10800000">
                  <a:pos x="wd2" y="hd2"/>
                </a:cxn>
                <a:cxn ang="16200000">
                  <a:pos x="wd2" y="hd2"/>
                </a:cxn>
              </a:cxnLst>
              <a:rect l="0" t="0" r="r" b="b"/>
              <a:pathLst>
                <a:path w="21600" h="21487" extrusionOk="0">
                  <a:moveTo>
                    <a:pt x="1142" y="2337"/>
                  </a:moveTo>
                  <a:lnTo>
                    <a:pt x="1708" y="2337"/>
                  </a:lnTo>
                  <a:cubicBezTo>
                    <a:pt x="5130" y="1440"/>
                    <a:pt x="8572" y="689"/>
                    <a:pt x="12028" y="85"/>
                  </a:cubicBezTo>
                  <a:cubicBezTo>
                    <a:pt x="12373" y="25"/>
                    <a:pt x="12722" y="-34"/>
                    <a:pt x="13068" y="24"/>
                  </a:cubicBezTo>
                  <a:cubicBezTo>
                    <a:pt x="13574" y="108"/>
                    <a:pt x="14036" y="432"/>
                    <a:pt x="14447" y="844"/>
                  </a:cubicBezTo>
                  <a:cubicBezTo>
                    <a:pt x="14897" y="1293"/>
                    <a:pt x="15285" y="1843"/>
                    <a:pt x="15645" y="2424"/>
                  </a:cubicBezTo>
                  <a:cubicBezTo>
                    <a:pt x="15856" y="2764"/>
                    <a:pt x="16057" y="3116"/>
                    <a:pt x="16248" y="3479"/>
                  </a:cubicBezTo>
                  <a:cubicBezTo>
                    <a:pt x="17019" y="4604"/>
                    <a:pt x="17777" y="5746"/>
                    <a:pt x="18523" y="6903"/>
                  </a:cubicBezTo>
                  <a:cubicBezTo>
                    <a:pt x="19042" y="7709"/>
                    <a:pt x="19557" y="8528"/>
                    <a:pt x="19937" y="9470"/>
                  </a:cubicBezTo>
                  <a:cubicBezTo>
                    <a:pt x="20013" y="9658"/>
                    <a:pt x="20083" y="9851"/>
                    <a:pt x="20151" y="10045"/>
                  </a:cubicBezTo>
                  <a:cubicBezTo>
                    <a:pt x="20368" y="10666"/>
                    <a:pt x="20564" y="11301"/>
                    <a:pt x="20732" y="11950"/>
                  </a:cubicBezTo>
                  <a:cubicBezTo>
                    <a:pt x="20911" y="12648"/>
                    <a:pt x="21058" y="13362"/>
                    <a:pt x="21167" y="14087"/>
                  </a:cubicBezTo>
                  <a:cubicBezTo>
                    <a:pt x="21276" y="14807"/>
                    <a:pt x="21349" y="15537"/>
                    <a:pt x="21466" y="16255"/>
                  </a:cubicBezTo>
                  <a:cubicBezTo>
                    <a:pt x="21527" y="16626"/>
                    <a:pt x="21600" y="16996"/>
                    <a:pt x="21600" y="17377"/>
                  </a:cubicBezTo>
                  <a:cubicBezTo>
                    <a:pt x="21600" y="17750"/>
                    <a:pt x="21520" y="18133"/>
                    <a:pt x="21292" y="18331"/>
                  </a:cubicBezTo>
                  <a:cubicBezTo>
                    <a:pt x="20854" y="18713"/>
                    <a:pt x="20325" y="18216"/>
                    <a:pt x="20009" y="17532"/>
                  </a:cubicBezTo>
                  <a:cubicBezTo>
                    <a:pt x="19727" y="16925"/>
                    <a:pt x="19531" y="16251"/>
                    <a:pt x="19336" y="15576"/>
                  </a:cubicBezTo>
                  <a:cubicBezTo>
                    <a:pt x="19143" y="14906"/>
                    <a:pt x="18951" y="14236"/>
                    <a:pt x="18760" y="13566"/>
                  </a:cubicBezTo>
                  <a:cubicBezTo>
                    <a:pt x="18541" y="12875"/>
                    <a:pt x="18238" y="12239"/>
                    <a:pt x="17863" y="11688"/>
                  </a:cubicBezTo>
                  <a:cubicBezTo>
                    <a:pt x="17533" y="11201"/>
                    <a:pt x="17153" y="10787"/>
                    <a:pt x="16778" y="10372"/>
                  </a:cubicBezTo>
                  <a:cubicBezTo>
                    <a:pt x="16353" y="9902"/>
                    <a:pt x="15927" y="9421"/>
                    <a:pt x="15444" y="9059"/>
                  </a:cubicBezTo>
                  <a:cubicBezTo>
                    <a:pt x="15041" y="8757"/>
                    <a:pt x="14608" y="8554"/>
                    <a:pt x="14171" y="8611"/>
                  </a:cubicBezTo>
                  <a:cubicBezTo>
                    <a:pt x="13573" y="8689"/>
                    <a:pt x="13061" y="9225"/>
                    <a:pt x="12793" y="9967"/>
                  </a:cubicBezTo>
                  <a:cubicBezTo>
                    <a:pt x="12656" y="10347"/>
                    <a:pt x="12588" y="10768"/>
                    <a:pt x="12613" y="11190"/>
                  </a:cubicBezTo>
                  <a:cubicBezTo>
                    <a:pt x="12656" y="11920"/>
                    <a:pt x="12960" y="12553"/>
                    <a:pt x="13326" y="13087"/>
                  </a:cubicBezTo>
                  <a:cubicBezTo>
                    <a:pt x="14101" y="14218"/>
                    <a:pt x="15155" y="14971"/>
                    <a:pt x="15781" y="16269"/>
                  </a:cubicBezTo>
                  <a:cubicBezTo>
                    <a:pt x="16439" y="17633"/>
                    <a:pt x="16528" y="19366"/>
                    <a:pt x="16024" y="20847"/>
                  </a:cubicBezTo>
                  <a:cubicBezTo>
                    <a:pt x="15937" y="21103"/>
                    <a:pt x="15823" y="21356"/>
                    <a:pt x="15629" y="21450"/>
                  </a:cubicBezTo>
                  <a:cubicBezTo>
                    <a:pt x="15388" y="21566"/>
                    <a:pt x="15139" y="21395"/>
                    <a:pt x="14941" y="21163"/>
                  </a:cubicBezTo>
                  <a:cubicBezTo>
                    <a:pt x="14328" y="20440"/>
                    <a:pt x="14119" y="19279"/>
                    <a:pt x="13578" y="18461"/>
                  </a:cubicBezTo>
                  <a:cubicBezTo>
                    <a:pt x="12976" y="17554"/>
                    <a:pt x="12080" y="17209"/>
                    <a:pt x="11297" y="16642"/>
                  </a:cubicBezTo>
                  <a:cubicBezTo>
                    <a:pt x="10525" y="16083"/>
                    <a:pt x="9843" y="15285"/>
                    <a:pt x="9017" y="14852"/>
                  </a:cubicBezTo>
                  <a:cubicBezTo>
                    <a:pt x="7858" y="14244"/>
                    <a:pt x="6576" y="14434"/>
                    <a:pt x="5394" y="13999"/>
                  </a:cubicBezTo>
                  <a:cubicBezTo>
                    <a:pt x="4210" y="13562"/>
                    <a:pt x="3199" y="12537"/>
                    <a:pt x="2100" y="11752"/>
                  </a:cubicBezTo>
                  <a:cubicBezTo>
                    <a:pt x="1891" y="11603"/>
                    <a:pt x="1678" y="11463"/>
                    <a:pt x="1460" y="11338"/>
                  </a:cubicBezTo>
                  <a:cubicBezTo>
                    <a:pt x="991" y="11069"/>
                    <a:pt x="501" y="10875"/>
                    <a:pt x="0" y="10757"/>
                  </a:cubicBezTo>
                  <a:lnTo>
                    <a:pt x="1142" y="2337"/>
                  </a:ln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46" name="Shape 41480">
              <a:extLst>
                <a:ext uri="{FF2B5EF4-FFF2-40B4-BE49-F238E27FC236}">
                  <a16:creationId xmlns:a16="http://schemas.microsoft.com/office/drawing/2014/main" id="{6DAA0AD5-8E14-21D4-2DA3-CE4C0649E807}"/>
                </a:ext>
              </a:extLst>
            </p:cNvPr>
            <p:cNvSpPr/>
            <p:nvPr/>
          </p:nvSpPr>
          <p:spPr>
            <a:xfrm rot="3600000">
              <a:off x="8408911" y="6355780"/>
              <a:ext cx="1030033" cy="1030035"/>
            </a:xfrm>
            <a:prstGeom prst="ellipse">
              <a:avLst/>
            </a:prstGeom>
            <a:solidFill>
              <a:schemeClr val="accent1">
                <a:lumMod val="25000"/>
                <a:lumOff val="7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47" name="Shape 41481">
              <a:extLst>
                <a:ext uri="{FF2B5EF4-FFF2-40B4-BE49-F238E27FC236}">
                  <a16:creationId xmlns:a16="http://schemas.microsoft.com/office/drawing/2014/main" id="{7B1B8EAC-549E-89D4-A11E-9AD22DD7C3AD}"/>
                </a:ext>
              </a:extLst>
            </p:cNvPr>
            <p:cNvSpPr/>
            <p:nvPr/>
          </p:nvSpPr>
          <p:spPr>
            <a:xfrm rot="3600000">
              <a:off x="8476759" y="6429425"/>
              <a:ext cx="894337" cy="882746"/>
            </a:xfrm>
            <a:prstGeom prst="ellipse">
              <a:avLst/>
            </a:prstGeom>
            <a:solidFill>
              <a:schemeClr val="accent1">
                <a:lumMod val="10000"/>
                <a:lumOff val="9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48" name="Shape 41482">
              <a:extLst>
                <a:ext uri="{FF2B5EF4-FFF2-40B4-BE49-F238E27FC236}">
                  <a16:creationId xmlns:a16="http://schemas.microsoft.com/office/drawing/2014/main" id="{C1A3B5BB-2F26-0581-A45E-1FAD1AFF9C11}"/>
                </a:ext>
              </a:extLst>
            </p:cNvPr>
            <p:cNvSpPr/>
            <p:nvPr/>
          </p:nvSpPr>
          <p:spPr>
            <a:xfrm rot="19800000">
              <a:off x="8725944" y="6532029"/>
              <a:ext cx="395966" cy="677539"/>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sp>
          <p:nvSpPr>
            <p:cNvPr id="49" name="Shape 41484">
              <a:extLst>
                <a:ext uri="{FF2B5EF4-FFF2-40B4-BE49-F238E27FC236}">
                  <a16:creationId xmlns:a16="http://schemas.microsoft.com/office/drawing/2014/main" id="{C2035FDE-D4E8-E6D1-61DC-F81B79BBAD3D}"/>
                </a:ext>
              </a:extLst>
            </p:cNvPr>
            <p:cNvSpPr/>
            <p:nvPr/>
          </p:nvSpPr>
          <p:spPr>
            <a:xfrm rot="6000000">
              <a:off x="8229037" y="5239362"/>
              <a:ext cx="825411" cy="825412"/>
            </a:xfrm>
            <a:prstGeom prst="ellipse">
              <a:avLst/>
            </a:prstGeom>
            <a:solidFill>
              <a:schemeClr val="accent1">
                <a:lumMod val="25000"/>
                <a:lumOff val="7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0" name="Shape 41485">
              <a:extLst>
                <a:ext uri="{FF2B5EF4-FFF2-40B4-BE49-F238E27FC236}">
                  <a16:creationId xmlns:a16="http://schemas.microsoft.com/office/drawing/2014/main" id="{DFA7C9FA-EE83-90B6-BB8E-563E508A2C5A}"/>
                </a:ext>
              </a:extLst>
            </p:cNvPr>
            <p:cNvSpPr/>
            <p:nvPr/>
          </p:nvSpPr>
          <p:spPr>
            <a:xfrm rot="6000000">
              <a:off x="8283405" y="5298376"/>
              <a:ext cx="716672" cy="707382"/>
            </a:xfrm>
            <a:prstGeom prst="ellipse">
              <a:avLst/>
            </a:prstGeom>
            <a:solidFill>
              <a:schemeClr val="accent1">
                <a:lumMod val="10000"/>
                <a:lumOff val="9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1" name="Shape 41486">
              <a:extLst>
                <a:ext uri="{FF2B5EF4-FFF2-40B4-BE49-F238E27FC236}">
                  <a16:creationId xmlns:a16="http://schemas.microsoft.com/office/drawing/2014/main" id="{9996AAAE-0ACA-D593-36D1-36AF717C848C}"/>
                </a:ext>
              </a:extLst>
            </p:cNvPr>
            <p:cNvSpPr/>
            <p:nvPr/>
          </p:nvSpPr>
          <p:spPr>
            <a:xfrm rot="600000">
              <a:off x="8483090" y="5380596"/>
              <a:ext cx="317305" cy="542943"/>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sp>
          <p:nvSpPr>
            <p:cNvPr id="52" name="Shape 41488">
              <a:extLst>
                <a:ext uri="{FF2B5EF4-FFF2-40B4-BE49-F238E27FC236}">
                  <a16:creationId xmlns:a16="http://schemas.microsoft.com/office/drawing/2014/main" id="{74279EC6-7F5A-0B95-ACE4-4258A79557B3}"/>
                </a:ext>
              </a:extLst>
            </p:cNvPr>
            <p:cNvSpPr/>
            <p:nvPr/>
          </p:nvSpPr>
          <p:spPr>
            <a:xfrm flipH="1">
              <a:off x="4790792" y="7773170"/>
              <a:ext cx="6907778" cy="5180833"/>
            </a:xfrm>
            <a:custGeom>
              <a:avLst/>
              <a:gdLst/>
              <a:ahLst/>
              <a:cxnLst>
                <a:cxn ang="0">
                  <a:pos x="wd2" y="hd2"/>
                </a:cxn>
                <a:cxn ang="5400000">
                  <a:pos x="wd2" y="hd2"/>
                </a:cxn>
                <a:cxn ang="10800000">
                  <a:pos x="wd2" y="hd2"/>
                </a:cxn>
                <a:cxn ang="16200000">
                  <a:pos x="wd2" y="hd2"/>
                </a:cxn>
              </a:cxnLst>
              <a:rect l="0" t="0" r="r" b="b"/>
              <a:pathLst>
                <a:path w="21406" h="21403" extrusionOk="0">
                  <a:moveTo>
                    <a:pt x="18818" y="4280"/>
                  </a:moveTo>
                  <a:cubicBezTo>
                    <a:pt x="18812" y="4253"/>
                    <a:pt x="18803" y="4228"/>
                    <a:pt x="18790" y="4206"/>
                  </a:cubicBezTo>
                  <a:cubicBezTo>
                    <a:pt x="18719" y="4078"/>
                    <a:pt x="18450" y="3674"/>
                    <a:pt x="18736" y="3294"/>
                  </a:cubicBezTo>
                  <a:cubicBezTo>
                    <a:pt x="18745" y="3281"/>
                    <a:pt x="18754" y="3268"/>
                    <a:pt x="18762" y="3256"/>
                  </a:cubicBezTo>
                  <a:cubicBezTo>
                    <a:pt x="18869" y="3659"/>
                    <a:pt x="18876" y="3996"/>
                    <a:pt x="18818" y="4280"/>
                  </a:cubicBezTo>
                  <a:close/>
                  <a:moveTo>
                    <a:pt x="3286" y="8780"/>
                  </a:moveTo>
                  <a:cubicBezTo>
                    <a:pt x="2882" y="8780"/>
                    <a:pt x="2557" y="8347"/>
                    <a:pt x="2557" y="7810"/>
                  </a:cubicBezTo>
                  <a:cubicBezTo>
                    <a:pt x="2557" y="7273"/>
                    <a:pt x="2882" y="6839"/>
                    <a:pt x="3286" y="6839"/>
                  </a:cubicBezTo>
                  <a:cubicBezTo>
                    <a:pt x="3690" y="6839"/>
                    <a:pt x="4019" y="7273"/>
                    <a:pt x="4019" y="7810"/>
                  </a:cubicBezTo>
                  <a:cubicBezTo>
                    <a:pt x="4019" y="8347"/>
                    <a:pt x="3690" y="8780"/>
                    <a:pt x="3286" y="8780"/>
                  </a:cubicBezTo>
                  <a:close/>
                  <a:moveTo>
                    <a:pt x="21356" y="2102"/>
                  </a:moveTo>
                  <a:cubicBezTo>
                    <a:pt x="21330" y="2890"/>
                    <a:pt x="20738" y="3657"/>
                    <a:pt x="20053" y="3986"/>
                  </a:cubicBezTo>
                  <a:cubicBezTo>
                    <a:pt x="19995" y="3258"/>
                    <a:pt x="19640" y="2761"/>
                    <a:pt x="19407" y="2555"/>
                  </a:cubicBezTo>
                  <a:cubicBezTo>
                    <a:pt x="19265" y="2405"/>
                    <a:pt x="18824" y="2283"/>
                    <a:pt x="18548" y="2391"/>
                  </a:cubicBezTo>
                  <a:cubicBezTo>
                    <a:pt x="18548" y="2391"/>
                    <a:pt x="18548" y="2391"/>
                    <a:pt x="18548" y="2391"/>
                  </a:cubicBezTo>
                  <a:cubicBezTo>
                    <a:pt x="18545" y="2391"/>
                    <a:pt x="18543" y="2393"/>
                    <a:pt x="18540" y="2394"/>
                  </a:cubicBezTo>
                  <a:cubicBezTo>
                    <a:pt x="18534" y="2396"/>
                    <a:pt x="18528" y="2399"/>
                    <a:pt x="18522" y="2402"/>
                  </a:cubicBezTo>
                  <a:cubicBezTo>
                    <a:pt x="18309" y="2495"/>
                    <a:pt x="18056" y="2769"/>
                    <a:pt x="17923" y="3262"/>
                  </a:cubicBezTo>
                  <a:cubicBezTo>
                    <a:pt x="17797" y="3730"/>
                    <a:pt x="17959" y="4599"/>
                    <a:pt x="18402" y="5084"/>
                  </a:cubicBezTo>
                  <a:cubicBezTo>
                    <a:pt x="18136" y="5379"/>
                    <a:pt x="17809" y="5571"/>
                    <a:pt x="17584" y="5724"/>
                  </a:cubicBezTo>
                  <a:cubicBezTo>
                    <a:pt x="16360" y="2379"/>
                    <a:pt x="13608" y="46"/>
                    <a:pt x="10409" y="46"/>
                  </a:cubicBezTo>
                  <a:cubicBezTo>
                    <a:pt x="9255" y="46"/>
                    <a:pt x="8078" y="346"/>
                    <a:pt x="6980" y="895"/>
                  </a:cubicBezTo>
                  <a:cubicBezTo>
                    <a:pt x="6610" y="593"/>
                    <a:pt x="5843" y="-197"/>
                    <a:pt x="3286" y="46"/>
                  </a:cubicBezTo>
                  <a:lnTo>
                    <a:pt x="3898" y="3298"/>
                  </a:lnTo>
                  <a:cubicBezTo>
                    <a:pt x="3056" y="4269"/>
                    <a:pt x="2379" y="5412"/>
                    <a:pt x="1953" y="6672"/>
                  </a:cubicBezTo>
                  <a:cubicBezTo>
                    <a:pt x="1767" y="7221"/>
                    <a:pt x="1189" y="7810"/>
                    <a:pt x="734" y="7810"/>
                  </a:cubicBezTo>
                  <a:cubicBezTo>
                    <a:pt x="365" y="7810"/>
                    <a:pt x="0" y="8359"/>
                    <a:pt x="0" y="8902"/>
                  </a:cubicBezTo>
                  <a:lnTo>
                    <a:pt x="0" y="12420"/>
                  </a:lnTo>
                  <a:cubicBezTo>
                    <a:pt x="17" y="13009"/>
                    <a:pt x="2157" y="15557"/>
                    <a:pt x="4996" y="17365"/>
                  </a:cubicBezTo>
                  <a:cubicBezTo>
                    <a:pt x="5161" y="17469"/>
                    <a:pt x="5426" y="17775"/>
                    <a:pt x="5508" y="17989"/>
                  </a:cubicBezTo>
                  <a:cubicBezTo>
                    <a:pt x="5725" y="18578"/>
                    <a:pt x="6034" y="19572"/>
                    <a:pt x="6311" y="20496"/>
                  </a:cubicBezTo>
                  <a:cubicBezTo>
                    <a:pt x="6446" y="20952"/>
                    <a:pt x="6941" y="21403"/>
                    <a:pt x="7306" y="21403"/>
                  </a:cubicBezTo>
                  <a:lnTo>
                    <a:pt x="7635" y="21403"/>
                  </a:lnTo>
                  <a:cubicBezTo>
                    <a:pt x="8004" y="21403"/>
                    <a:pt x="8482" y="20935"/>
                    <a:pt x="8682" y="20525"/>
                  </a:cubicBezTo>
                  <a:cubicBezTo>
                    <a:pt x="9033" y="19802"/>
                    <a:pt x="9495" y="18759"/>
                    <a:pt x="10033" y="18759"/>
                  </a:cubicBezTo>
                  <a:cubicBezTo>
                    <a:pt x="10572" y="18759"/>
                    <a:pt x="11056" y="19802"/>
                    <a:pt x="11408" y="20525"/>
                  </a:cubicBezTo>
                  <a:cubicBezTo>
                    <a:pt x="11607" y="20935"/>
                    <a:pt x="12085" y="21403"/>
                    <a:pt x="12453" y="21403"/>
                  </a:cubicBezTo>
                  <a:lnTo>
                    <a:pt x="12784" y="21403"/>
                  </a:lnTo>
                  <a:cubicBezTo>
                    <a:pt x="13148" y="21403"/>
                    <a:pt x="13643" y="20952"/>
                    <a:pt x="13778" y="20496"/>
                  </a:cubicBezTo>
                  <a:cubicBezTo>
                    <a:pt x="14042" y="19606"/>
                    <a:pt x="14333" y="18659"/>
                    <a:pt x="14550" y="18069"/>
                  </a:cubicBezTo>
                  <a:cubicBezTo>
                    <a:pt x="14633" y="17851"/>
                    <a:pt x="14880" y="17515"/>
                    <a:pt x="15032" y="17382"/>
                  </a:cubicBezTo>
                  <a:cubicBezTo>
                    <a:pt x="16990" y="15638"/>
                    <a:pt x="18262" y="12818"/>
                    <a:pt x="18262" y="9630"/>
                  </a:cubicBezTo>
                  <a:cubicBezTo>
                    <a:pt x="18262" y="8954"/>
                    <a:pt x="18205" y="8301"/>
                    <a:pt x="18096" y="7666"/>
                  </a:cubicBezTo>
                  <a:cubicBezTo>
                    <a:pt x="18283" y="7504"/>
                    <a:pt x="19439" y="6522"/>
                    <a:pt x="19883" y="5370"/>
                  </a:cubicBezTo>
                  <a:cubicBezTo>
                    <a:pt x="19883" y="5369"/>
                    <a:pt x="19883" y="5369"/>
                    <a:pt x="19883" y="5369"/>
                  </a:cubicBezTo>
                  <a:cubicBezTo>
                    <a:pt x="20937" y="4846"/>
                    <a:pt x="21600" y="3647"/>
                    <a:pt x="21356" y="2102"/>
                  </a:cubicBezTo>
                  <a:close/>
                </a:path>
              </a:pathLst>
            </a:custGeom>
            <a:solidFill>
              <a:schemeClr val="accent2"/>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sp>
          <p:nvSpPr>
            <p:cNvPr id="53" name="Shape 41489">
              <a:extLst>
                <a:ext uri="{FF2B5EF4-FFF2-40B4-BE49-F238E27FC236}">
                  <a16:creationId xmlns:a16="http://schemas.microsoft.com/office/drawing/2014/main" id="{995CBE25-1F88-30F1-B395-02E040100BB2}"/>
                </a:ext>
              </a:extLst>
            </p:cNvPr>
            <p:cNvSpPr/>
            <p:nvPr/>
          </p:nvSpPr>
          <p:spPr>
            <a:xfrm>
              <a:off x="7477867" y="8029040"/>
              <a:ext cx="1736905" cy="268504"/>
            </a:xfrm>
            <a:custGeom>
              <a:avLst/>
              <a:gdLst/>
              <a:ahLst/>
              <a:cxnLst>
                <a:cxn ang="0">
                  <a:pos x="wd2" y="hd2"/>
                </a:cxn>
                <a:cxn ang="5400000">
                  <a:pos x="wd2" y="hd2"/>
                </a:cxn>
                <a:cxn ang="10800000">
                  <a:pos x="wd2" y="hd2"/>
                </a:cxn>
                <a:cxn ang="16200000">
                  <a:pos x="wd2" y="hd2"/>
                </a:cxn>
              </a:cxnLst>
              <a:rect l="0" t="0" r="r" b="b"/>
              <a:pathLst>
                <a:path w="21592" h="21499" extrusionOk="0">
                  <a:moveTo>
                    <a:pt x="6031" y="1515"/>
                  </a:moveTo>
                  <a:cubicBezTo>
                    <a:pt x="4815" y="2371"/>
                    <a:pt x="3607" y="3588"/>
                    <a:pt x="2395" y="4638"/>
                  </a:cubicBezTo>
                  <a:cubicBezTo>
                    <a:pt x="2007" y="4974"/>
                    <a:pt x="1618" y="5325"/>
                    <a:pt x="1241" y="6011"/>
                  </a:cubicBezTo>
                  <a:cubicBezTo>
                    <a:pt x="600" y="7180"/>
                    <a:pt x="9" y="9883"/>
                    <a:pt x="0" y="14005"/>
                  </a:cubicBezTo>
                  <a:cubicBezTo>
                    <a:pt x="-4" y="16047"/>
                    <a:pt x="144" y="17876"/>
                    <a:pt x="359" y="19188"/>
                  </a:cubicBezTo>
                  <a:cubicBezTo>
                    <a:pt x="589" y="20589"/>
                    <a:pt x="901" y="21440"/>
                    <a:pt x="1241" y="21499"/>
                  </a:cubicBezTo>
                  <a:cubicBezTo>
                    <a:pt x="2829" y="19784"/>
                    <a:pt x="4427" y="18451"/>
                    <a:pt x="6031" y="17502"/>
                  </a:cubicBezTo>
                  <a:cubicBezTo>
                    <a:pt x="7617" y="16564"/>
                    <a:pt x="9208" y="16002"/>
                    <a:pt x="10801" y="16003"/>
                  </a:cubicBezTo>
                  <a:cubicBezTo>
                    <a:pt x="12390" y="16004"/>
                    <a:pt x="13978" y="16566"/>
                    <a:pt x="15561" y="17502"/>
                  </a:cubicBezTo>
                  <a:cubicBezTo>
                    <a:pt x="17165" y="18451"/>
                    <a:pt x="18763" y="19784"/>
                    <a:pt x="20351" y="21499"/>
                  </a:cubicBezTo>
                  <a:cubicBezTo>
                    <a:pt x="20691" y="21440"/>
                    <a:pt x="21003" y="20589"/>
                    <a:pt x="21233" y="19188"/>
                  </a:cubicBezTo>
                  <a:cubicBezTo>
                    <a:pt x="21448" y="17876"/>
                    <a:pt x="21596" y="16047"/>
                    <a:pt x="21592" y="14005"/>
                  </a:cubicBezTo>
                  <a:cubicBezTo>
                    <a:pt x="21583" y="9883"/>
                    <a:pt x="20992" y="7180"/>
                    <a:pt x="20351" y="6011"/>
                  </a:cubicBezTo>
                  <a:cubicBezTo>
                    <a:pt x="19974" y="5325"/>
                    <a:pt x="19585" y="4974"/>
                    <a:pt x="19197" y="4638"/>
                  </a:cubicBezTo>
                  <a:cubicBezTo>
                    <a:pt x="17985" y="3586"/>
                    <a:pt x="16777" y="2352"/>
                    <a:pt x="15561" y="1515"/>
                  </a:cubicBezTo>
                  <a:cubicBezTo>
                    <a:pt x="13990" y="433"/>
                    <a:pt x="12410" y="15"/>
                    <a:pt x="10830" y="16"/>
                  </a:cubicBezTo>
                  <a:cubicBezTo>
                    <a:pt x="10820" y="16"/>
                    <a:pt x="10811" y="16"/>
                    <a:pt x="10801" y="16"/>
                  </a:cubicBezTo>
                  <a:cubicBezTo>
                    <a:pt x="9208" y="-101"/>
                    <a:pt x="7615" y="400"/>
                    <a:pt x="6031" y="1515"/>
                  </a:cubicBez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5063">
                <a:latin typeface="Lato Light" panose="020F0502020204030203" pitchFamily="34" charset="0"/>
              </a:endParaRPr>
            </a:p>
          </p:txBody>
        </p:sp>
        <p:sp>
          <p:nvSpPr>
            <p:cNvPr id="54" name="Shape 41490">
              <a:extLst>
                <a:ext uri="{FF2B5EF4-FFF2-40B4-BE49-F238E27FC236}">
                  <a16:creationId xmlns:a16="http://schemas.microsoft.com/office/drawing/2014/main" id="{0E20E2DE-5FD9-A724-9316-CF5D873DAAB4}"/>
                </a:ext>
              </a:extLst>
            </p:cNvPr>
            <p:cNvSpPr/>
            <p:nvPr/>
          </p:nvSpPr>
          <p:spPr>
            <a:xfrm>
              <a:off x="7665842" y="7591819"/>
              <a:ext cx="1367417" cy="696924"/>
            </a:xfrm>
            <a:custGeom>
              <a:avLst/>
              <a:gdLst/>
              <a:ahLst/>
              <a:cxnLst>
                <a:cxn ang="0">
                  <a:pos x="wd2" y="hd2"/>
                </a:cxn>
                <a:cxn ang="5400000">
                  <a:pos x="wd2" y="hd2"/>
                </a:cxn>
                <a:cxn ang="10800000">
                  <a:pos x="wd2" y="hd2"/>
                </a:cxn>
                <a:cxn ang="16200000">
                  <a:pos x="wd2" y="hd2"/>
                </a:cxn>
              </a:cxnLst>
              <a:rect l="0" t="0" r="r" b="b"/>
              <a:pathLst>
                <a:path w="21512" h="21059" extrusionOk="0">
                  <a:moveTo>
                    <a:pt x="11388" y="37"/>
                  </a:moveTo>
                  <a:cubicBezTo>
                    <a:pt x="6375" y="-541"/>
                    <a:pt x="1671" y="5699"/>
                    <a:pt x="321" y="15379"/>
                  </a:cubicBezTo>
                  <a:cubicBezTo>
                    <a:pt x="55" y="17282"/>
                    <a:pt x="-13" y="19182"/>
                    <a:pt x="2" y="21059"/>
                  </a:cubicBezTo>
                  <a:cubicBezTo>
                    <a:pt x="3447" y="19958"/>
                    <a:pt x="6938" y="19468"/>
                    <a:pt x="10431" y="19574"/>
                  </a:cubicBezTo>
                  <a:lnTo>
                    <a:pt x="10431" y="19551"/>
                  </a:lnTo>
                  <a:cubicBezTo>
                    <a:pt x="10454" y="19551"/>
                    <a:pt x="10482" y="19551"/>
                    <a:pt x="10505" y="19551"/>
                  </a:cubicBezTo>
                  <a:cubicBezTo>
                    <a:pt x="10527" y="19551"/>
                    <a:pt x="10544" y="19551"/>
                    <a:pt x="10566" y="19551"/>
                  </a:cubicBezTo>
                  <a:cubicBezTo>
                    <a:pt x="10589" y="19551"/>
                    <a:pt x="10617" y="19551"/>
                    <a:pt x="10640" y="19551"/>
                  </a:cubicBezTo>
                  <a:cubicBezTo>
                    <a:pt x="10662" y="19551"/>
                    <a:pt x="10679" y="19551"/>
                    <a:pt x="10701" y="19551"/>
                  </a:cubicBezTo>
                  <a:lnTo>
                    <a:pt x="10701" y="19574"/>
                  </a:lnTo>
                  <a:cubicBezTo>
                    <a:pt x="14322" y="19427"/>
                    <a:pt x="17938" y="19920"/>
                    <a:pt x="21511" y="21059"/>
                  </a:cubicBezTo>
                  <a:cubicBezTo>
                    <a:pt x="21587" y="11776"/>
                    <a:pt x="18429" y="3232"/>
                    <a:pt x="13548" y="720"/>
                  </a:cubicBezTo>
                  <a:cubicBezTo>
                    <a:pt x="12828" y="350"/>
                    <a:pt x="12104" y="120"/>
                    <a:pt x="11388" y="37"/>
                  </a:cubicBezTo>
                  <a:close/>
                </a:path>
              </a:pathLst>
            </a:custGeom>
            <a:solidFill>
              <a:schemeClr val="accent1">
                <a:lumMod val="25000"/>
                <a:lumOff val="75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5" name="Shape 41491">
              <a:extLst>
                <a:ext uri="{FF2B5EF4-FFF2-40B4-BE49-F238E27FC236}">
                  <a16:creationId xmlns:a16="http://schemas.microsoft.com/office/drawing/2014/main" id="{A8F5C9E2-7C23-5293-0BF4-1AAF2845924E}"/>
                </a:ext>
              </a:extLst>
            </p:cNvPr>
            <p:cNvSpPr/>
            <p:nvPr/>
          </p:nvSpPr>
          <p:spPr>
            <a:xfrm>
              <a:off x="7762674" y="7682564"/>
              <a:ext cx="1173014" cy="594479"/>
            </a:xfrm>
            <a:custGeom>
              <a:avLst/>
              <a:gdLst/>
              <a:ahLst/>
              <a:cxnLst>
                <a:cxn ang="0">
                  <a:pos x="wd2" y="hd2"/>
                </a:cxn>
                <a:cxn ang="5400000">
                  <a:pos x="wd2" y="hd2"/>
                </a:cxn>
                <a:cxn ang="10800000">
                  <a:pos x="wd2" y="hd2"/>
                </a:cxn>
                <a:cxn ang="16200000">
                  <a:pos x="wd2" y="hd2"/>
                </a:cxn>
              </a:cxnLst>
              <a:rect l="0" t="0" r="r" b="b"/>
              <a:pathLst>
                <a:path w="21578" h="21077" extrusionOk="0">
                  <a:moveTo>
                    <a:pt x="11463" y="34"/>
                  </a:moveTo>
                  <a:cubicBezTo>
                    <a:pt x="6436" y="-523"/>
                    <a:pt x="1715" y="5850"/>
                    <a:pt x="344" y="15712"/>
                  </a:cubicBezTo>
                  <a:cubicBezTo>
                    <a:pt x="95" y="17506"/>
                    <a:pt x="8" y="19304"/>
                    <a:pt x="0" y="21077"/>
                  </a:cubicBezTo>
                  <a:cubicBezTo>
                    <a:pt x="3452" y="20157"/>
                    <a:pt x="6929" y="19644"/>
                    <a:pt x="10416" y="19750"/>
                  </a:cubicBezTo>
                  <a:lnTo>
                    <a:pt x="10416" y="19722"/>
                  </a:lnTo>
                  <a:cubicBezTo>
                    <a:pt x="10442" y="19722"/>
                    <a:pt x="10476" y="19722"/>
                    <a:pt x="10502" y="19722"/>
                  </a:cubicBezTo>
                  <a:cubicBezTo>
                    <a:pt x="10528" y="19722"/>
                    <a:pt x="10547" y="19722"/>
                    <a:pt x="10574" y="19722"/>
                  </a:cubicBezTo>
                  <a:cubicBezTo>
                    <a:pt x="10600" y="19722"/>
                    <a:pt x="10634" y="19722"/>
                    <a:pt x="10660" y="19722"/>
                  </a:cubicBezTo>
                  <a:cubicBezTo>
                    <a:pt x="10686" y="19722"/>
                    <a:pt x="10705" y="19722"/>
                    <a:pt x="10732" y="19722"/>
                  </a:cubicBezTo>
                  <a:lnTo>
                    <a:pt x="10732" y="19750"/>
                  </a:lnTo>
                  <a:cubicBezTo>
                    <a:pt x="14363" y="19602"/>
                    <a:pt x="17982" y="20122"/>
                    <a:pt x="21578" y="21077"/>
                  </a:cubicBezTo>
                  <a:cubicBezTo>
                    <a:pt x="21600" y="11746"/>
                    <a:pt x="18469" y="3224"/>
                    <a:pt x="13630" y="725"/>
                  </a:cubicBezTo>
                  <a:cubicBezTo>
                    <a:pt x="12908" y="352"/>
                    <a:pt x="12181" y="113"/>
                    <a:pt x="11463" y="34"/>
                  </a:cubicBezTo>
                  <a:close/>
                </a:path>
              </a:pathLst>
            </a:custGeom>
            <a:solidFill>
              <a:schemeClr val="accent1">
                <a:lumMod val="10000"/>
                <a:lumOff val="90000"/>
              </a:schemeClr>
            </a:solidFill>
            <a:ln w="12700" cap="flat">
              <a:noFill/>
              <a:miter lim="400000"/>
            </a:ln>
            <a:effectLst/>
          </p:spPr>
          <p:txBody>
            <a:bodyPr wrap="square" lIns="71438" tIns="71438" rIns="71438" bIns="71438" numCol="1" anchor="ctr">
              <a:noAutofit/>
            </a:bodyPr>
            <a:lstStyle/>
            <a:p>
              <a:endParaRPr sz="5063">
                <a:latin typeface="Lato Light" panose="020F0502020204030203" pitchFamily="34" charset="0"/>
              </a:endParaRPr>
            </a:p>
          </p:txBody>
        </p:sp>
        <p:sp>
          <p:nvSpPr>
            <p:cNvPr id="56" name="Shape 41492">
              <a:extLst>
                <a:ext uri="{FF2B5EF4-FFF2-40B4-BE49-F238E27FC236}">
                  <a16:creationId xmlns:a16="http://schemas.microsoft.com/office/drawing/2014/main" id="{EBDD3072-5D16-3ECD-908B-A05429D499C8}"/>
                </a:ext>
              </a:extLst>
            </p:cNvPr>
            <p:cNvSpPr/>
            <p:nvPr/>
          </p:nvSpPr>
          <p:spPr>
            <a:xfrm>
              <a:off x="8128704" y="7830923"/>
              <a:ext cx="507487" cy="412585"/>
            </a:xfrm>
            <a:custGeom>
              <a:avLst/>
              <a:gdLst/>
              <a:ahLst/>
              <a:cxnLst>
                <a:cxn ang="0">
                  <a:pos x="wd2" y="hd2"/>
                </a:cxn>
                <a:cxn ang="5400000">
                  <a:pos x="wd2" y="hd2"/>
                </a:cxn>
                <a:cxn ang="10800000">
                  <a:pos x="wd2" y="hd2"/>
                </a:cxn>
                <a:cxn ang="16200000">
                  <a:pos x="wd2" y="hd2"/>
                </a:cxn>
              </a:cxnLst>
              <a:rect l="0" t="0" r="r" b="b"/>
              <a:pathLst>
                <a:path w="21510" h="21600" extrusionOk="0">
                  <a:moveTo>
                    <a:pt x="12584" y="0"/>
                  </a:moveTo>
                  <a:lnTo>
                    <a:pt x="11394" y="5512"/>
                  </a:lnTo>
                  <a:cubicBezTo>
                    <a:pt x="8464" y="4913"/>
                    <a:pt x="6014" y="5160"/>
                    <a:pt x="4055" y="6288"/>
                  </a:cubicBezTo>
                  <a:cubicBezTo>
                    <a:pt x="2096" y="7417"/>
                    <a:pt x="864" y="9198"/>
                    <a:pt x="353" y="11555"/>
                  </a:cubicBezTo>
                  <a:cubicBezTo>
                    <a:pt x="2" y="13174"/>
                    <a:pt x="-90" y="14558"/>
                    <a:pt x="88" y="15720"/>
                  </a:cubicBezTo>
                  <a:cubicBezTo>
                    <a:pt x="266" y="16883"/>
                    <a:pt x="635" y="17910"/>
                    <a:pt x="1179" y="18864"/>
                  </a:cubicBezTo>
                  <a:cubicBezTo>
                    <a:pt x="1733" y="19839"/>
                    <a:pt x="2396" y="20717"/>
                    <a:pt x="3196" y="21437"/>
                  </a:cubicBezTo>
                  <a:cubicBezTo>
                    <a:pt x="3258" y="21493"/>
                    <a:pt x="3331" y="21544"/>
                    <a:pt x="3394" y="21600"/>
                  </a:cubicBezTo>
                  <a:cubicBezTo>
                    <a:pt x="5094" y="21567"/>
                    <a:pt x="6784" y="21363"/>
                    <a:pt x="8485" y="21396"/>
                  </a:cubicBezTo>
                  <a:lnTo>
                    <a:pt x="8485" y="21355"/>
                  </a:lnTo>
                  <a:cubicBezTo>
                    <a:pt x="8546" y="21355"/>
                    <a:pt x="8623" y="21355"/>
                    <a:pt x="8683" y="21355"/>
                  </a:cubicBezTo>
                  <a:cubicBezTo>
                    <a:pt x="8744" y="21355"/>
                    <a:pt x="8788" y="21355"/>
                    <a:pt x="8849" y="21355"/>
                  </a:cubicBezTo>
                  <a:cubicBezTo>
                    <a:pt x="8909" y="21355"/>
                    <a:pt x="8987" y="21355"/>
                    <a:pt x="9047" y="21355"/>
                  </a:cubicBezTo>
                  <a:cubicBezTo>
                    <a:pt x="9108" y="21355"/>
                    <a:pt x="9152" y="21355"/>
                    <a:pt x="9212" y="21355"/>
                  </a:cubicBezTo>
                  <a:lnTo>
                    <a:pt x="9212" y="21396"/>
                  </a:lnTo>
                  <a:cubicBezTo>
                    <a:pt x="11453" y="21337"/>
                    <a:pt x="13684" y="21545"/>
                    <a:pt x="15923" y="21600"/>
                  </a:cubicBezTo>
                  <a:cubicBezTo>
                    <a:pt x="15166" y="20933"/>
                    <a:pt x="14379" y="20275"/>
                    <a:pt x="13378" y="19640"/>
                  </a:cubicBezTo>
                  <a:lnTo>
                    <a:pt x="11791" y="18619"/>
                  </a:lnTo>
                  <a:lnTo>
                    <a:pt x="13113" y="12658"/>
                  </a:lnTo>
                  <a:cubicBezTo>
                    <a:pt x="14533" y="13229"/>
                    <a:pt x="15742" y="13887"/>
                    <a:pt x="16750" y="14659"/>
                  </a:cubicBezTo>
                  <a:cubicBezTo>
                    <a:pt x="17757" y="15430"/>
                    <a:pt x="18650" y="16338"/>
                    <a:pt x="19427" y="17353"/>
                  </a:cubicBezTo>
                  <a:lnTo>
                    <a:pt x="20022" y="17558"/>
                  </a:lnTo>
                  <a:lnTo>
                    <a:pt x="21510" y="10739"/>
                  </a:lnTo>
                  <a:cubicBezTo>
                    <a:pt x="20812" y="10053"/>
                    <a:pt x="19741" y="9313"/>
                    <a:pt x="18336" y="8452"/>
                  </a:cubicBezTo>
                  <a:cubicBezTo>
                    <a:pt x="16932" y="7592"/>
                    <a:pt x="15672" y="6919"/>
                    <a:pt x="14535" y="6492"/>
                  </a:cubicBezTo>
                  <a:lnTo>
                    <a:pt x="15725" y="1062"/>
                  </a:lnTo>
                  <a:lnTo>
                    <a:pt x="12584" y="0"/>
                  </a:lnTo>
                  <a:close/>
                  <a:moveTo>
                    <a:pt x="10270" y="11760"/>
                  </a:moveTo>
                  <a:cubicBezTo>
                    <a:pt x="10270" y="11760"/>
                    <a:pt x="9080" y="17272"/>
                    <a:pt x="9080" y="17272"/>
                  </a:cubicBezTo>
                  <a:cubicBezTo>
                    <a:pt x="8004" y="16562"/>
                    <a:pt x="7373" y="15935"/>
                    <a:pt x="7163" y="15394"/>
                  </a:cubicBezTo>
                  <a:cubicBezTo>
                    <a:pt x="6952" y="14853"/>
                    <a:pt x="6917" y="14232"/>
                    <a:pt x="7064" y="13556"/>
                  </a:cubicBezTo>
                  <a:cubicBezTo>
                    <a:pt x="7244" y="12723"/>
                    <a:pt x="7635" y="12190"/>
                    <a:pt x="8254" y="11923"/>
                  </a:cubicBezTo>
                  <a:cubicBezTo>
                    <a:pt x="8871" y="11656"/>
                    <a:pt x="9539" y="11602"/>
                    <a:pt x="10270" y="11760"/>
                  </a:cubicBezTo>
                  <a:close/>
                </a:path>
              </a:pathLst>
            </a:custGeom>
            <a:solidFill>
              <a:schemeClr val="accent1">
                <a:lumMod val="25000"/>
                <a:lumOff val="75000"/>
              </a:schemeClr>
            </a:solidFill>
            <a:ln w="12700" cap="flat">
              <a:noFill/>
              <a:miter lim="400000"/>
            </a:ln>
            <a:effectLst/>
          </p:spPr>
          <p:txBody>
            <a:bodyPr wrap="square" lIns="53578" tIns="53578" rIns="53578" bIns="53578" numCol="1" anchor="ctr">
              <a:noAutofit/>
            </a:bodyPr>
            <a:lstStyle/>
            <a:p>
              <a:endParaRPr sz="5063">
                <a:latin typeface="Lato Light" panose="020F0502020204030203" pitchFamily="34" charset="0"/>
              </a:endParaRPr>
            </a:p>
          </p:txBody>
        </p:sp>
        <p:sp>
          <p:nvSpPr>
            <p:cNvPr id="57" name="Freeform 33">
              <a:extLst>
                <a:ext uri="{FF2B5EF4-FFF2-40B4-BE49-F238E27FC236}">
                  <a16:creationId xmlns:a16="http://schemas.microsoft.com/office/drawing/2014/main" id="{27ED293F-1258-D275-CAD5-80BC0FFFB14E}"/>
                </a:ext>
              </a:extLst>
            </p:cNvPr>
            <p:cNvSpPr/>
            <p:nvPr/>
          </p:nvSpPr>
          <p:spPr>
            <a:xfrm rot="686910">
              <a:off x="-129775" y="2191504"/>
              <a:ext cx="5477886" cy="1894114"/>
            </a:xfrm>
            <a:custGeom>
              <a:avLst/>
              <a:gdLst>
                <a:gd name="connsiteX0" fmla="*/ 0 w 5477887"/>
                <a:gd name="connsiteY0" fmla="*/ 0 h 1894115"/>
                <a:gd name="connsiteX1" fmla="*/ 5477887 w 5477887"/>
                <a:gd name="connsiteY1" fmla="*/ 0 h 1894115"/>
                <a:gd name="connsiteX2" fmla="*/ 5477887 w 5477887"/>
                <a:gd name="connsiteY2" fmla="*/ 1894115 h 1894115"/>
                <a:gd name="connsiteX3" fmla="*/ 383589 w 5477887"/>
                <a:gd name="connsiteY3" fmla="*/ 1894115 h 1894115"/>
              </a:gdLst>
              <a:ahLst/>
              <a:cxnLst>
                <a:cxn ang="0">
                  <a:pos x="connsiteX0" y="connsiteY0"/>
                </a:cxn>
                <a:cxn ang="0">
                  <a:pos x="connsiteX1" y="connsiteY1"/>
                </a:cxn>
                <a:cxn ang="0">
                  <a:pos x="connsiteX2" y="connsiteY2"/>
                </a:cxn>
                <a:cxn ang="0">
                  <a:pos x="connsiteX3" y="connsiteY3"/>
                </a:cxn>
              </a:cxnLst>
              <a:rect l="l" t="t" r="r" b="b"/>
              <a:pathLst>
                <a:path w="5477887" h="1894115">
                  <a:moveTo>
                    <a:pt x="0" y="0"/>
                  </a:moveTo>
                  <a:lnTo>
                    <a:pt x="5477887" y="0"/>
                  </a:lnTo>
                  <a:lnTo>
                    <a:pt x="5477887" y="1894115"/>
                  </a:lnTo>
                  <a:lnTo>
                    <a:pt x="383589" y="1894115"/>
                  </a:lnTo>
                  <a:close/>
                </a:path>
              </a:pathLst>
            </a:cu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grpSp>
      <p:grpSp>
        <p:nvGrpSpPr>
          <p:cNvPr id="58" name="Group 2015">
            <a:extLst>
              <a:ext uri="{FF2B5EF4-FFF2-40B4-BE49-F238E27FC236}">
                <a16:creationId xmlns:a16="http://schemas.microsoft.com/office/drawing/2014/main" id="{5E4B7729-6CE1-73A5-E0DE-86F547B9EB54}"/>
              </a:ext>
            </a:extLst>
          </p:cNvPr>
          <p:cNvGrpSpPr/>
          <p:nvPr/>
        </p:nvGrpSpPr>
        <p:grpSpPr>
          <a:xfrm>
            <a:off x="11367953" y="5289841"/>
            <a:ext cx="746074" cy="1545337"/>
            <a:chOff x="0" y="0"/>
            <a:chExt cx="1601052" cy="3061162"/>
          </a:xfrm>
          <a:solidFill>
            <a:schemeClr val="accent1">
              <a:lumMod val="50000"/>
              <a:lumOff val="50000"/>
            </a:schemeClr>
          </a:solidFill>
        </p:grpSpPr>
        <p:sp>
          <p:nvSpPr>
            <p:cNvPr id="59" name="Shape 1995">
              <a:extLst>
                <a:ext uri="{FF2B5EF4-FFF2-40B4-BE49-F238E27FC236}">
                  <a16:creationId xmlns:a16="http://schemas.microsoft.com/office/drawing/2014/main" id="{6CC16C21-7CC0-7642-4970-122DB6C71DE5}"/>
                </a:ext>
              </a:extLst>
            </p:cNvPr>
            <p:cNvSpPr/>
            <p:nvPr/>
          </p:nvSpPr>
          <p:spPr>
            <a:xfrm>
              <a:off x="37820" y="2774000"/>
              <a:ext cx="1386737"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0" name="Shape 1996">
              <a:extLst>
                <a:ext uri="{FF2B5EF4-FFF2-40B4-BE49-F238E27FC236}">
                  <a16:creationId xmlns:a16="http://schemas.microsoft.com/office/drawing/2014/main" id="{03F5DBDB-7731-7DB0-78DA-A35399943982}"/>
                </a:ext>
              </a:extLst>
            </p:cNvPr>
            <p:cNvSpPr/>
            <p:nvPr/>
          </p:nvSpPr>
          <p:spPr>
            <a:xfrm>
              <a:off x="37820" y="2637518"/>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1" name="Shape 1997">
              <a:extLst>
                <a:ext uri="{FF2B5EF4-FFF2-40B4-BE49-F238E27FC236}">
                  <a16:creationId xmlns:a16="http://schemas.microsoft.com/office/drawing/2014/main" id="{C7386323-F6C2-FD11-7CAD-A6EE708A5B59}"/>
                </a:ext>
              </a:extLst>
            </p:cNvPr>
            <p:cNvSpPr/>
            <p:nvPr/>
          </p:nvSpPr>
          <p:spPr>
            <a:xfrm>
              <a:off x="37820" y="2487016"/>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2" name="Shape 1998">
              <a:extLst>
                <a:ext uri="{FF2B5EF4-FFF2-40B4-BE49-F238E27FC236}">
                  <a16:creationId xmlns:a16="http://schemas.microsoft.com/office/drawing/2014/main" id="{C2C0FD0D-3F3A-6996-38B9-D37486BFA774}"/>
                </a:ext>
              </a:extLst>
            </p:cNvPr>
            <p:cNvSpPr/>
            <p:nvPr/>
          </p:nvSpPr>
          <p:spPr>
            <a:xfrm>
              <a:off x="37820" y="2350536"/>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3" name="Shape 1999">
              <a:extLst>
                <a:ext uri="{FF2B5EF4-FFF2-40B4-BE49-F238E27FC236}">
                  <a16:creationId xmlns:a16="http://schemas.microsoft.com/office/drawing/2014/main" id="{DFADA25C-8F47-47EA-9C84-33A11A4231CA}"/>
                </a:ext>
              </a:extLst>
            </p:cNvPr>
            <p:cNvSpPr/>
            <p:nvPr/>
          </p:nvSpPr>
          <p:spPr>
            <a:xfrm>
              <a:off x="37820" y="2213698"/>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4" name="Shape 2000">
              <a:extLst>
                <a:ext uri="{FF2B5EF4-FFF2-40B4-BE49-F238E27FC236}">
                  <a16:creationId xmlns:a16="http://schemas.microsoft.com/office/drawing/2014/main" id="{1461165F-0357-BB80-47F1-5B5911908243}"/>
                </a:ext>
              </a:extLst>
            </p:cNvPr>
            <p:cNvSpPr/>
            <p:nvPr/>
          </p:nvSpPr>
          <p:spPr>
            <a:xfrm>
              <a:off x="37820" y="2077217"/>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5" name="Shape 2001">
              <a:extLst>
                <a:ext uri="{FF2B5EF4-FFF2-40B4-BE49-F238E27FC236}">
                  <a16:creationId xmlns:a16="http://schemas.microsoft.com/office/drawing/2014/main" id="{3494B48B-01C5-D9C1-6993-BB461F52896A}"/>
                </a:ext>
              </a:extLst>
            </p:cNvPr>
            <p:cNvSpPr/>
            <p:nvPr/>
          </p:nvSpPr>
          <p:spPr>
            <a:xfrm>
              <a:off x="151280" y="1913048"/>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6" name="Shape 2002">
              <a:extLst>
                <a:ext uri="{FF2B5EF4-FFF2-40B4-BE49-F238E27FC236}">
                  <a16:creationId xmlns:a16="http://schemas.microsoft.com/office/drawing/2014/main" id="{967A3CA9-B9DC-EA74-7A79-2A8636B68AA1}"/>
                </a:ext>
              </a:extLst>
            </p:cNvPr>
            <p:cNvSpPr/>
            <p:nvPr/>
          </p:nvSpPr>
          <p:spPr>
            <a:xfrm>
              <a:off x="151280" y="1776567"/>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7" name="Shape 2003">
              <a:extLst>
                <a:ext uri="{FF2B5EF4-FFF2-40B4-BE49-F238E27FC236}">
                  <a16:creationId xmlns:a16="http://schemas.microsoft.com/office/drawing/2014/main" id="{F38F8E43-03C5-7D51-B4F1-773F137AC146}"/>
                </a:ext>
              </a:extLst>
            </p:cNvPr>
            <p:cNvSpPr/>
            <p:nvPr/>
          </p:nvSpPr>
          <p:spPr>
            <a:xfrm>
              <a:off x="88247" y="1598732"/>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8" name="Shape 2004">
              <a:extLst>
                <a:ext uri="{FF2B5EF4-FFF2-40B4-BE49-F238E27FC236}">
                  <a16:creationId xmlns:a16="http://schemas.microsoft.com/office/drawing/2014/main" id="{E660388E-6720-D7DD-32DB-0A937805632F}"/>
                </a:ext>
              </a:extLst>
            </p:cNvPr>
            <p:cNvSpPr/>
            <p:nvPr/>
          </p:nvSpPr>
          <p:spPr>
            <a:xfrm>
              <a:off x="88247" y="1462251"/>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69" name="Shape 2005">
              <a:extLst>
                <a:ext uri="{FF2B5EF4-FFF2-40B4-BE49-F238E27FC236}">
                  <a16:creationId xmlns:a16="http://schemas.microsoft.com/office/drawing/2014/main" id="{7CC87A48-C14C-051B-434F-C83B42E2C499}"/>
                </a:ext>
              </a:extLst>
            </p:cNvPr>
            <p:cNvSpPr/>
            <p:nvPr/>
          </p:nvSpPr>
          <p:spPr>
            <a:xfrm>
              <a:off x="0" y="1311748"/>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0" name="Shape 2006">
              <a:extLst>
                <a:ext uri="{FF2B5EF4-FFF2-40B4-BE49-F238E27FC236}">
                  <a16:creationId xmlns:a16="http://schemas.microsoft.com/office/drawing/2014/main" id="{CD259FEC-1EB4-0714-629E-B1A13B5490C0}"/>
                </a:ext>
              </a:extLst>
            </p:cNvPr>
            <p:cNvSpPr/>
            <p:nvPr/>
          </p:nvSpPr>
          <p:spPr>
            <a:xfrm>
              <a:off x="0" y="1175267"/>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1" name="Shape 2007">
              <a:extLst>
                <a:ext uri="{FF2B5EF4-FFF2-40B4-BE49-F238E27FC236}">
                  <a16:creationId xmlns:a16="http://schemas.microsoft.com/office/drawing/2014/main" id="{DB916085-272B-0BF8-EE74-D8322B7976A4}"/>
                </a:ext>
              </a:extLst>
            </p:cNvPr>
            <p:cNvSpPr/>
            <p:nvPr/>
          </p:nvSpPr>
          <p:spPr>
            <a:xfrm>
              <a:off x="100853" y="997433"/>
              <a:ext cx="1386737"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2" name="Shape 2008">
              <a:extLst>
                <a:ext uri="{FF2B5EF4-FFF2-40B4-BE49-F238E27FC236}">
                  <a16:creationId xmlns:a16="http://schemas.microsoft.com/office/drawing/2014/main" id="{DFA739F1-8D25-0024-7EF1-2DA229C069EA}"/>
                </a:ext>
              </a:extLst>
            </p:cNvPr>
            <p:cNvSpPr/>
            <p:nvPr/>
          </p:nvSpPr>
          <p:spPr>
            <a:xfrm>
              <a:off x="100853" y="860951"/>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3" name="Shape 2009">
              <a:extLst>
                <a:ext uri="{FF2B5EF4-FFF2-40B4-BE49-F238E27FC236}">
                  <a16:creationId xmlns:a16="http://schemas.microsoft.com/office/drawing/2014/main" id="{BC147B3F-269B-9F77-4FF4-39F2DE92C30D}"/>
                </a:ext>
              </a:extLst>
            </p:cNvPr>
            <p:cNvSpPr/>
            <p:nvPr/>
          </p:nvSpPr>
          <p:spPr>
            <a:xfrm>
              <a:off x="12606" y="710449"/>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4" name="Shape 2010">
              <a:extLst>
                <a:ext uri="{FF2B5EF4-FFF2-40B4-BE49-F238E27FC236}">
                  <a16:creationId xmlns:a16="http://schemas.microsoft.com/office/drawing/2014/main" id="{F9182040-721C-AE0A-85F3-2178AE070941}"/>
                </a:ext>
              </a:extLst>
            </p:cNvPr>
            <p:cNvSpPr/>
            <p:nvPr/>
          </p:nvSpPr>
          <p:spPr>
            <a:xfrm>
              <a:off x="12606" y="573968"/>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5" name="Shape 2011">
              <a:extLst>
                <a:ext uri="{FF2B5EF4-FFF2-40B4-BE49-F238E27FC236}">
                  <a16:creationId xmlns:a16="http://schemas.microsoft.com/office/drawing/2014/main" id="{C390C8B7-5FEA-71FC-3AB2-B7B6107F19D1}"/>
                </a:ext>
              </a:extLst>
            </p:cNvPr>
            <p:cNvSpPr/>
            <p:nvPr/>
          </p:nvSpPr>
          <p:spPr>
            <a:xfrm>
              <a:off x="214314" y="423465"/>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6" name="Shape 2012">
              <a:extLst>
                <a:ext uri="{FF2B5EF4-FFF2-40B4-BE49-F238E27FC236}">
                  <a16:creationId xmlns:a16="http://schemas.microsoft.com/office/drawing/2014/main" id="{07B7BC67-7E39-A4F3-3D81-14577CA9B0FC}"/>
                </a:ext>
              </a:extLst>
            </p:cNvPr>
            <p:cNvSpPr/>
            <p:nvPr/>
          </p:nvSpPr>
          <p:spPr>
            <a:xfrm>
              <a:off x="214314" y="286984"/>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7" name="Shape 2013">
              <a:extLst>
                <a:ext uri="{FF2B5EF4-FFF2-40B4-BE49-F238E27FC236}">
                  <a16:creationId xmlns:a16="http://schemas.microsoft.com/office/drawing/2014/main" id="{A1B7EB22-2D7C-CEBE-F168-78288CC3DB8E}"/>
                </a:ext>
              </a:extLst>
            </p:cNvPr>
            <p:cNvSpPr/>
            <p:nvPr/>
          </p:nvSpPr>
          <p:spPr>
            <a:xfrm>
              <a:off x="151280" y="136481"/>
              <a:ext cx="1386739"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78" name="Shape 2014">
              <a:extLst>
                <a:ext uri="{FF2B5EF4-FFF2-40B4-BE49-F238E27FC236}">
                  <a16:creationId xmlns:a16="http://schemas.microsoft.com/office/drawing/2014/main" id="{4F655E23-9EA6-631C-E8CC-B0FE9A53876F}"/>
                </a:ext>
              </a:extLst>
            </p:cNvPr>
            <p:cNvSpPr/>
            <p:nvPr/>
          </p:nvSpPr>
          <p:spPr>
            <a:xfrm>
              <a:off x="151280" y="0"/>
              <a:ext cx="1386728" cy="227183"/>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grpSp>
      <p:grpSp>
        <p:nvGrpSpPr>
          <p:cNvPr id="79" name="Group 2045">
            <a:extLst>
              <a:ext uri="{FF2B5EF4-FFF2-40B4-BE49-F238E27FC236}">
                <a16:creationId xmlns:a16="http://schemas.microsoft.com/office/drawing/2014/main" id="{1DE1A095-A910-3157-8AEA-8ABF7E2ABE85}"/>
              </a:ext>
            </a:extLst>
          </p:cNvPr>
          <p:cNvGrpSpPr/>
          <p:nvPr/>
        </p:nvGrpSpPr>
        <p:grpSpPr>
          <a:xfrm>
            <a:off x="10707214" y="5766115"/>
            <a:ext cx="721659" cy="1089814"/>
            <a:chOff x="0" y="0"/>
            <a:chExt cx="1512805" cy="1885895"/>
          </a:xfrm>
          <a:solidFill>
            <a:schemeClr val="accent2">
              <a:lumMod val="50000"/>
              <a:lumOff val="50000"/>
            </a:schemeClr>
          </a:solidFill>
        </p:grpSpPr>
        <p:sp>
          <p:nvSpPr>
            <p:cNvPr id="80" name="Shape 2033">
              <a:extLst>
                <a:ext uri="{FF2B5EF4-FFF2-40B4-BE49-F238E27FC236}">
                  <a16:creationId xmlns:a16="http://schemas.microsoft.com/office/drawing/2014/main" id="{3AB3EBDB-22B0-1A0E-9E88-C1FB2501C6FB}"/>
                </a:ext>
              </a:extLst>
            </p:cNvPr>
            <p:cNvSpPr/>
            <p:nvPr/>
          </p:nvSpPr>
          <p:spPr>
            <a:xfrm>
              <a:off x="75641" y="1598732"/>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1" name="Shape 2034">
              <a:extLst>
                <a:ext uri="{FF2B5EF4-FFF2-40B4-BE49-F238E27FC236}">
                  <a16:creationId xmlns:a16="http://schemas.microsoft.com/office/drawing/2014/main" id="{99361BD9-E01C-712F-2F1A-6535752DE21D}"/>
                </a:ext>
              </a:extLst>
            </p:cNvPr>
            <p:cNvSpPr/>
            <p:nvPr/>
          </p:nvSpPr>
          <p:spPr>
            <a:xfrm>
              <a:off x="75641" y="1462251"/>
              <a:ext cx="1386727"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2" name="Shape 2035">
              <a:extLst>
                <a:ext uri="{FF2B5EF4-FFF2-40B4-BE49-F238E27FC236}">
                  <a16:creationId xmlns:a16="http://schemas.microsoft.com/office/drawing/2014/main" id="{D01AB0ED-06BE-93CB-F9CA-C6BDC9DA516D}"/>
                </a:ext>
              </a:extLst>
            </p:cNvPr>
            <p:cNvSpPr/>
            <p:nvPr/>
          </p:nvSpPr>
          <p:spPr>
            <a:xfrm>
              <a:off x="1" y="1311748"/>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3" name="Shape 2036">
              <a:extLst>
                <a:ext uri="{FF2B5EF4-FFF2-40B4-BE49-F238E27FC236}">
                  <a16:creationId xmlns:a16="http://schemas.microsoft.com/office/drawing/2014/main" id="{65272A4C-B581-3B79-802E-DDC02C21CD51}"/>
                </a:ext>
              </a:extLst>
            </p:cNvPr>
            <p:cNvSpPr/>
            <p:nvPr/>
          </p:nvSpPr>
          <p:spPr>
            <a:xfrm>
              <a:off x="0" y="1175266"/>
              <a:ext cx="1386726"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4" name="Shape 2037">
              <a:extLst>
                <a:ext uri="{FF2B5EF4-FFF2-40B4-BE49-F238E27FC236}">
                  <a16:creationId xmlns:a16="http://schemas.microsoft.com/office/drawing/2014/main" id="{BC9EF418-F274-C603-559B-6BE091EA23CF}"/>
                </a:ext>
              </a:extLst>
            </p:cNvPr>
            <p:cNvSpPr/>
            <p:nvPr/>
          </p:nvSpPr>
          <p:spPr>
            <a:xfrm>
              <a:off x="75640" y="1038430"/>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5" name="Shape 2038">
              <a:extLst>
                <a:ext uri="{FF2B5EF4-FFF2-40B4-BE49-F238E27FC236}">
                  <a16:creationId xmlns:a16="http://schemas.microsoft.com/office/drawing/2014/main" id="{EF00DD30-C2BB-D82A-D149-8CE89D5264F8}"/>
                </a:ext>
              </a:extLst>
            </p:cNvPr>
            <p:cNvSpPr/>
            <p:nvPr/>
          </p:nvSpPr>
          <p:spPr>
            <a:xfrm>
              <a:off x="75640" y="901949"/>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6" name="Shape 2039">
              <a:extLst>
                <a:ext uri="{FF2B5EF4-FFF2-40B4-BE49-F238E27FC236}">
                  <a16:creationId xmlns:a16="http://schemas.microsoft.com/office/drawing/2014/main" id="{BBC7203C-0859-6C22-0CEA-65E1E89EE291}"/>
                </a:ext>
              </a:extLst>
            </p:cNvPr>
            <p:cNvSpPr/>
            <p:nvPr/>
          </p:nvSpPr>
          <p:spPr>
            <a:xfrm>
              <a:off x="25214" y="73778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7" name="Shape 2040">
              <a:extLst>
                <a:ext uri="{FF2B5EF4-FFF2-40B4-BE49-F238E27FC236}">
                  <a16:creationId xmlns:a16="http://schemas.microsoft.com/office/drawing/2014/main" id="{B2547581-00D1-30BF-8EA0-B04FED3F18EC}"/>
                </a:ext>
              </a:extLst>
            </p:cNvPr>
            <p:cNvSpPr/>
            <p:nvPr/>
          </p:nvSpPr>
          <p:spPr>
            <a:xfrm>
              <a:off x="25213" y="601299"/>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8" name="Shape 2041">
              <a:extLst>
                <a:ext uri="{FF2B5EF4-FFF2-40B4-BE49-F238E27FC236}">
                  <a16:creationId xmlns:a16="http://schemas.microsoft.com/office/drawing/2014/main" id="{39C18B79-1A32-66A5-7976-2677E4B5D220}"/>
                </a:ext>
              </a:extLst>
            </p:cNvPr>
            <p:cNvSpPr/>
            <p:nvPr/>
          </p:nvSpPr>
          <p:spPr>
            <a:xfrm>
              <a:off x="126067" y="423465"/>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89" name="Shape 2042">
              <a:extLst>
                <a:ext uri="{FF2B5EF4-FFF2-40B4-BE49-F238E27FC236}">
                  <a16:creationId xmlns:a16="http://schemas.microsoft.com/office/drawing/2014/main" id="{EE485559-26E3-2C41-F88D-E8AC183B92D9}"/>
                </a:ext>
              </a:extLst>
            </p:cNvPr>
            <p:cNvSpPr/>
            <p:nvPr/>
          </p:nvSpPr>
          <p:spPr>
            <a:xfrm>
              <a:off x="126067" y="286984"/>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0" name="Shape 2043">
              <a:extLst>
                <a:ext uri="{FF2B5EF4-FFF2-40B4-BE49-F238E27FC236}">
                  <a16:creationId xmlns:a16="http://schemas.microsoft.com/office/drawing/2014/main" id="{50FBE87B-5054-5929-AC7D-A0895103A301}"/>
                </a:ext>
              </a:extLst>
            </p:cNvPr>
            <p:cNvSpPr/>
            <p:nvPr/>
          </p:nvSpPr>
          <p:spPr>
            <a:xfrm>
              <a:off x="50426" y="136481"/>
              <a:ext cx="1386739"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1" name="Shape 2044">
              <a:extLst>
                <a:ext uri="{FF2B5EF4-FFF2-40B4-BE49-F238E27FC236}">
                  <a16:creationId xmlns:a16="http://schemas.microsoft.com/office/drawing/2014/main" id="{D000A250-D1C4-C117-9F52-6718F694E595}"/>
                </a:ext>
              </a:extLst>
            </p:cNvPr>
            <p:cNvSpPr/>
            <p:nvPr/>
          </p:nvSpPr>
          <p:spPr>
            <a:xfrm>
              <a:off x="50426" y="0"/>
              <a:ext cx="1386728" cy="227183"/>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grpSp>
      <p:grpSp>
        <p:nvGrpSpPr>
          <p:cNvPr id="93" name="Group 2032">
            <a:extLst>
              <a:ext uri="{FF2B5EF4-FFF2-40B4-BE49-F238E27FC236}">
                <a16:creationId xmlns:a16="http://schemas.microsoft.com/office/drawing/2014/main" id="{18107938-1844-E99E-6776-BF976461CDA3}"/>
              </a:ext>
            </a:extLst>
          </p:cNvPr>
          <p:cNvGrpSpPr/>
          <p:nvPr/>
        </p:nvGrpSpPr>
        <p:grpSpPr>
          <a:xfrm>
            <a:off x="9921196" y="5511746"/>
            <a:ext cx="780704" cy="1354022"/>
            <a:chOff x="0" y="0"/>
            <a:chExt cx="1500198" cy="2487194"/>
          </a:xfrm>
          <a:solidFill>
            <a:schemeClr val="accent3">
              <a:lumMod val="60000"/>
              <a:lumOff val="40000"/>
            </a:schemeClr>
          </a:solidFill>
        </p:grpSpPr>
        <p:sp>
          <p:nvSpPr>
            <p:cNvPr id="94" name="Shape 2016">
              <a:extLst>
                <a:ext uri="{FF2B5EF4-FFF2-40B4-BE49-F238E27FC236}">
                  <a16:creationId xmlns:a16="http://schemas.microsoft.com/office/drawing/2014/main" id="{E6CED75A-FAC3-76B3-5C5A-06DAAE40E35E}"/>
                </a:ext>
              </a:extLst>
            </p:cNvPr>
            <p:cNvSpPr/>
            <p:nvPr/>
          </p:nvSpPr>
          <p:spPr>
            <a:xfrm>
              <a:off x="37820" y="220003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5" name="Shape 2017">
              <a:extLst>
                <a:ext uri="{FF2B5EF4-FFF2-40B4-BE49-F238E27FC236}">
                  <a16:creationId xmlns:a16="http://schemas.microsoft.com/office/drawing/2014/main" id="{3C594BB2-EE4C-446F-309F-F140C3A3ED82}"/>
                </a:ext>
              </a:extLst>
            </p:cNvPr>
            <p:cNvSpPr/>
            <p:nvPr/>
          </p:nvSpPr>
          <p:spPr>
            <a:xfrm>
              <a:off x="37820" y="2063550"/>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6" name="Shape 2018">
              <a:extLst>
                <a:ext uri="{FF2B5EF4-FFF2-40B4-BE49-F238E27FC236}">
                  <a16:creationId xmlns:a16="http://schemas.microsoft.com/office/drawing/2014/main" id="{221D3CFA-DCE3-5CE0-1935-3AA3900FC6C5}"/>
                </a:ext>
              </a:extLst>
            </p:cNvPr>
            <p:cNvSpPr/>
            <p:nvPr/>
          </p:nvSpPr>
          <p:spPr>
            <a:xfrm>
              <a:off x="37820" y="1913049"/>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7" name="Shape 2019">
              <a:extLst>
                <a:ext uri="{FF2B5EF4-FFF2-40B4-BE49-F238E27FC236}">
                  <a16:creationId xmlns:a16="http://schemas.microsoft.com/office/drawing/2014/main" id="{16FE8EAA-8AA3-00F0-3D74-E61B0E307896}"/>
                </a:ext>
              </a:extLst>
            </p:cNvPr>
            <p:cNvSpPr/>
            <p:nvPr/>
          </p:nvSpPr>
          <p:spPr>
            <a:xfrm>
              <a:off x="37820" y="1776568"/>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8" name="Shape 2020">
              <a:extLst>
                <a:ext uri="{FF2B5EF4-FFF2-40B4-BE49-F238E27FC236}">
                  <a16:creationId xmlns:a16="http://schemas.microsoft.com/office/drawing/2014/main" id="{46CFE490-A105-8B3C-35B3-68481610922A}"/>
                </a:ext>
              </a:extLst>
            </p:cNvPr>
            <p:cNvSpPr/>
            <p:nvPr/>
          </p:nvSpPr>
          <p:spPr>
            <a:xfrm>
              <a:off x="37820" y="1639730"/>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99" name="Shape 2021">
              <a:extLst>
                <a:ext uri="{FF2B5EF4-FFF2-40B4-BE49-F238E27FC236}">
                  <a16:creationId xmlns:a16="http://schemas.microsoft.com/office/drawing/2014/main" id="{18AF822F-3075-E5BE-BB67-0367F127487C}"/>
                </a:ext>
              </a:extLst>
            </p:cNvPr>
            <p:cNvSpPr/>
            <p:nvPr/>
          </p:nvSpPr>
          <p:spPr>
            <a:xfrm>
              <a:off x="37820" y="1503249"/>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0" name="Shape 2022">
              <a:extLst>
                <a:ext uri="{FF2B5EF4-FFF2-40B4-BE49-F238E27FC236}">
                  <a16:creationId xmlns:a16="http://schemas.microsoft.com/office/drawing/2014/main" id="{050F413D-D12B-0C17-B733-32B2098A0B74}"/>
                </a:ext>
              </a:extLst>
            </p:cNvPr>
            <p:cNvSpPr/>
            <p:nvPr/>
          </p:nvSpPr>
          <p:spPr>
            <a:xfrm>
              <a:off x="37820" y="1339081"/>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1" name="Shape 2023">
              <a:extLst>
                <a:ext uri="{FF2B5EF4-FFF2-40B4-BE49-F238E27FC236}">
                  <a16:creationId xmlns:a16="http://schemas.microsoft.com/office/drawing/2014/main" id="{E3FDC9D2-EFFA-A2D6-8F5C-35F0071B33A5}"/>
                </a:ext>
              </a:extLst>
            </p:cNvPr>
            <p:cNvSpPr/>
            <p:nvPr/>
          </p:nvSpPr>
          <p:spPr>
            <a:xfrm>
              <a:off x="37820" y="1202598"/>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2" name="Shape 2024">
              <a:extLst>
                <a:ext uri="{FF2B5EF4-FFF2-40B4-BE49-F238E27FC236}">
                  <a16:creationId xmlns:a16="http://schemas.microsoft.com/office/drawing/2014/main" id="{D34091CA-8CDB-545A-CC12-C12200C181F3}"/>
                </a:ext>
              </a:extLst>
            </p:cNvPr>
            <p:cNvSpPr/>
            <p:nvPr/>
          </p:nvSpPr>
          <p:spPr>
            <a:xfrm>
              <a:off x="0" y="1024765"/>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3" name="Shape 2025">
              <a:extLst>
                <a:ext uri="{FF2B5EF4-FFF2-40B4-BE49-F238E27FC236}">
                  <a16:creationId xmlns:a16="http://schemas.microsoft.com/office/drawing/2014/main" id="{D58BB611-DE6D-D653-B812-22B27059BDEC}"/>
                </a:ext>
              </a:extLst>
            </p:cNvPr>
            <p:cNvSpPr/>
            <p:nvPr/>
          </p:nvSpPr>
          <p:spPr>
            <a:xfrm>
              <a:off x="0" y="888283"/>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4" name="Shape 2026">
              <a:extLst>
                <a:ext uri="{FF2B5EF4-FFF2-40B4-BE49-F238E27FC236}">
                  <a16:creationId xmlns:a16="http://schemas.microsoft.com/office/drawing/2014/main" id="{A710E610-B2D2-7BEA-3715-0BEF33DA55E6}"/>
                </a:ext>
              </a:extLst>
            </p:cNvPr>
            <p:cNvSpPr/>
            <p:nvPr/>
          </p:nvSpPr>
          <p:spPr>
            <a:xfrm>
              <a:off x="113460" y="737781"/>
              <a:ext cx="1386738" cy="287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5" name="Shape 2027">
              <a:extLst>
                <a:ext uri="{FF2B5EF4-FFF2-40B4-BE49-F238E27FC236}">
                  <a16:creationId xmlns:a16="http://schemas.microsoft.com/office/drawing/2014/main" id="{6DC6F31A-C580-6D9A-C97C-B7FD050993CA}"/>
                </a:ext>
              </a:extLst>
            </p:cNvPr>
            <p:cNvSpPr/>
            <p:nvPr/>
          </p:nvSpPr>
          <p:spPr>
            <a:xfrm>
              <a:off x="113460" y="601300"/>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6" name="Shape 2028">
              <a:extLst>
                <a:ext uri="{FF2B5EF4-FFF2-40B4-BE49-F238E27FC236}">
                  <a16:creationId xmlns:a16="http://schemas.microsoft.com/office/drawing/2014/main" id="{E8419289-4797-6679-A6FE-0E5EA8D4DE22}"/>
                </a:ext>
              </a:extLst>
            </p:cNvPr>
            <p:cNvSpPr/>
            <p:nvPr/>
          </p:nvSpPr>
          <p:spPr>
            <a:xfrm>
              <a:off x="37820" y="423465"/>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7" name="Shape 2029">
              <a:extLst>
                <a:ext uri="{FF2B5EF4-FFF2-40B4-BE49-F238E27FC236}">
                  <a16:creationId xmlns:a16="http://schemas.microsoft.com/office/drawing/2014/main" id="{F8EE98D3-D390-6D6E-643C-35E93C68B3C1}"/>
                </a:ext>
              </a:extLst>
            </p:cNvPr>
            <p:cNvSpPr/>
            <p:nvPr/>
          </p:nvSpPr>
          <p:spPr>
            <a:xfrm>
              <a:off x="37820" y="286984"/>
              <a:ext cx="1386728" cy="227184"/>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8" name="Shape 2030">
              <a:extLst>
                <a:ext uri="{FF2B5EF4-FFF2-40B4-BE49-F238E27FC236}">
                  <a16:creationId xmlns:a16="http://schemas.microsoft.com/office/drawing/2014/main" id="{DCA3A759-1717-90A6-C974-D18AD71F3EFD}"/>
                </a:ext>
              </a:extLst>
            </p:cNvPr>
            <p:cNvSpPr/>
            <p:nvPr/>
          </p:nvSpPr>
          <p:spPr>
            <a:xfrm>
              <a:off x="37820" y="136481"/>
              <a:ext cx="1386738" cy="287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0682"/>
                  </a:lnTo>
                  <a:cubicBezTo>
                    <a:pt x="21600" y="10682"/>
                    <a:pt x="21600" y="11195"/>
                    <a:pt x="21600" y="11447"/>
                  </a:cubicBezTo>
                  <a:cubicBezTo>
                    <a:pt x="21600" y="12488"/>
                    <a:pt x="21432" y="13495"/>
                    <a:pt x="21121" y="14453"/>
                  </a:cubicBezTo>
                  <a:cubicBezTo>
                    <a:pt x="20998" y="14822"/>
                    <a:pt x="20855" y="15184"/>
                    <a:pt x="20689" y="15537"/>
                  </a:cubicBezTo>
                  <a:cubicBezTo>
                    <a:pt x="20503" y="15931"/>
                    <a:pt x="20291" y="16317"/>
                    <a:pt x="20057" y="16678"/>
                  </a:cubicBezTo>
                  <a:cubicBezTo>
                    <a:pt x="19921" y="16897"/>
                    <a:pt x="19777" y="17098"/>
                    <a:pt x="19626" y="17300"/>
                  </a:cubicBezTo>
                  <a:cubicBezTo>
                    <a:pt x="19428" y="17561"/>
                    <a:pt x="19217" y="17821"/>
                    <a:pt x="18994" y="18056"/>
                  </a:cubicBezTo>
                  <a:cubicBezTo>
                    <a:pt x="18855" y="18215"/>
                    <a:pt x="18709" y="18367"/>
                    <a:pt x="18561" y="18510"/>
                  </a:cubicBezTo>
                  <a:cubicBezTo>
                    <a:pt x="18358" y="18702"/>
                    <a:pt x="18148" y="18896"/>
                    <a:pt x="17929" y="19072"/>
                  </a:cubicBezTo>
                  <a:cubicBezTo>
                    <a:pt x="17788" y="19190"/>
                    <a:pt x="17645" y="19308"/>
                    <a:pt x="17498" y="19408"/>
                  </a:cubicBezTo>
                  <a:cubicBezTo>
                    <a:pt x="17294" y="19568"/>
                    <a:pt x="17083" y="19710"/>
                    <a:pt x="16866" y="19853"/>
                  </a:cubicBezTo>
                  <a:cubicBezTo>
                    <a:pt x="16724" y="19938"/>
                    <a:pt x="16580" y="20029"/>
                    <a:pt x="16433" y="20114"/>
                  </a:cubicBezTo>
                  <a:cubicBezTo>
                    <a:pt x="16228" y="20231"/>
                    <a:pt x="16017" y="20340"/>
                    <a:pt x="15803" y="20449"/>
                  </a:cubicBezTo>
                  <a:cubicBezTo>
                    <a:pt x="15661" y="20517"/>
                    <a:pt x="15516" y="20584"/>
                    <a:pt x="15370" y="20651"/>
                  </a:cubicBezTo>
                  <a:cubicBezTo>
                    <a:pt x="15163" y="20744"/>
                    <a:pt x="14952" y="20827"/>
                    <a:pt x="14738" y="20903"/>
                  </a:cubicBezTo>
                  <a:cubicBezTo>
                    <a:pt x="14596" y="20954"/>
                    <a:pt x="14453" y="21004"/>
                    <a:pt x="14307" y="21054"/>
                  </a:cubicBezTo>
                  <a:cubicBezTo>
                    <a:pt x="14100" y="21121"/>
                    <a:pt x="13889" y="21180"/>
                    <a:pt x="13675" y="21231"/>
                  </a:cubicBezTo>
                  <a:cubicBezTo>
                    <a:pt x="13533" y="21273"/>
                    <a:pt x="13388" y="21306"/>
                    <a:pt x="13243" y="21340"/>
                  </a:cubicBezTo>
                  <a:cubicBezTo>
                    <a:pt x="13034" y="21382"/>
                    <a:pt x="12823" y="21424"/>
                    <a:pt x="12611" y="21457"/>
                  </a:cubicBezTo>
                  <a:cubicBezTo>
                    <a:pt x="12467" y="21483"/>
                    <a:pt x="12323" y="21499"/>
                    <a:pt x="12180" y="21516"/>
                  </a:cubicBezTo>
                  <a:cubicBezTo>
                    <a:pt x="11971" y="21541"/>
                    <a:pt x="11760" y="21566"/>
                    <a:pt x="11548" y="21575"/>
                  </a:cubicBezTo>
                  <a:cubicBezTo>
                    <a:pt x="11404" y="21584"/>
                    <a:pt x="11260" y="21592"/>
                    <a:pt x="11115" y="21592"/>
                  </a:cubicBezTo>
                  <a:cubicBezTo>
                    <a:pt x="11010" y="21600"/>
                    <a:pt x="10905" y="21600"/>
                    <a:pt x="10799" y="21600"/>
                  </a:cubicBezTo>
                  <a:cubicBezTo>
                    <a:pt x="10694" y="21600"/>
                    <a:pt x="10590" y="21600"/>
                    <a:pt x="10485" y="21592"/>
                  </a:cubicBezTo>
                  <a:cubicBezTo>
                    <a:pt x="10339" y="21592"/>
                    <a:pt x="10196" y="21584"/>
                    <a:pt x="10052" y="21575"/>
                  </a:cubicBezTo>
                  <a:cubicBezTo>
                    <a:pt x="9840" y="21566"/>
                    <a:pt x="9629" y="21541"/>
                    <a:pt x="9420" y="21516"/>
                  </a:cubicBezTo>
                  <a:cubicBezTo>
                    <a:pt x="9277" y="21499"/>
                    <a:pt x="9133" y="21483"/>
                    <a:pt x="8989" y="21457"/>
                  </a:cubicBezTo>
                  <a:cubicBezTo>
                    <a:pt x="8777" y="21424"/>
                    <a:pt x="8566" y="21382"/>
                    <a:pt x="8357" y="21340"/>
                  </a:cubicBezTo>
                  <a:cubicBezTo>
                    <a:pt x="8212" y="21306"/>
                    <a:pt x="8068" y="21273"/>
                    <a:pt x="7925" y="21239"/>
                  </a:cubicBezTo>
                  <a:cubicBezTo>
                    <a:pt x="7711" y="21180"/>
                    <a:pt x="7500" y="21121"/>
                    <a:pt x="7293" y="21054"/>
                  </a:cubicBezTo>
                  <a:cubicBezTo>
                    <a:pt x="7147" y="21004"/>
                    <a:pt x="7004" y="20954"/>
                    <a:pt x="6862" y="20903"/>
                  </a:cubicBezTo>
                  <a:cubicBezTo>
                    <a:pt x="6648" y="20827"/>
                    <a:pt x="6437" y="20744"/>
                    <a:pt x="6230" y="20651"/>
                  </a:cubicBezTo>
                  <a:cubicBezTo>
                    <a:pt x="6083" y="20584"/>
                    <a:pt x="5939" y="20517"/>
                    <a:pt x="5797" y="20449"/>
                  </a:cubicBezTo>
                  <a:cubicBezTo>
                    <a:pt x="5582" y="20340"/>
                    <a:pt x="5372" y="20231"/>
                    <a:pt x="5167" y="20114"/>
                  </a:cubicBezTo>
                  <a:cubicBezTo>
                    <a:pt x="5020" y="20029"/>
                    <a:pt x="4876" y="19938"/>
                    <a:pt x="4734" y="19853"/>
                  </a:cubicBezTo>
                  <a:cubicBezTo>
                    <a:pt x="4517" y="19710"/>
                    <a:pt x="4306" y="19568"/>
                    <a:pt x="4102" y="19408"/>
                  </a:cubicBezTo>
                  <a:cubicBezTo>
                    <a:pt x="3955" y="19308"/>
                    <a:pt x="3811" y="19190"/>
                    <a:pt x="3671" y="19072"/>
                  </a:cubicBezTo>
                  <a:cubicBezTo>
                    <a:pt x="3452" y="18896"/>
                    <a:pt x="3242" y="18702"/>
                    <a:pt x="3039" y="18510"/>
                  </a:cubicBezTo>
                  <a:cubicBezTo>
                    <a:pt x="2891" y="18367"/>
                    <a:pt x="2745" y="18215"/>
                    <a:pt x="2606" y="18056"/>
                  </a:cubicBezTo>
                  <a:cubicBezTo>
                    <a:pt x="2383" y="17821"/>
                    <a:pt x="2172" y="17561"/>
                    <a:pt x="1974" y="17300"/>
                  </a:cubicBezTo>
                  <a:cubicBezTo>
                    <a:pt x="1823" y="17098"/>
                    <a:pt x="1679" y="16897"/>
                    <a:pt x="1543" y="16678"/>
                  </a:cubicBezTo>
                  <a:cubicBezTo>
                    <a:pt x="1309" y="16317"/>
                    <a:pt x="1097" y="15931"/>
                    <a:pt x="911" y="15537"/>
                  </a:cubicBezTo>
                  <a:cubicBezTo>
                    <a:pt x="745" y="15184"/>
                    <a:pt x="602" y="14822"/>
                    <a:pt x="479" y="14453"/>
                  </a:cubicBezTo>
                  <a:cubicBezTo>
                    <a:pt x="168" y="13495"/>
                    <a:pt x="0" y="12488"/>
                    <a:pt x="0" y="11447"/>
                  </a:cubicBezTo>
                  <a:cubicBezTo>
                    <a:pt x="0" y="11195"/>
                    <a:pt x="0" y="10682"/>
                    <a:pt x="0" y="10682"/>
                  </a:cubicBezTo>
                  <a:lnTo>
                    <a:pt x="0" y="0"/>
                  </a:lnTo>
                  <a:cubicBezTo>
                    <a:pt x="0" y="882"/>
                    <a:pt x="168" y="1730"/>
                    <a:pt x="479" y="2519"/>
                  </a:cubicBezTo>
                  <a:cubicBezTo>
                    <a:pt x="602" y="2839"/>
                    <a:pt x="745" y="3141"/>
                    <a:pt x="911" y="3443"/>
                  </a:cubicBezTo>
                  <a:cubicBezTo>
                    <a:pt x="1097" y="3771"/>
                    <a:pt x="1309" y="4090"/>
                    <a:pt x="1543" y="4401"/>
                  </a:cubicBezTo>
                  <a:cubicBezTo>
                    <a:pt x="1679" y="4577"/>
                    <a:pt x="1823" y="4754"/>
                    <a:pt x="1974" y="4930"/>
                  </a:cubicBezTo>
                  <a:cubicBezTo>
                    <a:pt x="2172" y="5148"/>
                    <a:pt x="2383" y="5358"/>
                    <a:pt x="2606" y="5560"/>
                  </a:cubicBezTo>
                  <a:cubicBezTo>
                    <a:pt x="2745" y="5694"/>
                    <a:pt x="2891" y="5820"/>
                    <a:pt x="3039" y="5937"/>
                  </a:cubicBezTo>
                  <a:cubicBezTo>
                    <a:pt x="3242" y="6105"/>
                    <a:pt x="3452" y="6265"/>
                    <a:pt x="3671" y="6416"/>
                  </a:cubicBezTo>
                  <a:cubicBezTo>
                    <a:pt x="3811" y="6509"/>
                    <a:pt x="3955" y="6610"/>
                    <a:pt x="4102" y="6701"/>
                  </a:cubicBezTo>
                  <a:cubicBezTo>
                    <a:pt x="4306" y="6828"/>
                    <a:pt x="4517" y="6954"/>
                    <a:pt x="4734" y="7063"/>
                  </a:cubicBezTo>
                  <a:cubicBezTo>
                    <a:pt x="4876" y="7147"/>
                    <a:pt x="5020" y="7214"/>
                    <a:pt x="5167" y="7289"/>
                  </a:cubicBezTo>
                  <a:cubicBezTo>
                    <a:pt x="5372" y="7390"/>
                    <a:pt x="5582" y="7483"/>
                    <a:pt x="5797" y="7575"/>
                  </a:cubicBezTo>
                  <a:cubicBezTo>
                    <a:pt x="5939" y="7626"/>
                    <a:pt x="6083" y="7684"/>
                    <a:pt x="6230" y="7743"/>
                  </a:cubicBezTo>
                  <a:cubicBezTo>
                    <a:pt x="6437" y="7818"/>
                    <a:pt x="6648" y="7886"/>
                    <a:pt x="6862" y="7953"/>
                  </a:cubicBezTo>
                  <a:cubicBezTo>
                    <a:pt x="7004" y="7995"/>
                    <a:pt x="7147" y="8037"/>
                    <a:pt x="7293" y="8079"/>
                  </a:cubicBezTo>
                  <a:cubicBezTo>
                    <a:pt x="7500" y="8137"/>
                    <a:pt x="7711" y="8188"/>
                    <a:pt x="7925" y="8230"/>
                  </a:cubicBezTo>
                  <a:cubicBezTo>
                    <a:pt x="8068" y="8264"/>
                    <a:pt x="8212" y="8297"/>
                    <a:pt x="8357" y="8323"/>
                  </a:cubicBezTo>
                  <a:cubicBezTo>
                    <a:pt x="8566" y="8356"/>
                    <a:pt x="8777" y="8390"/>
                    <a:pt x="8989" y="8424"/>
                  </a:cubicBezTo>
                  <a:cubicBezTo>
                    <a:pt x="9133" y="8440"/>
                    <a:pt x="9277" y="8456"/>
                    <a:pt x="9420" y="8474"/>
                  </a:cubicBezTo>
                  <a:cubicBezTo>
                    <a:pt x="9629" y="8490"/>
                    <a:pt x="9840" y="8507"/>
                    <a:pt x="10052" y="8524"/>
                  </a:cubicBezTo>
                  <a:cubicBezTo>
                    <a:pt x="10196" y="8533"/>
                    <a:pt x="10339" y="8533"/>
                    <a:pt x="10485" y="8533"/>
                  </a:cubicBezTo>
                  <a:cubicBezTo>
                    <a:pt x="10588" y="8541"/>
                    <a:pt x="10694" y="8541"/>
                    <a:pt x="10799" y="8541"/>
                  </a:cubicBezTo>
                  <a:cubicBezTo>
                    <a:pt x="10905" y="8541"/>
                    <a:pt x="11010" y="8541"/>
                    <a:pt x="11115" y="8533"/>
                  </a:cubicBezTo>
                  <a:cubicBezTo>
                    <a:pt x="11260" y="8533"/>
                    <a:pt x="11404" y="8533"/>
                    <a:pt x="11548" y="8524"/>
                  </a:cubicBezTo>
                  <a:cubicBezTo>
                    <a:pt x="11760" y="8507"/>
                    <a:pt x="11971" y="8490"/>
                    <a:pt x="12180" y="8474"/>
                  </a:cubicBezTo>
                  <a:cubicBezTo>
                    <a:pt x="12323" y="8456"/>
                    <a:pt x="12467" y="8440"/>
                    <a:pt x="12611" y="8424"/>
                  </a:cubicBezTo>
                  <a:cubicBezTo>
                    <a:pt x="12823" y="8390"/>
                    <a:pt x="13034" y="8356"/>
                    <a:pt x="13243" y="8323"/>
                  </a:cubicBezTo>
                  <a:cubicBezTo>
                    <a:pt x="13388" y="8297"/>
                    <a:pt x="13533" y="8264"/>
                    <a:pt x="13675" y="8230"/>
                  </a:cubicBezTo>
                  <a:cubicBezTo>
                    <a:pt x="13889" y="8188"/>
                    <a:pt x="14100" y="8137"/>
                    <a:pt x="14307" y="8079"/>
                  </a:cubicBezTo>
                  <a:cubicBezTo>
                    <a:pt x="14453" y="8037"/>
                    <a:pt x="14596" y="7995"/>
                    <a:pt x="14738" y="7953"/>
                  </a:cubicBezTo>
                  <a:cubicBezTo>
                    <a:pt x="14952" y="7886"/>
                    <a:pt x="15163" y="7818"/>
                    <a:pt x="15370" y="7743"/>
                  </a:cubicBezTo>
                  <a:cubicBezTo>
                    <a:pt x="15516" y="7684"/>
                    <a:pt x="15661" y="7626"/>
                    <a:pt x="15803" y="7567"/>
                  </a:cubicBezTo>
                  <a:cubicBezTo>
                    <a:pt x="16017" y="7483"/>
                    <a:pt x="16228" y="7390"/>
                    <a:pt x="16433" y="7289"/>
                  </a:cubicBezTo>
                  <a:cubicBezTo>
                    <a:pt x="16580" y="7214"/>
                    <a:pt x="16724" y="7138"/>
                    <a:pt x="16866" y="7063"/>
                  </a:cubicBezTo>
                  <a:cubicBezTo>
                    <a:pt x="17083" y="6945"/>
                    <a:pt x="17294" y="6828"/>
                    <a:pt x="17498" y="6701"/>
                  </a:cubicBezTo>
                  <a:cubicBezTo>
                    <a:pt x="17645" y="6610"/>
                    <a:pt x="17788" y="6509"/>
                    <a:pt x="17929" y="6416"/>
                  </a:cubicBezTo>
                  <a:cubicBezTo>
                    <a:pt x="18148" y="6265"/>
                    <a:pt x="18358" y="6105"/>
                    <a:pt x="18561" y="5937"/>
                  </a:cubicBezTo>
                  <a:cubicBezTo>
                    <a:pt x="18709" y="5820"/>
                    <a:pt x="18855" y="5694"/>
                    <a:pt x="18994" y="5560"/>
                  </a:cubicBezTo>
                  <a:cubicBezTo>
                    <a:pt x="19217" y="5358"/>
                    <a:pt x="19428" y="5148"/>
                    <a:pt x="19626" y="4930"/>
                  </a:cubicBezTo>
                  <a:cubicBezTo>
                    <a:pt x="19777" y="4754"/>
                    <a:pt x="19921" y="4577"/>
                    <a:pt x="20057" y="4401"/>
                  </a:cubicBezTo>
                  <a:cubicBezTo>
                    <a:pt x="20291" y="4090"/>
                    <a:pt x="20503" y="3771"/>
                    <a:pt x="20689" y="3443"/>
                  </a:cubicBezTo>
                  <a:cubicBezTo>
                    <a:pt x="20855" y="3141"/>
                    <a:pt x="20998" y="2839"/>
                    <a:pt x="21121" y="2519"/>
                  </a:cubicBezTo>
                  <a:cubicBezTo>
                    <a:pt x="21432" y="1730"/>
                    <a:pt x="21600" y="882"/>
                    <a:pt x="21600" y="0"/>
                  </a:cubicBezTo>
                  <a:close/>
                </a:path>
              </a:pathLst>
            </a:cu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sp>
          <p:nvSpPr>
            <p:cNvPr id="109" name="Shape 2031">
              <a:extLst>
                <a:ext uri="{FF2B5EF4-FFF2-40B4-BE49-F238E27FC236}">
                  <a16:creationId xmlns:a16="http://schemas.microsoft.com/office/drawing/2014/main" id="{E761FFF8-D6E8-783C-146D-AE309924D9D3}"/>
                </a:ext>
              </a:extLst>
            </p:cNvPr>
            <p:cNvSpPr/>
            <p:nvPr/>
          </p:nvSpPr>
          <p:spPr>
            <a:xfrm>
              <a:off x="37820" y="0"/>
              <a:ext cx="1386728" cy="227183"/>
            </a:xfrm>
            <a:prstGeom prst="ellipse">
              <a:avLst/>
            </a:prstGeom>
            <a:grpFill/>
            <a:ln w="12700" cap="flat">
              <a:noFill/>
              <a:miter lim="400000"/>
            </a:ln>
            <a:effectLst/>
          </p:spPr>
          <p:txBody>
            <a:bodyPr wrap="square" lIns="0" tIns="0" rIns="0" bIns="0" numCol="1" anchor="ctr">
              <a:noAutofit/>
            </a:bodyPr>
            <a:lstStyle/>
            <a:p>
              <a:endParaRPr sz="5063">
                <a:latin typeface="Lato Light" panose="020F0502020204030203" pitchFamily="34" charset="0"/>
              </a:endParaRPr>
            </a:p>
          </p:txBody>
        </p:sp>
      </p:grpSp>
      <p:grpSp>
        <p:nvGrpSpPr>
          <p:cNvPr id="2" name="Group 1">
            <a:extLst>
              <a:ext uri="{FF2B5EF4-FFF2-40B4-BE49-F238E27FC236}">
                <a16:creationId xmlns:a16="http://schemas.microsoft.com/office/drawing/2014/main" id="{38BD9D3C-A096-465D-7602-A371E749A2E3}"/>
              </a:ext>
            </a:extLst>
          </p:cNvPr>
          <p:cNvGrpSpPr/>
          <p:nvPr/>
        </p:nvGrpSpPr>
        <p:grpSpPr>
          <a:xfrm>
            <a:off x="330282" y="180469"/>
            <a:ext cx="3608192" cy="476389"/>
            <a:chOff x="1313431" y="158615"/>
            <a:chExt cx="3640251" cy="685928"/>
          </a:xfrm>
        </p:grpSpPr>
        <p:grpSp>
          <p:nvGrpSpPr>
            <p:cNvPr id="6" name="Group 2">
              <a:extLst>
                <a:ext uri="{FF2B5EF4-FFF2-40B4-BE49-F238E27FC236}">
                  <a16:creationId xmlns:a16="http://schemas.microsoft.com/office/drawing/2014/main" id="{AEC5090A-A359-DDA1-D188-4DFB37AFD121}"/>
                </a:ext>
              </a:extLst>
            </p:cNvPr>
            <p:cNvGrpSpPr/>
            <p:nvPr/>
          </p:nvGrpSpPr>
          <p:grpSpPr>
            <a:xfrm>
              <a:off x="1313431" y="158615"/>
              <a:ext cx="3640251" cy="685928"/>
              <a:chOff x="0" y="0"/>
              <a:chExt cx="1587375" cy="299107"/>
            </a:xfrm>
          </p:grpSpPr>
          <p:sp>
            <p:nvSpPr>
              <p:cNvPr id="8" name="Freeform 3">
                <a:extLst>
                  <a:ext uri="{FF2B5EF4-FFF2-40B4-BE49-F238E27FC236}">
                    <a16:creationId xmlns:a16="http://schemas.microsoft.com/office/drawing/2014/main" id="{C90543C6-0193-B598-9214-4F664EE11E76}"/>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9" name="TextBox 4">
                <a:extLst>
                  <a:ext uri="{FF2B5EF4-FFF2-40B4-BE49-F238E27FC236}">
                    <a16:creationId xmlns:a16="http://schemas.microsoft.com/office/drawing/2014/main" id="{D1E006D9-70DE-6270-8437-E43E21003867}"/>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Freeform 6">
              <a:extLst>
                <a:ext uri="{FF2B5EF4-FFF2-40B4-BE49-F238E27FC236}">
                  <a16:creationId xmlns:a16="http://schemas.microsoft.com/office/drawing/2014/main" id="{6F57AFD0-DC1F-6580-2DE2-F9864641C23A}"/>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Cash Management</a:t>
              </a:r>
            </a:p>
          </p:txBody>
        </p:sp>
      </p:grpSp>
    </p:spTree>
    <p:extLst>
      <p:ext uri="{BB962C8B-B14F-4D97-AF65-F5344CB8AC3E}">
        <p14:creationId xmlns:p14="http://schemas.microsoft.com/office/powerpoint/2010/main" val="288437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1DAD-9AA3-FD63-33BA-44640A02D8BD}"/>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B40D6882-9D99-8C8E-0961-C3D579249C37}"/>
              </a:ext>
            </a:extLst>
          </p:cNvPr>
          <p:cNvSpPr txBox="1"/>
          <p:nvPr/>
        </p:nvSpPr>
        <p:spPr>
          <a:xfrm>
            <a:off x="1156085" y="3886302"/>
            <a:ext cx="8474273" cy="413548"/>
          </a:xfrm>
          <a:prstGeom prst="rect">
            <a:avLst/>
          </a:prstGeom>
          <a:solidFill>
            <a:srgbClr val="041E41"/>
          </a:solidFill>
          <a:ln>
            <a:solidFill>
              <a:srgbClr val="041E41"/>
            </a:solidFill>
          </a:ln>
        </p:spPr>
        <p:txBody>
          <a:bodyPr wrap="square" rtlCol="0">
            <a:spAutoFit/>
          </a:bodyPr>
          <a:lstStyle/>
          <a:p>
            <a:endParaRPr lang="en-US"/>
          </a:p>
        </p:txBody>
      </p:sp>
      <p:sp>
        <p:nvSpPr>
          <p:cNvPr id="3" name="Rectangle 2">
            <a:extLst>
              <a:ext uri="{FF2B5EF4-FFF2-40B4-BE49-F238E27FC236}">
                <a16:creationId xmlns:a16="http://schemas.microsoft.com/office/drawing/2014/main" id="{57D31356-95C4-1468-F416-D529A482D55E}"/>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2B4C27EC-1AAB-72EC-83E7-DADBD41A2B39}"/>
              </a:ext>
            </a:extLst>
          </p:cNvPr>
          <p:cNvSpPr txBox="1">
            <a:spLocks noChangeArrowheads="1"/>
          </p:cNvSpPr>
          <p:nvPr/>
        </p:nvSpPr>
        <p:spPr bwMode="auto">
          <a:xfrm>
            <a:off x="930159" y="847742"/>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s-419" altLang="en-US" sz="3500">
                <a:solidFill>
                  <a:schemeClr val="bg1"/>
                </a:solidFill>
                <a:ea typeface="Open Sans Semibold" panose="020B0706030804020204" pitchFamily="34" charset="0"/>
                <a:cs typeface="Calibri" panose="020F0502020204030204" pitchFamily="34" charset="0"/>
              </a:rPr>
              <a:t>A</a:t>
            </a:r>
            <a:r>
              <a:rPr lang="en-US" altLang="en-US" sz="3500" err="1">
                <a:solidFill>
                  <a:schemeClr val="bg1"/>
                </a:solidFill>
                <a:ea typeface="Open Sans Semibold" panose="020B0706030804020204" pitchFamily="34" charset="0"/>
                <a:cs typeface="Calibri" panose="020F0502020204030204" pitchFamily="34" charset="0"/>
              </a:rPr>
              <a:t>ccounts</a:t>
            </a:r>
            <a:r>
              <a:rPr lang="en-US" altLang="en-US" sz="3500">
                <a:solidFill>
                  <a:schemeClr val="bg1"/>
                </a:solidFill>
                <a:ea typeface="Open Sans Semibold" panose="020B0706030804020204" pitchFamily="34" charset="0"/>
                <a:cs typeface="Calibri" panose="020F0502020204030204" pitchFamily="34" charset="0"/>
              </a:rPr>
              <a:t> Receivables Cont.</a:t>
            </a:r>
          </a:p>
        </p:txBody>
      </p:sp>
      <p:sp>
        <p:nvSpPr>
          <p:cNvPr id="2" name="Content Placeholder 2">
            <a:extLst>
              <a:ext uri="{FF2B5EF4-FFF2-40B4-BE49-F238E27FC236}">
                <a16:creationId xmlns:a16="http://schemas.microsoft.com/office/drawing/2014/main" id="{F1AB00D6-37D8-306F-638B-F3E4EBBB4ABD}"/>
              </a:ext>
            </a:extLst>
          </p:cNvPr>
          <p:cNvSpPr txBox="1">
            <a:spLocks/>
          </p:cNvSpPr>
          <p:nvPr/>
        </p:nvSpPr>
        <p:spPr>
          <a:xfrm>
            <a:off x="1240293" y="1657392"/>
            <a:ext cx="10351632" cy="13552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t>Run an aging report monthly (typically the 6</a:t>
            </a:r>
            <a:r>
              <a:rPr lang="en-US" sz="2000" baseline="30000"/>
              <a:t>th</a:t>
            </a:r>
            <a:r>
              <a:rPr lang="en-US" sz="2000"/>
              <a:t>) to track and manage outstanding invoice balances. </a:t>
            </a:r>
          </a:p>
          <a:p>
            <a:pPr marL="0" indent="0">
              <a:buNone/>
            </a:pPr>
            <a:r>
              <a:rPr lang="en-US" sz="2000"/>
              <a:t>Identify any delinquent invoices in categories (Current, 31-60, 61-90, 91-120, 121-180, 181-365, Over 1 Year). </a:t>
            </a:r>
          </a:p>
          <a:p>
            <a:endParaRPr lang="en-US" sz="2000"/>
          </a:p>
          <a:p>
            <a:endParaRPr lang="en-US" sz="2000"/>
          </a:p>
          <a:p>
            <a:endParaRPr lang="en-US" sz="2000"/>
          </a:p>
          <a:p>
            <a:endParaRPr lang="en-US" sz="2000"/>
          </a:p>
          <a:p>
            <a:endParaRPr lang="en-US" sz="2000"/>
          </a:p>
          <a:p>
            <a:endParaRPr lang="en-US" sz="2000"/>
          </a:p>
          <a:p>
            <a:pPr marL="0" indent="0">
              <a:buNone/>
            </a:pPr>
            <a:endParaRPr lang="en-US" sz="2000"/>
          </a:p>
          <a:p>
            <a:pPr marL="0" indent="0">
              <a:buNone/>
            </a:pPr>
            <a:endParaRPr lang="en-US" sz="2000"/>
          </a:p>
          <a:p>
            <a:endParaRPr lang="en-US"/>
          </a:p>
        </p:txBody>
      </p:sp>
      <p:pic>
        <p:nvPicPr>
          <p:cNvPr id="7" name="Graphic 6" descr="Alarm clock outline">
            <a:extLst>
              <a:ext uri="{FF2B5EF4-FFF2-40B4-BE49-F238E27FC236}">
                <a16:creationId xmlns:a16="http://schemas.microsoft.com/office/drawing/2014/main" id="{E6B9B350-2656-C69B-F90C-8C7268E5E5A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40412" y="771034"/>
            <a:ext cx="851513" cy="851513"/>
          </a:xfrm>
          <a:prstGeom prst="rect">
            <a:avLst/>
          </a:prstGeom>
        </p:spPr>
      </p:pic>
      <p:pic>
        <p:nvPicPr>
          <p:cNvPr id="9" name="Graphic 8" descr="Monthly calendar with solid fill">
            <a:extLst>
              <a:ext uri="{FF2B5EF4-FFF2-40B4-BE49-F238E27FC236}">
                <a16:creationId xmlns:a16="http://schemas.microsoft.com/office/drawing/2014/main" id="{5C1160C3-6805-0752-FF37-AEFAD29E9A5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41668" y="3742972"/>
            <a:ext cx="914400" cy="914400"/>
          </a:xfrm>
          <a:prstGeom prst="rect">
            <a:avLst/>
          </a:prstGeom>
        </p:spPr>
      </p:pic>
      <p:pic>
        <p:nvPicPr>
          <p:cNvPr id="11" name="Graphic 10" descr="Coins outline">
            <a:extLst>
              <a:ext uri="{FF2B5EF4-FFF2-40B4-BE49-F238E27FC236}">
                <a16:creationId xmlns:a16="http://schemas.microsoft.com/office/drawing/2014/main" id="{25D31F26-9A54-3C3D-8E43-34CE9B23173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525" y="6009258"/>
            <a:ext cx="914400" cy="914400"/>
          </a:xfrm>
          <a:prstGeom prst="rect">
            <a:avLst/>
          </a:prstGeom>
        </p:spPr>
      </p:pic>
      <p:graphicFrame>
        <p:nvGraphicFramePr>
          <p:cNvPr id="4" name="Diagram 3">
            <a:extLst>
              <a:ext uri="{FF2B5EF4-FFF2-40B4-BE49-F238E27FC236}">
                <a16:creationId xmlns:a16="http://schemas.microsoft.com/office/drawing/2014/main" id="{F2588136-A7EB-DEA0-674C-B46B242AEF28}"/>
              </a:ext>
            </a:extLst>
          </p:cNvPr>
          <p:cNvGraphicFramePr/>
          <p:nvPr>
            <p:extLst>
              <p:ext uri="{D42A27DB-BD31-4B8C-83A1-F6EECF244321}">
                <p14:modId xmlns:p14="http://schemas.microsoft.com/office/powerpoint/2010/main" val="189982701"/>
              </p:ext>
            </p:extLst>
          </p:nvPr>
        </p:nvGraphicFramePr>
        <p:xfrm>
          <a:off x="1298314" y="4074375"/>
          <a:ext cx="10221821" cy="25453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DACB2E58-8B6F-5F86-CC88-1C5371DC48A1}"/>
              </a:ext>
            </a:extLst>
          </p:cNvPr>
          <p:cNvSpPr txBox="1"/>
          <p:nvPr/>
        </p:nvSpPr>
        <p:spPr>
          <a:xfrm>
            <a:off x="1240293" y="2678151"/>
            <a:ext cx="9025128" cy="2215991"/>
          </a:xfrm>
          <a:prstGeom prst="rect">
            <a:avLst/>
          </a:prstGeom>
          <a:noFill/>
        </p:spPr>
        <p:txBody>
          <a:bodyPr wrap="square" rtlCol="0">
            <a:spAutoFit/>
          </a:bodyPr>
          <a:lstStyle/>
          <a:p>
            <a:r>
              <a:rPr lang="en-US" sz="2000"/>
              <a:t>P</a:t>
            </a:r>
            <a:r>
              <a:rPr lang="en-US" sz="2000" kern="1200"/>
              <a:t>rioritizes collection efforts: Once invoices hit their net term (typically 30 days), we begin sending follow-ups to the agency. Collection actions are escalated as invoices become overdue. </a:t>
            </a:r>
          </a:p>
          <a:p>
            <a:endParaRPr lang="en-US" sz="2000" kern="1200"/>
          </a:p>
          <a:p>
            <a:r>
              <a:rPr lang="en-US" sz="2000">
                <a:solidFill>
                  <a:schemeClr val="bg1"/>
                </a:solidFill>
              </a:rPr>
              <a:t>Unpaid balances </a:t>
            </a:r>
            <a:r>
              <a:rPr lang="en-US" sz="2000" b="1">
                <a:solidFill>
                  <a:schemeClr val="bg1"/>
                </a:solidFill>
              </a:rPr>
              <a:t>due to unmet deliverables </a:t>
            </a:r>
            <a:r>
              <a:rPr lang="en-US" sz="2000">
                <a:solidFill>
                  <a:schemeClr val="bg1"/>
                </a:solidFill>
              </a:rPr>
              <a:t>must be covered by department.</a:t>
            </a:r>
          </a:p>
          <a:p>
            <a:endParaRPr lang="en-US" sz="2000" kern="1200"/>
          </a:p>
          <a:p>
            <a:endParaRPr lang="en-US"/>
          </a:p>
        </p:txBody>
      </p:sp>
      <p:grpSp>
        <p:nvGrpSpPr>
          <p:cNvPr id="6" name="Group 5">
            <a:extLst>
              <a:ext uri="{FF2B5EF4-FFF2-40B4-BE49-F238E27FC236}">
                <a16:creationId xmlns:a16="http://schemas.microsoft.com/office/drawing/2014/main" id="{8A290C8A-7E2F-076A-BF31-13B16442D3D4}"/>
              </a:ext>
            </a:extLst>
          </p:cNvPr>
          <p:cNvGrpSpPr/>
          <p:nvPr/>
        </p:nvGrpSpPr>
        <p:grpSpPr>
          <a:xfrm>
            <a:off x="338520" y="164291"/>
            <a:ext cx="3608192" cy="476389"/>
            <a:chOff x="1313431" y="158615"/>
            <a:chExt cx="3640251" cy="685928"/>
          </a:xfrm>
        </p:grpSpPr>
        <p:grpSp>
          <p:nvGrpSpPr>
            <p:cNvPr id="10" name="Group 2">
              <a:extLst>
                <a:ext uri="{FF2B5EF4-FFF2-40B4-BE49-F238E27FC236}">
                  <a16:creationId xmlns:a16="http://schemas.microsoft.com/office/drawing/2014/main" id="{EF5FBB95-08E5-D17F-6B2B-68D31EC330FC}"/>
                </a:ext>
              </a:extLst>
            </p:cNvPr>
            <p:cNvGrpSpPr/>
            <p:nvPr/>
          </p:nvGrpSpPr>
          <p:grpSpPr>
            <a:xfrm>
              <a:off x="1313431" y="158615"/>
              <a:ext cx="3640251" cy="685928"/>
              <a:chOff x="0" y="0"/>
              <a:chExt cx="1587375" cy="299107"/>
            </a:xfrm>
          </p:grpSpPr>
          <p:sp>
            <p:nvSpPr>
              <p:cNvPr id="13" name="Freeform 3">
                <a:extLst>
                  <a:ext uri="{FF2B5EF4-FFF2-40B4-BE49-F238E27FC236}">
                    <a16:creationId xmlns:a16="http://schemas.microsoft.com/office/drawing/2014/main" id="{F7659B70-85B6-D5CA-C5DB-4552A15E23ED}"/>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4" name="TextBox 4">
                <a:extLst>
                  <a:ext uri="{FF2B5EF4-FFF2-40B4-BE49-F238E27FC236}">
                    <a16:creationId xmlns:a16="http://schemas.microsoft.com/office/drawing/2014/main" id="{4FA2915C-1341-CFDF-64EF-C417C10B034A}"/>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12" name="Freeform 6">
              <a:extLst>
                <a:ext uri="{FF2B5EF4-FFF2-40B4-BE49-F238E27FC236}">
                  <a16:creationId xmlns:a16="http://schemas.microsoft.com/office/drawing/2014/main" id="{487CCD51-1931-9A7C-CE30-FEB482333A30}"/>
                </a:ext>
              </a:extLst>
            </p:cNvPr>
            <p:cNvSpPr/>
            <p:nvPr/>
          </p:nvSpPr>
          <p:spPr>
            <a:xfrm>
              <a:off x="1356499" y="19456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Cash Management</a:t>
              </a:r>
            </a:p>
          </p:txBody>
        </p:sp>
      </p:grpSp>
    </p:spTree>
    <p:extLst>
      <p:ext uri="{BB962C8B-B14F-4D97-AF65-F5344CB8AC3E}">
        <p14:creationId xmlns:p14="http://schemas.microsoft.com/office/powerpoint/2010/main" val="75048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0F0F-8C2B-F5BB-1C4D-D264BE368483}"/>
            </a:ext>
          </a:extLst>
        </p:cNvPr>
        <p:cNvGrpSpPr/>
        <p:nvPr/>
      </p:nvGrpSpPr>
      <p:grpSpPr>
        <a:xfrm>
          <a:off x="0" y="0"/>
          <a:ext cx="0" cy="0"/>
          <a:chOff x="0" y="0"/>
          <a:chExt cx="0" cy="0"/>
        </a:xfrm>
      </p:grpSpPr>
      <p:sp>
        <p:nvSpPr>
          <p:cNvPr id="5" name="TextBox 10">
            <a:extLst>
              <a:ext uri="{FF2B5EF4-FFF2-40B4-BE49-F238E27FC236}">
                <a16:creationId xmlns:a16="http://schemas.microsoft.com/office/drawing/2014/main" id="{C883D43F-85B7-F2FA-C7B2-385214D9C9B6}"/>
              </a:ext>
            </a:extLst>
          </p:cNvPr>
          <p:cNvSpPr txBox="1">
            <a:spLocks noChangeArrowheads="1"/>
          </p:cNvSpPr>
          <p:nvPr/>
        </p:nvSpPr>
        <p:spPr bwMode="auto">
          <a:xfrm>
            <a:off x="1077832" y="587276"/>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Financial Reports</a:t>
            </a:r>
          </a:p>
        </p:txBody>
      </p:sp>
      <p:sp>
        <p:nvSpPr>
          <p:cNvPr id="4" name="Content Placeholder 2">
            <a:extLst>
              <a:ext uri="{FF2B5EF4-FFF2-40B4-BE49-F238E27FC236}">
                <a16:creationId xmlns:a16="http://schemas.microsoft.com/office/drawing/2014/main" id="{2E35F37F-E256-5D25-42C5-E3DFE93296BD}"/>
              </a:ext>
            </a:extLst>
          </p:cNvPr>
          <p:cNvSpPr txBox="1">
            <a:spLocks/>
          </p:cNvSpPr>
          <p:nvPr/>
        </p:nvSpPr>
        <p:spPr>
          <a:xfrm>
            <a:off x="1521747" y="3133481"/>
            <a:ext cx="4189517" cy="1323786"/>
          </a:xfrm>
          <a:prstGeom prst="rect">
            <a:avLst/>
          </a:prstGeom>
        </p:spPr>
        <p:txBody>
          <a:bodyPr numCol="2"/>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sz="1800" b="1">
                <a:solidFill>
                  <a:prstClr val="black"/>
                </a:solidFill>
              </a:rPr>
              <a:t>Types of Reports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SF-425</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SF-428</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ED – 524B</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lang="en-US" sz="15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lang="en-US" sz="15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Internal Financial</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Expenditure Report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Agency Templates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14CBAA7-9B2D-945B-4E27-2FDB30786422}"/>
              </a:ext>
            </a:extLst>
          </p:cNvPr>
          <p:cNvGrpSpPr/>
          <p:nvPr/>
        </p:nvGrpSpPr>
        <p:grpSpPr>
          <a:xfrm>
            <a:off x="345244" y="71699"/>
            <a:ext cx="3608192" cy="476389"/>
            <a:chOff x="1313431" y="158615"/>
            <a:chExt cx="3640251" cy="685928"/>
          </a:xfrm>
        </p:grpSpPr>
        <p:grpSp>
          <p:nvGrpSpPr>
            <p:cNvPr id="6" name="Group 2">
              <a:extLst>
                <a:ext uri="{FF2B5EF4-FFF2-40B4-BE49-F238E27FC236}">
                  <a16:creationId xmlns:a16="http://schemas.microsoft.com/office/drawing/2014/main" id="{F4319C6B-5BD8-7012-E0DA-90B1C7DA492B}"/>
                </a:ext>
              </a:extLst>
            </p:cNvPr>
            <p:cNvGrpSpPr/>
            <p:nvPr/>
          </p:nvGrpSpPr>
          <p:grpSpPr>
            <a:xfrm>
              <a:off x="1313431" y="158615"/>
              <a:ext cx="3640251" cy="685928"/>
              <a:chOff x="0" y="0"/>
              <a:chExt cx="1587375" cy="299107"/>
            </a:xfrm>
          </p:grpSpPr>
          <p:sp>
            <p:nvSpPr>
              <p:cNvPr id="10" name="Freeform 3">
                <a:extLst>
                  <a:ext uri="{FF2B5EF4-FFF2-40B4-BE49-F238E27FC236}">
                    <a16:creationId xmlns:a16="http://schemas.microsoft.com/office/drawing/2014/main" id="{1875EB8F-2BE9-D9F4-02EE-BCF9C6A03077}"/>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2" name="TextBox 4">
                <a:extLst>
                  <a:ext uri="{FF2B5EF4-FFF2-40B4-BE49-F238E27FC236}">
                    <a16:creationId xmlns:a16="http://schemas.microsoft.com/office/drawing/2014/main" id="{65C6C156-CC23-D75D-E30E-7373EBBA32F9}"/>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6">
              <a:extLst>
                <a:ext uri="{FF2B5EF4-FFF2-40B4-BE49-F238E27FC236}">
                  <a16:creationId xmlns:a16="http://schemas.microsoft.com/office/drawing/2014/main" id="{8A55B969-3253-99F8-ECE3-8972A9B71998}"/>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13" name="TextBox 12">
            <a:extLst>
              <a:ext uri="{FF2B5EF4-FFF2-40B4-BE49-F238E27FC236}">
                <a16:creationId xmlns:a16="http://schemas.microsoft.com/office/drawing/2014/main" id="{FC2CCA8B-EFE4-2B46-8630-9C9A34C946B8}"/>
              </a:ext>
            </a:extLst>
          </p:cNvPr>
          <p:cNvSpPr txBox="1"/>
          <p:nvPr/>
        </p:nvSpPr>
        <p:spPr>
          <a:xfrm>
            <a:off x="2222499" y="4792233"/>
            <a:ext cx="4451591" cy="2203167"/>
          </a:xfrm>
          <a:prstGeom prst="rect">
            <a:avLst/>
          </a:prstGeom>
          <a:noFill/>
        </p:spPr>
        <p:txBody>
          <a:bodyPr wrap="square" numCol="2" rtlCol="0">
            <a:spAutoFit/>
          </a:bodyPr>
          <a:lstStyle/>
          <a:p>
            <a:pPr lvl="0">
              <a:lnSpc>
                <a:spcPct val="90000"/>
              </a:lnSpc>
              <a:spcBef>
                <a:spcPts val="1000"/>
              </a:spcBef>
              <a:defRPr/>
            </a:pPr>
            <a:r>
              <a:rPr lang="en-US" b="1">
                <a:solidFill>
                  <a:prstClr val="black"/>
                </a:solidFill>
              </a:rPr>
              <a:t>Reporting websites</a:t>
            </a:r>
          </a:p>
          <a:p>
            <a:pPr marL="685800" lvl="1" indent="-228600">
              <a:lnSpc>
                <a:spcPct val="90000"/>
              </a:lnSpc>
              <a:spcBef>
                <a:spcPts val="500"/>
              </a:spcBef>
              <a:buFont typeface="Arial"/>
              <a:buChar char="•"/>
              <a:defRPr/>
            </a:pPr>
            <a:r>
              <a:rPr lang="en-US" sz="1500">
                <a:solidFill>
                  <a:prstClr val="black"/>
                </a:solidFill>
              </a:rPr>
              <a:t>PMS</a:t>
            </a:r>
          </a:p>
          <a:p>
            <a:pPr marL="685800" lvl="1" indent="-228600">
              <a:lnSpc>
                <a:spcPct val="90000"/>
              </a:lnSpc>
              <a:spcBef>
                <a:spcPts val="500"/>
              </a:spcBef>
              <a:buFont typeface="Arial"/>
              <a:buChar char="•"/>
              <a:defRPr/>
            </a:pPr>
            <a:r>
              <a:rPr lang="en-US" sz="1500">
                <a:solidFill>
                  <a:prstClr val="black"/>
                </a:solidFill>
              </a:rPr>
              <a:t>CPRIT</a:t>
            </a:r>
          </a:p>
          <a:p>
            <a:pPr marL="685800" lvl="1" indent="-228600">
              <a:lnSpc>
                <a:spcPct val="90000"/>
              </a:lnSpc>
              <a:spcBef>
                <a:spcPts val="500"/>
              </a:spcBef>
              <a:buFont typeface="Arial"/>
              <a:buChar char="•"/>
              <a:defRPr/>
            </a:pPr>
            <a:r>
              <a:rPr lang="en-US" sz="1500">
                <a:solidFill>
                  <a:prstClr val="black"/>
                </a:solidFill>
              </a:rPr>
              <a:t>Proposal Central</a:t>
            </a:r>
          </a:p>
          <a:p>
            <a:pPr marL="685800" lvl="1" indent="-228600">
              <a:lnSpc>
                <a:spcPct val="90000"/>
              </a:lnSpc>
              <a:spcBef>
                <a:spcPts val="500"/>
              </a:spcBef>
              <a:buFont typeface="Arial"/>
              <a:buChar char="•"/>
              <a:defRPr/>
            </a:pPr>
            <a:r>
              <a:rPr lang="en-US" sz="1500">
                <a:solidFill>
                  <a:prstClr val="black"/>
                </a:solidFill>
              </a:rPr>
              <a:t>Grants Solutions</a:t>
            </a:r>
          </a:p>
          <a:p>
            <a:pPr marL="685800" lvl="1" indent="-228600">
              <a:lnSpc>
                <a:spcPct val="90000"/>
              </a:lnSpc>
              <a:spcBef>
                <a:spcPts val="500"/>
              </a:spcBef>
              <a:buFont typeface="Arial"/>
              <a:buChar char="•"/>
              <a:defRPr/>
            </a:pPr>
            <a:r>
              <a:rPr lang="en-US" sz="1500">
                <a:solidFill>
                  <a:prstClr val="black"/>
                </a:solidFill>
              </a:rPr>
              <a:t>Sandia Supplier</a:t>
            </a:r>
          </a:p>
          <a:p>
            <a:pPr marL="685800" lvl="1" indent="-228600">
              <a:lnSpc>
                <a:spcPct val="90000"/>
              </a:lnSpc>
              <a:spcBef>
                <a:spcPts val="500"/>
              </a:spcBef>
              <a:buFont typeface="Arial"/>
              <a:buChar char="•"/>
              <a:defRPr/>
            </a:pPr>
            <a:endParaRPr lang="en-US" sz="1500">
              <a:solidFill>
                <a:prstClr val="black"/>
              </a:solidFill>
            </a:endParaRPr>
          </a:p>
          <a:p>
            <a:pPr marL="685800" lvl="1" indent="-228600">
              <a:lnSpc>
                <a:spcPct val="90000"/>
              </a:lnSpc>
              <a:spcBef>
                <a:spcPts val="500"/>
              </a:spcBef>
              <a:buFont typeface="Arial"/>
              <a:buChar char="•"/>
              <a:defRPr/>
            </a:pPr>
            <a:endParaRPr lang="en-US" sz="1500">
              <a:solidFill>
                <a:prstClr val="black"/>
              </a:solidFill>
            </a:endParaRPr>
          </a:p>
          <a:p>
            <a:pPr marL="685800" lvl="1" indent="-228600">
              <a:lnSpc>
                <a:spcPct val="90000"/>
              </a:lnSpc>
              <a:spcBef>
                <a:spcPts val="500"/>
              </a:spcBef>
              <a:buFont typeface="Arial"/>
              <a:buChar char="•"/>
              <a:defRPr/>
            </a:pPr>
            <a:r>
              <a:rPr lang="en-US" sz="1500">
                <a:solidFill>
                  <a:prstClr val="black"/>
                </a:solidFill>
              </a:rPr>
              <a:t>Just Grants</a:t>
            </a:r>
          </a:p>
          <a:p>
            <a:pPr marL="685800" lvl="1" indent="-228600">
              <a:lnSpc>
                <a:spcPct val="90000"/>
              </a:lnSpc>
              <a:spcBef>
                <a:spcPts val="500"/>
              </a:spcBef>
              <a:buFont typeface="Arial"/>
              <a:buChar char="•"/>
              <a:defRPr/>
            </a:pPr>
            <a:r>
              <a:rPr lang="en-US" sz="1500">
                <a:solidFill>
                  <a:prstClr val="black"/>
                </a:solidFill>
              </a:rPr>
              <a:t>NIFA</a:t>
            </a:r>
          </a:p>
          <a:p>
            <a:pPr marL="685800" lvl="1" indent="-228600">
              <a:lnSpc>
                <a:spcPct val="90000"/>
              </a:lnSpc>
              <a:spcBef>
                <a:spcPts val="500"/>
              </a:spcBef>
              <a:buFont typeface="Arial"/>
              <a:buChar char="•"/>
              <a:defRPr/>
            </a:pPr>
            <a:r>
              <a:rPr lang="en-US" sz="1500">
                <a:solidFill>
                  <a:prstClr val="black"/>
                </a:solidFill>
              </a:rPr>
              <a:t>Meta</a:t>
            </a:r>
          </a:p>
          <a:p>
            <a:pPr marL="685800" lvl="1" indent="-228600">
              <a:lnSpc>
                <a:spcPct val="90000"/>
              </a:lnSpc>
              <a:spcBef>
                <a:spcPts val="500"/>
              </a:spcBef>
              <a:buFont typeface="Arial"/>
              <a:buChar char="•"/>
              <a:defRPr/>
            </a:pPr>
            <a:r>
              <a:rPr lang="en-US" sz="1500" err="1">
                <a:solidFill>
                  <a:prstClr val="black"/>
                </a:solidFill>
              </a:rPr>
              <a:t>eBrap</a:t>
            </a:r>
            <a:endParaRPr lang="en-US" sz="1500">
              <a:solidFill>
                <a:prstClr val="black"/>
              </a:solidFill>
            </a:endParaRPr>
          </a:p>
          <a:p>
            <a:pPr marL="685800" lvl="1" indent="-228600">
              <a:lnSpc>
                <a:spcPct val="90000"/>
              </a:lnSpc>
              <a:spcBef>
                <a:spcPts val="500"/>
              </a:spcBef>
              <a:buFont typeface="Arial"/>
              <a:buChar char="•"/>
              <a:defRPr/>
            </a:pPr>
            <a:r>
              <a:rPr lang="en-US" sz="1500">
                <a:solidFill>
                  <a:prstClr val="black"/>
                </a:solidFill>
              </a:rPr>
              <a:t>IPP Collector</a:t>
            </a:r>
          </a:p>
          <a:p>
            <a:pPr marL="685800" lvl="1" indent="-228600">
              <a:lnSpc>
                <a:spcPct val="90000"/>
              </a:lnSpc>
              <a:spcBef>
                <a:spcPts val="500"/>
              </a:spcBef>
              <a:buFont typeface="Arial"/>
              <a:buChar char="•"/>
              <a:defRPr/>
            </a:pPr>
            <a:r>
              <a:rPr lang="en-US" sz="1500">
                <a:solidFill>
                  <a:prstClr val="black"/>
                </a:solidFill>
              </a:rPr>
              <a:t>ASAP</a:t>
            </a:r>
          </a:p>
          <a:p>
            <a:endParaRPr lang="en-US"/>
          </a:p>
        </p:txBody>
      </p:sp>
      <p:sp>
        <p:nvSpPr>
          <p:cNvPr id="14" name="TextBox 13">
            <a:extLst>
              <a:ext uri="{FF2B5EF4-FFF2-40B4-BE49-F238E27FC236}">
                <a16:creationId xmlns:a16="http://schemas.microsoft.com/office/drawing/2014/main" id="{9F1D8590-6DD0-BCBC-7B98-D6BADA5769E6}"/>
              </a:ext>
            </a:extLst>
          </p:cNvPr>
          <p:cNvSpPr txBox="1"/>
          <p:nvPr/>
        </p:nvSpPr>
        <p:spPr>
          <a:xfrm>
            <a:off x="1077832" y="1200405"/>
            <a:ext cx="5596259" cy="646331"/>
          </a:xfrm>
          <a:prstGeom prst="rect">
            <a:avLst/>
          </a:prstGeom>
          <a:noFill/>
        </p:spPr>
        <p:txBody>
          <a:bodyPr wrap="square" rtlCol="0">
            <a:spAutoFit/>
          </a:bodyPr>
          <a:lstStyle/>
          <a:p>
            <a:r>
              <a:rPr lang="en-US"/>
              <a:t>Submission of reports is based on agency requirements, </a:t>
            </a:r>
          </a:p>
          <a:p>
            <a:r>
              <a:rPr lang="en-US"/>
              <a:t>Ex. Quarterly, semi-annual, annual etc.</a:t>
            </a:r>
          </a:p>
        </p:txBody>
      </p:sp>
      <p:pic>
        <p:nvPicPr>
          <p:cNvPr id="7" name="Picture 6">
            <a:extLst>
              <a:ext uri="{FF2B5EF4-FFF2-40B4-BE49-F238E27FC236}">
                <a16:creationId xmlns:a16="http://schemas.microsoft.com/office/drawing/2014/main" id="{D93B726D-05F5-52A1-242A-4A31DB482148}"/>
              </a:ext>
            </a:extLst>
          </p:cNvPr>
          <p:cNvPicPr>
            <a:picLocks noChangeAspect="1"/>
          </p:cNvPicPr>
          <p:nvPr/>
        </p:nvPicPr>
        <p:blipFill>
          <a:blip r:embed="rId3"/>
          <a:stretch>
            <a:fillRect/>
          </a:stretch>
        </p:blipFill>
        <p:spPr>
          <a:xfrm>
            <a:off x="7317442" y="306155"/>
            <a:ext cx="4874558" cy="6523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251D7CF-5E09-EAFD-4523-A49171F1296B}"/>
              </a:ext>
            </a:extLst>
          </p:cNvPr>
          <p:cNvSpPr txBox="1"/>
          <p:nvPr/>
        </p:nvSpPr>
        <p:spPr>
          <a:xfrm>
            <a:off x="1454150" y="1846737"/>
            <a:ext cx="4318000" cy="1286744"/>
          </a:xfrm>
          <a:prstGeom prst="rect">
            <a:avLst/>
          </a:prstGeom>
          <a:noFill/>
        </p:spPr>
        <p:txBody>
          <a:bodyPr wrap="square" numCol="2" rtlCol="0">
            <a:spAutoFit/>
          </a:bodyPr>
          <a:lstStyle/>
          <a:p>
            <a:pPr marL="285750" indent="-285750">
              <a:buFont typeface="Arial" panose="020B0604020202020204" pitchFamily="34" charset="0"/>
              <a:buChar char="•"/>
            </a:pPr>
            <a:r>
              <a:rPr lang="en-US" sz="1500"/>
              <a:t>Payments</a:t>
            </a:r>
          </a:p>
          <a:p>
            <a:pPr marL="285750" indent="-285750">
              <a:buFont typeface="Arial" panose="020B0604020202020204" pitchFamily="34" charset="0"/>
              <a:buChar char="•"/>
            </a:pPr>
            <a:r>
              <a:rPr lang="en-US" sz="1500"/>
              <a:t>Expenses</a:t>
            </a:r>
          </a:p>
          <a:p>
            <a:pPr marL="285750" indent="-285750">
              <a:buFont typeface="Arial" panose="020B0604020202020204" pitchFamily="34" charset="0"/>
              <a:buChar char="•"/>
            </a:pPr>
            <a:r>
              <a:rPr lang="en-US" sz="1500"/>
              <a:t>Budget</a:t>
            </a:r>
          </a:p>
          <a:p>
            <a:pPr marL="285750" indent="-285750">
              <a:buFont typeface="Arial" panose="020B0604020202020204" pitchFamily="34" charset="0"/>
              <a:buChar char="•"/>
            </a:pPr>
            <a:r>
              <a:rPr lang="en-US" sz="1500"/>
              <a:t>Encumbrances</a:t>
            </a:r>
          </a:p>
          <a:p>
            <a:pPr marL="285750" indent="-285750">
              <a:buFont typeface="Arial" panose="020B0604020202020204" pitchFamily="34" charset="0"/>
              <a:buChar char="•"/>
            </a:pPr>
            <a:r>
              <a:rPr lang="en-US" sz="1500"/>
              <a:t>Cost Share</a:t>
            </a:r>
          </a:p>
          <a:p>
            <a:pPr marL="285750" indent="-285750">
              <a:buFont typeface="Arial" panose="020B0604020202020204" pitchFamily="34" charset="0"/>
              <a:buChar char="•"/>
            </a:pPr>
            <a:r>
              <a:rPr lang="en-US" sz="1500"/>
              <a:t>Program Income</a:t>
            </a:r>
          </a:p>
          <a:p>
            <a:pPr marL="285750" indent="-285750">
              <a:buFont typeface="Arial" panose="020B0604020202020204" pitchFamily="34" charset="0"/>
              <a:buChar char="•"/>
            </a:pPr>
            <a:r>
              <a:rPr lang="en-US" sz="1500"/>
              <a:t>Indirect Costs (F&amp;A)</a:t>
            </a:r>
          </a:p>
          <a:p>
            <a:endParaRPr lang="en-US"/>
          </a:p>
        </p:txBody>
      </p:sp>
    </p:spTree>
    <p:extLst>
      <p:ext uri="{BB962C8B-B14F-4D97-AF65-F5344CB8AC3E}">
        <p14:creationId xmlns:p14="http://schemas.microsoft.com/office/powerpoint/2010/main" val="1121903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64F8C8D-80A5-CBCA-680E-11B1BFBC3C32}"/>
              </a:ext>
            </a:extLst>
          </p:cNvPr>
          <p:cNvGrpSpPr/>
          <p:nvPr/>
        </p:nvGrpSpPr>
        <p:grpSpPr>
          <a:xfrm>
            <a:off x="2022718" y="1997858"/>
            <a:ext cx="8424261" cy="4176096"/>
            <a:chOff x="763721" y="917330"/>
            <a:chExt cx="8680563" cy="4398198"/>
          </a:xfrm>
        </p:grpSpPr>
        <p:sp>
          <p:nvSpPr>
            <p:cNvPr id="158" name="Freeform 157">
              <a:extLst>
                <a:ext uri="{FF2B5EF4-FFF2-40B4-BE49-F238E27FC236}">
                  <a16:creationId xmlns:a16="http://schemas.microsoft.com/office/drawing/2014/main" id="{9A9E7F65-CC80-45BF-88D9-6E4327F33E0C}"/>
                </a:ext>
              </a:extLst>
            </p:cNvPr>
            <p:cNvSpPr>
              <a:spLocks noChangeArrowheads="1"/>
            </p:cNvSpPr>
            <p:nvPr/>
          </p:nvSpPr>
          <p:spPr bwMode="auto">
            <a:xfrm>
              <a:off x="763721" y="2861658"/>
              <a:ext cx="3042458" cy="428449"/>
            </a:xfrm>
            <a:custGeom>
              <a:avLst/>
              <a:gdLst>
                <a:gd name="T0" fmla="*/ 3343 w 3795"/>
                <a:gd name="T1" fmla="*/ 686 h 687"/>
                <a:gd name="T2" fmla="*/ 3331 w 3795"/>
                <a:gd name="T3" fmla="*/ 686 h 687"/>
                <a:gd name="T4" fmla="*/ 2254 w 3795"/>
                <a:gd name="T5" fmla="*/ 686 h 687"/>
                <a:gd name="T6" fmla="*/ 2254 w 3795"/>
                <a:gd name="T7" fmla="*/ 686 h 687"/>
                <a:gd name="T8" fmla="*/ 1897 w 3795"/>
                <a:gd name="T9" fmla="*/ 329 h 687"/>
                <a:gd name="T10" fmla="*/ 1897 w 3795"/>
                <a:gd name="T11" fmla="*/ 329 h 687"/>
                <a:gd name="T12" fmla="*/ 1540 w 3795"/>
                <a:gd name="T13" fmla="*/ 686 h 687"/>
                <a:gd name="T14" fmla="*/ 0 w 3795"/>
                <a:gd name="T15" fmla="*/ 686 h 687"/>
                <a:gd name="T16" fmla="*/ 0 w 3795"/>
                <a:gd name="T17" fmla="*/ 343 h 687"/>
                <a:gd name="T18" fmla="*/ 0 w 3795"/>
                <a:gd name="T19" fmla="*/ 0 h 687"/>
                <a:gd name="T20" fmla="*/ 3331 w 3795"/>
                <a:gd name="T21" fmla="*/ 0 h 687"/>
                <a:gd name="T22" fmla="*/ 3343 w 3795"/>
                <a:gd name="T23" fmla="*/ 0 h 687"/>
                <a:gd name="T24" fmla="*/ 3794 w 3795"/>
                <a:gd name="T25" fmla="*/ 343 h 687"/>
                <a:gd name="T26" fmla="*/ 3343 w 3795"/>
                <a:gd name="T27"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5" h="687">
                  <a:moveTo>
                    <a:pt x="3343" y="686"/>
                  </a:moveTo>
                  <a:lnTo>
                    <a:pt x="3331" y="686"/>
                  </a:lnTo>
                  <a:lnTo>
                    <a:pt x="2254" y="686"/>
                  </a:lnTo>
                  <a:lnTo>
                    <a:pt x="2254" y="686"/>
                  </a:lnTo>
                  <a:cubicBezTo>
                    <a:pt x="2254" y="490"/>
                    <a:pt x="2094" y="329"/>
                    <a:pt x="1897" y="329"/>
                  </a:cubicBezTo>
                  <a:lnTo>
                    <a:pt x="1897" y="329"/>
                  </a:lnTo>
                  <a:cubicBezTo>
                    <a:pt x="1701" y="329"/>
                    <a:pt x="1540" y="490"/>
                    <a:pt x="1540" y="686"/>
                  </a:cubicBezTo>
                  <a:lnTo>
                    <a:pt x="0" y="686"/>
                  </a:lnTo>
                  <a:lnTo>
                    <a:pt x="0" y="343"/>
                  </a:lnTo>
                  <a:lnTo>
                    <a:pt x="0" y="0"/>
                  </a:lnTo>
                  <a:lnTo>
                    <a:pt x="3331" y="0"/>
                  </a:lnTo>
                  <a:lnTo>
                    <a:pt x="3343" y="0"/>
                  </a:lnTo>
                  <a:lnTo>
                    <a:pt x="3794" y="343"/>
                  </a:lnTo>
                  <a:lnTo>
                    <a:pt x="3343" y="686"/>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highlight>
                  <a:srgbClr val="041E41"/>
                </a:highlight>
                <a:uLnTx/>
                <a:uFillTx/>
                <a:latin typeface="DM Sans" pitchFamily="2" charset="77"/>
                <a:ea typeface="+mn-ea"/>
                <a:cs typeface="+mn-cs"/>
              </a:endParaRPr>
            </a:p>
          </p:txBody>
        </p:sp>
        <p:grpSp>
          <p:nvGrpSpPr>
            <p:cNvPr id="13" name="Group 12">
              <a:extLst>
                <a:ext uri="{FF2B5EF4-FFF2-40B4-BE49-F238E27FC236}">
                  <a16:creationId xmlns:a16="http://schemas.microsoft.com/office/drawing/2014/main" id="{63FBD73C-ADAD-8147-B8A0-59FEBDD3428C}"/>
                </a:ext>
              </a:extLst>
            </p:cNvPr>
            <p:cNvGrpSpPr/>
            <p:nvPr/>
          </p:nvGrpSpPr>
          <p:grpSpPr>
            <a:xfrm>
              <a:off x="1403576" y="917330"/>
              <a:ext cx="8040708" cy="4398198"/>
              <a:chOff x="1406323" y="1904882"/>
              <a:chExt cx="8040708" cy="4398198"/>
            </a:xfrm>
          </p:grpSpPr>
          <p:sp>
            <p:nvSpPr>
              <p:cNvPr id="7" name="Freeform 6">
                <a:extLst>
                  <a:ext uri="{FF2B5EF4-FFF2-40B4-BE49-F238E27FC236}">
                    <a16:creationId xmlns:a16="http://schemas.microsoft.com/office/drawing/2014/main" id="{2387D1CA-7F5D-4AC6-9E68-BE541C9E138A}"/>
                  </a:ext>
                </a:extLst>
              </p:cNvPr>
              <p:cNvSpPr>
                <a:spLocks noChangeArrowheads="1"/>
              </p:cNvSpPr>
              <p:nvPr/>
            </p:nvSpPr>
            <p:spPr bwMode="auto">
              <a:xfrm>
                <a:off x="7349762" y="4949303"/>
                <a:ext cx="1224925" cy="1227670"/>
              </a:xfrm>
              <a:custGeom>
                <a:avLst/>
                <a:gdLst>
                  <a:gd name="T0" fmla="*/ 984 w 1968"/>
                  <a:gd name="T1" fmla="*/ 102 h 1969"/>
                  <a:gd name="T2" fmla="*/ 984 w 1968"/>
                  <a:gd name="T3" fmla="*/ 102 h 1969"/>
                  <a:gd name="T4" fmla="*/ 102 w 1968"/>
                  <a:gd name="T5" fmla="*/ 984 h 1969"/>
                  <a:gd name="T6" fmla="*/ 102 w 1968"/>
                  <a:gd name="T7" fmla="*/ 984 h 1969"/>
                  <a:gd name="T8" fmla="*/ 984 w 1968"/>
                  <a:gd name="T9" fmla="*/ 1866 h 1969"/>
                  <a:gd name="T10" fmla="*/ 984 w 1968"/>
                  <a:gd name="T11" fmla="*/ 1866 h 1969"/>
                  <a:gd name="T12" fmla="*/ 1865 w 1968"/>
                  <a:gd name="T13" fmla="*/ 984 h 1969"/>
                  <a:gd name="T14" fmla="*/ 1865 w 1968"/>
                  <a:gd name="T15" fmla="*/ 984 h 1969"/>
                  <a:gd name="T16" fmla="*/ 984 w 1968"/>
                  <a:gd name="T17" fmla="*/ 102 h 1969"/>
                  <a:gd name="T18" fmla="*/ 984 w 1968"/>
                  <a:gd name="T19" fmla="*/ 1968 h 1969"/>
                  <a:gd name="T20" fmla="*/ 984 w 1968"/>
                  <a:gd name="T21" fmla="*/ 1968 h 1969"/>
                  <a:gd name="T22" fmla="*/ 0 w 1968"/>
                  <a:gd name="T23" fmla="*/ 984 h 1969"/>
                  <a:gd name="T24" fmla="*/ 0 w 1968"/>
                  <a:gd name="T25" fmla="*/ 984 h 1969"/>
                  <a:gd name="T26" fmla="*/ 984 w 1968"/>
                  <a:gd name="T27" fmla="*/ 0 h 1969"/>
                  <a:gd name="T28" fmla="*/ 984 w 1968"/>
                  <a:gd name="T29" fmla="*/ 0 h 1969"/>
                  <a:gd name="T30" fmla="*/ 1967 w 1968"/>
                  <a:gd name="T31" fmla="*/ 984 h 1969"/>
                  <a:gd name="T32" fmla="*/ 1967 w 1968"/>
                  <a:gd name="T33" fmla="*/ 984 h 1969"/>
                  <a:gd name="T34" fmla="*/ 984 w 1968"/>
                  <a:gd name="T35" fmla="*/ 1968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8" h="1969">
                    <a:moveTo>
                      <a:pt x="984" y="102"/>
                    </a:moveTo>
                    <a:lnTo>
                      <a:pt x="984" y="102"/>
                    </a:lnTo>
                    <a:cubicBezTo>
                      <a:pt x="497" y="102"/>
                      <a:pt x="102" y="497"/>
                      <a:pt x="102" y="984"/>
                    </a:cubicBezTo>
                    <a:lnTo>
                      <a:pt x="102" y="984"/>
                    </a:lnTo>
                    <a:cubicBezTo>
                      <a:pt x="102" y="1470"/>
                      <a:pt x="497" y="1866"/>
                      <a:pt x="984" y="1866"/>
                    </a:cubicBezTo>
                    <a:lnTo>
                      <a:pt x="984" y="1866"/>
                    </a:lnTo>
                    <a:cubicBezTo>
                      <a:pt x="1469" y="1866"/>
                      <a:pt x="1865" y="1470"/>
                      <a:pt x="1865" y="984"/>
                    </a:cubicBezTo>
                    <a:lnTo>
                      <a:pt x="1865" y="984"/>
                    </a:lnTo>
                    <a:cubicBezTo>
                      <a:pt x="1865" y="497"/>
                      <a:pt x="1469" y="102"/>
                      <a:pt x="984" y="102"/>
                    </a:cubicBezTo>
                    <a:close/>
                    <a:moveTo>
                      <a:pt x="984" y="1968"/>
                    </a:moveTo>
                    <a:lnTo>
                      <a:pt x="984" y="1968"/>
                    </a:lnTo>
                    <a:cubicBezTo>
                      <a:pt x="441" y="1968"/>
                      <a:pt x="0" y="1526"/>
                      <a:pt x="0" y="984"/>
                    </a:cubicBezTo>
                    <a:lnTo>
                      <a:pt x="0" y="984"/>
                    </a:lnTo>
                    <a:cubicBezTo>
                      <a:pt x="0" y="441"/>
                      <a:pt x="441" y="0"/>
                      <a:pt x="984" y="0"/>
                    </a:cubicBezTo>
                    <a:lnTo>
                      <a:pt x="984" y="0"/>
                    </a:lnTo>
                    <a:cubicBezTo>
                      <a:pt x="1525" y="0"/>
                      <a:pt x="1967" y="441"/>
                      <a:pt x="1967" y="984"/>
                    </a:cubicBezTo>
                    <a:lnTo>
                      <a:pt x="1967" y="984"/>
                    </a:lnTo>
                    <a:cubicBezTo>
                      <a:pt x="1967" y="1526"/>
                      <a:pt x="1525" y="1968"/>
                      <a:pt x="984" y="1968"/>
                    </a:cubicBezTo>
                    <a:close/>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8" name="Freeform 7">
                <a:extLst>
                  <a:ext uri="{FF2B5EF4-FFF2-40B4-BE49-F238E27FC236}">
                    <a16:creationId xmlns:a16="http://schemas.microsoft.com/office/drawing/2014/main" id="{B8E4BECA-1AC2-46DD-8E27-EE5EA17F2460}"/>
                  </a:ext>
                </a:extLst>
              </p:cNvPr>
              <p:cNvSpPr>
                <a:spLocks noChangeArrowheads="1"/>
              </p:cNvSpPr>
              <p:nvPr/>
            </p:nvSpPr>
            <p:spPr bwMode="auto">
              <a:xfrm>
                <a:off x="7930638" y="4489954"/>
                <a:ext cx="63168" cy="488871"/>
              </a:xfrm>
              <a:custGeom>
                <a:avLst/>
                <a:gdLst>
                  <a:gd name="T0" fmla="*/ 101 w 102"/>
                  <a:gd name="T1" fmla="*/ 785 h 786"/>
                  <a:gd name="T2" fmla="*/ 0 w 102"/>
                  <a:gd name="T3" fmla="*/ 785 h 786"/>
                  <a:gd name="T4" fmla="*/ 0 w 102"/>
                  <a:gd name="T5" fmla="*/ 0 h 786"/>
                  <a:gd name="T6" fmla="*/ 101 w 102"/>
                  <a:gd name="T7" fmla="*/ 0 h 786"/>
                  <a:gd name="T8" fmla="*/ 101 w 102"/>
                  <a:gd name="T9" fmla="*/ 785 h 786"/>
                </a:gdLst>
                <a:ahLst/>
                <a:cxnLst>
                  <a:cxn ang="0">
                    <a:pos x="T0" y="T1"/>
                  </a:cxn>
                  <a:cxn ang="0">
                    <a:pos x="T2" y="T3"/>
                  </a:cxn>
                  <a:cxn ang="0">
                    <a:pos x="T4" y="T5"/>
                  </a:cxn>
                  <a:cxn ang="0">
                    <a:pos x="T6" y="T7"/>
                  </a:cxn>
                  <a:cxn ang="0">
                    <a:pos x="T8" y="T9"/>
                  </a:cxn>
                </a:cxnLst>
                <a:rect l="0" t="0" r="r" b="b"/>
                <a:pathLst>
                  <a:path w="102" h="786">
                    <a:moveTo>
                      <a:pt x="101" y="785"/>
                    </a:moveTo>
                    <a:lnTo>
                      <a:pt x="0" y="785"/>
                    </a:lnTo>
                    <a:lnTo>
                      <a:pt x="0" y="0"/>
                    </a:lnTo>
                    <a:lnTo>
                      <a:pt x="101" y="0"/>
                    </a:lnTo>
                    <a:lnTo>
                      <a:pt x="101" y="785"/>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9" name="Freeform 8">
                <a:extLst>
                  <a:ext uri="{FF2B5EF4-FFF2-40B4-BE49-F238E27FC236}">
                    <a16:creationId xmlns:a16="http://schemas.microsoft.com/office/drawing/2014/main" id="{AC031D6D-5BA1-420B-9DFB-FB235B457EB0}"/>
                  </a:ext>
                </a:extLst>
              </p:cNvPr>
              <p:cNvSpPr>
                <a:spLocks noChangeArrowheads="1"/>
              </p:cNvSpPr>
              <p:nvPr/>
            </p:nvSpPr>
            <p:spPr bwMode="auto">
              <a:xfrm>
                <a:off x="4501261" y="1904882"/>
                <a:ext cx="1227671" cy="1227672"/>
              </a:xfrm>
              <a:custGeom>
                <a:avLst/>
                <a:gdLst>
                  <a:gd name="T0" fmla="*/ 984 w 1969"/>
                  <a:gd name="T1" fmla="*/ 103 h 1970"/>
                  <a:gd name="T2" fmla="*/ 984 w 1969"/>
                  <a:gd name="T3" fmla="*/ 103 h 1970"/>
                  <a:gd name="T4" fmla="*/ 102 w 1969"/>
                  <a:gd name="T5" fmla="*/ 985 h 1970"/>
                  <a:gd name="T6" fmla="*/ 102 w 1969"/>
                  <a:gd name="T7" fmla="*/ 985 h 1970"/>
                  <a:gd name="T8" fmla="*/ 984 w 1969"/>
                  <a:gd name="T9" fmla="*/ 1866 h 1970"/>
                  <a:gd name="T10" fmla="*/ 984 w 1969"/>
                  <a:gd name="T11" fmla="*/ 1866 h 1970"/>
                  <a:gd name="T12" fmla="*/ 1866 w 1969"/>
                  <a:gd name="T13" fmla="*/ 985 h 1970"/>
                  <a:gd name="T14" fmla="*/ 1866 w 1969"/>
                  <a:gd name="T15" fmla="*/ 985 h 1970"/>
                  <a:gd name="T16" fmla="*/ 984 w 1969"/>
                  <a:gd name="T17" fmla="*/ 103 h 1970"/>
                  <a:gd name="T18" fmla="*/ 984 w 1969"/>
                  <a:gd name="T19" fmla="*/ 1969 h 1970"/>
                  <a:gd name="T20" fmla="*/ 984 w 1969"/>
                  <a:gd name="T21" fmla="*/ 1969 h 1970"/>
                  <a:gd name="T22" fmla="*/ 0 w 1969"/>
                  <a:gd name="T23" fmla="*/ 985 h 1970"/>
                  <a:gd name="T24" fmla="*/ 0 w 1969"/>
                  <a:gd name="T25" fmla="*/ 985 h 1970"/>
                  <a:gd name="T26" fmla="*/ 984 w 1969"/>
                  <a:gd name="T27" fmla="*/ 0 h 1970"/>
                  <a:gd name="T28" fmla="*/ 984 w 1969"/>
                  <a:gd name="T29" fmla="*/ 0 h 1970"/>
                  <a:gd name="T30" fmla="*/ 1968 w 1969"/>
                  <a:gd name="T31" fmla="*/ 985 h 1970"/>
                  <a:gd name="T32" fmla="*/ 1968 w 1969"/>
                  <a:gd name="T33" fmla="*/ 985 h 1970"/>
                  <a:gd name="T34" fmla="*/ 984 w 1969"/>
                  <a:gd name="T35" fmla="*/ 1969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9" h="1970">
                    <a:moveTo>
                      <a:pt x="984" y="103"/>
                    </a:moveTo>
                    <a:lnTo>
                      <a:pt x="984" y="103"/>
                    </a:lnTo>
                    <a:cubicBezTo>
                      <a:pt x="498" y="103"/>
                      <a:pt x="102" y="498"/>
                      <a:pt x="102" y="985"/>
                    </a:cubicBezTo>
                    <a:lnTo>
                      <a:pt x="102" y="985"/>
                    </a:lnTo>
                    <a:cubicBezTo>
                      <a:pt x="102" y="1471"/>
                      <a:pt x="498" y="1866"/>
                      <a:pt x="984" y="1866"/>
                    </a:cubicBezTo>
                    <a:lnTo>
                      <a:pt x="984" y="1866"/>
                    </a:lnTo>
                    <a:cubicBezTo>
                      <a:pt x="1471" y="1866"/>
                      <a:pt x="1866" y="1471"/>
                      <a:pt x="1866" y="985"/>
                    </a:cubicBezTo>
                    <a:lnTo>
                      <a:pt x="1866" y="985"/>
                    </a:lnTo>
                    <a:cubicBezTo>
                      <a:pt x="1866" y="498"/>
                      <a:pt x="1471" y="103"/>
                      <a:pt x="984" y="103"/>
                    </a:cubicBezTo>
                    <a:close/>
                    <a:moveTo>
                      <a:pt x="984" y="1969"/>
                    </a:moveTo>
                    <a:lnTo>
                      <a:pt x="984" y="1969"/>
                    </a:lnTo>
                    <a:cubicBezTo>
                      <a:pt x="441" y="1969"/>
                      <a:pt x="0" y="1527"/>
                      <a:pt x="0" y="985"/>
                    </a:cubicBezTo>
                    <a:lnTo>
                      <a:pt x="0" y="985"/>
                    </a:lnTo>
                    <a:cubicBezTo>
                      <a:pt x="0" y="442"/>
                      <a:pt x="441" y="0"/>
                      <a:pt x="984" y="0"/>
                    </a:cubicBezTo>
                    <a:lnTo>
                      <a:pt x="984" y="0"/>
                    </a:lnTo>
                    <a:cubicBezTo>
                      <a:pt x="1526" y="0"/>
                      <a:pt x="1968" y="442"/>
                      <a:pt x="1968" y="985"/>
                    </a:cubicBezTo>
                    <a:lnTo>
                      <a:pt x="1968" y="985"/>
                    </a:lnTo>
                    <a:cubicBezTo>
                      <a:pt x="1968" y="1527"/>
                      <a:pt x="1526" y="1969"/>
                      <a:pt x="984" y="1969"/>
                    </a:cubicBezTo>
                    <a:close/>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0" name="Freeform 9">
                <a:extLst>
                  <a:ext uri="{FF2B5EF4-FFF2-40B4-BE49-F238E27FC236}">
                    <a16:creationId xmlns:a16="http://schemas.microsoft.com/office/drawing/2014/main" id="{AB4E26DD-6621-4F23-A79A-3D12B3518CB2}"/>
                  </a:ext>
                </a:extLst>
              </p:cNvPr>
              <p:cNvSpPr>
                <a:spLocks noChangeArrowheads="1"/>
              </p:cNvSpPr>
              <p:nvPr/>
            </p:nvSpPr>
            <p:spPr bwMode="auto">
              <a:xfrm>
                <a:off x="5093114" y="3112531"/>
                <a:ext cx="63168" cy="488871"/>
              </a:xfrm>
              <a:custGeom>
                <a:avLst/>
                <a:gdLst>
                  <a:gd name="T0" fmla="*/ 102 w 103"/>
                  <a:gd name="T1" fmla="*/ 784 h 785"/>
                  <a:gd name="T2" fmla="*/ 0 w 103"/>
                  <a:gd name="T3" fmla="*/ 784 h 785"/>
                  <a:gd name="T4" fmla="*/ 0 w 103"/>
                  <a:gd name="T5" fmla="*/ 0 h 785"/>
                  <a:gd name="T6" fmla="*/ 102 w 103"/>
                  <a:gd name="T7" fmla="*/ 0 h 785"/>
                  <a:gd name="T8" fmla="*/ 102 w 103"/>
                  <a:gd name="T9" fmla="*/ 784 h 785"/>
                </a:gdLst>
                <a:ahLst/>
                <a:cxnLst>
                  <a:cxn ang="0">
                    <a:pos x="T0" y="T1"/>
                  </a:cxn>
                  <a:cxn ang="0">
                    <a:pos x="T2" y="T3"/>
                  </a:cxn>
                  <a:cxn ang="0">
                    <a:pos x="T4" y="T5"/>
                  </a:cxn>
                  <a:cxn ang="0">
                    <a:pos x="T6" y="T7"/>
                  </a:cxn>
                  <a:cxn ang="0">
                    <a:pos x="T8" y="T9"/>
                  </a:cxn>
                </a:cxnLst>
                <a:rect l="0" t="0" r="r" b="b"/>
                <a:pathLst>
                  <a:path w="103" h="785">
                    <a:moveTo>
                      <a:pt x="102" y="784"/>
                    </a:moveTo>
                    <a:lnTo>
                      <a:pt x="0" y="784"/>
                    </a:lnTo>
                    <a:lnTo>
                      <a:pt x="0" y="0"/>
                    </a:lnTo>
                    <a:lnTo>
                      <a:pt x="102" y="0"/>
                    </a:lnTo>
                    <a:lnTo>
                      <a:pt x="102" y="784"/>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1" name="Freeform 10">
                <a:extLst>
                  <a:ext uri="{FF2B5EF4-FFF2-40B4-BE49-F238E27FC236}">
                    <a16:creationId xmlns:a16="http://schemas.microsoft.com/office/drawing/2014/main" id="{25107941-55FE-42C6-BA99-6D03C32095C9}"/>
                  </a:ext>
                </a:extLst>
              </p:cNvPr>
              <p:cNvSpPr>
                <a:spLocks noChangeArrowheads="1"/>
              </p:cNvSpPr>
              <p:nvPr/>
            </p:nvSpPr>
            <p:spPr bwMode="auto">
              <a:xfrm>
                <a:off x="1673856" y="4971560"/>
                <a:ext cx="1227671" cy="1227670"/>
              </a:xfrm>
              <a:custGeom>
                <a:avLst/>
                <a:gdLst>
                  <a:gd name="T0" fmla="*/ 984 w 1969"/>
                  <a:gd name="T1" fmla="*/ 102 h 1969"/>
                  <a:gd name="T2" fmla="*/ 984 w 1969"/>
                  <a:gd name="T3" fmla="*/ 102 h 1969"/>
                  <a:gd name="T4" fmla="*/ 102 w 1969"/>
                  <a:gd name="T5" fmla="*/ 984 h 1969"/>
                  <a:gd name="T6" fmla="*/ 102 w 1969"/>
                  <a:gd name="T7" fmla="*/ 984 h 1969"/>
                  <a:gd name="T8" fmla="*/ 984 w 1969"/>
                  <a:gd name="T9" fmla="*/ 1866 h 1969"/>
                  <a:gd name="T10" fmla="*/ 984 w 1969"/>
                  <a:gd name="T11" fmla="*/ 1866 h 1969"/>
                  <a:gd name="T12" fmla="*/ 1866 w 1969"/>
                  <a:gd name="T13" fmla="*/ 984 h 1969"/>
                  <a:gd name="T14" fmla="*/ 1866 w 1969"/>
                  <a:gd name="T15" fmla="*/ 984 h 1969"/>
                  <a:gd name="T16" fmla="*/ 984 w 1969"/>
                  <a:gd name="T17" fmla="*/ 102 h 1969"/>
                  <a:gd name="T18" fmla="*/ 984 w 1969"/>
                  <a:gd name="T19" fmla="*/ 1968 h 1969"/>
                  <a:gd name="T20" fmla="*/ 984 w 1969"/>
                  <a:gd name="T21" fmla="*/ 1968 h 1969"/>
                  <a:gd name="T22" fmla="*/ 0 w 1969"/>
                  <a:gd name="T23" fmla="*/ 984 h 1969"/>
                  <a:gd name="T24" fmla="*/ 0 w 1969"/>
                  <a:gd name="T25" fmla="*/ 984 h 1969"/>
                  <a:gd name="T26" fmla="*/ 984 w 1969"/>
                  <a:gd name="T27" fmla="*/ 0 h 1969"/>
                  <a:gd name="T28" fmla="*/ 984 w 1969"/>
                  <a:gd name="T29" fmla="*/ 0 h 1969"/>
                  <a:gd name="T30" fmla="*/ 1968 w 1969"/>
                  <a:gd name="T31" fmla="*/ 984 h 1969"/>
                  <a:gd name="T32" fmla="*/ 1968 w 1969"/>
                  <a:gd name="T33" fmla="*/ 984 h 1969"/>
                  <a:gd name="T34" fmla="*/ 984 w 1969"/>
                  <a:gd name="T35" fmla="*/ 1968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9" h="1969">
                    <a:moveTo>
                      <a:pt x="984" y="102"/>
                    </a:moveTo>
                    <a:lnTo>
                      <a:pt x="984" y="102"/>
                    </a:lnTo>
                    <a:cubicBezTo>
                      <a:pt x="498" y="102"/>
                      <a:pt x="102" y="497"/>
                      <a:pt x="102" y="984"/>
                    </a:cubicBezTo>
                    <a:lnTo>
                      <a:pt x="102" y="984"/>
                    </a:lnTo>
                    <a:cubicBezTo>
                      <a:pt x="102" y="1470"/>
                      <a:pt x="498" y="1866"/>
                      <a:pt x="984" y="1866"/>
                    </a:cubicBezTo>
                    <a:lnTo>
                      <a:pt x="984" y="1866"/>
                    </a:lnTo>
                    <a:cubicBezTo>
                      <a:pt x="1470" y="1866"/>
                      <a:pt x="1866" y="1470"/>
                      <a:pt x="1866" y="984"/>
                    </a:cubicBezTo>
                    <a:lnTo>
                      <a:pt x="1866" y="984"/>
                    </a:lnTo>
                    <a:cubicBezTo>
                      <a:pt x="1866" y="497"/>
                      <a:pt x="1470" y="102"/>
                      <a:pt x="984" y="102"/>
                    </a:cubicBezTo>
                    <a:close/>
                    <a:moveTo>
                      <a:pt x="984" y="1968"/>
                    </a:moveTo>
                    <a:lnTo>
                      <a:pt x="984" y="1968"/>
                    </a:lnTo>
                    <a:cubicBezTo>
                      <a:pt x="442" y="1968"/>
                      <a:pt x="0" y="1526"/>
                      <a:pt x="0" y="984"/>
                    </a:cubicBezTo>
                    <a:lnTo>
                      <a:pt x="0" y="984"/>
                    </a:lnTo>
                    <a:cubicBezTo>
                      <a:pt x="0" y="441"/>
                      <a:pt x="442" y="0"/>
                      <a:pt x="984" y="0"/>
                    </a:cubicBezTo>
                    <a:lnTo>
                      <a:pt x="984" y="0"/>
                    </a:lnTo>
                    <a:cubicBezTo>
                      <a:pt x="1527" y="0"/>
                      <a:pt x="1968" y="441"/>
                      <a:pt x="1968" y="984"/>
                    </a:cubicBezTo>
                    <a:lnTo>
                      <a:pt x="1968" y="984"/>
                    </a:lnTo>
                    <a:cubicBezTo>
                      <a:pt x="1968" y="1526"/>
                      <a:pt x="1527" y="1968"/>
                      <a:pt x="984" y="1968"/>
                    </a:cubicBez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2" name="Freeform 11">
                <a:extLst>
                  <a:ext uri="{FF2B5EF4-FFF2-40B4-BE49-F238E27FC236}">
                    <a16:creationId xmlns:a16="http://schemas.microsoft.com/office/drawing/2014/main" id="{C77327DE-3665-4AD3-B97E-B68BECF5178C}"/>
                  </a:ext>
                </a:extLst>
              </p:cNvPr>
              <p:cNvSpPr>
                <a:spLocks noChangeArrowheads="1"/>
              </p:cNvSpPr>
              <p:nvPr/>
            </p:nvSpPr>
            <p:spPr bwMode="auto">
              <a:xfrm>
                <a:off x="2256108" y="4482689"/>
                <a:ext cx="63170" cy="488871"/>
              </a:xfrm>
              <a:custGeom>
                <a:avLst/>
                <a:gdLst>
                  <a:gd name="T0" fmla="*/ 102 w 103"/>
                  <a:gd name="T1" fmla="*/ 785 h 786"/>
                  <a:gd name="T2" fmla="*/ 0 w 103"/>
                  <a:gd name="T3" fmla="*/ 785 h 786"/>
                  <a:gd name="T4" fmla="*/ 0 w 103"/>
                  <a:gd name="T5" fmla="*/ 0 h 786"/>
                  <a:gd name="T6" fmla="*/ 102 w 103"/>
                  <a:gd name="T7" fmla="*/ 0 h 786"/>
                  <a:gd name="T8" fmla="*/ 102 w 103"/>
                  <a:gd name="T9" fmla="*/ 785 h 786"/>
                </a:gdLst>
                <a:ahLst/>
                <a:cxnLst>
                  <a:cxn ang="0">
                    <a:pos x="T0" y="T1"/>
                  </a:cxn>
                  <a:cxn ang="0">
                    <a:pos x="T2" y="T3"/>
                  </a:cxn>
                  <a:cxn ang="0">
                    <a:pos x="T4" y="T5"/>
                  </a:cxn>
                  <a:cxn ang="0">
                    <a:pos x="T6" y="T7"/>
                  </a:cxn>
                  <a:cxn ang="0">
                    <a:pos x="T8" y="T9"/>
                  </a:cxn>
                </a:cxnLst>
                <a:rect l="0" t="0" r="r" b="b"/>
                <a:pathLst>
                  <a:path w="103" h="786">
                    <a:moveTo>
                      <a:pt x="102" y="785"/>
                    </a:moveTo>
                    <a:lnTo>
                      <a:pt x="0" y="785"/>
                    </a:lnTo>
                    <a:lnTo>
                      <a:pt x="0" y="0"/>
                    </a:lnTo>
                    <a:lnTo>
                      <a:pt x="102" y="0"/>
                    </a:lnTo>
                    <a:lnTo>
                      <a:pt x="102" y="785"/>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79" name="Freeform 78">
                <a:extLst>
                  <a:ext uri="{FF2B5EF4-FFF2-40B4-BE49-F238E27FC236}">
                    <a16:creationId xmlns:a16="http://schemas.microsoft.com/office/drawing/2014/main" id="{03344675-A958-40F3-ADD1-51D7F6E7023D}"/>
                  </a:ext>
                </a:extLst>
              </p:cNvPr>
              <p:cNvSpPr>
                <a:spLocks noChangeArrowheads="1"/>
              </p:cNvSpPr>
              <p:nvPr/>
            </p:nvSpPr>
            <p:spPr bwMode="auto">
              <a:xfrm>
                <a:off x="7716414" y="5290573"/>
                <a:ext cx="491619" cy="491619"/>
              </a:xfrm>
              <a:custGeom>
                <a:avLst/>
                <a:gdLst>
                  <a:gd name="T0" fmla="*/ 287 w 790"/>
                  <a:gd name="T1" fmla="*/ 592 h 790"/>
                  <a:gd name="T2" fmla="*/ 221 w 790"/>
                  <a:gd name="T3" fmla="*/ 651 h 790"/>
                  <a:gd name="T4" fmla="*/ 215 w 790"/>
                  <a:gd name="T5" fmla="*/ 663 h 790"/>
                  <a:gd name="T6" fmla="*/ 234 w 790"/>
                  <a:gd name="T7" fmla="*/ 682 h 790"/>
                  <a:gd name="T8" fmla="*/ 246 w 790"/>
                  <a:gd name="T9" fmla="*/ 676 h 790"/>
                  <a:gd name="T10" fmla="*/ 300 w 790"/>
                  <a:gd name="T11" fmla="*/ 622 h 790"/>
                  <a:gd name="T12" fmla="*/ 305 w 790"/>
                  <a:gd name="T13" fmla="*/ 609 h 790"/>
                  <a:gd name="T14" fmla="*/ 448 w 790"/>
                  <a:gd name="T15" fmla="*/ 725 h 790"/>
                  <a:gd name="T16" fmla="*/ 717 w 790"/>
                  <a:gd name="T17" fmla="*/ 96 h 790"/>
                  <a:gd name="T18" fmla="*/ 64 w 790"/>
                  <a:gd name="T19" fmla="*/ 340 h 790"/>
                  <a:gd name="T20" fmla="*/ 319 w 790"/>
                  <a:gd name="T21" fmla="*/ 445 h 790"/>
                  <a:gd name="T22" fmla="*/ 789 w 790"/>
                  <a:gd name="T23" fmla="*/ 17 h 790"/>
                  <a:gd name="T24" fmla="*/ 771 w 790"/>
                  <a:gd name="T25" fmla="*/ 0 h 790"/>
                  <a:gd name="T26" fmla="*/ 763 w 790"/>
                  <a:gd name="T27" fmla="*/ 2 h 790"/>
                  <a:gd name="T28" fmla="*/ 11 w 790"/>
                  <a:gd name="T29" fmla="*/ 324 h 790"/>
                  <a:gd name="T30" fmla="*/ 11 w 790"/>
                  <a:gd name="T31" fmla="*/ 324 h 790"/>
                  <a:gd name="T32" fmla="*/ 10 w 790"/>
                  <a:gd name="T33" fmla="*/ 325 h 790"/>
                  <a:gd name="T34" fmla="*/ 0 w 790"/>
                  <a:gd name="T35" fmla="*/ 340 h 790"/>
                  <a:gd name="T36" fmla="*/ 13 w 790"/>
                  <a:gd name="T37" fmla="*/ 357 h 790"/>
                  <a:gd name="T38" fmla="*/ 309 w 790"/>
                  <a:gd name="T39" fmla="*/ 480 h 790"/>
                  <a:gd name="T40" fmla="*/ 431 w 790"/>
                  <a:gd name="T41" fmla="*/ 776 h 790"/>
                  <a:gd name="T42" fmla="*/ 448 w 790"/>
                  <a:gd name="T43" fmla="*/ 789 h 790"/>
                  <a:gd name="T44" fmla="*/ 464 w 790"/>
                  <a:gd name="T45" fmla="*/ 779 h 790"/>
                  <a:gd name="T46" fmla="*/ 464 w 790"/>
                  <a:gd name="T47" fmla="*/ 778 h 790"/>
                  <a:gd name="T48" fmla="*/ 464 w 790"/>
                  <a:gd name="T49" fmla="*/ 778 h 790"/>
                  <a:gd name="T50" fmla="*/ 787 w 790"/>
                  <a:gd name="T51" fmla="*/ 25 h 790"/>
                  <a:gd name="T52" fmla="*/ 789 w 790"/>
                  <a:gd name="T53" fmla="*/ 17 h 790"/>
                  <a:gd name="T54" fmla="*/ 192 w 790"/>
                  <a:gd name="T55" fmla="*/ 515 h 790"/>
                  <a:gd name="T56" fmla="*/ 198 w 790"/>
                  <a:gd name="T57" fmla="*/ 502 h 790"/>
                  <a:gd name="T58" fmla="*/ 180 w 790"/>
                  <a:gd name="T59" fmla="*/ 484 h 790"/>
                  <a:gd name="T60" fmla="*/ 167 w 790"/>
                  <a:gd name="T61" fmla="*/ 490 h 790"/>
                  <a:gd name="T62" fmla="*/ 149 w 790"/>
                  <a:gd name="T63" fmla="*/ 507 h 790"/>
                  <a:gd name="T64" fmla="*/ 144 w 790"/>
                  <a:gd name="T65" fmla="*/ 520 h 790"/>
                  <a:gd name="T66" fmla="*/ 161 w 790"/>
                  <a:gd name="T67" fmla="*/ 538 h 790"/>
                  <a:gd name="T68" fmla="*/ 287 w 790"/>
                  <a:gd name="T69" fmla="*/ 520 h 790"/>
                  <a:gd name="T70" fmla="*/ 269 w 790"/>
                  <a:gd name="T71" fmla="*/ 502 h 790"/>
                  <a:gd name="T72" fmla="*/ 257 w 790"/>
                  <a:gd name="T73" fmla="*/ 507 h 790"/>
                  <a:gd name="T74" fmla="*/ 77 w 790"/>
                  <a:gd name="T75" fmla="*/ 687 h 790"/>
                  <a:gd name="T76" fmla="*/ 72 w 790"/>
                  <a:gd name="T77" fmla="*/ 699 h 790"/>
                  <a:gd name="T78" fmla="*/ 90 w 790"/>
                  <a:gd name="T79" fmla="*/ 717 h 790"/>
                  <a:gd name="T80" fmla="*/ 282 w 790"/>
                  <a:gd name="T81" fmla="*/ 532 h 790"/>
                  <a:gd name="T82" fmla="*/ 287 w 790"/>
                  <a:gd name="T83" fmla="*/ 52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0" h="790">
                    <a:moveTo>
                      <a:pt x="287" y="592"/>
                    </a:moveTo>
                    <a:lnTo>
                      <a:pt x="287" y="592"/>
                    </a:lnTo>
                    <a:cubicBezTo>
                      <a:pt x="282" y="592"/>
                      <a:pt x="278" y="594"/>
                      <a:pt x="275" y="597"/>
                    </a:cubicBezTo>
                    <a:lnTo>
                      <a:pt x="221" y="651"/>
                    </a:lnTo>
                    <a:lnTo>
                      <a:pt x="221" y="651"/>
                    </a:lnTo>
                    <a:cubicBezTo>
                      <a:pt x="218" y="654"/>
                      <a:pt x="215" y="658"/>
                      <a:pt x="215" y="663"/>
                    </a:cubicBezTo>
                    <a:lnTo>
                      <a:pt x="215" y="663"/>
                    </a:lnTo>
                    <a:cubicBezTo>
                      <a:pt x="215" y="674"/>
                      <a:pt x="223" y="682"/>
                      <a:pt x="234" y="682"/>
                    </a:cubicBezTo>
                    <a:lnTo>
                      <a:pt x="234" y="682"/>
                    </a:lnTo>
                    <a:cubicBezTo>
                      <a:pt x="239" y="682"/>
                      <a:pt x="243" y="679"/>
                      <a:pt x="246" y="676"/>
                    </a:cubicBezTo>
                    <a:lnTo>
                      <a:pt x="300" y="622"/>
                    </a:lnTo>
                    <a:lnTo>
                      <a:pt x="300" y="622"/>
                    </a:lnTo>
                    <a:cubicBezTo>
                      <a:pt x="303" y="619"/>
                      <a:pt x="305" y="614"/>
                      <a:pt x="305" y="609"/>
                    </a:cubicBezTo>
                    <a:lnTo>
                      <a:pt x="305" y="609"/>
                    </a:lnTo>
                    <a:cubicBezTo>
                      <a:pt x="305" y="600"/>
                      <a:pt x="297" y="592"/>
                      <a:pt x="287" y="592"/>
                    </a:cubicBezTo>
                    <a:close/>
                    <a:moveTo>
                      <a:pt x="448" y="725"/>
                    </a:moveTo>
                    <a:lnTo>
                      <a:pt x="344" y="471"/>
                    </a:lnTo>
                    <a:lnTo>
                      <a:pt x="717" y="96"/>
                    </a:lnTo>
                    <a:lnTo>
                      <a:pt x="448" y="725"/>
                    </a:lnTo>
                    <a:close/>
                    <a:moveTo>
                      <a:pt x="64" y="340"/>
                    </a:moveTo>
                    <a:lnTo>
                      <a:pt x="692" y="71"/>
                    </a:lnTo>
                    <a:lnTo>
                      <a:pt x="319" y="445"/>
                    </a:lnTo>
                    <a:lnTo>
                      <a:pt x="64" y="340"/>
                    </a:lnTo>
                    <a:close/>
                    <a:moveTo>
                      <a:pt x="789" y="17"/>
                    </a:moveTo>
                    <a:lnTo>
                      <a:pt x="789" y="17"/>
                    </a:lnTo>
                    <a:cubicBezTo>
                      <a:pt x="789" y="8"/>
                      <a:pt x="780" y="0"/>
                      <a:pt x="771" y="0"/>
                    </a:cubicBezTo>
                    <a:lnTo>
                      <a:pt x="771" y="0"/>
                    </a:lnTo>
                    <a:cubicBezTo>
                      <a:pt x="768" y="0"/>
                      <a:pt x="765" y="0"/>
                      <a:pt x="763" y="2"/>
                    </a:cubicBezTo>
                    <a:lnTo>
                      <a:pt x="763" y="2"/>
                    </a:lnTo>
                    <a:lnTo>
                      <a:pt x="11" y="324"/>
                    </a:lnTo>
                    <a:lnTo>
                      <a:pt x="11" y="324"/>
                    </a:lnTo>
                    <a:lnTo>
                      <a:pt x="11" y="324"/>
                    </a:lnTo>
                    <a:lnTo>
                      <a:pt x="10" y="325"/>
                    </a:lnTo>
                    <a:lnTo>
                      <a:pt x="10" y="325"/>
                    </a:lnTo>
                    <a:lnTo>
                      <a:pt x="10" y="325"/>
                    </a:lnTo>
                    <a:cubicBezTo>
                      <a:pt x="4" y="327"/>
                      <a:pt x="0" y="334"/>
                      <a:pt x="0" y="340"/>
                    </a:cubicBezTo>
                    <a:lnTo>
                      <a:pt x="0" y="340"/>
                    </a:lnTo>
                    <a:cubicBezTo>
                      <a:pt x="0" y="349"/>
                      <a:pt x="5" y="355"/>
                      <a:pt x="13" y="357"/>
                    </a:cubicBezTo>
                    <a:lnTo>
                      <a:pt x="13" y="357"/>
                    </a:lnTo>
                    <a:lnTo>
                      <a:pt x="309" y="480"/>
                    </a:lnTo>
                    <a:lnTo>
                      <a:pt x="431" y="776"/>
                    </a:lnTo>
                    <a:lnTo>
                      <a:pt x="431" y="776"/>
                    </a:lnTo>
                    <a:lnTo>
                      <a:pt x="431" y="776"/>
                    </a:lnTo>
                    <a:cubicBezTo>
                      <a:pt x="433" y="784"/>
                      <a:pt x="439" y="789"/>
                      <a:pt x="448" y="789"/>
                    </a:cubicBezTo>
                    <a:lnTo>
                      <a:pt x="448" y="789"/>
                    </a:lnTo>
                    <a:cubicBezTo>
                      <a:pt x="455" y="789"/>
                      <a:pt x="461" y="785"/>
                      <a:pt x="464" y="779"/>
                    </a:cubicBezTo>
                    <a:lnTo>
                      <a:pt x="464" y="779"/>
                    </a:lnTo>
                    <a:lnTo>
                      <a:pt x="464" y="778"/>
                    </a:lnTo>
                    <a:lnTo>
                      <a:pt x="464" y="778"/>
                    </a:lnTo>
                    <a:lnTo>
                      <a:pt x="464" y="778"/>
                    </a:lnTo>
                    <a:lnTo>
                      <a:pt x="787" y="26"/>
                    </a:lnTo>
                    <a:lnTo>
                      <a:pt x="787" y="25"/>
                    </a:lnTo>
                    <a:lnTo>
                      <a:pt x="787" y="25"/>
                    </a:lnTo>
                    <a:cubicBezTo>
                      <a:pt x="788" y="23"/>
                      <a:pt x="789" y="21"/>
                      <a:pt x="789" y="17"/>
                    </a:cubicBezTo>
                    <a:close/>
                    <a:moveTo>
                      <a:pt x="174" y="532"/>
                    </a:moveTo>
                    <a:lnTo>
                      <a:pt x="192" y="515"/>
                    </a:lnTo>
                    <a:lnTo>
                      <a:pt x="192" y="515"/>
                    </a:lnTo>
                    <a:cubicBezTo>
                      <a:pt x="196" y="511"/>
                      <a:pt x="198" y="507"/>
                      <a:pt x="198" y="502"/>
                    </a:cubicBezTo>
                    <a:lnTo>
                      <a:pt x="198" y="502"/>
                    </a:lnTo>
                    <a:cubicBezTo>
                      <a:pt x="198" y="492"/>
                      <a:pt x="190" y="484"/>
                      <a:pt x="180" y="484"/>
                    </a:cubicBezTo>
                    <a:lnTo>
                      <a:pt x="180" y="484"/>
                    </a:lnTo>
                    <a:cubicBezTo>
                      <a:pt x="174" y="484"/>
                      <a:pt x="170" y="486"/>
                      <a:pt x="167" y="490"/>
                    </a:cubicBezTo>
                    <a:lnTo>
                      <a:pt x="149" y="507"/>
                    </a:lnTo>
                    <a:lnTo>
                      <a:pt x="149" y="507"/>
                    </a:lnTo>
                    <a:cubicBezTo>
                      <a:pt x="146" y="510"/>
                      <a:pt x="144" y="515"/>
                      <a:pt x="144" y="520"/>
                    </a:cubicBezTo>
                    <a:lnTo>
                      <a:pt x="144" y="520"/>
                    </a:lnTo>
                    <a:cubicBezTo>
                      <a:pt x="144" y="530"/>
                      <a:pt x="152" y="538"/>
                      <a:pt x="161" y="538"/>
                    </a:cubicBezTo>
                    <a:lnTo>
                      <a:pt x="161" y="538"/>
                    </a:lnTo>
                    <a:cubicBezTo>
                      <a:pt x="166" y="538"/>
                      <a:pt x="171" y="536"/>
                      <a:pt x="174" y="532"/>
                    </a:cubicBezTo>
                    <a:close/>
                    <a:moveTo>
                      <a:pt x="287" y="520"/>
                    </a:moveTo>
                    <a:lnTo>
                      <a:pt x="287" y="520"/>
                    </a:lnTo>
                    <a:cubicBezTo>
                      <a:pt x="287" y="510"/>
                      <a:pt x="279" y="502"/>
                      <a:pt x="269" y="502"/>
                    </a:cubicBezTo>
                    <a:lnTo>
                      <a:pt x="269" y="502"/>
                    </a:lnTo>
                    <a:cubicBezTo>
                      <a:pt x="264" y="502"/>
                      <a:pt x="260" y="504"/>
                      <a:pt x="257" y="507"/>
                    </a:cubicBezTo>
                    <a:lnTo>
                      <a:pt x="77" y="687"/>
                    </a:lnTo>
                    <a:lnTo>
                      <a:pt x="77" y="687"/>
                    </a:lnTo>
                    <a:cubicBezTo>
                      <a:pt x="74" y="690"/>
                      <a:pt x="72" y="694"/>
                      <a:pt x="72" y="699"/>
                    </a:cubicBezTo>
                    <a:lnTo>
                      <a:pt x="72" y="699"/>
                    </a:lnTo>
                    <a:cubicBezTo>
                      <a:pt x="72" y="709"/>
                      <a:pt x="80" y="717"/>
                      <a:pt x="90" y="717"/>
                    </a:cubicBezTo>
                    <a:lnTo>
                      <a:pt x="90" y="717"/>
                    </a:lnTo>
                    <a:cubicBezTo>
                      <a:pt x="95" y="717"/>
                      <a:pt x="99" y="715"/>
                      <a:pt x="103" y="712"/>
                    </a:cubicBezTo>
                    <a:lnTo>
                      <a:pt x="282" y="532"/>
                    </a:lnTo>
                    <a:lnTo>
                      <a:pt x="282" y="532"/>
                    </a:lnTo>
                    <a:cubicBezTo>
                      <a:pt x="285" y="529"/>
                      <a:pt x="287" y="525"/>
                      <a:pt x="287" y="520"/>
                    </a:cubicBezTo>
                    <a:close/>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55" name="Freeform 154">
                <a:extLst>
                  <a:ext uri="{FF2B5EF4-FFF2-40B4-BE49-F238E27FC236}">
                    <a16:creationId xmlns:a16="http://schemas.microsoft.com/office/drawing/2014/main" id="{E4FE7EFC-0DE0-4999-B60A-2C1F2C1D3D2C}"/>
                  </a:ext>
                </a:extLst>
              </p:cNvPr>
              <p:cNvSpPr>
                <a:spLocks noChangeArrowheads="1"/>
              </p:cNvSpPr>
              <p:nvPr/>
            </p:nvSpPr>
            <p:spPr bwMode="auto">
              <a:xfrm>
                <a:off x="3556501" y="3849210"/>
                <a:ext cx="3134564" cy="428449"/>
              </a:xfrm>
              <a:custGeom>
                <a:avLst/>
                <a:gdLst>
                  <a:gd name="T0" fmla="*/ 3343 w 3795"/>
                  <a:gd name="T1" fmla="*/ 0 h 687"/>
                  <a:gd name="T2" fmla="*/ 3331 w 3795"/>
                  <a:gd name="T3" fmla="*/ 0 h 687"/>
                  <a:gd name="T4" fmla="*/ 2253 w 3795"/>
                  <a:gd name="T5" fmla="*/ 0 h 687"/>
                  <a:gd name="T6" fmla="*/ 2253 w 3795"/>
                  <a:gd name="T7" fmla="*/ 0 h 687"/>
                  <a:gd name="T8" fmla="*/ 1897 w 3795"/>
                  <a:gd name="T9" fmla="*/ 357 h 687"/>
                  <a:gd name="T10" fmla="*/ 1897 w 3795"/>
                  <a:gd name="T11" fmla="*/ 357 h 687"/>
                  <a:gd name="T12" fmla="*/ 1540 w 3795"/>
                  <a:gd name="T13" fmla="*/ 0 h 687"/>
                  <a:gd name="T14" fmla="*/ 0 w 3795"/>
                  <a:gd name="T15" fmla="*/ 0 h 687"/>
                  <a:gd name="T16" fmla="*/ 451 w 3795"/>
                  <a:gd name="T17" fmla="*/ 343 h 687"/>
                  <a:gd name="T18" fmla="*/ 0 w 3795"/>
                  <a:gd name="T19" fmla="*/ 686 h 687"/>
                  <a:gd name="T20" fmla="*/ 3331 w 3795"/>
                  <a:gd name="T21" fmla="*/ 686 h 687"/>
                  <a:gd name="T22" fmla="*/ 3343 w 3795"/>
                  <a:gd name="T23" fmla="*/ 686 h 687"/>
                  <a:gd name="T24" fmla="*/ 3794 w 3795"/>
                  <a:gd name="T25" fmla="*/ 343 h 687"/>
                  <a:gd name="T26" fmla="*/ 3343 w 3795"/>
                  <a:gd name="T2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5" h="687">
                    <a:moveTo>
                      <a:pt x="3343" y="0"/>
                    </a:moveTo>
                    <a:lnTo>
                      <a:pt x="3331" y="0"/>
                    </a:lnTo>
                    <a:lnTo>
                      <a:pt x="2253" y="0"/>
                    </a:lnTo>
                    <a:lnTo>
                      <a:pt x="2253" y="0"/>
                    </a:lnTo>
                    <a:cubicBezTo>
                      <a:pt x="2253" y="197"/>
                      <a:pt x="2094" y="357"/>
                      <a:pt x="1897" y="357"/>
                    </a:cubicBezTo>
                    <a:lnTo>
                      <a:pt x="1897" y="357"/>
                    </a:lnTo>
                    <a:cubicBezTo>
                      <a:pt x="1701" y="357"/>
                      <a:pt x="1540" y="197"/>
                      <a:pt x="1540" y="0"/>
                    </a:cubicBezTo>
                    <a:lnTo>
                      <a:pt x="0" y="0"/>
                    </a:lnTo>
                    <a:lnTo>
                      <a:pt x="451" y="343"/>
                    </a:lnTo>
                    <a:lnTo>
                      <a:pt x="0" y="686"/>
                    </a:lnTo>
                    <a:lnTo>
                      <a:pt x="3331" y="686"/>
                    </a:lnTo>
                    <a:lnTo>
                      <a:pt x="3343" y="686"/>
                    </a:lnTo>
                    <a:lnTo>
                      <a:pt x="3794" y="343"/>
                    </a:lnTo>
                    <a:lnTo>
                      <a:pt x="3343"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56" name="Freeform 155">
                <a:extLst>
                  <a:ext uri="{FF2B5EF4-FFF2-40B4-BE49-F238E27FC236}">
                    <a16:creationId xmlns:a16="http://schemas.microsoft.com/office/drawing/2014/main" id="{D278B82D-284D-403A-96D5-C0E427AF9632}"/>
                  </a:ext>
                </a:extLst>
              </p:cNvPr>
              <p:cNvSpPr>
                <a:spLocks noChangeArrowheads="1"/>
              </p:cNvSpPr>
              <p:nvPr/>
            </p:nvSpPr>
            <p:spPr bwMode="auto">
              <a:xfrm>
                <a:off x="4818512" y="3580809"/>
                <a:ext cx="627429" cy="508512"/>
              </a:xfrm>
              <a:custGeom>
                <a:avLst/>
                <a:gdLst>
                  <a:gd name="T0" fmla="*/ 305 w 612"/>
                  <a:gd name="T1" fmla="*/ 0 h 612"/>
                  <a:gd name="T2" fmla="*/ 305 w 612"/>
                  <a:gd name="T3" fmla="*/ 0 h 612"/>
                  <a:gd name="T4" fmla="*/ 0 w 612"/>
                  <a:gd name="T5" fmla="*/ 305 h 612"/>
                  <a:gd name="T6" fmla="*/ 0 w 612"/>
                  <a:gd name="T7" fmla="*/ 305 h 612"/>
                  <a:gd name="T8" fmla="*/ 305 w 612"/>
                  <a:gd name="T9" fmla="*/ 611 h 612"/>
                  <a:gd name="T10" fmla="*/ 305 w 612"/>
                  <a:gd name="T11" fmla="*/ 611 h 612"/>
                  <a:gd name="T12" fmla="*/ 611 w 612"/>
                  <a:gd name="T13" fmla="*/ 305 h 612"/>
                  <a:gd name="T14" fmla="*/ 611 w 612"/>
                  <a:gd name="T15" fmla="*/ 305 h 612"/>
                  <a:gd name="T16" fmla="*/ 305 w 612"/>
                  <a:gd name="T1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2">
                    <a:moveTo>
                      <a:pt x="305" y="0"/>
                    </a:moveTo>
                    <a:lnTo>
                      <a:pt x="305" y="0"/>
                    </a:lnTo>
                    <a:cubicBezTo>
                      <a:pt x="136" y="0"/>
                      <a:pt x="0" y="136"/>
                      <a:pt x="0" y="305"/>
                    </a:cubicBezTo>
                    <a:lnTo>
                      <a:pt x="0" y="305"/>
                    </a:lnTo>
                    <a:cubicBezTo>
                      <a:pt x="0" y="474"/>
                      <a:pt x="136" y="611"/>
                      <a:pt x="305" y="611"/>
                    </a:cubicBezTo>
                    <a:lnTo>
                      <a:pt x="305" y="611"/>
                    </a:lnTo>
                    <a:cubicBezTo>
                      <a:pt x="474" y="611"/>
                      <a:pt x="611" y="474"/>
                      <a:pt x="611" y="305"/>
                    </a:cubicBezTo>
                    <a:lnTo>
                      <a:pt x="611" y="305"/>
                    </a:lnTo>
                    <a:cubicBezTo>
                      <a:pt x="611" y="136"/>
                      <a:pt x="474" y="0"/>
                      <a:pt x="305" y="0"/>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59" name="Freeform 158">
                <a:extLst>
                  <a:ext uri="{FF2B5EF4-FFF2-40B4-BE49-F238E27FC236}">
                    <a16:creationId xmlns:a16="http://schemas.microsoft.com/office/drawing/2014/main" id="{7C94D0CD-0034-4A16-A1C9-BDCA2483B2F5}"/>
                  </a:ext>
                </a:extLst>
              </p:cNvPr>
              <p:cNvSpPr>
                <a:spLocks noChangeArrowheads="1"/>
              </p:cNvSpPr>
              <p:nvPr/>
            </p:nvSpPr>
            <p:spPr bwMode="auto">
              <a:xfrm>
                <a:off x="1981073" y="4039825"/>
                <a:ext cx="611674" cy="466857"/>
              </a:xfrm>
              <a:custGeom>
                <a:avLst/>
                <a:gdLst>
                  <a:gd name="T0" fmla="*/ 305 w 612"/>
                  <a:gd name="T1" fmla="*/ 611 h 612"/>
                  <a:gd name="T2" fmla="*/ 305 w 612"/>
                  <a:gd name="T3" fmla="*/ 611 h 612"/>
                  <a:gd name="T4" fmla="*/ 0 w 612"/>
                  <a:gd name="T5" fmla="*/ 305 h 612"/>
                  <a:gd name="T6" fmla="*/ 0 w 612"/>
                  <a:gd name="T7" fmla="*/ 305 h 612"/>
                  <a:gd name="T8" fmla="*/ 305 w 612"/>
                  <a:gd name="T9" fmla="*/ 0 h 612"/>
                  <a:gd name="T10" fmla="*/ 305 w 612"/>
                  <a:gd name="T11" fmla="*/ 0 h 612"/>
                  <a:gd name="T12" fmla="*/ 611 w 612"/>
                  <a:gd name="T13" fmla="*/ 305 h 612"/>
                  <a:gd name="T14" fmla="*/ 611 w 612"/>
                  <a:gd name="T15" fmla="*/ 305 h 612"/>
                  <a:gd name="T16" fmla="*/ 305 w 612"/>
                  <a:gd name="T17" fmla="*/ 6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2">
                    <a:moveTo>
                      <a:pt x="305" y="611"/>
                    </a:moveTo>
                    <a:lnTo>
                      <a:pt x="305" y="611"/>
                    </a:lnTo>
                    <a:cubicBezTo>
                      <a:pt x="136" y="611"/>
                      <a:pt x="0" y="474"/>
                      <a:pt x="0" y="305"/>
                    </a:cubicBezTo>
                    <a:lnTo>
                      <a:pt x="0" y="305"/>
                    </a:lnTo>
                    <a:cubicBezTo>
                      <a:pt x="0" y="136"/>
                      <a:pt x="136" y="0"/>
                      <a:pt x="305" y="0"/>
                    </a:cubicBezTo>
                    <a:lnTo>
                      <a:pt x="305" y="0"/>
                    </a:lnTo>
                    <a:cubicBezTo>
                      <a:pt x="474" y="0"/>
                      <a:pt x="611" y="136"/>
                      <a:pt x="611" y="305"/>
                    </a:cubicBezTo>
                    <a:lnTo>
                      <a:pt x="611" y="305"/>
                    </a:lnTo>
                    <a:cubicBezTo>
                      <a:pt x="611" y="474"/>
                      <a:pt x="474" y="611"/>
                      <a:pt x="305" y="611"/>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61" name="Freeform 160">
                <a:extLst>
                  <a:ext uri="{FF2B5EF4-FFF2-40B4-BE49-F238E27FC236}">
                    <a16:creationId xmlns:a16="http://schemas.microsoft.com/office/drawing/2014/main" id="{F763B5E1-D523-4D28-9700-CFB7218F82E6}"/>
                  </a:ext>
                </a:extLst>
              </p:cNvPr>
              <p:cNvSpPr>
                <a:spLocks noChangeArrowheads="1"/>
              </p:cNvSpPr>
              <p:nvPr/>
            </p:nvSpPr>
            <p:spPr bwMode="auto">
              <a:xfrm>
                <a:off x="6462788" y="3854723"/>
                <a:ext cx="2984243" cy="428449"/>
              </a:xfrm>
              <a:custGeom>
                <a:avLst/>
                <a:gdLst>
                  <a:gd name="T0" fmla="*/ 3342 w 3793"/>
                  <a:gd name="T1" fmla="*/ 686 h 687"/>
                  <a:gd name="T2" fmla="*/ 3329 w 3793"/>
                  <a:gd name="T3" fmla="*/ 686 h 687"/>
                  <a:gd name="T4" fmla="*/ 2252 w 3793"/>
                  <a:gd name="T5" fmla="*/ 686 h 687"/>
                  <a:gd name="T6" fmla="*/ 2252 w 3793"/>
                  <a:gd name="T7" fmla="*/ 686 h 687"/>
                  <a:gd name="T8" fmla="*/ 1897 w 3793"/>
                  <a:gd name="T9" fmla="*/ 329 h 687"/>
                  <a:gd name="T10" fmla="*/ 1897 w 3793"/>
                  <a:gd name="T11" fmla="*/ 329 h 687"/>
                  <a:gd name="T12" fmla="*/ 1540 w 3793"/>
                  <a:gd name="T13" fmla="*/ 686 h 687"/>
                  <a:gd name="T14" fmla="*/ 0 w 3793"/>
                  <a:gd name="T15" fmla="*/ 686 h 687"/>
                  <a:gd name="T16" fmla="*/ 451 w 3793"/>
                  <a:gd name="T17" fmla="*/ 343 h 687"/>
                  <a:gd name="T18" fmla="*/ 0 w 3793"/>
                  <a:gd name="T19" fmla="*/ 0 h 687"/>
                  <a:gd name="T20" fmla="*/ 3329 w 3793"/>
                  <a:gd name="T21" fmla="*/ 0 h 687"/>
                  <a:gd name="T22" fmla="*/ 3342 w 3793"/>
                  <a:gd name="T23" fmla="*/ 0 h 687"/>
                  <a:gd name="T24" fmla="*/ 3792 w 3793"/>
                  <a:gd name="T25" fmla="*/ 343 h 687"/>
                  <a:gd name="T26" fmla="*/ 3342 w 3793"/>
                  <a:gd name="T27"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3" h="687">
                    <a:moveTo>
                      <a:pt x="3342" y="686"/>
                    </a:moveTo>
                    <a:lnTo>
                      <a:pt x="3329" y="686"/>
                    </a:lnTo>
                    <a:lnTo>
                      <a:pt x="2252" y="686"/>
                    </a:lnTo>
                    <a:lnTo>
                      <a:pt x="2252" y="686"/>
                    </a:lnTo>
                    <a:cubicBezTo>
                      <a:pt x="2252" y="490"/>
                      <a:pt x="2092" y="329"/>
                      <a:pt x="1897" y="329"/>
                    </a:cubicBezTo>
                    <a:lnTo>
                      <a:pt x="1897" y="329"/>
                    </a:lnTo>
                    <a:cubicBezTo>
                      <a:pt x="1700" y="329"/>
                      <a:pt x="1540" y="490"/>
                      <a:pt x="1540" y="686"/>
                    </a:cubicBezTo>
                    <a:lnTo>
                      <a:pt x="0" y="686"/>
                    </a:lnTo>
                    <a:lnTo>
                      <a:pt x="451" y="343"/>
                    </a:lnTo>
                    <a:lnTo>
                      <a:pt x="0" y="0"/>
                    </a:lnTo>
                    <a:lnTo>
                      <a:pt x="3329" y="0"/>
                    </a:lnTo>
                    <a:lnTo>
                      <a:pt x="3342" y="0"/>
                    </a:lnTo>
                    <a:lnTo>
                      <a:pt x="3792" y="343"/>
                    </a:lnTo>
                    <a:lnTo>
                      <a:pt x="3342" y="686"/>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162" name="Freeform 161">
                <a:extLst>
                  <a:ext uri="{FF2B5EF4-FFF2-40B4-BE49-F238E27FC236}">
                    <a16:creationId xmlns:a16="http://schemas.microsoft.com/office/drawing/2014/main" id="{6F3D2C71-1A60-453D-9952-EE8B94421538}"/>
                  </a:ext>
                </a:extLst>
              </p:cNvPr>
              <p:cNvSpPr>
                <a:spLocks noChangeArrowheads="1"/>
              </p:cNvSpPr>
              <p:nvPr/>
            </p:nvSpPr>
            <p:spPr bwMode="auto">
              <a:xfrm>
                <a:off x="7654819" y="4044250"/>
                <a:ext cx="596515" cy="466857"/>
              </a:xfrm>
              <a:custGeom>
                <a:avLst/>
                <a:gdLst>
                  <a:gd name="T0" fmla="*/ 306 w 611"/>
                  <a:gd name="T1" fmla="*/ 611 h 612"/>
                  <a:gd name="T2" fmla="*/ 306 w 611"/>
                  <a:gd name="T3" fmla="*/ 611 h 612"/>
                  <a:gd name="T4" fmla="*/ 0 w 611"/>
                  <a:gd name="T5" fmla="*/ 305 h 612"/>
                  <a:gd name="T6" fmla="*/ 0 w 611"/>
                  <a:gd name="T7" fmla="*/ 305 h 612"/>
                  <a:gd name="T8" fmla="*/ 306 w 611"/>
                  <a:gd name="T9" fmla="*/ 0 h 612"/>
                  <a:gd name="T10" fmla="*/ 306 w 611"/>
                  <a:gd name="T11" fmla="*/ 0 h 612"/>
                  <a:gd name="T12" fmla="*/ 610 w 611"/>
                  <a:gd name="T13" fmla="*/ 305 h 612"/>
                  <a:gd name="T14" fmla="*/ 610 w 611"/>
                  <a:gd name="T15" fmla="*/ 305 h 612"/>
                  <a:gd name="T16" fmla="*/ 306 w 611"/>
                  <a:gd name="T17" fmla="*/ 6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2">
                    <a:moveTo>
                      <a:pt x="306" y="611"/>
                    </a:moveTo>
                    <a:lnTo>
                      <a:pt x="306" y="611"/>
                    </a:lnTo>
                    <a:cubicBezTo>
                      <a:pt x="137" y="611"/>
                      <a:pt x="0" y="474"/>
                      <a:pt x="0" y="305"/>
                    </a:cubicBezTo>
                    <a:lnTo>
                      <a:pt x="0" y="305"/>
                    </a:lnTo>
                    <a:cubicBezTo>
                      <a:pt x="0" y="136"/>
                      <a:pt x="137" y="0"/>
                      <a:pt x="306" y="0"/>
                    </a:cubicBezTo>
                    <a:lnTo>
                      <a:pt x="306" y="0"/>
                    </a:lnTo>
                    <a:cubicBezTo>
                      <a:pt x="473" y="0"/>
                      <a:pt x="610" y="136"/>
                      <a:pt x="610" y="305"/>
                    </a:cubicBezTo>
                    <a:lnTo>
                      <a:pt x="610" y="305"/>
                    </a:lnTo>
                    <a:cubicBezTo>
                      <a:pt x="610" y="474"/>
                      <a:pt x="473" y="611"/>
                      <a:pt x="306" y="611"/>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DM Sans" pitchFamily="2" charset="77"/>
                  <a:ea typeface="+mn-ea"/>
                  <a:cs typeface="+mn-cs"/>
                </a:endParaRPr>
              </a:p>
            </p:txBody>
          </p:sp>
          <p:sp>
            <p:nvSpPr>
              <p:cNvPr id="464" name="TextBox 463">
                <a:extLst>
                  <a:ext uri="{FF2B5EF4-FFF2-40B4-BE49-F238E27FC236}">
                    <a16:creationId xmlns:a16="http://schemas.microsoft.com/office/drawing/2014/main" id="{2381F10D-012B-4AD0-A019-EBAC4FA79DD6}"/>
                  </a:ext>
                </a:extLst>
              </p:cNvPr>
              <p:cNvSpPr txBox="1"/>
              <p:nvPr/>
            </p:nvSpPr>
            <p:spPr>
              <a:xfrm>
                <a:off x="1406323" y="2387935"/>
                <a:ext cx="1548313" cy="1246495"/>
              </a:xfrm>
              <a:prstGeom prst="rect">
                <a:avLst/>
              </a:prstGeom>
              <a:noFill/>
            </p:spPr>
            <p:txBody>
              <a:bodyPr wrap="square" rtlCol="0" anchor="t">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500" b="0" i="0" u="none" strike="noStrike" kern="1200" cap="none" spc="-15" normalizeH="0" baseline="0" noProof="0">
                    <a:ln>
                      <a:noFill/>
                    </a:ln>
                    <a:solidFill>
                      <a:prstClr val="black"/>
                    </a:solidFill>
                    <a:effectLst/>
                    <a:uLnTx/>
                    <a:uFillTx/>
                    <a:latin typeface="Calibri" panose="020F0502020204030204"/>
                    <a:ea typeface="+mn-ea"/>
                    <a:cs typeface="+mn-cs"/>
                  </a:rPr>
                  <a:t>Send email notification to PI informing about remaining balance</a:t>
                </a:r>
              </a:p>
            </p:txBody>
          </p:sp>
          <p:sp>
            <p:nvSpPr>
              <p:cNvPr id="470" name="TextBox 469">
                <a:extLst>
                  <a:ext uri="{FF2B5EF4-FFF2-40B4-BE49-F238E27FC236}">
                    <a16:creationId xmlns:a16="http://schemas.microsoft.com/office/drawing/2014/main" id="{3DB19620-46C1-4A89-A492-72B16336D73E}"/>
                  </a:ext>
                </a:extLst>
              </p:cNvPr>
              <p:cNvSpPr txBox="1"/>
              <p:nvPr/>
            </p:nvSpPr>
            <p:spPr>
              <a:xfrm>
                <a:off x="4362931" y="4504073"/>
                <a:ext cx="1647358" cy="1799007"/>
              </a:xfrm>
              <a:prstGeom prst="rect">
                <a:avLst/>
              </a:prstGeom>
              <a:noFill/>
            </p:spPr>
            <p:txBody>
              <a:bodyPr wrap="square" rtlCol="0" anchor="t">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500" b="0" i="0" u="none" strike="noStrike" kern="1200" cap="none" spc="-15" normalizeH="0" baseline="0" noProof="0">
                    <a:ln>
                      <a:noFill/>
                    </a:ln>
                    <a:solidFill>
                      <a:prstClr val="black"/>
                    </a:solidFill>
                    <a:effectLst/>
                    <a:uLnTx/>
                    <a:uFillTx/>
                    <a:latin typeface="Calibri" panose="020F0502020204030204"/>
                    <a:ea typeface="+mn-ea"/>
                    <a:cs typeface="+mn-cs"/>
                  </a:rPr>
                  <a:t>PI should notify OSP with intent to utilize remaining balance by providing a spending </a:t>
                </a:r>
                <a:r>
                  <a:rPr lang="en-US" sz="1500" spc="-15">
                    <a:solidFill>
                      <a:prstClr val="black"/>
                    </a:solidFill>
                    <a:latin typeface="Calibri" panose="020F0502020204030204"/>
                  </a:rPr>
                  <a:t>p</a:t>
                </a:r>
                <a:r>
                  <a:rPr kumimoji="0" lang="en-US" sz="1500" b="0" i="0" u="none" strike="noStrike" kern="1200" cap="none" spc="-15" normalizeH="0" baseline="0" noProof="0">
                    <a:ln>
                      <a:noFill/>
                    </a:ln>
                    <a:solidFill>
                      <a:prstClr val="black"/>
                    </a:solidFill>
                    <a:effectLst/>
                    <a:uLnTx/>
                    <a:uFillTx/>
                    <a:latin typeface="Calibri" panose="020F0502020204030204"/>
                    <a:ea typeface="+mn-ea"/>
                    <a:cs typeface="+mn-cs"/>
                  </a:rPr>
                  <a:t>lan and justification</a:t>
                </a:r>
              </a:p>
            </p:txBody>
          </p:sp>
          <p:sp>
            <p:nvSpPr>
              <p:cNvPr id="478" name="TextBox 477">
                <a:extLst>
                  <a:ext uri="{FF2B5EF4-FFF2-40B4-BE49-F238E27FC236}">
                    <a16:creationId xmlns:a16="http://schemas.microsoft.com/office/drawing/2014/main" id="{6C1609CC-D5CF-46D0-A88E-A5B74663155E}"/>
                  </a:ext>
                </a:extLst>
              </p:cNvPr>
              <p:cNvSpPr txBox="1"/>
              <p:nvPr/>
            </p:nvSpPr>
            <p:spPr>
              <a:xfrm>
                <a:off x="5028609" y="3606010"/>
                <a:ext cx="190351" cy="354804"/>
              </a:xfrm>
              <a:prstGeom prst="rect">
                <a:avLst/>
              </a:prstGeom>
              <a:noFill/>
            </p:spPr>
            <p:txBody>
              <a:bodyPr wrap="none" rtlCol="0" anchor="ctr">
                <a:spAutoFit/>
              </a:bodyPr>
              <a:lstStyle/>
              <a:p>
                <a:pPr marL="0" marR="0" lvl="0" indent="0" algn="ctr" defTabSz="914400" rtl="0" eaLnBrk="1" fontAlgn="auto" latinLnBrk="0" hangingPunct="1">
                  <a:lnSpc>
                    <a:spcPts val="2160"/>
                  </a:lnSpc>
                  <a:spcBef>
                    <a:spcPts val="0"/>
                  </a:spcBef>
                  <a:spcAft>
                    <a:spcPts val="0"/>
                  </a:spcAft>
                  <a:buClrTx/>
                  <a:buSzTx/>
                  <a:buFontTx/>
                  <a:buNone/>
                  <a:tabLst/>
                  <a:defRPr/>
                </a:pPr>
                <a:endParaRPr kumimoji="0" lang="en-US" sz="900" b="1" i="0" u="none" strike="noStrike" kern="1200" cap="none" spc="-15" normalizeH="0" baseline="0" noProof="0">
                  <a:ln>
                    <a:noFill/>
                  </a:ln>
                  <a:solidFill>
                    <a:prstClr val="white"/>
                  </a:solidFill>
                  <a:effectLst/>
                  <a:uLnTx/>
                  <a:uFillTx/>
                  <a:latin typeface="DM Sans" pitchFamily="2" charset="77"/>
                  <a:ea typeface="+mn-ea"/>
                  <a:cs typeface="+mn-cs"/>
                </a:endParaRPr>
              </a:p>
            </p:txBody>
          </p:sp>
        </p:grpSp>
      </p:grpSp>
      <p:sp>
        <p:nvSpPr>
          <p:cNvPr id="2" name="TextBox 10">
            <a:extLst>
              <a:ext uri="{FF2B5EF4-FFF2-40B4-BE49-F238E27FC236}">
                <a16:creationId xmlns:a16="http://schemas.microsoft.com/office/drawing/2014/main" id="{7D0A7EE9-FA02-A5FE-4854-42AD765758AA}"/>
              </a:ext>
            </a:extLst>
          </p:cNvPr>
          <p:cNvSpPr txBox="1">
            <a:spLocks noChangeArrowheads="1"/>
          </p:cNvSpPr>
          <p:nvPr/>
        </p:nvSpPr>
        <p:spPr bwMode="auto">
          <a:xfrm>
            <a:off x="1150253" y="617515"/>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Residual Projects</a:t>
            </a:r>
          </a:p>
        </p:txBody>
      </p:sp>
      <p:sp>
        <p:nvSpPr>
          <p:cNvPr id="17" name="Rectangle 16">
            <a:extLst>
              <a:ext uri="{FF2B5EF4-FFF2-40B4-BE49-F238E27FC236}">
                <a16:creationId xmlns:a16="http://schemas.microsoft.com/office/drawing/2014/main" id="{84BB71D7-C0E5-9967-0DEE-55ADF126E10E}"/>
              </a:ext>
            </a:extLst>
          </p:cNvPr>
          <p:cNvSpPr/>
          <p:nvPr/>
        </p:nvSpPr>
        <p:spPr>
          <a:xfrm>
            <a:off x="9926515" y="5503985"/>
            <a:ext cx="2265485" cy="1354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87">
            <a:extLst>
              <a:ext uri="{FF2B5EF4-FFF2-40B4-BE49-F238E27FC236}">
                <a16:creationId xmlns:a16="http://schemas.microsoft.com/office/drawing/2014/main" id="{7C2CD6E0-C82B-75B2-ACE8-135C1F262FC2}"/>
              </a:ext>
            </a:extLst>
          </p:cNvPr>
          <p:cNvSpPr>
            <a:spLocks noEditPoints="1"/>
          </p:cNvSpPr>
          <p:nvPr/>
        </p:nvSpPr>
        <p:spPr bwMode="auto">
          <a:xfrm>
            <a:off x="3253831" y="5308956"/>
            <a:ext cx="488873" cy="375932"/>
          </a:xfrm>
          <a:custGeom>
            <a:avLst/>
            <a:gdLst>
              <a:gd name="T0" fmla="*/ 144 w 144"/>
              <a:gd name="T1" fmla="*/ 0 h 88"/>
              <a:gd name="T2" fmla="*/ 0 w 144"/>
              <a:gd name="T3" fmla="*/ 0 h 88"/>
              <a:gd name="T4" fmla="*/ 0 w 144"/>
              <a:gd name="T5" fmla="*/ 88 h 88"/>
              <a:gd name="T6" fmla="*/ 144 w 144"/>
              <a:gd name="T7" fmla="*/ 88 h 88"/>
              <a:gd name="T8" fmla="*/ 144 w 144"/>
              <a:gd name="T9" fmla="*/ 0 h 88"/>
              <a:gd name="T10" fmla="*/ 134 w 144"/>
              <a:gd name="T11" fmla="*/ 5 h 88"/>
              <a:gd name="T12" fmla="*/ 72 w 144"/>
              <a:gd name="T13" fmla="*/ 45 h 88"/>
              <a:gd name="T14" fmla="*/ 10 w 144"/>
              <a:gd name="T15" fmla="*/ 5 h 88"/>
              <a:gd name="T16" fmla="*/ 134 w 144"/>
              <a:gd name="T17" fmla="*/ 5 h 88"/>
              <a:gd name="T18" fmla="*/ 4 w 144"/>
              <a:gd name="T19" fmla="*/ 84 h 88"/>
              <a:gd name="T20" fmla="*/ 4 w 144"/>
              <a:gd name="T21" fmla="*/ 7 h 88"/>
              <a:gd name="T22" fmla="*/ 72 w 144"/>
              <a:gd name="T23" fmla="*/ 50 h 88"/>
              <a:gd name="T24" fmla="*/ 140 w 144"/>
              <a:gd name="T25" fmla="*/ 7 h 88"/>
              <a:gd name="T26" fmla="*/ 140 w 144"/>
              <a:gd name="T27" fmla="*/ 84 h 88"/>
              <a:gd name="T28" fmla="*/ 4 w 144"/>
              <a:gd name="T29"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88">
                <a:moveTo>
                  <a:pt x="144" y="0"/>
                </a:moveTo>
                <a:lnTo>
                  <a:pt x="0" y="0"/>
                </a:lnTo>
                <a:lnTo>
                  <a:pt x="0" y="88"/>
                </a:lnTo>
                <a:lnTo>
                  <a:pt x="144" y="88"/>
                </a:lnTo>
                <a:lnTo>
                  <a:pt x="144" y="0"/>
                </a:lnTo>
                <a:close/>
                <a:moveTo>
                  <a:pt x="134" y="5"/>
                </a:moveTo>
                <a:lnTo>
                  <a:pt x="72" y="45"/>
                </a:lnTo>
                <a:lnTo>
                  <a:pt x="10" y="5"/>
                </a:lnTo>
                <a:lnTo>
                  <a:pt x="134" y="5"/>
                </a:lnTo>
                <a:close/>
                <a:moveTo>
                  <a:pt x="4" y="84"/>
                </a:moveTo>
                <a:lnTo>
                  <a:pt x="4" y="7"/>
                </a:lnTo>
                <a:lnTo>
                  <a:pt x="72" y="50"/>
                </a:lnTo>
                <a:lnTo>
                  <a:pt x="140" y="7"/>
                </a:lnTo>
                <a:lnTo>
                  <a:pt x="140" y="84"/>
                </a:lnTo>
                <a:lnTo>
                  <a:pt x="4" y="8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highlight>
                <a:srgbClr val="041E41"/>
              </a:highligh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0D321BE-102B-BC2D-409D-D7DEBA6D9E2B}"/>
              </a:ext>
            </a:extLst>
          </p:cNvPr>
          <p:cNvSpPr txBox="1"/>
          <p:nvPr/>
        </p:nvSpPr>
        <p:spPr>
          <a:xfrm>
            <a:off x="8301582" y="2665425"/>
            <a:ext cx="1624933" cy="1015663"/>
          </a:xfrm>
          <a:prstGeom prst="rect">
            <a:avLst/>
          </a:prstGeom>
          <a:noFill/>
        </p:spPr>
        <p:txBody>
          <a:bodyPr wrap="square" rtlCol="0" anchor="t">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500" b="0" i="0" u="none" strike="noStrike" kern="1200" cap="none" spc="-15" normalizeH="0" baseline="0" noProof="0">
                <a:ln>
                  <a:noFill/>
                </a:ln>
                <a:solidFill>
                  <a:prstClr val="black"/>
                </a:solidFill>
                <a:effectLst/>
                <a:uLnTx/>
                <a:uFillTx/>
                <a:latin typeface="Calibri" panose="020F0502020204030204"/>
                <a:ea typeface="+mn-ea"/>
                <a:cs typeface="+mn-cs"/>
              </a:rPr>
              <a:t>A new residual project will be created in PS with a 2267XXXXXA</a:t>
            </a:r>
          </a:p>
        </p:txBody>
      </p:sp>
      <p:grpSp>
        <p:nvGrpSpPr>
          <p:cNvPr id="22" name="Group 21">
            <a:extLst>
              <a:ext uri="{FF2B5EF4-FFF2-40B4-BE49-F238E27FC236}">
                <a16:creationId xmlns:a16="http://schemas.microsoft.com/office/drawing/2014/main" id="{B3821040-9223-C66E-C25E-3EFE01C8692E}"/>
              </a:ext>
            </a:extLst>
          </p:cNvPr>
          <p:cNvGrpSpPr/>
          <p:nvPr/>
        </p:nvGrpSpPr>
        <p:grpSpPr>
          <a:xfrm>
            <a:off x="5945493" y="2302972"/>
            <a:ext cx="515544" cy="419507"/>
            <a:chOff x="4995863" y="1560513"/>
            <a:chExt cx="401638" cy="385763"/>
          </a:xfrm>
          <a:solidFill>
            <a:srgbClr val="ED7D31"/>
          </a:solidFill>
        </p:grpSpPr>
        <p:sp>
          <p:nvSpPr>
            <p:cNvPr id="23" name="Freeform 19">
              <a:extLst>
                <a:ext uri="{FF2B5EF4-FFF2-40B4-BE49-F238E27FC236}">
                  <a16:creationId xmlns:a16="http://schemas.microsoft.com/office/drawing/2014/main" id="{66DF35E0-3E0A-1652-0553-23AFBDBD367A}"/>
                </a:ext>
              </a:extLst>
            </p:cNvPr>
            <p:cNvSpPr>
              <a:spLocks noEditPoints="1"/>
            </p:cNvSpPr>
            <p:nvPr/>
          </p:nvSpPr>
          <p:spPr bwMode="auto">
            <a:xfrm>
              <a:off x="4995863" y="1560513"/>
              <a:ext cx="276225" cy="379413"/>
            </a:xfrm>
            <a:custGeom>
              <a:avLst/>
              <a:gdLst>
                <a:gd name="T0" fmla="*/ 0 w 147"/>
                <a:gd name="T1" fmla="*/ 188 h 202"/>
                <a:gd name="T2" fmla="*/ 13 w 147"/>
                <a:gd name="T3" fmla="*/ 202 h 202"/>
                <a:gd name="T4" fmla="*/ 134 w 147"/>
                <a:gd name="T5" fmla="*/ 202 h 202"/>
                <a:gd name="T6" fmla="*/ 147 w 147"/>
                <a:gd name="T7" fmla="*/ 188 h 202"/>
                <a:gd name="T8" fmla="*/ 147 w 147"/>
                <a:gd name="T9" fmla="*/ 54 h 202"/>
                <a:gd name="T10" fmla="*/ 141 w 147"/>
                <a:gd name="T11" fmla="*/ 38 h 202"/>
                <a:gd name="T12" fmla="*/ 110 w 147"/>
                <a:gd name="T13" fmla="*/ 7 h 202"/>
                <a:gd name="T14" fmla="*/ 94 w 147"/>
                <a:gd name="T15" fmla="*/ 0 h 202"/>
                <a:gd name="T16" fmla="*/ 13 w 147"/>
                <a:gd name="T17" fmla="*/ 0 h 202"/>
                <a:gd name="T18" fmla="*/ 0 w 147"/>
                <a:gd name="T19" fmla="*/ 14 h 202"/>
                <a:gd name="T20" fmla="*/ 0 w 147"/>
                <a:gd name="T21" fmla="*/ 188 h 202"/>
                <a:gd name="T22" fmla="*/ 124 w 147"/>
                <a:gd name="T23" fmla="*/ 41 h 202"/>
                <a:gd name="T24" fmla="*/ 107 w 147"/>
                <a:gd name="T25" fmla="*/ 41 h 202"/>
                <a:gd name="T26" fmla="*/ 107 w 147"/>
                <a:gd name="T27" fmla="*/ 23 h 202"/>
                <a:gd name="T28" fmla="*/ 124 w 147"/>
                <a:gd name="T29" fmla="*/ 41 h 202"/>
                <a:gd name="T30" fmla="*/ 13 w 147"/>
                <a:gd name="T31" fmla="*/ 14 h 202"/>
                <a:gd name="T32" fmla="*/ 94 w 147"/>
                <a:gd name="T33" fmla="*/ 14 h 202"/>
                <a:gd name="T34" fmla="*/ 94 w 147"/>
                <a:gd name="T35" fmla="*/ 41 h 202"/>
                <a:gd name="T36" fmla="*/ 107 w 147"/>
                <a:gd name="T37" fmla="*/ 54 h 202"/>
                <a:gd name="T38" fmla="*/ 134 w 147"/>
                <a:gd name="T39" fmla="*/ 54 h 202"/>
                <a:gd name="T40" fmla="*/ 134 w 147"/>
                <a:gd name="T41" fmla="*/ 188 h 202"/>
                <a:gd name="T42" fmla="*/ 13 w 147"/>
                <a:gd name="T43" fmla="*/ 188 h 202"/>
                <a:gd name="T44" fmla="*/ 13 w 147"/>
                <a:gd name="T45" fmla="*/ 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202">
                  <a:moveTo>
                    <a:pt x="0" y="188"/>
                  </a:moveTo>
                  <a:cubicBezTo>
                    <a:pt x="0" y="196"/>
                    <a:pt x="6" y="202"/>
                    <a:pt x="13" y="202"/>
                  </a:cubicBezTo>
                  <a:cubicBezTo>
                    <a:pt x="134" y="202"/>
                    <a:pt x="134" y="202"/>
                    <a:pt x="134" y="202"/>
                  </a:cubicBezTo>
                  <a:cubicBezTo>
                    <a:pt x="141" y="202"/>
                    <a:pt x="147" y="196"/>
                    <a:pt x="147" y="188"/>
                  </a:cubicBezTo>
                  <a:cubicBezTo>
                    <a:pt x="147" y="54"/>
                    <a:pt x="147" y="54"/>
                    <a:pt x="147" y="54"/>
                  </a:cubicBezTo>
                  <a:cubicBezTo>
                    <a:pt x="147" y="49"/>
                    <a:pt x="144" y="42"/>
                    <a:pt x="141" y="38"/>
                  </a:cubicBezTo>
                  <a:cubicBezTo>
                    <a:pt x="110" y="7"/>
                    <a:pt x="110" y="7"/>
                    <a:pt x="110" y="7"/>
                  </a:cubicBezTo>
                  <a:cubicBezTo>
                    <a:pt x="106" y="3"/>
                    <a:pt x="99" y="0"/>
                    <a:pt x="94" y="0"/>
                  </a:cubicBezTo>
                  <a:cubicBezTo>
                    <a:pt x="13" y="0"/>
                    <a:pt x="13" y="0"/>
                    <a:pt x="13" y="0"/>
                  </a:cubicBezTo>
                  <a:cubicBezTo>
                    <a:pt x="6" y="0"/>
                    <a:pt x="0" y="6"/>
                    <a:pt x="0" y="14"/>
                  </a:cubicBezTo>
                  <a:lnTo>
                    <a:pt x="0" y="188"/>
                  </a:lnTo>
                  <a:close/>
                  <a:moveTo>
                    <a:pt x="124" y="41"/>
                  </a:moveTo>
                  <a:cubicBezTo>
                    <a:pt x="107" y="41"/>
                    <a:pt x="107" y="41"/>
                    <a:pt x="107" y="41"/>
                  </a:cubicBezTo>
                  <a:cubicBezTo>
                    <a:pt x="107" y="23"/>
                    <a:pt x="107" y="23"/>
                    <a:pt x="107" y="23"/>
                  </a:cubicBezTo>
                  <a:lnTo>
                    <a:pt x="124" y="41"/>
                  </a:lnTo>
                  <a:close/>
                  <a:moveTo>
                    <a:pt x="13" y="14"/>
                  </a:moveTo>
                  <a:cubicBezTo>
                    <a:pt x="94" y="14"/>
                    <a:pt x="94" y="14"/>
                    <a:pt x="94" y="14"/>
                  </a:cubicBezTo>
                  <a:cubicBezTo>
                    <a:pt x="94" y="41"/>
                    <a:pt x="94" y="41"/>
                    <a:pt x="94" y="41"/>
                  </a:cubicBezTo>
                  <a:cubicBezTo>
                    <a:pt x="94" y="48"/>
                    <a:pt x="100" y="54"/>
                    <a:pt x="107" y="54"/>
                  </a:cubicBezTo>
                  <a:cubicBezTo>
                    <a:pt x="134" y="54"/>
                    <a:pt x="134" y="54"/>
                    <a:pt x="134" y="54"/>
                  </a:cubicBezTo>
                  <a:cubicBezTo>
                    <a:pt x="134" y="188"/>
                    <a:pt x="134" y="188"/>
                    <a:pt x="134" y="188"/>
                  </a:cubicBezTo>
                  <a:cubicBezTo>
                    <a:pt x="13" y="188"/>
                    <a:pt x="13" y="188"/>
                    <a:pt x="13" y="188"/>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75332BF9-C5C8-303D-6AB8-25F0A07442B4}"/>
                </a:ext>
              </a:extLst>
            </p:cNvPr>
            <p:cNvSpPr>
              <a:spLocks noEditPoints="1"/>
            </p:cNvSpPr>
            <p:nvPr/>
          </p:nvSpPr>
          <p:spPr bwMode="auto">
            <a:xfrm>
              <a:off x="5322888" y="1560513"/>
              <a:ext cx="74613" cy="385763"/>
            </a:xfrm>
            <a:custGeom>
              <a:avLst/>
              <a:gdLst>
                <a:gd name="T0" fmla="*/ 27 w 40"/>
                <a:gd name="T1" fmla="*/ 0 h 205"/>
                <a:gd name="T2" fmla="*/ 14 w 40"/>
                <a:gd name="T3" fmla="*/ 0 h 205"/>
                <a:gd name="T4" fmla="*/ 0 w 40"/>
                <a:gd name="T5" fmla="*/ 14 h 205"/>
                <a:gd name="T6" fmla="*/ 0 w 40"/>
                <a:gd name="T7" fmla="*/ 168 h 205"/>
                <a:gd name="T8" fmla="*/ 4 w 40"/>
                <a:gd name="T9" fmla="*/ 184 h 205"/>
                <a:gd name="T10" fmla="*/ 11 w 40"/>
                <a:gd name="T11" fmla="*/ 199 h 205"/>
                <a:gd name="T12" fmla="*/ 20 w 40"/>
                <a:gd name="T13" fmla="*/ 205 h 205"/>
                <a:gd name="T14" fmla="*/ 29 w 40"/>
                <a:gd name="T15" fmla="*/ 199 h 205"/>
                <a:gd name="T16" fmla="*/ 37 w 40"/>
                <a:gd name="T17" fmla="*/ 184 h 205"/>
                <a:gd name="T18" fmla="*/ 40 w 40"/>
                <a:gd name="T19" fmla="*/ 168 h 205"/>
                <a:gd name="T20" fmla="*/ 40 w 40"/>
                <a:gd name="T21" fmla="*/ 14 h 205"/>
                <a:gd name="T22" fmla="*/ 27 w 40"/>
                <a:gd name="T23" fmla="*/ 0 h 205"/>
                <a:gd name="T24" fmla="*/ 27 w 40"/>
                <a:gd name="T25" fmla="*/ 14 h 205"/>
                <a:gd name="T26" fmla="*/ 27 w 40"/>
                <a:gd name="T27" fmla="*/ 34 h 205"/>
                <a:gd name="T28" fmla="*/ 14 w 40"/>
                <a:gd name="T29" fmla="*/ 34 h 205"/>
                <a:gd name="T30" fmla="*/ 14 w 40"/>
                <a:gd name="T31" fmla="*/ 14 h 205"/>
                <a:gd name="T32" fmla="*/ 27 w 40"/>
                <a:gd name="T33" fmla="*/ 14 h 205"/>
                <a:gd name="T34" fmla="*/ 25 w 40"/>
                <a:gd name="T35" fmla="*/ 178 h 205"/>
                <a:gd name="T36" fmla="*/ 20 w 40"/>
                <a:gd name="T37" fmla="*/ 187 h 205"/>
                <a:gd name="T38" fmla="*/ 16 w 40"/>
                <a:gd name="T39" fmla="*/ 178 h 205"/>
                <a:gd name="T40" fmla="*/ 14 w 40"/>
                <a:gd name="T41" fmla="*/ 168 h 205"/>
                <a:gd name="T42" fmla="*/ 14 w 40"/>
                <a:gd name="T43" fmla="*/ 47 h 205"/>
                <a:gd name="T44" fmla="*/ 27 w 40"/>
                <a:gd name="T45" fmla="*/ 47 h 205"/>
                <a:gd name="T46" fmla="*/ 27 w 40"/>
                <a:gd name="T47" fmla="*/ 168 h 205"/>
                <a:gd name="T48" fmla="*/ 25 w 40"/>
                <a:gd name="T49" fmla="*/ 17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05">
                  <a:moveTo>
                    <a:pt x="27" y="0"/>
                  </a:moveTo>
                  <a:cubicBezTo>
                    <a:pt x="14" y="0"/>
                    <a:pt x="14" y="0"/>
                    <a:pt x="14" y="0"/>
                  </a:cubicBezTo>
                  <a:cubicBezTo>
                    <a:pt x="6" y="0"/>
                    <a:pt x="0" y="6"/>
                    <a:pt x="0" y="14"/>
                  </a:cubicBezTo>
                  <a:cubicBezTo>
                    <a:pt x="0" y="168"/>
                    <a:pt x="0" y="168"/>
                    <a:pt x="0" y="168"/>
                  </a:cubicBezTo>
                  <a:cubicBezTo>
                    <a:pt x="0" y="173"/>
                    <a:pt x="2" y="180"/>
                    <a:pt x="4" y="184"/>
                  </a:cubicBezTo>
                  <a:cubicBezTo>
                    <a:pt x="11" y="199"/>
                    <a:pt x="11" y="199"/>
                    <a:pt x="11" y="199"/>
                  </a:cubicBezTo>
                  <a:cubicBezTo>
                    <a:pt x="13" y="203"/>
                    <a:pt x="17" y="205"/>
                    <a:pt x="20" y="205"/>
                  </a:cubicBezTo>
                  <a:cubicBezTo>
                    <a:pt x="24" y="205"/>
                    <a:pt x="27" y="203"/>
                    <a:pt x="29" y="199"/>
                  </a:cubicBezTo>
                  <a:cubicBezTo>
                    <a:pt x="37" y="184"/>
                    <a:pt x="37" y="184"/>
                    <a:pt x="37" y="184"/>
                  </a:cubicBezTo>
                  <a:cubicBezTo>
                    <a:pt x="39" y="180"/>
                    <a:pt x="40" y="173"/>
                    <a:pt x="40" y="168"/>
                  </a:cubicBezTo>
                  <a:cubicBezTo>
                    <a:pt x="40" y="14"/>
                    <a:pt x="40" y="14"/>
                    <a:pt x="40" y="14"/>
                  </a:cubicBezTo>
                  <a:cubicBezTo>
                    <a:pt x="40" y="6"/>
                    <a:pt x="34" y="0"/>
                    <a:pt x="27" y="0"/>
                  </a:cubicBezTo>
                  <a:close/>
                  <a:moveTo>
                    <a:pt x="27" y="14"/>
                  </a:moveTo>
                  <a:cubicBezTo>
                    <a:pt x="27" y="34"/>
                    <a:pt x="27" y="34"/>
                    <a:pt x="27" y="34"/>
                  </a:cubicBezTo>
                  <a:cubicBezTo>
                    <a:pt x="14" y="34"/>
                    <a:pt x="14" y="34"/>
                    <a:pt x="14" y="34"/>
                  </a:cubicBezTo>
                  <a:cubicBezTo>
                    <a:pt x="14" y="14"/>
                    <a:pt x="14" y="14"/>
                    <a:pt x="14" y="14"/>
                  </a:cubicBezTo>
                  <a:lnTo>
                    <a:pt x="27" y="14"/>
                  </a:lnTo>
                  <a:close/>
                  <a:moveTo>
                    <a:pt x="25" y="178"/>
                  </a:moveTo>
                  <a:cubicBezTo>
                    <a:pt x="20" y="187"/>
                    <a:pt x="20" y="187"/>
                    <a:pt x="20" y="187"/>
                  </a:cubicBezTo>
                  <a:cubicBezTo>
                    <a:pt x="16" y="178"/>
                    <a:pt x="16" y="178"/>
                    <a:pt x="16" y="178"/>
                  </a:cubicBezTo>
                  <a:cubicBezTo>
                    <a:pt x="15" y="175"/>
                    <a:pt x="14" y="171"/>
                    <a:pt x="14" y="168"/>
                  </a:cubicBezTo>
                  <a:cubicBezTo>
                    <a:pt x="14" y="47"/>
                    <a:pt x="14" y="47"/>
                    <a:pt x="14" y="47"/>
                  </a:cubicBezTo>
                  <a:cubicBezTo>
                    <a:pt x="27" y="47"/>
                    <a:pt x="27" y="47"/>
                    <a:pt x="27" y="47"/>
                  </a:cubicBezTo>
                  <a:cubicBezTo>
                    <a:pt x="27" y="168"/>
                    <a:pt x="27" y="168"/>
                    <a:pt x="27" y="168"/>
                  </a:cubicBezTo>
                  <a:cubicBezTo>
                    <a:pt x="27" y="171"/>
                    <a:pt x="26" y="175"/>
                    <a:pt x="25"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1">
              <a:extLst>
                <a:ext uri="{FF2B5EF4-FFF2-40B4-BE49-F238E27FC236}">
                  <a16:creationId xmlns:a16="http://schemas.microsoft.com/office/drawing/2014/main" id="{15CD5480-A4A3-D6FD-554B-06B33822D830}"/>
                </a:ext>
              </a:extLst>
            </p:cNvPr>
            <p:cNvSpPr>
              <a:spLocks/>
            </p:cNvSpPr>
            <p:nvPr/>
          </p:nvSpPr>
          <p:spPr bwMode="auto">
            <a:xfrm>
              <a:off x="5046663" y="1624013"/>
              <a:ext cx="93663" cy="25400"/>
            </a:xfrm>
            <a:custGeom>
              <a:avLst/>
              <a:gdLst>
                <a:gd name="T0" fmla="*/ 6 w 50"/>
                <a:gd name="T1" fmla="*/ 13 h 13"/>
                <a:gd name="T2" fmla="*/ 43 w 50"/>
                <a:gd name="T3" fmla="*/ 13 h 13"/>
                <a:gd name="T4" fmla="*/ 50 w 50"/>
                <a:gd name="T5" fmla="*/ 7 h 13"/>
                <a:gd name="T6" fmla="*/ 43 w 50"/>
                <a:gd name="T7" fmla="*/ 0 h 13"/>
                <a:gd name="T8" fmla="*/ 6 w 50"/>
                <a:gd name="T9" fmla="*/ 0 h 13"/>
                <a:gd name="T10" fmla="*/ 0 w 50"/>
                <a:gd name="T11" fmla="*/ 7 h 13"/>
                <a:gd name="T12" fmla="*/ 6 w 5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0" h="13">
                  <a:moveTo>
                    <a:pt x="6" y="13"/>
                  </a:moveTo>
                  <a:cubicBezTo>
                    <a:pt x="43" y="13"/>
                    <a:pt x="43" y="13"/>
                    <a:pt x="43" y="13"/>
                  </a:cubicBezTo>
                  <a:cubicBezTo>
                    <a:pt x="47" y="13"/>
                    <a:pt x="50" y="10"/>
                    <a:pt x="50" y="7"/>
                  </a:cubicBezTo>
                  <a:cubicBezTo>
                    <a:pt x="50" y="3"/>
                    <a:pt x="47" y="0"/>
                    <a:pt x="43" y="0"/>
                  </a:cubicBezTo>
                  <a:cubicBezTo>
                    <a:pt x="6" y="0"/>
                    <a:pt x="6" y="0"/>
                    <a:pt x="6" y="0"/>
                  </a:cubicBezTo>
                  <a:cubicBezTo>
                    <a:pt x="3" y="0"/>
                    <a:pt x="0" y="3"/>
                    <a:pt x="0" y="7"/>
                  </a:cubicBezTo>
                  <a:cubicBezTo>
                    <a:pt x="0" y="10"/>
                    <a:pt x="3"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2">
              <a:extLst>
                <a:ext uri="{FF2B5EF4-FFF2-40B4-BE49-F238E27FC236}">
                  <a16:creationId xmlns:a16="http://schemas.microsoft.com/office/drawing/2014/main" id="{FB05E6E4-0EB9-93CF-4D2C-92A35A2A51DD}"/>
                </a:ext>
              </a:extLst>
            </p:cNvPr>
            <p:cNvSpPr>
              <a:spLocks/>
            </p:cNvSpPr>
            <p:nvPr/>
          </p:nvSpPr>
          <p:spPr bwMode="auto">
            <a:xfrm>
              <a:off x="5046663" y="1685925"/>
              <a:ext cx="174625" cy="26988"/>
            </a:xfrm>
            <a:custGeom>
              <a:avLst/>
              <a:gdLst>
                <a:gd name="T0" fmla="*/ 87 w 93"/>
                <a:gd name="T1" fmla="*/ 0 h 14"/>
                <a:gd name="T2" fmla="*/ 6 w 93"/>
                <a:gd name="T3" fmla="*/ 0 h 14"/>
                <a:gd name="T4" fmla="*/ 0 w 93"/>
                <a:gd name="T5" fmla="*/ 7 h 14"/>
                <a:gd name="T6" fmla="*/ 6 w 93"/>
                <a:gd name="T7" fmla="*/ 14 h 14"/>
                <a:gd name="T8" fmla="*/ 87 w 93"/>
                <a:gd name="T9" fmla="*/ 14 h 14"/>
                <a:gd name="T10" fmla="*/ 93 w 93"/>
                <a:gd name="T11" fmla="*/ 7 h 14"/>
                <a:gd name="T12" fmla="*/ 87 w 9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3" h="14">
                  <a:moveTo>
                    <a:pt x="87" y="0"/>
                  </a:moveTo>
                  <a:cubicBezTo>
                    <a:pt x="6" y="0"/>
                    <a:pt x="6" y="0"/>
                    <a:pt x="6" y="0"/>
                  </a:cubicBezTo>
                  <a:cubicBezTo>
                    <a:pt x="3" y="0"/>
                    <a:pt x="0" y="3"/>
                    <a:pt x="0" y="7"/>
                  </a:cubicBezTo>
                  <a:cubicBezTo>
                    <a:pt x="0" y="11"/>
                    <a:pt x="3" y="14"/>
                    <a:pt x="6" y="14"/>
                  </a:cubicBezTo>
                  <a:cubicBezTo>
                    <a:pt x="87" y="14"/>
                    <a:pt x="87" y="14"/>
                    <a:pt x="87" y="14"/>
                  </a:cubicBezTo>
                  <a:cubicBezTo>
                    <a:pt x="90" y="14"/>
                    <a:pt x="93" y="11"/>
                    <a:pt x="93" y="7"/>
                  </a:cubicBezTo>
                  <a:cubicBezTo>
                    <a:pt x="93" y="3"/>
                    <a:pt x="90"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3">
              <a:extLst>
                <a:ext uri="{FF2B5EF4-FFF2-40B4-BE49-F238E27FC236}">
                  <a16:creationId xmlns:a16="http://schemas.microsoft.com/office/drawing/2014/main" id="{640566A9-A09C-5DE3-9F80-3365C2B97892}"/>
                </a:ext>
              </a:extLst>
            </p:cNvPr>
            <p:cNvSpPr>
              <a:spLocks/>
            </p:cNvSpPr>
            <p:nvPr/>
          </p:nvSpPr>
          <p:spPr bwMode="auto">
            <a:xfrm>
              <a:off x="5046663" y="1736725"/>
              <a:ext cx="174625" cy="26988"/>
            </a:xfrm>
            <a:custGeom>
              <a:avLst/>
              <a:gdLst>
                <a:gd name="T0" fmla="*/ 87 w 93"/>
                <a:gd name="T1" fmla="*/ 0 h 14"/>
                <a:gd name="T2" fmla="*/ 6 w 93"/>
                <a:gd name="T3" fmla="*/ 0 h 14"/>
                <a:gd name="T4" fmla="*/ 0 w 93"/>
                <a:gd name="T5" fmla="*/ 7 h 14"/>
                <a:gd name="T6" fmla="*/ 6 w 93"/>
                <a:gd name="T7" fmla="*/ 14 h 14"/>
                <a:gd name="T8" fmla="*/ 87 w 93"/>
                <a:gd name="T9" fmla="*/ 14 h 14"/>
                <a:gd name="T10" fmla="*/ 93 w 93"/>
                <a:gd name="T11" fmla="*/ 7 h 14"/>
                <a:gd name="T12" fmla="*/ 87 w 9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3" h="14">
                  <a:moveTo>
                    <a:pt x="87" y="0"/>
                  </a:moveTo>
                  <a:cubicBezTo>
                    <a:pt x="6" y="0"/>
                    <a:pt x="6" y="0"/>
                    <a:pt x="6" y="0"/>
                  </a:cubicBezTo>
                  <a:cubicBezTo>
                    <a:pt x="3" y="0"/>
                    <a:pt x="0" y="3"/>
                    <a:pt x="0" y="7"/>
                  </a:cubicBezTo>
                  <a:cubicBezTo>
                    <a:pt x="0" y="11"/>
                    <a:pt x="3" y="14"/>
                    <a:pt x="6" y="14"/>
                  </a:cubicBezTo>
                  <a:cubicBezTo>
                    <a:pt x="87" y="14"/>
                    <a:pt x="87" y="14"/>
                    <a:pt x="87" y="14"/>
                  </a:cubicBezTo>
                  <a:cubicBezTo>
                    <a:pt x="90" y="14"/>
                    <a:pt x="93" y="11"/>
                    <a:pt x="93" y="7"/>
                  </a:cubicBezTo>
                  <a:cubicBezTo>
                    <a:pt x="93" y="3"/>
                    <a:pt x="90"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4">
              <a:extLst>
                <a:ext uri="{FF2B5EF4-FFF2-40B4-BE49-F238E27FC236}">
                  <a16:creationId xmlns:a16="http://schemas.microsoft.com/office/drawing/2014/main" id="{F671F148-7C4A-D5F6-2D6E-2DE947BB8588}"/>
                </a:ext>
              </a:extLst>
            </p:cNvPr>
            <p:cNvSpPr>
              <a:spLocks/>
            </p:cNvSpPr>
            <p:nvPr/>
          </p:nvSpPr>
          <p:spPr bwMode="auto">
            <a:xfrm>
              <a:off x="5046663" y="1787525"/>
              <a:ext cx="174625" cy="26988"/>
            </a:xfrm>
            <a:custGeom>
              <a:avLst/>
              <a:gdLst>
                <a:gd name="T0" fmla="*/ 87 w 93"/>
                <a:gd name="T1" fmla="*/ 0 h 14"/>
                <a:gd name="T2" fmla="*/ 6 w 93"/>
                <a:gd name="T3" fmla="*/ 0 h 14"/>
                <a:gd name="T4" fmla="*/ 0 w 93"/>
                <a:gd name="T5" fmla="*/ 7 h 14"/>
                <a:gd name="T6" fmla="*/ 6 w 93"/>
                <a:gd name="T7" fmla="*/ 14 h 14"/>
                <a:gd name="T8" fmla="*/ 87 w 93"/>
                <a:gd name="T9" fmla="*/ 14 h 14"/>
                <a:gd name="T10" fmla="*/ 93 w 93"/>
                <a:gd name="T11" fmla="*/ 7 h 14"/>
                <a:gd name="T12" fmla="*/ 87 w 9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3" h="14">
                  <a:moveTo>
                    <a:pt x="87" y="0"/>
                  </a:moveTo>
                  <a:cubicBezTo>
                    <a:pt x="6" y="0"/>
                    <a:pt x="6" y="0"/>
                    <a:pt x="6" y="0"/>
                  </a:cubicBezTo>
                  <a:cubicBezTo>
                    <a:pt x="3" y="0"/>
                    <a:pt x="0" y="3"/>
                    <a:pt x="0" y="7"/>
                  </a:cubicBezTo>
                  <a:cubicBezTo>
                    <a:pt x="0" y="11"/>
                    <a:pt x="3" y="14"/>
                    <a:pt x="6" y="14"/>
                  </a:cubicBezTo>
                  <a:cubicBezTo>
                    <a:pt x="87" y="14"/>
                    <a:pt x="87" y="14"/>
                    <a:pt x="87" y="14"/>
                  </a:cubicBezTo>
                  <a:cubicBezTo>
                    <a:pt x="90" y="14"/>
                    <a:pt x="93" y="11"/>
                    <a:pt x="93" y="7"/>
                  </a:cubicBezTo>
                  <a:cubicBezTo>
                    <a:pt x="93" y="3"/>
                    <a:pt x="90"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5">
              <a:extLst>
                <a:ext uri="{FF2B5EF4-FFF2-40B4-BE49-F238E27FC236}">
                  <a16:creationId xmlns:a16="http://schemas.microsoft.com/office/drawing/2014/main" id="{4DC9AB3A-0D40-BB9A-517D-341194062EF2}"/>
                </a:ext>
              </a:extLst>
            </p:cNvPr>
            <p:cNvSpPr>
              <a:spLocks/>
            </p:cNvSpPr>
            <p:nvPr/>
          </p:nvSpPr>
          <p:spPr bwMode="auto">
            <a:xfrm>
              <a:off x="5046663" y="1838325"/>
              <a:ext cx="174625" cy="25400"/>
            </a:xfrm>
            <a:custGeom>
              <a:avLst/>
              <a:gdLst>
                <a:gd name="T0" fmla="*/ 87 w 93"/>
                <a:gd name="T1" fmla="*/ 0 h 13"/>
                <a:gd name="T2" fmla="*/ 6 w 93"/>
                <a:gd name="T3" fmla="*/ 0 h 13"/>
                <a:gd name="T4" fmla="*/ 0 w 93"/>
                <a:gd name="T5" fmla="*/ 7 h 13"/>
                <a:gd name="T6" fmla="*/ 6 w 93"/>
                <a:gd name="T7" fmla="*/ 13 h 13"/>
                <a:gd name="T8" fmla="*/ 87 w 93"/>
                <a:gd name="T9" fmla="*/ 13 h 13"/>
                <a:gd name="T10" fmla="*/ 93 w 93"/>
                <a:gd name="T11" fmla="*/ 7 h 13"/>
                <a:gd name="T12" fmla="*/ 87 w 9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3" h="13">
                  <a:moveTo>
                    <a:pt x="87" y="0"/>
                  </a:moveTo>
                  <a:cubicBezTo>
                    <a:pt x="6" y="0"/>
                    <a:pt x="6" y="0"/>
                    <a:pt x="6" y="0"/>
                  </a:cubicBezTo>
                  <a:cubicBezTo>
                    <a:pt x="3" y="0"/>
                    <a:pt x="0" y="3"/>
                    <a:pt x="0" y="7"/>
                  </a:cubicBezTo>
                  <a:cubicBezTo>
                    <a:pt x="0" y="10"/>
                    <a:pt x="3" y="13"/>
                    <a:pt x="6" y="13"/>
                  </a:cubicBezTo>
                  <a:cubicBezTo>
                    <a:pt x="87" y="13"/>
                    <a:pt x="87" y="13"/>
                    <a:pt x="87" y="13"/>
                  </a:cubicBezTo>
                  <a:cubicBezTo>
                    <a:pt x="90" y="13"/>
                    <a:pt x="93" y="10"/>
                    <a:pt x="93" y="7"/>
                  </a:cubicBezTo>
                  <a:cubicBezTo>
                    <a:pt x="93" y="3"/>
                    <a:pt x="90"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TextBox 10">
            <a:extLst>
              <a:ext uri="{FF2B5EF4-FFF2-40B4-BE49-F238E27FC236}">
                <a16:creationId xmlns:a16="http://schemas.microsoft.com/office/drawing/2014/main" id="{8BF9E133-C981-655D-81FE-DB65FAA97C2D}"/>
              </a:ext>
            </a:extLst>
          </p:cNvPr>
          <p:cNvSpPr txBox="1">
            <a:spLocks noChangeArrowheads="1"/>
          </p:cNvSpPr>
          <p:nvPr/>
        </p:nvSpPr>
        <p:spPr bwMode="auto">
          <a:xfrm>
            <a:off x="0" y="6241722"/>
            <a:ext cx="12192000" cy="761747"/>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700" b="1"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Residual Policy: </a:t>
            </a:r>
            <a:r>
              <a:rPr kumimoji="0" lang="en-US" sz="1650" b="1" i="0" u="sng" strike="noStrike" kern="1200" cap="none" spc="0" normalizeH="0" baseline="0" noProof="0">
                <a:ln>
                  <a:noFill/>
                </a:ln>
                <a:solidFill>
                  <a:srgbClr val="6A8ED0"/>
                </a:solidFill>
                <a:effectLst/>
                <a:uLnTx/>
                <a:uFillTx/>
                <a:latin typeface="Calibri" panose="020F0502020204030204" pitchFamily="34" charset="0"/>
                <a:ea typeface="+mn-ea"/>
                <a:cs typeface="+mn-cs"/>
                <a:hlinkClick r:id="rId2"/>
              </a:rPr>
              <a:t>https://www.utep.edu/research/office-of-sponsored-projects/policies/financial-disposition-funds.html</a:t>
            </a:r>
            <a:endParaRPr kumimoji="0" lang="en-US" sz="1650" b="1" i="0" u="sng" strike="noStrike" kern="1200" cap="none" spc="0" normalizeH="0" baseline="0" noProof="0">
              <a:ln>
                <a:noFill/>
              </a:ln>
              <a:solidFill>
                <a:srgbClr val="6A8ED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50" b="1" i="0" u="sng" strike="noStrike" kern="1200" cap="none" spc="0" normalizeH="0" baseline="0" noProof="0">
              <a:ln>
                <a:noFill/>
              </a:ln>
              <a:solidFill>
                <a:srgbClr val="6A8ED0"/>
              </a:solidFill>
              <a:effectLst/>
              <a:uLnTx/>
              <a:uFillTx/>
              <a:latin typeface="Calibri" panose="020F0502020204030204" pitchFamily="34" charset="0"/>
              <a:ea typeface="Open Sans Semibold" panose="020B070603080402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485E1BFA-A899-7D1A-7579-D25C355110E9}"/>
              </a:ext>
            </a:extLst>
          </p:cNvPr>
          <p:cNvGrpSpPr/>
          <p:nvPr/>
        </p:nvGrpSpPr>
        <p:grpSpPr>
          <a:xfrm>
            <a:off x="365415" y="90274"/>
            <a:ext cx="3608192" cy="476389"/>
            <a:chOff x="1313431" y="158615"/>
            <a:chExt cx="3640251" cy="685928"/>
          </a:xfrm>
        </p:grpSpPr>
        <p:grpSp>
          <p:nvGrpSpPr>
            <p:cNvPr id="4" name="Group 2">
              <a:extLst>
                <a:ext uri="{FF2B5EF4-FFF2-40B4-BE49-F238E27FC236}">
                  <a16:creationId xmlns:a16="http://schemas.microsoft.com/office/drawing/2014/main" id="{6333CA1B-D3FE-4AAC-773C-558FF797C666}"/>
                </a:ext>
              </a:extLst>
            </p:cNvPr>
            <p:cNvGrpSpPr/>
            <p:nvPr/>
          </p:nvGrpSpPr>
          <p:grpSpPr>
            <a:xfrm>
              <a:off x="1313431" y="158615"/>
              <a:ext cx="3640251" cy="685928"/>
              <a:chOff x="0" y="0"/>
              <a:chExt cx="1587375" cy="299107"/>
            </a:xfrm>
          </p:grpSpPr>
          <p:sp>
            <p:nvSpPr>
              <p:cNvPr id="6" name="Freeform 3">
                <a:extLst>
                  <a:ext uri="{FF2B5EF4-FFF2-40B4-BE49-F238E27FC236}">
                    <a16:creationId xmlns:a16="http://schemas.microsoft.com/office/drawing/2014/main" id="{FCA509F8-F3CB-4EAF-B98D-C659A852892F}"/>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15" name="TextBox 4">
                <a:extLst>
                  <a:ext uri="{FF2B5EF4-FFF2-40B4-BE49-F238E27FC236}">
                    <a16:creationId xmlns:a16="http://schemas.microsoft.com/office/drawing/2014/main" id="{3992F72E-B3C6-E7B1-CB8C-CFEC09F7E695}"/>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6">
              <a:extLst>
                <a:ext uri="{FF2B5EF4-FFF2-40B4-BE49-F238E27FC236}">
                  <a16:creationId xmlns:a16="http://schemas.microsoft.com/office/drawing/2014/main" id="{44A8FEF5-0349-E7D0-F0CB-2A16E720096E}"/>
                </a:ext>
              </a:extLst>
            </p:cNvPr>
            <p:cNvSpPr/>
            <p:nvPr/>
          </p:nvSpPr>
          <p:spPr>
            <a:xfrm>
              <a:off x="1356499" y="189189"/>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
        <p:nvSpPr>
          <p:cNvPr id="16" name="TextBox 15">
            <a:extLst>
              <a:ext uri="{FF2B5EF4-FFF2-40B4-BE49-F238E27FC236}">
                <a16:creationId xmlns:a16="http://schemas.microsoft.com/office/drawing/2014/main" id="{7A1ADEFD-706F-430F-F3BB-E576692CECE2}"/>
              </a:ext>
            </a:extLst>
          </p:cNvPr>
          <p:cNvSpPr txBox="1"/>
          <p:nvPr/>
        </p:nvSpPr>
        <p:spPr>
          <a:xfrm>
            <a:off x="1150253" y="1304365"/>
            <a:ext cx="10837800" cy="369332"/>
          </a:xfrm>
          <a:prstGeom prst="rect">
            <a:avLst/>
          </a:prstGeom>
          <a:noFill/>
        </p:spPr>
        <p:txBody>
          <a:bodyPr wrap="square" rtlCol="0">
            <a:spAutoFit/>
          </a:bodyPr>
          <a:lstStyle/>
          <a:p>
            <a:r>
              <a:rPr lang="en-US"/>
              <a:t>Unspent funds </a:t>
            </a:r>
            <a:r>
              <a:rPr lang="en-US" b="1"/>
              <a:t>paid by the sponsoring agency up front </a:t>
            </a:r>
            <a:r>
              <a:rPr lang="en-US"/>
              <a:t>and not required to be returned at the end of grant.</a:t>
            </a:r>
          </a:p>
        </p:txBody>
      </p:sp>
    </p:spTree>
    <p:extLst>
      <p:ext uri="{BB962C8B-B14F-4D97-AF65-F5344CB8AC3E}">
        <p14:creationId xmlns:p14="http://schemas.microsoft.com/office/powerpoint/2010/main" val="4220888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6A8768B-0047-B6E0-2846-0F5DFC56DEA7}"/>
              </a:ext>
            </a:extLst>
          </p:cNvPr>
          <p:cNvSpPr txBox="1">
            <a:spLocks noChangeArrowheads="1"/>
          </p:cNvSpPr>
          <p:nvPr/>
        </p:nvSpPr>
        <p:spPr bwMode="auto">
          <a:xfrm>
            <a:off x="1266091" y="637559"/>
            <a:ext cx="10925909" cy="630942"/>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500" b="0" i="0" u="none" strike="noStrike" kern="1200" cap="none" spc="0" normalizeH="0" baseline="0" noProof="0">
                <a:ln>
                  <a:noFill/>
                </a:ln>
                <a:solidFill>
                  <a:prstClr val="white"/>
                </a:solidFill>
                <a:effectLst/>
                <a:uLnTx/>
                <a:uFillTx/>
                <a:latin typeface="Calibri" panose="020F0502020204030204" pitchFamily="34" charset="0"/>
                <a:ea typeface="Open Sans Semibold" panose="020B0706030804020204" pitchFamily="34" charset="0"/>
                <a:cs typeface="Calibri" panose="020F0502020204030204" pitchFamily="34" charset="0"/>
              </a:rPr>
              <a:t>Project Closeouts</a:t>
            </a:r>
          </a:p>
        </p:txBody>
      </p:sp>
      <p:sp>
        <p:nvSpPr>
          <p:cNvPr id="3" name="Content Placeholder 2">
            <a:extLst>
              <a:ext uri="{FF2B5EF4-FFF2-40B4-BE49-F238E27FC236}">
                <a16:creationId xmlns:a16="http://schemas.microsoft.com/office/drawing/2014/main" id="{57D7B99B-66ED-EB74-F2B9-7BC65051369D}"/>
              </a:ext>
            </a:extLst>
          </p:cNvPr>
          <p:cNvSpPr txBox="1">
            <a:spLocks/>
          </p:cNvSpPr>
          <p:nvPr/>
        </p:nvSpPr>
        <p:spPr>
          <a:xfrm>
            <a:off x="1148474" y="1268501"/>
            <a:ext cx="10434720" cy="578340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sz="2400" b="1">
                <a:solidFill>
                  <a:srgbClr val="002060"/>
                </a:solidFill>
              </a:rPr>
              <a:t>Department/PI Expectations</a:t>
            </a:r>
            <a:endParaRPr lang="en-US" sz="2400">
              <a:solidFill>
                <a:prstClr val="black"/>
              </a:solidFill>
            </a:endParaRPr>
          </a:p>
          <a:p>
            <a:pPr>
              <a:defRPr/>
            </a:pP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200" i="0" u="none" strike="noStrike" kern="1200" cap="none" spc="0" normalizeH="0" baseline="0" noProof="0">
                <a:ln>
                  <a:noFill/>
                </a:ln>
                <a:solidFill>
                  <a:prstClr val="black"/>
                </a:solidFill>
                <a:effectLst/>
                <a:uLnTx/>
                <a:uFillTx/>
                <a:latin typeface="Calibri" panose="020F0502020204030204"/>
                <a:ea typeface="+mn-ea"/>
                <a:cs typeface="+mn-cs"/>
              </a:rPr>
              <a:t>you have </a:t>
            </a:r>
            <a:r>
              <a:rPr kumimoji="0" lang="en-US" sz="2200" b="1" i="0" u="none" strike="noStrike" kern="1200" cap="none" spc="0" normalizeH="0" baseline="0" noProof="0">
                <a:ln>
                  <a:noFill/>
                </a:ln>
                <a:solidFill>
                  <a:prstClr val="black"/>
                </a:solidFill>
                <a:effectLst/>
                <a:uLnTx/>
                <a:uFillTx/>
                <a:latin typeface="Calibri" panose="020F0502020204030204"/>
                <a:ea typeface="+mn-ea"/>
                <a:cs typeface="+mn-cs"/>
              </a:rPr>
              <a:t>30</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 days after project end date </a:t>
            </a:r>
          </a:p>
          <a:p>
            <a:pPr lvl="1">
              <a:defRPr/>
            </a:pPr>
            <a:r>
              <a:rPr lang="en-US" sz="1800">
                <a:solidFill>
                  <a:prstClr val="black"/>
                </a:solidFill>
              </a:rPr>
              <a:t>Clear encumbrances</a:t>
            </a:r>
          </a:p>
          <a:p>
            <a:pPr lvl="1">
              <a:defRPr/>
            </a:pPr>
            <a:r>
              <a:rPr lang="en-US" sz="1800">
                <a:solidFill>
                  <a:prstClr val="black"/>
                </a:solidFill>
              </a:rPr>
              <a:t>Clear overdrafts if any</a:t>
            </a:r>
          </a:p>
          <a:p>
            <a:pPr lvl="1">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Finalize expenses (submit and review) </a:t>
            </a:r>
          </a:p>
          <a:p>
            <a:pPr>
              <a:defRPr/>
            </a:pPr>
            <a:r>
              <a:rPr lang="en-US" sz="2200">
                <a:solidFill>
                  <a:prstClr val="black"/>
                </a:solidFill>
              </a:rPr>
              <a:t>Complete any required program reports</a:t>
            </a:r>
          </a:p>
          <a:p>
            <a:pPr>
              <a:defRPr/>
            </a:pPr>
            <a:r>
              <a:rPr lang="en-US" sz="2200">
                <a:solidFill>
                  <a:prstClr val="black"/>
                </a:solidFill>
              </a:rPr>
              <a:t>Ensure all financial activity is accurate and fully reconciled</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Timely action is critical to avoid delays and compliance issues.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2500" b="1">
                <a:solidFill>
                  <a:srgbClr val="002060"/>
                </a:solidFill>
                <a:latin typeface="Calibri" panose="020F0502020204030204"/>
              </a:rPr>
              <a:t>GMA Expectations</a:t>
            </a:r>
            <a:endParaRPr kumimoji="0" lang="en-US" sz="2500" b="1" i="0" u="none" strike="noStrike" kern="1200" cap="none" spc="0" normalizeH="0" baseline="0" noProof="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Review expenses for compliance.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Prepare and submit final invoice.</a:t>
            </a:r>
          </a:p>
          <a:p>
            <a:pPr>
              <a:defRPr/>
            </a:pPr>
            <a:r>
              <a:rPr lang="en-US" sz="2200">
                <a:solidFill>
                  <a:prstClr val="black"/>
                </a:solidFill>
              </a:rPr>
              <a:t>Ensure payments have been received. </a:t>
            </a:r>
            <a:endParaRPr lang="en-US" sz="2000" b="1">
              <a:solidFill>
                <a:prstClr val="black"/>
              </a:solidFill>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sz="2200">
                <a:solidFill>
                  <a:prstClr val="black"/>
                </a:solidFill>
                <a:latin typeface="Calibri" panose="020F0502020204030204"/>
              </a:rPr>
              <a:t>Submit </a:t>
            </a: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final financial report or closeout requirements.</a:t>
            </a:r>
          </a:p>
        </p:txBody>
      </p:sp>
      <p:sp>
        <p:nvSpPr>
          <p:cNvPr id="4" name="Rectangle 3">
            <a:extLst>
              <a:ext uri="{FF2B5EF4-FFF2-40B4-BE49-F238E27FC236}">
                <a16:creationId xmlns:a16="http://schemas.microsoft.com/office/drawing/2014/main" id="{7D8B1C3B-A6D1-7978-0364-848A53B3BAEB}"/>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9B513A2-684D-1E6D-A5B6-868DAA2496A6}"/>
              </a:ext>
            </a:extLst>
          </p:cNvPr>
          <p:cNvGrpSpPr/>
          <p:nvPr/>
        </p:nvGrpSpPr>
        <p:grpSpPr>
          <a:xfrm>
            <a:off x="795720" y="83894"/>
            <a:ext cx="3608192" cy="476389"/>
            <a:chOff x="1313431" y="158615"/>
            <a:chExt cx="3640251" cy="685928"/>
          </a:xfrm>
        </p:grpSpPr>
        <p:grpSp>
          <p:nvGrpSpPr>
            <p:cNvPr id="6" name="Group 2">
              <a:extLst>
                <a:ext uri="{FF2B5EF4-FFF2-40B4-BE49-F238E27FC236}">
                  <a16:creationId xmlns:a16="http://schemas.microsoft.com/office/drawing/2014/main" id="{AB551920-9887-FA64-E43C-295F1C27D9F7}"/>
                </a:ext>
              </a:extLst>
            </p:cNvPr>
            <p:cNvGrpSpPr/>
            <p:nvPr/>
          </p:nvGrpSpPr>
          <p:grpSpPr>
            <a:xfrm>
              <a:off x="1313431" y="158615"/>
              <a:ext cx="3640251" cy="685928"/>
              <a:chOff x="0" y="0"/>
              <a:chExt cx="1587375" cy="299107"/>
            </a:xfrm>
          </p:grpSpPr>
          <p:sp>
            <p:nvSpPr>
              <p:cNvPr id="8" name="Freeform 3">
                <a:extLst>
                  <a:ext uri="{FF2B5EF4-FFF2-40B4-BE49-F238E27FC236}">
                    <a16:creationId xmlns:a16="http://schemas.microsoft.com/office/drawing/2014/main" id="{EF658B6D-077E-9EA6-969A-23B2369F6008}"/>
                  </a:ext>
                </a:extLst>
              </p:cNvPr>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9" name="TextBox 4">
                <a:extLst>
                  <a:ext uri="{FF2B5EF4-FFF2-40B4-BE49-F238E27FC236}">
                    <a16:creationId xmlns:a16="http://schemas.microsoft.com/office/drawing/2014/main" id="{B9BDAAC4-3F20-BDCA-2D57-5D16BDE59E7D}"/>
                  </a:ext>
                </a:extLst>
              </p:cNvPr>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Freeform 6">
              <a:extLst>
                <a:ext uri="{FF2B5EF4-FFF2-40B4-BE49-F238E27FC236}">
                  <a16:creationId xmlns:a16="http://schemas.microsoft.com/office/drawing/2014/main" id="{19B5440E-98D0-C094-12D3-F37D0D01CA0D}"/>
                </a:ext>
              </a:extLst>
            </p:cNvPr>
            <p:cNvSpPr/>
            <p:nvPr/>
          </p:nvSpPr>
          <p:spPr>
            <a:xfrm>
              <a:off x="1356499" y="195926"/>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Grants Accounting</a:t>
              </a:r>
            </a:p>
          </p:txBody>
        </p:sp>
      </p:grpSp>
    </p:spTree>
    <p:extLst>
      <p:ext uri="{BB962C8B-B14F-4D97-AF65-F5344CB8AC3E}">
        <p14:creationId xmlns:p14="http://schemas.microsoft.com/office/powerpoint/2010/main" val="2947536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908B7A40-0E0E-5E3F-FD80-138ED7200836}"/>
              </a:ext>
            </a:extLst>
          </p:cNvPr>
          <p:cNvSpPr txBox="1">
            <a:spLocks noChangeArrowheads="1"/>
          </p:cNvSpPr>
          <p:nvPr/>
        </p:nvSpPr>
        <p:spPr bwMode="auto">
          <a:xfrm>
            <a:off x="1394107" y="165361"/>
            <a:ext cx="10797893" cy="590931"/>
          </a:xfrm>
          <a:prstGeom prst="rect">
            <a:avLst/>
          </a:prstGeom>
          <a:solidFill>
            <a:schemeClr val="bg2">
              <a:lumMod val="75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600">
                <a:solidFill>
                  <a:schemeClr val="bg1"/>
                </a:solidFill>
              </a:rPr>
              <a:t>Resources for Post Award Accounting</a:t>
            </a:r>
          </a:p>
        </p:txBody>
      </p:sp>
      <p:sp>
        <p:nvSpPr>
          <p:cNvPr id="4" name="TextBox 3">
            <a:extLst>
              <a:ext uri="{FF2B5EF4-FFF2-40B4-BE49-F238E27FC236}">
                <a16:creationId xmlns:a16="http://schemas.microsoft.com/office/drawing/2014/main" id="{6F9CD029-DB02-2C76-F330-DDAAF303175F}"/>
              </a:ext>
            </a:extLst>
          </p:cNvPr>
          <p:cNvSpPr txBox="1"/>
          <p:nvPr/>
        </p:nvSpPr>
        <p:spPr>
          <a:xfrm>
            <a:off x="1137770" y="1178121"/>
            <a:ext cx="9042400" cy="2862322"/>
          </a:xfrm>
          <a:prstGeom prst="rect">
            <a:avLst/>
          </a:prstGeom>
          <a:noFill/>
        </p:spPr>
        <p:txBody>
          <a:bodyPr wrap="square">
            <a:spAutoFit/>
          </a:bodyPr>
          <a:lstStyle/>
          <a:p>
            <a:pPr marL="285750" indent="-285750">
              <a:buFont typeface="Arial" panose="020B0604020202020204" pitchFamily="34" charset="0"/>
              <a:buChar char="•"/>
            </a:pPr>
            <a:r>
              <a:rPr lang="en-US"/>
              <a:t>Handbook of Operating Procedures</a:t>
            </a:r>
          </a:p>
          <a:p>
            <a:r>
              <a:rPr lang="en-US">
                <a:hlinkClick r:id="rId2"/>
              </a:rPr>
              <a:t>https://www.utep.edu/hoop/</a:t>
            </a:r>
            <a:endParaRPr lang="en-US"/>
          </a:p>
          <a:p>
            <a:endParaRPr lang="en-US"/>
          </a:p>
          <a:p>
            <a:pPr marL="285750" indent="-285750">
              <a:buFont typeface="Arial" panose="020B0604020202020204" pitchFamily="34" charset="0"/>
              <a:buChar char="•"/>
            </a:pPr>
            <a:r>
              <a:rPr lang="en-US"/>
              <a:t>Research Administration Website</a:t>
            </a:r>
          </a:p>
          <a:p>
            <a:r>
              <a:rPr lang="en-US">
                <a:hlinkClick r:id="rId3"/>
              </a:rPr>
              <a:t>https://www.utep.edu/research/administration/</a:t>
            </a:r>
            <a:endParaRPr lang="en-US"/>
          </a:p>
          <a:p>
            <a:endParaRPr lang="en-US"/>
          </a:p>
          <a:p>
            <a:pPr marL="285750" indent="-285750">
              <a:buFont typeface="Arial" panose="020B0604020202020204" pitchFamily="34" charset="0"/>
              <a:buChar char="•"/>
            </a:pPr>
            <a:r>
              <a:rPr lang="en-US"/>
              <a:t>Research Administration Policies/Procedures</a:t>
            </a:r>
          </a:p>
          <a:p>
            <a:r>
              <a:rPr lang="en-US">
                <a:hlinkClick r:id="rId4"/>
              </a:rPr>
              <a:t>https://www.utep.edu/research/office-of-sponsored-projects/policies/</a:t>
            </a:r>
            <a:endParaRPr lang="en-US"/>
          </a:p>
          <a:p>
            <a:endParaRPr lang="en-US"/>
          </a:p>
          <a:p>
            <a:endParaRPr lang="en-US"/>
          </a:p>
        </p:txBody>
      </p:sp>
      <p:sp>
        <p:nvSpPr>
          <p:cNvPr id="3" name="Rectangle 2">
            <a:extLst>
              <a:ext uri="{FF2B5EF4-FFF2-40B4-BE49-F238E27FC236}">
                <a16:creationId xmlns:a16="http://schemas.microsoft.com/office/drawing/2014/main" id="{024DC27D-53C2-4E1E-6598-C550F41FAA56}"/>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789F0E2-A5AA-15F0-9B39-BB4C3B724638}"/>
              </a:ext>
            </a:extLst>
          </p:cNvPr>
          <p:cNvSpPr txBox="1"/>
          <p:nvPr/>
        </p:nvSpPr>
        <p:spPr>
          <a:xfrm>
            <a:off x="1137770" y="4095613"/>
            <a:ext cx="6821424" cy="1754326"/>
          </a:xfrm>
          <a:prstGeom prst="rect">
            <a:avLst/>
          </a:prstGeom>
          <a:noFill/>
        </p:spPr>
        <p:txBody>
          <a:bodyPr wrap="square" rtlCol="0">
            <a:spAutoFit/>
          </a:bodyPr>
          <a:lstStyle/>
          <a:p>
            <a:r>
              <a:rPr lang="en-US"/>
              <a:t>Grants Accounting – </a:t>
            </a:r>
            <a:r>
              <a:rPr lang="en-US">
                <a:hlinkClick r:id="rId5"/>
              </a:rPr>
              <a:t>cgstaff@utep.edu</a:t>
            </a:r>
            <a:endParaRPr lang="en-US"/>
          </a:p>
          <a:p>
            <a:endParaRPr lang="en-US"/>
          </a:p>
          <a:p>
            <a:r>
              <a:rPr lang="en-US"/>
              <a:t>Support Center – </a:t>
            </a:r>
            <a:r>
              <a:rPr lang="en-US">
                <a:hlinkClick r:id="rId6"/>
              </a:rPr>
              <a:t>cgsc@utep.edu</a:t>
            </a:r>
            <a:endParaRPr lang="en-US"/>
          </a:p>
          <a:p>
            <a:endParaRPr lang="en-US"/>
          </a:p>
          <a:p>
            <a:r>
              <a:rPr lang="en-US"/>
              <a:t>Cash Management – </a:t>
            </a:r>
            <a:r>
              <a:rPr lang="en-US">
                <a:hlinkClick r:id="rId7"/>
              </a:rPr>
              <a:t>gma-cashmgmt@utep.edu</a:t>
            </a:r>
            <a:endParaRPr lang="en-US"/>
          </a:p>
          <a:p>
            <a:endParaRPr lang="en-US"/>
          </a:p>
        </p:txBody>
      </p:sp>
    </p:spTree>
    <p:extLst>
      <p:ext uri="{BB962C8B-B14F-4D97-AF65-F5344CB8AC3E}">
        <p14:creationId xmlns:p14="http://schemas.microsoft.com/office/powerpoint/2010/main" val="779576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8197F8D-B856-7C6B-19CE-9AFB2B57A16B}"/>
              </a:ext>
            </a:extLst>
          </p:cNvPr>
          <p:cNvPicPr>
            <a:picLocks noChangeAspect="1"/>
          </p:cNvPicPr>
          <p:nvPr/>
        </p:nvPicPr>
        <p:blipFill>
          <a:blip r:embed="rId2"/>
          <a:stretch>
            <a:fillRect/>
          </a:stretch>
        </p:blipFill>
        <p:spPr>
          <a:xfrm>
            <a:off x="3185693" y="1753966"/>
            <a:ext cx="6011114" cy="3172268"/>
          </a:xfrm>
          <a:prstGeom prst="rect">
            <a:avLst/>
          </a:prstGeom>
        </p:spPr>
      </p:pic>
      <p:sp>
        <p:nvSpPr>
          <p:cNvPr id="17" name="Rectangle 16">
            <a:extLst>
              <a:ext uri="{FF2B5EF4-FFF2-40B4-BE49-F238E27FC236}">
                <a16:creationId xmlns:a16="http://schemas.microsoft.com/office/drawing/2014/main" id="{94E7A038-6E74-770A-F56D-907FD9DA61E5}"/>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23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6250" y="1284555"/>
            <a:ext cx="3876702" cy="4055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highlight>
                <a:srgbClr val="FFFF00"/>
              </a:highlight>
            </a:endParaRPr>
          </a:p>
        </p:txBody>
      </p:sp>
      <p:grpSp>
        <p:nvGrpSpPr>
          <p:cNvPr id="2" name="Group 2"/>
          <p:cNvGrpSpPr>
            <a:grpSpLocks noGrp="1" noUngrp="1" noRot="1" noMove="1" noResize="1"/>
          </p:cNvGrpSpPr>
          <p:nvPr/>
        </p:nvGrpSpPr>
        <p:grpSpPr>
          <a:xfrm>
            <a:off x="609600" y="1484373"/>
            <a:ext cx="3640251" cy="685928"/>
            <a:chOff x="0" y="0"/>
            <a:chExt cx="1587375" cy="299107"/>
          </a:xfrm>
        </p:grpSpPr>
        <p:sp>
          <p:nvSpPr>
            <p:cNvPr id="3" name="Freeform 3"/>
            <p:cNvSpPr>
              <a:spLocks noGrp="1" noRot="1" noMove="1" noResize="1" noEditPoints="1" noAdjustHandles="1" noChangeArrowheads="1" noChangeShapeType="1"/>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4" name="TextBox 4"/>
            <p:cNvSpPr txBox="1">
              <a:spLocks noGrp="1" noRot="1" noMove="1" noResize="1" noEditPoints="1" noAdjustHandles="1" noChangeArrowheads="1" noChangeShapeType="1"/>
            </p:cNvSpPr>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a:grpSpLocks noGrp="1" noUngrp="1" noRot="1" noMove="1" noResize="1"/>
          </p:cNvGrpSpPr>
          <p:nvPr/>
        </p:nvGrpSpPr>
        <p:grpSpPr>
          <a:xfrm>
            <a:off x="652515" y="1436360"/>
            <a:ext cx="3562941" cy="695417"/>
            <a:chOff x="0" y="-38100"/>
            <a:chExt cx="1667660" cy="325494"/>
          </a:xfrm>
        </p:grpSpPr>
        <p:sp>
          <p:nvSpPr>
            <p:cNvPr id="6" name="Freeform 6"/>
            <p:cNvSpPr>
              <a:spLocks noGrp="1" noRot="1" noMove="1" noResize="1" noEditPoints="1" noAdjustHandles="1" noChangeArrowheads="1" noChangeShapeType="1"/>
            </p:cNvSpPr>
            <p:nvPr/>
          </p:nvSpPr>
          <p:spPr>
            <a:xfrm>
              <a:off x="4132" y="0"/>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Pre-Award</a:t>
              </a:r>
            </a:p>
          </p:txBody>
        </p:sp>
        <p:sp>
          <p:nvSpPr>
            <p:cNvPr id="7" name="TextBox 7"/>
            <p:cNvSpPr txBox="1">
              <a:spLocks noGrp="1" noRot="1" noMove="1" noResize="1" noEditPoints="1" noAdjustHandles="1" noChangeArrowheads="1" noChangeShapeType="1"/>
            </p:cNvSpPr>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609600" y="2210750"/>
            <a:ext cx="3640251" cy="942502"/>
            <a:chOff x="0" y="0"/>
            <a:chExt cx="1587375" cy="253510"/>
          </a:xfrm>
        </p:grpSpPr>
        <p:sp>
          <p:nvSpPr>
            <p:cNvPr id="9" name="Freeform 9"/>
            <p:cNvSpPr>
              <a:spLocks noGrp="1" noRot="1" noMove="1" noResize="1" noEditPoints="1" noAdjustHandles="1" noChangeArrowheads="1" noChangeShapeType="1"/>
            </p:cNvSpPr>
            <p:nvPr/>
          </p:nvSpPr>
          <p:spPr>
            <a:xfrm>
              <a:off x="0"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pPr algn="ctr"/>
              <a:r>
                <a:rPr lang="en-US" sz="1200" b="1">
                  <a:solidFill>
                    <a:schemeClr val="bg1"/>
                  </a:solidFill>
                  <a:latin typeface="Arial" panose="020B0604020202020204" pitchFamily="34" charset="0"/>
                  <a:cs typeface="Arial" panose="020B0604020202020204" pitchFamily="34" charset="0"/>
                </a:rPr>
                <a:t>Supports faculty by facilitating the preparation, review, and submission of funding applications while ensuring sponsor requirements and institutional compliance. </a:t>
              </a:r>
            </a:p>
          </p:txBody>
        </p:sp>
        <p:sp>
          <p:nvSpPr>
            <p:cNvPr id="10" name="TextBox 10"/>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591090" y="3153253"/>
            <a:ext cx="3651937" cy="2000578"/>
            <a:chOff x="-5029" y="-38100"/>
            <a:chExt cx="1592471" cy="872376"/>
          </a:xfrm>
        </p:grpSpPr>
        <p:sp>
          <p:nvSpPr>
            <p:cNvPr id="12" name="Freeform 12"/>
            <p:cNvSpPr>
              <a:spLocks noGrp="1" noRot="1" noMove="1" noResize="1" noEditPoints="1" noAdjustHandles="1" noChangeArrowheads="1" noChangeShapeType="1"/>
            </p:cNvSpPr>
            <p:nvPr/>
          </p:nvSpPr>
          <p:spPr>
            <a:xfrm>
              <a:off x="-5029" y="0"/>
              <a:ext cx="1587442" cy="834276"/>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r>
                <a:rPr lang="en-US" sz="1333" b="1">
                  <a:solidFill>
                    <a:schemeClr val="bg1"/>
                  </a:solidFill>
                  <a:latin typeface="Arial" panose="020B0604020202020204" pitchFamily="34" charset="0"/>
                  <a:cs typeface="Arial" panose="020B0604020202020204" pitchFamily="34" charset="0"/>
                </a:rPr>
                <a:t>Key Initiatives:</a:t>
              </a:r>
            </a:p>
            <a:p>
              <a:endParaRPr lang="en-US" sz="1333" b="1">
                <a:solidFill>
                  <a:schemeClr val="bg1"/>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Compliant Submissions</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Sponsor, System, and Administrative Guidance </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Budget Development and Support </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Regulatory and Policy Compliance </a:t>
              </a:r>
            </a:p>
          </p:txBody>
        </p:sp>
        <p:sp>
          <p:nvSpPr>
            <p:cNvPr id="13" name="TextBox 13"/>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sp>
        <p:nvSpPr>
          <p:cNvPr id="19" name="TextBox 18">
            <a:extLst>
              <a:ext uri="{FF2B5EF4-FFF2-40B4-BE49-F238E27FC236}">
                <a16:creationId xmlns:a16="http://schemas.microsoft.com/office/drawing/2014/main" id="{8947D041-3EC0-09FB-A392-FDA584A6B25C}"/>
              </a:ext>
            </a:extLst>
          </p:cNvPr>
          <p:cNvSpPr txBox="1"/>
          <p:nvPr/>
        </p:nvSpPr>
        <p:spPr>
          <a:xfrm>
            <a:off x="4456583" y="1235075"/>
            <a:ext cx="7631785" cy="5632311"/>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Notice of Intent (NOI)</a:t>
            </a:r>
            <a:r>
              <a:rPr lang="en-US" sz="1000" b="1">
                <a:solidFill>
                  <a:srgbClr val="0070C0"/>
                </a:solidFill>
                <a:latin typeface="Arial" panose="020B0604020202020204" pitchFamily="34" charset="0"/>
                <a:cs typeface="Arial" panose="020B0604020202020204" pitchFamily="34" charset="0"/>
              </a:rPr>
              <a:t> </a:t>
            </a:r>
            <a:r>
              <a:rPr lang="en-US" sz="1000">
                <a:solidFill>
                  <a:schemeClr val="accent2"/>
                </a:solidFill>
                <a:latin typeface="Arial" panose="020B0604020202020204" pitchFamily="34" charset="0"/>
                <a:cs typeface="Arial" panose="020B0604020202020204" pitchFamily="34" charset="0"/>
              </a:rPr>
              <a:t>*Off campus? Connect to VPN first</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Every proposal must start with an NOI initiated by the PI </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A designated </a:t>
            </a:r>
            <a:r>
              <a:rPr lang="en-US" sz="100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Pre-Award RA </a:t>
            </a:r>
            <a:r>
              <a:rPr lang="en-US" sz="1000">
                <a:solidFill>
                  <a:schemeClr val="accent1">
                    <a:lumMod val="50000"/>
                  </a:schemeClr>
                </a:solidFill>
                <a:latin typeface="Arial" panose="020B0604020202020204" pitchFamily="34" charset="0"/>
                <a:cs typeface="Arial" panose="020B0604020202020204" pitchFamily="34" charset="0"/>
              </a:rPr>
              <a:t>is assigned upon NOI submission </a:t>
            </a:r>
          </a:p>
          <a:p>
            <a:endParaRPr lang="en-US" sz="1000">
              <a:solidFill>
                <a:schemeClr val="accent2"/>
              </a:solidFill>
              <a:latin typeface="Arial" panose="020B0604020202020204" pitchFamily="34" charset="0"/>
              <a:cs typeface="Arial" panose="020B0604020202020204" pitchFamily="34" charset="0"/>
            </a:endParaRPr>
          </a:p>
          <a:p>
            <a:r>
              <a:rPr lang="en-US" sz="10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Proposal Timelines</a:t>
            </a:r>
            <a:endParaRPr lang="en-US" sz="1000" b="1">
              <a:solidFill>
                <a:srgbClr val="0070C0"/>
              </a:solidFill>
              <a:latin typeface="Arial" panose="020B0604020202020204" pitchFamily="34" charset="0"/>
              <a:cs typeface="Arial" panose="020B0604020202020204" pitchFamily="34" charset="0"/>
            </a:endParaRP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PI submits NOI at least 12 weeks prior to sponsor deadline </a:t>
            </a:r>
            <a:r>
              <a:rPr lang="en-US" sz="1000">
                <a:solidFill>
                  <a:srgbClr val="0070C0"/>
                </a:solidFill>
                <a:latin typeface="Arial" panose="020B0604020202020204" pitchFamily="34" charset="0"/>
                <a:cs typeface="Arial" panose="020B0604020202020204" pitchFamily="34" charset="0"/>
              </a:rPr>
              <a:t>(</a:t>
            </a:r>
            <a:r>
              <a:rPr lang="en-US" sz="100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complex proposals</a:t>
            </a:r>
            <a:r>
              <a:rPr lang="en-US" sz="1000">
                <a:solidFill>
                  <a:srgbClr val="0070C0"/>
                </a:solidFill>
                <a:latin typeface="Arial" panose="020B0604020202020204" pitchFamily="34" charset="0"/>
                <a:cs typeface="Arial" panose="020B0604020202020204" pitchFamily="34" charset="0"/>
              </a:rPr>
              <a:t>) </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PI submits NOI at least 4 weeks prior to sponsor deadline (standard proposals)</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PI provides complete proposal to designated Pre-Award RA  </a:t>
            </a:r>
            <a:r>
              <a:rPr lang="en-US" sz="100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5 business days </a:t>
            </a:r>
            <a:r>
              <a:rPr lang="en-US" sz="1000">
                <a:solidFill>
                  <a:srgbClr val="0070C0"/>
                </a:solidFill>
                <a:latin typeface="Arial" panose="020B0604020202020204" pitchFamily="34" charset="0"/>
                <a:cs typeface="Arial" panose="020B0604020202020204" pitchFamily="34" charset="0"/>
              </a:rPr>
              <a:t> </a:t>
            </a:r>
            <a:r>
              <a:rPr lang="en-US" sz="1000">
                <a:solidFill>
                  <a:schemeClr val="accent1">
                    <a:lumMod val="50000"/>
                  </a:schemeClr>
                </a:solidFill>
                <a:latin typeface="Arial" panose="020B0604020202020204" pitchFamily="34" charset="0"/>
                <a:cs typeface="Arial" panose="020B0604020202020204" pitchFamily="34" charset="0"/>
              </a:rPr>
              <a:t>before sponsor deadline. This includes budget, budget justification, cost share commitments, required resources, subawards, disclosures.</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Scientific narrative may be a draft, but ready for compliance review. </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On time submissions receive a full OSP review </a:t>
            </a:r>
          </a:p>
          <a:p>
            <a:pPr marL="228611" indent="-228611">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Submissions under 5 days: limited review only (budget input/accuracy &amp; system/validation error check)</a:t>
            </a:r>
          </a:p>
          <a:p>
            <a:endParaRPr lang="en-US" sz="1000">
              <a:solidFill>
                <a:schemeClr val="accent1">
                  <a:lumMod val="50000"/>
                </a:schemeClr>
              </a:solidFill>
              <a:latin typeface="Arial" panose="020B0604020202020204" pitchFamily="34" charset="0"/>
              <a:cs typeface="Arial" panose="020B0604020202020204" pitchFamily="34" charset="0"/>
            </a:endParaRPr>
          </a:p>
          <a:p>
            <a:r>
              <a:rPr lang="en-US" sz="1000" b="1">
                <a:solidFill>
                  <a:schemeClr val="accent2"/>
                </a:solidFill>
                <a:latin typeface="Arial" panose="020B0604020202020204" pitchFamily="34" charset="0"/>
                <a:cs typeface="Arial" panose="020B0604020202020204" pitchFamily="34" charset="0"/>
              </a:rPr>
              <a:t>Subcontracts </a:t>
            </a:r>
          </a:p>
          <a:p>
            <a:pPr marL="171450" indent="-17145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Handles both incoming subcontracts (UTEP as a subrecipient) and outgoing subcontracts (UTEP as lead with subrecipient)</a:t>
            </a:r>
          </a:p>
          <a:p>
            <a:pPr marL="171450" indent="-17145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All subcontract proposals require an NOI and follow standard proposal submission processes </a:t>
            </a:r>
          </a:p>
          <a:p>
            <a:endParaRPr lang="en-US" sz="1000">
              <a:solidFill>
                <a:schemeClr val="accent2"/>
              </a:solidFill>
              <a:latin typeface="Arial" panose="020B0604020202020204" pitchFamily="34" charset="0"/>
              <a:cs typeface="Arial" panose="020B0604020202020204" pitchFamily="34" charset="0"/>
            </a:endParaRPr>
          </a:p>
          <a:p>
            <a:r>
              <a:rPr lang="en-US" sz="1000" b="1">
                <a:solidFill>
                  <a:schemeClr val="accent2"/>
                </a:solidFill>
                <a:latin typeface="Arial" panose="020B0604020202020204" pitchFamily="34" charset="0"/>
                <a:cs typeface="Arial" panose="020B0604020202020204" pitchFamily="34" charset="0"/>
              </a:rPr>
              <a:t>Sponsor Review</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Review sponsor requirements and provide PI proposal checklists </a:t>
            </a:r>
          </a:p>
          <a:p>
            <a:endParaRPr lang="en-US" sz="1000">
              <a:solidFill>
                <a:schemeClr val="bg1"/>
              </a:solidFill>
              <a:latin typeface="Arial" panose="020B0604020202020204" pitchFamily="34" charset="0"/>
              <a:cs typeface="Arial" panose="020B0604020202020204" pitchFamily="34" charset="0"/>
            </a:endParaRPr>
          </a:p>
          <a:p>
            <a:r>
              <a:rPr lang="en-US" sz="1000" b="1">
                <a:solidFill>
                  <a:schemeClr val="accent2"/>
                </a:solidFill>
                <a:latin typeface="Arial" panose="020B0604020202020204" pitchFamily="34" charset="0"/>
                <a:cs typeface="Arial" panose="020B0604020202020204" pitchFamily="34" charset="0"/>
              </a:rPr>
              <a:t>Budget and Cost Share</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Develop, review, and provide feedback of  sponsor and cost share budgets </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Dean approval required for all cost share budgets/commitments</a:t>
            </a:r>
            <a:r>
              <a:rPr lang="en-US" sz="1000" b="1">
                <a:solidFill>
                  <a:schemeClr val="accent1">
                    <a:lumMod val="50000"/>
                  </a:schemeClr>
                </a:solidFill>
                <a:latin typeface="Arial" panose="020B0604020202020204" pitchFamily="34" charset="0"/>
                <a:cs typeface="Arial" panose="020B0604020202020204" pitchFamily="34" charset="0"/>
              </a:rPr>
              <a:t> </a:t>
            </a:r>
            <a:r>
              <a:rPr lang="en-US" sz="1000">
                <a:solidFill>
                  <a:schemeClr val="accent1">
                    <a:lumMod val="50000"/>
                  </a:schemeClr>
                </a:solidFill>
                <a:latin typeface="Arial" panose="020B0604020202020204" pitchFamily="34" charset="0"/>
                <a:cs typeface="Arial" panose="020B0604020202020204" pitchFamily="34" charset="0"/>
              </a:rPr>
              <a:t>prior to proposal submission</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Cost share included only when required by the sponsor </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Provide guidance on allowable/unallowable costs (sponsor and institutional limits, e.g. participant expenses, UTEP student stipends)</a:t>
            </a:r>
          </a:p>
          <a:p>
            <a:pPr marL="190510" indent="-190510">
              <a:buFont typeface="Arial" panose="020B0604020202020204" pitchFamily="34" charset="0"/>
              <a:buChar char="•"/>
            </a:pPr>
            <a:endParaRPr lang="en-US" sz="1000">
              <a:solidFill>
                <a:schemeClr val="bg1"/>
              </a:solidFill>
              <a:latin typeface="Arial" panose="020B0604020202020204" pitchFamily="34" charset="0"/>
              <a:cs typeface="Arial" panose="020B0604020202020204" pitchFamily="34" charset="0"/>
            </a:endParaRPr>
          </a:p>
          <a:p>
            <a:r>
              <a:rPr lang="en-US" sz="1000" b="1">
                <a:solidFill>
                  <a:schemeClr val="accent2"/>
                </a:solidFill>
                <a:latin typeface="Arial" panose="020B0604020202020204" pitchFamily="34" charset="0"/>
                <a:cs typeface="Arial" panose="020B0604020202020204" pitchFamily="34" charset="0"/>
              </a:rPr>
              <a:t>Compliance and Approvals </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Coordinate administrative reviews and institutional processes (e.g. transmittal)</a:t>
            </a:r>
          </a:p>
          <a:p>
            <a:endParaRPr lang="en-US" sz="1000">
              <a:solidFill>
                <a:schemeClr val="bg1"/>
              </a:solidFill>
              <a:latin typeface="Arial" panose="020B0604020202020204" pitchFamily="34" charset="0"/>
              <a:cs typeface="Arial" panose="020B0604020202020204" pitchFamily="34" charset="0"/>
            </a:endParaRPr>
          </a:p>
          <a:p>
            <a:r>
              <a:rPr lang="en-US" sz="1000" b="1">
                <a:solidFill>
                  <a:schemeClr val="accent2"/>
                </a:solidFill>
                <a:latin typeface="Arial" panose="020B0604020202020204" pitchFamily="34" charset="0"/>
                <a:cs typeface="Arial" panose="020B0604020202020204" pitchFamily="34" charset="0"/>
              </a:rPr>
              <a:t>Proposal Submission </a:t>
            </a:r>
          </a:p>
          <a:p>
            <a:pPr marL="190510" indent="-190510">
              <a:buFont typeface="Arial" panose="020B0604020202020204" pitchFamily="34" charset="0"/>
              <a:buChar char="•"/>
            </a:pPr>
            <a:r>
              <a:rPr lang="en-US" sz="1000">
                <a:solidFill>
                  <a:schemeClr val="accent1">
                    <a:lumMod val="50000"/>
                  </a:schemeClr>
                </a:solidFill>
                <a:latin typeface="Arial" panose="020B0604020202020204" pitchFamily="34" charset="0"/>
                <a:cs typeface="Arial" panose="020B0604020202020204" pitchFamily="34" charset="0"/>
              </a:rPr>
              <a:t>Submit funding applications as UTEP’s Authorized Organizational Representative </a:t>
            </a:r>
          </a:p>
          <a:p>
            <a:endParaRPr lang="en-US" sz="1000">
              <a:solidFill>
                <a:schemeClr val="bg1"/>
              </a:solidFill>
              <a:latin typeface="Arial" panose="020B0604020202020204" pitchFamily="34" charset="0"/>
              <a:cs typeface="Arial" panose="020B0604020202020204" pitchFamily="34" charset="0"/>
            </a:endParaRPr>
          </a:p>
          <a:p>
            <a:r>
              <a:rPr lang="en-US" sz="1000" b="1">
                <a:solidFill>
                  <a:schemeClr val="accent2"/>
                </a:solidFill>
                <a:latin typeface="Arial" panose="020B0604020202020204" pitchFamily="34" charset="0"/>
                <a:cs typeface="Arial" panose="020B0604020202020204" pitchFamily="34" charset="0"/>
              </a:rPr>
              <a:t>Helpful resources </a:t>
            </a:r>
          </a:p>
          <a:p>
            <a:pPr marL="190510" indent="-190510">
              <a:buFont typeface="Arial" panose="020B0604020202020204" pitchFamily="34" charset="0"/>
              <a:buChar char="•"/>
            </a:pPr>
            <a:r>
              <a:rPr lang="en-US" sz="100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Roles and Responsibilities Matrix </a:t>
            </a:r>
            <a:endParaRPr lang="en-US" sz="1000">
              <a:solidFill>
                <a:srgbClr val="0070C0"/>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00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Frequently Asked Questions (FAQ)</a:t>
            </a:r>
            <a:endParaRPr lang="en-US" sz="100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DB5B9FA-D3FF-B63C-8486-DCCF6615C9A0}"/>
              </a:ext>
            </a:extLst>
          </p:cNvPr>
          <p:cNvSpPr txBox="1">
            <a:spLocks noChangeArrowheads="1"/>
          </p:cNvSpPr>
          <p:nvPr/>
        </p:nvSpPr>
        <p:spPr bwMode="auto">
          <a:xfrm>
            <a:off x="1263717" y="318867"/>
            <a:ext cx="72046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a:solidFill>
                  <a:schemeClr val="accent1">
                    <a:lumMod val="50000"/>
                  </a:schemeClr>
                </a:solidFill>
                <a:latin typeface="Arial" panose="020B0604020202020204" pitchFamily="34" charset="0"/>
                <a:cs typeface="Arial" panose="020B0604020202020204" pitchFamily="34" charset="0"/>
              </a:rPr>
              <a:t>Office of Sponsored Projects </a:t>
            </a:r>
          </a:p>
        </p:txBody>
      </p:sp>
      <p:cxnSp>
        <p:nvCxnSpPr>
          <p:cNvPr id="18" name="Straight Connector 17">
            <a:extLst>
              <a:ext uri="{FF2B5EF4-FFF2-40B4-BE49-F238E27FC236}">
                <a16:creationId xmlns:a16="http://schemas.microsoft.com/office/drawing/2014/main" id="{D72DD37F-D7DC-C52D-7F04-7E9F40ABBAC4}"/>
              </a:ext>
            </a:extLst>
          </p:cNvPr>
          <p:cNvCxnSpPr/>
          <p:nvPr/>
        </p:nvCxnSpPr>
        <p:spPr>
          <a:xfrm>
            <a:off x="1379510" y="807206"/>
            <a:ext cx="2870341" cy="5365"/>
          </a:xfrm>
          <a:prstGeom prst="line">
            <a:avLst/>
          </a:prstGeom>
          <a:ln/>
        </p:spPr>
        <p:style>
          <a:lnRef idx="3">
            <a:schemeClr val="accent2"/>
          </a:lnRef>
          <a:fillRef idx="0">
            <a:schemeClr val="accent2"/>
          </a:fillRef>
          <a:effectRef idx="2">
            <a:schemeClr val="accent2"/>
          </a:effectRef>
          <a:fontRef idx="minor">
            <a:schemeClr val="tx1"/>
          </a:fontRef>
        </p:style>
      </p:cxnSp>
      <p:sp>
        <p:nvSpPr>
          <p:cNvPr id="36" name="TextBox 35">
            <a:extLst>
              <a:ext uri="{FF2B5EF4-FFF2-40B4-BE49-F238E27FC236}">
                <a16:creationId xmlns:a16="http://schemas.microsoft.com/office/drawing/2014/main" id="{ACCF9D3D-C84C-09A3-408B-59F4373E52CF}"/>
              </a:ext>
            </a:extLst>
          </p:cNvPr>
          <p:cNvSpPr txBox="1"/>
          <p:nvPr/>
        </p:nvSpPr>
        <p:spPr>
          <a:xfrm>
            <a:off x="1056985" y="6071073"/>
            <a:ext cx="3399598" cy="830997"/>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utep.edu/research/office-of-sponsored-projects/services/pre-award.html</a:t>
            </a:r>
          </a:p>
        </p:txBody>
      </p:sp>
      <p:pic>
        <p:nvPicPr>
          <p:cNvPr id="37" name="Picture 3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6228665"/>
            <a:ext cx="599785" cy="515815"/>
          </a:xfrm>
          <a:prstGeom prst="rect">
            <a:avLst/>
          </a:prstGeom>
        </p:spPr>
      </p:pic>
      <p:sp>
        <p:nvSpPr>
          <p:cNvPr id="14" name="Rectangle 13">
            <a:extLst>
              <a:ext uri="{FF2B5EF4-FFF2-40B4-BE49-F238E27FC236}">
                <a16:creationId xmlns:a16="http://schemas.microsoft.com/office/drawing/2014/main" id="{A5413F45-E6D1-909C-8750-9C98211C84B3}"/>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FAD98C9-AE22-1AB3-380F-BCE2A2215164}"/>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p:cNvGrpSpPr/>
          <p:nvPr/>
        </p:nvGrpSpPr>
        <p:grpSpPr>
          <a:xfrm>
            <a:off x="1437871" y="614265"/>
            <a:ext cx="3640251" cy="685928"/>
            <a:chOff x="0" y="0"/>
            <a:chExt cx="1587375" cy="299107"/>
          </a:xfrm>
        </p:grpSpPr>
        <p:sp>
          <p:nvSpPr>
            <p:cNvPr id="3" name="Freeform 3"/>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4" name="TextBox 4"/>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426659" y="142105"/>
            <a:ext cx="3602789" cy="1115907"/>
            <a:chOff x="0" y="-38100"/>
            <a:chExt cx="1686311" cy="522307"/>
          </a:xfrm>
        </p:grpSpPr>
        <p:sp>
          <p:nvSpPr>
            <p:cNvPr id="6" name="Freeform 6"/>
            <p:cNvSpPr/>
            <p:nvPr/>
          </p:nvSpPr>
          <p:spPr>
            <a:xfrm>
              <a:off x="22783" y="196813"/>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067" b="1">
                  <a:latin typeface="Arial" panose="020B0604020202020204" pitchFamily="34" charset="0"/>
                  <a:cs typeface="Arial" panose="020B0604020202020204" pitchFamily="34" charset="0"/>
                </a:rPr>
                <a:t>Contracts and Agreements</a:t>
              </a:r>
            </a:p>
          </p:txBody>
        </p:sp>
        <p:sp>
          <p:nvSpPr>
            <p:cNvPr id="7" name="TextBox 7"/>
            <p:cNvSpPr txBox="1"/>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838200" y="1471518"/>
            <a:ext cx="3640251" cy="581361"/>
            <a:chOff x="0" y="0"/>
            <a:chExt cx="1587375" cy="253510"/>
          </a:xfrm>
        </p:grpSpPr>
        <p:sp>
          <p:nvSpPr>
            <p:cNvPr id="9" name="Freeform 9"/>
            <p:cNvSpPr/>
            <p:nvPr/>
          </p:nvSpPr>
          <p:spPr>
            <a:xfrm>
              <a:off x="0"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endParaRPr lang="en-US" sz="1200"/>
            </a:p>
          </p:txBody>
        </p:sp>
        <p:sp>
          <p:nvSpPr>
            <p:cNvPr id="10" name="TextBox 10"/>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838201" y="2100967"/>
            <a:ext cx="3640250" cy="2796855"/>
            <a:chOff x="0" y="-38100"/>
            <a:chExt cx="1592401" cy="872376"/>
          </a:xfrm>
        </p:grpSpPr>
        <p:sp>
          <p:nvSpPr>
            <p:cNvPr id="12" name="Freeform 12"/>
            <p:cNvSpPr/>
            <p:nvPr/>
          </p:nvSpPr>
          <p:spPr>
            <a:xfrm>
              <a:off x="23672" y="-7574"/>
              <a:ext cx="1568729" cy="834276"/>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pPr lvl="0" eaLnBrk="0" fontAlgn="base" hangingPunct="0">
                <a:spcBef>
                  <a:spcPct val="0"/>
                </a:spcBef>
                <a:spcAft>
                  <a:spcPct val="0"/>
                </a:spcAft>
              </a:pPr>
              <a:endParaRPr lang="en-US" altLang="en-US" sz="1200">
                <a:solidFill>
                  <a:schemeClr val="bg1"/>
                </a:solidFill>
                <a:latin typeface="Arial" panose="020B0604020202020204" pitchFamily="34" charset="0"/>
              </a:endParaRPr>
            </a:p>
            <a:p>
              <a:pPr lvl="0" eaLnBrk="0" fontAlgn="base" hangingPunct="0">
                <a:spcBef>
                  <a:spcPct val="0"/>
                </a:spcBef>
                <a:spcAft>
                  <a:spcPct val="0"/>
                </a:spcAft>
              </a:pPr>
              <a:endParaRPr lang="en-US" altLang="en-US" sz="1200">
                <a:solidFill>
                  <a:schemeClr val="bg1"/>
                </a:solidFill>
                <a:latin typeface="Arial" panose="020B0604020202020204" pitchFamily="34" charset="0"/>
              </a:endParaRPr>
            </a:p>
            <a:p>
              <a:endParaRPr lang="en-US" sz="1200"/>
            </a:p>
          </p:txBody>
        </p:sp>
        <p:sp>
          <p:nvSpPr>
            <p:cNvPr id="13" name="TextBox 13"/>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sp>
        <p:nvSpPr>
          <p:cNvPr id="17" name="TextBox 16">
            <a:extLst>
              <a:ext uri="{FF2B5EF4-FFF2-40B4-BE49-F238E27FC236}">
                <a16:creationId xmlns:a16="http://schemas.microsoft.com/office/drawing/2014/main" id="{4CEF5B7B-3C44-43BB-618F-6AAB92DB0F28}"/>
              </a:ext>
            </a:extLst>
          </p:cNvPr>
          <p:cNvSpPr txBox="1"/>
          <p:nvPr/>
        </p:nvSpPr>
        <p:spPr>
          <a:xfrm>
            <a:off x="892316" y="2254100"/>
            <a:ext cx="3505355" cy="502573"/>
          </a:xfrm>
          <a:prstGeom prst="rect">
            <a:avLst/>
          </a:prstGeom>
          <a:noFill/>
        </p:spPr>
        <p:txBody>
          <a:bodyPr wrap="square">
            <a:spAutoFit/>
          </a:bodyPr>
          <a:lstStyle/>
          <a:p>
            <a:pPr lvl="0" eaLnBrk="0" fontAlgn="base" hangingPunct="0">
              <a:spcBef>
                <a:spcPct val="0"/>
              </a:spcBef>
              <a:spcAft>
                <a:spcPct val="0"/>
              </a:spcAft>
            </a:pPr>
            <a:r>
              <a:rPr lang="en-US" altLang="en-US" sz="1333" b="1">
                <a:solidFill>
                  <a:schemeClr val="bg1"/>
                </a:solidFill>
                <a:latin typeface="Arial" panose="020B0604020202020204" pitchFamily="34" charset="0"/>
              </a:rPr>
              <a:t>Key Initiatives: </a:t>
            </a:r>
            <a:br>
              <a:rPr lang="en-US" altLang="en-US" sz="1333" b="1">
                <a:solidFill>
                  <a:schemeClr val="bg1"/>
                </a:solidFill>
                <a:latin typeface="Arial" panose="020B0604020202020204" pitchFamily="34" charset="0"/>
              </a:rPr>
            </a:br>
            <a:endParaRPr lang="en-US" altLang="en-US" sz="1333" b="1">
              <a:solidFill>
                <a:schemeClr val="bg1"/>
              </a:solidFill>
              <a:latin typeface="Arial" panose="020B0604020202020204" pitchFamily="34" charset="0"/>
            </a:endParaRPr>
          </a:p>
        </p:txBody>
      </p:sp>
      <p:sp>
        <p:nvSpPr>
          <p:cNvPr id="19" name="TextBox 18">
            <a:extLst>
              <a:ext uri="{FF2B5EF4-FFF2-40B4-BE49-F238E27FC236}">
                <a16:creationId xmlns:a16="http://schemas.microsoft.com/office/drawing/2014/main" id="{6FFA5752-AD3D-F4C8-979F-A9DFF9DA7A71}"/>
              </a:ext>
            </a:extLst>
          </p:cNvPr>
          <p:cNvSpPr txBox="1"/>
          <p:nvPr/>
        </p:nvSpPr>
        <p:spPr>
          <a:xfrm>
            <a:off x="821037" y="1454636"/>
            <a:ext cx="3599005" cy="646331"/>
          </a:xfrm>
          <a:prstGeom prst="rect">
            <a:avLst/>
          </a:prstGeom>
          <a:noFill/>
        </p:spPr>
        <p:txBody>
          <a:bodyPr wrap="square">
            <a:spAutoFit/>
          </a:bodyPr>
          <a:lstStyle/>
          <a:p>
            <a:pPr algn="ctr">
              <a:buNone/>
            </a:pPr>
            <a:r>
              <a:rPr lang="en-US" sz="1200" b="1">
                <a:solidFill>
                  <a:schemeClr val="bg1"/>
                </a:solidFill>
                <a:latin typeface="Arial" panose="020B0604020202020204" pitchFamily="34" charset="0"/>
                <a:cs typeface="Arial" panose="020B0604020202020204" pitchFamily="34" charset="0"/>
              </a:rPr>
              <a:t>Facilitate and execute research agreements </a:t>
            </a:r>
          </a:p>
          <a:p>
            <a:pPr algn="ctr">
              <a:buNone/>
            </a:pPr>
            <a:r>
              <a:rPr lang="en-US" sz="1200" b="1">
                <a:solidFill>
                  <a:schemeClr val="bg1"/>
                </a:solidFill>
                <a:latin typeface="Arial" panose="020B0604020202020204" pitchFamily="34" charset="0"/>
                <a:cs typeface="Arial" panose="020B0604020202020204" pitchFamily="34" charset="0"/>
              </a:rPr>
              <a:t>in alignment with the University’s research mission</a:t>
            </a:r>
          </a:p>
        </p:txBody>
      </p:sp>
      <p:sp>
        <p:nvSpPr>
          <p:cNvPr id="20" name="Rectangle 1">
            <a:extLst>
              <a:ext uri="{FF2B5EF4-FFF2-40B4-BE49-F238E27FC236}">
                <a16:creationId xmlns:a16="http://schemas.microsoft.com/office/drawing/2014/main" id="{7BBF2FC8-BBFE-3B90-740B-B80C85AAB9A6}"/>
              </a:ext>
            </a:extLst>
          </p:cNvPr>
          <p:cNvSpPr>
            <a:spLocks noChangeArrowheads="1"/>
          </p:cNvSpPr>
          <p:nvPr/>
        </p:nvSpPr>
        <p:spPr bwMode="auto">
          <a:xfrm>
            <a:off x="0" y="-123110"/>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a:latin typeface="Arial" panose="020B0604020202020204" pitchFamily="34" charset="0"/>
            </a:endParaRPr>
          </a:p>
        </p:txBody>
      </p:sp>
      <p:sp>
        <p:nvSpPr>
          <p:cNvPr id="25" name="TextBox 24">
            <a:extLst>
              <a:ext uri="{FF2B5EF4-FFF2-40B4-BE49-F238E27FC236}">
                <a16:creationId xmlns:a16="http://schemas.microsoft.com/office/drawing/2014/main" id="{F2466FF6-F4E3-B3C4-C6D1-FBE7FE64D79C}"/>
              </a:ext>
            </a:extLst>
          </p:cNvPr>
          <p:cNvSpPr txBox="1"/>
          <p:nvPr/>
        </p:nvSpPr>
        <p:spPr>
          <a:xfrm>
            <a:off x="4797284" y="1298632"/>
            <a:ext cx="7199644" cy="5103641"/>
          </a:xfrm>
          <a:prstGeom prst="rect">
            <a:avLst/>
          </a:prstGeom>
          <a:noFill/>
        </p:spPr>
        <p:txBody>
          <a:bodyPr wrap="square">
            <a:spAutoFit/>
          </a:bodyPr>
          <a:lstStyle/>
          <a:p>
            <a:pPr>
              <a:buNone/>
            </a:pPr>
            <a:r>
              <a:rPr lang="en-US" sz="1333" b="1">
                <a:solidFill>
                  <a:schemeClr val="accent2"/>
                </a:solidFill>
                <a:latin typeface="Arial" panose="020B0604020202020204" pitchFamily="34" charset="0"/>
                <a:cs typeface="Arial" panose="020B0604020202020204" pitchFamily="34" charset="0"/>
              </a:rPr>
              <a:t>Strategic Consultation &amp; Agreement Planning</a:t>
            </a:r>
          </a:p>
          <a:p>
            <a:r>
              <a:rPr lang="en-US" sz="1300">
                <a:latin typeface="Arial" panose="020B0604020202020204" pitchFamily="34" charset="0"/>
                <a:cs typeface="Arial" panose="020B0604020202020204" pitchFamily="34" charset="0"/>
              </a:rPr>
              <a:t>We collaborate with colleges and departments early to identify agreement needs, including non-sponsored research agreements requiring institutional signature, assess risk, and determine the appropriate contract structure for your project or partnership. </a:t>
            </a:r>
          </a:p>
          <a:p>
            <a:pPr>
              <a:spcBef>
                <a:spcPts val="600"/>
              </a:spcBef>
            </a:pPr>
            <a:r>
              <a:rPr lang="en-US" sz="1300">
                <a:latin typeface="Arial" panose="020B0604020202020204" pitchFamily="34" charset="0"/>
                <a:cs typeface="Arial" panose="020B0604020202020204" pitchFamily="34" charset="0"/>
              </a:rPr>
              <a:t>Faculty should first contact their college or department CLM point of contact </a:t>
            </a:r>
            <a:r>
              <a:rPr lang="en-US" sz="1300">
                <a:latin typeface="Arial" panose="020B0604020202020204" pitchFamily="34" charset="0"/>
                <a:cs typeface="Arial" panose="020B0604020202020204" pitchFamily="34" charset="0"/>
                <a:hlinkClick r:id="rId2"/>
              </a:rPr>
              <a:t>(POC) </a:t>
            </a:r>
            <a:r>
              <a:rPr lang="en-US" sz="1300">
                <a:latin typeface="Arial" panose="020B0604020202020204" pitchFamily="34" charset="0"/>
                <a:cs typeface="Arial" panose="020B0604020202020204" pitchFamily="34" charset="0"/>
              </a:rPr>
              <a:t>for assistance in initiating agreements.</a:t>
            </a:r>
          </a:p>
          <a:p>
            <a:pPr>
              <a:spcBef>
                <a:spcPts val="600"/>
              </a:spcBef>
              <a:buNone/>
            </a:pPr>
            <a:r>
              <a:rPr lang="en-US" sz="1333" b="1">
                <a:solidFill>
                  <a:schemeClr val="accent2"/>
                </a:solidFill>
                <a:latin typeface="Arial" panose="020B0604020202020204" pitchFamily="34" charset="0"/>
                <a:cs typeface="Arial" panose="020B0604020202020204" pitchFamily="34" charset="0"/>
              </a:rPr>
              <a:t>Agreement Review, Negotiation &amp; Compliance Support</a:t>
            </a:r>
            <a:endParaRPr lang="en-US" sz="1333">
              <a:solidFill>
                <a:schemeClr val="accent2"/>
              </a:solidFill>
              <a:latin typeface="Arial" panose="020B0604020202020204" pitchFamily="34" charset="0"/>
              <a:cs typeface="Arial" panose="020B0604020202020204" pitchFamily="34" charset="0"/>
            </a:endParaRPr>
          </a:p>
          <a:p>
            <a:r>
              <a:rPr lang="en-US" sz="1300">
                <a:latin typeface="Arial" panose="020B0604020202020204" pitchFamily="34" charset="0"/>
                <a:cs typeface="Arial" panose="020B0604020202020204" pitchFamily="34" charset="0"/>
              </a:rPr>
              <a:t>We review externally drafted agreements and develop or apply approved institutional templates in the CLM system to ensure alignment with UT System policies, state regulations, and sponsor requirements, while coordinating and supporting engagement with external parties during negotiation to clarify terms, resolve issues, and protect institutional interests while maintaining a customer service-based approach.</a:t>
            </a:r>
          </a:p>
          <a:p>
            <a:pPr>
              <a:spcBef>
                <a:spcPts val="600"/>
              </a:spcBef>
            </a:pPr>
            <a:r>
              <a:rPr lang="en-US" sz="1333" b="1">
                <a:solidFill>
                  <a:schemeClr val="accent2"/>
                </a:solidFill>
                <a:latin typeface="Arial" panose="020B0604020202020204" pitchFamily="34" charset="0"/>
                <a:cs typeface="Arial" panose="020B0604020202020204" pitchFamily="34" charset="0"/>
              </a:rPr>
              <a:t>Subcontract Development, Management &amp; Oversight</a:t>
            </a:r>
            <a:br>
              <a:rPr lang="en-US" sz="1333">
                <a:latin typeface="Arial" panose="020B0604020202020204" pitchFamily="34" charset="0"/>
                <a:cs typeface="Arial" panose="020B0604020202020204" pitchFamily="34" charset="0"/>
              </a:rPr>
            </a:br>
            <a:r>
              <a:rPr lang="en-US" sz="1300">
                <a:latin typeface="Arial" panose="020B0604020202020204" pitchFamily="34" charset="0"/>
                <a:cs typeface="Arial" panose="020B0604020202020204" pitchFamily="34" charset="0"/>
              </a:rPr>
              <a:t>We support the full lifecycle of subcontract agreements (when UTEP issues subcontracts to outside entities). We facilitate subcontract setup, monitor compliance and performance, and ensure timely execution, reporting, and closeout in accordance with contractual and regulatory standards.</a:t>
            </a:r>
          </a:p>
          <a:p>
            <a:pPr>
              <a:spcBef>
                <a:spcPts val="600"/>
              </a:spcBef>
            </a:pPr>
            <a:r>
              <a:rPr lang="en-US" sz="1333" b="1">
                <a:solidFill>
                  <a:schemeClr val="accent2"/>
                </a:solidFill>
                <a:latin typeface="Arial" panose="020B0604020202020204" pitchFamily="34" charset="0"/>
                <a:cs typeface="Arial" panose="020B0604020202020204" pitchFamily="34" charset="0"/>
              </a:rPr>
              <a:t>Execution &amp; Compliance Support</a:t>
            </a:r>
            <a:endParaRPr lang="en-US" sz="1333">
              <a:solidFill>
                <a:schemeClr val="accent2"/>
              </a:solidFill>
              <a:latin typeface="Arial" panose="020B0604020202020204" pitchFamily="34" charset="0"/>
              <a:cs typeface="Arial" panose="020B0604020202020204" pitchFamily="34" charset="0"/>
            </a:endParaRPr>
          </a:p>
          <a:p>
            <a:r>
              <a:rPr lang="en-US" sz="1300">
                <a:latin typeface="Arial" panose="020B0604020202020204" pitchFamily="34" charset="0"/>
                <a:cs typeface="Arial" panose="020B0604020202020204" pitchFamily="34" charset="0"/>
              </a:rPr>
              <a:t>We facilitate routing, approvals, and execution of all agreements requiring institutional signatures</a:t>
            </a:r>
          </a:p>
          <a:p>
            <a:pPr>
              <a:spcBef>
                <a:spcPts val="600"/>
              </a:spcBef>
            </a:pPr>
            <a:r>
              <a:rPr lang="en-US" sz="1333" b="1">
                <a:solidFill>
                  <a:schemeClr val="accent2"/>
                </a:solidFill>
                <a:latin typeface="Arial" panose="020B0604020202020204" pitchFamily="34" charset="0"/>
                <a:cs typeface="Arial" panose="020B0604020202020204" pitchFamily="34" charset="0"/>
              </a:rPr>
              <a:t>Repository Management</a:t>
            </a:r>
          </a:p>
          <a:p>
            <a:r>
              <a:rPr lang="en-US" sz="1300">
                <a:latin typeface="Arial" panose="020B0604020202020204" pitchFamily="34" charset="0"/>
                <a:cs typeface="Arial" panose="020B0604020202020204" pitchFamily="34" charset="0"/>
              </a:rPr>
              <a:t>We maintain the official CLM system repository for all executed Research &amp; Innovation agreements. </a:t>
            </a:r>
          </a:p>
        </p:txBody>
      </p:sp>
      <p:sp>
        <p:nvSpPr>
          <p:cNvPr id="28" name="TextBox 27">
            <a:extLst>
              <a:ext uri="{FF2B5EF4-FFF2-40B4-BE49-F238E27FC236}">
                <a16:creationId xmlns:a16="http://schemas.microsoft.com/office/drawing/2014/main" id="{FE1F9937-A597-4D8B-7126-EE68EEBB427A}"/>
              </a:ext>
            </a:extLst>
          </p:cNvPr>
          <p:cNvSpPr txBox="1"/>
          <p:nvPr/>
        </p:nvSpPr>
        <p:spPr>
          <a:xfrm>
            <a:off x="892315" y="2532579"/>
            <a:ext cx="3505355" cy="2125464"/>
          </a:xfrm>
          <a:prstGeom prst="rect">
            <a:avLst/>
          </a:prstGeom>
          <a:noFill/>
        </p:spPr>
        <p:txBody>
          <a:bodyPr wrap="square">
            <a:spAutoFit/>
          </a:bodyPr>
          <a:lstStyle/>
          <a:p>
            <a:pPr lvl="0" eaLnBrk="0" fontAlgn="base" hangingPunct="0">
              <a:spcBef>
                <a:spcPct val="0"/>
              </a:spcBef>
              <a:spcAft>
                <a:spcPct val="0"/>
              </a:spcAft>
              <a:buFontTx/>
              <a:buChar char="•"/>
            </a:pPr>
            <a:r>
              <a:rPr lang="en-US" altLang="en-US" sz="1333">
                <a:solidFill>
                  <a:schemeClr val="bg1"/>
                </a:solidFill>
                <a:latin typeface="Arial" panose="020B0604020202020204" pitchFamily="34" charset="0"/>
              </a:rPr>
              <a:t>Research Agreement Review &amp; Negotiation </a:t>
            </a:r>
          </a:p>
          <a:p>
            <a:pPr lvl="0" eaLnBrk="0" fontAlgn="base" hangingPunct="0">
              <a:spcBef>
                <a:spcPct val="0"/>
              </a:spcBef>
              <a:spcAft>
                <a:spcPct val="0"/>
              </a:spcAft>
              <a:buFontTx/>
              <a:buChar char="•"/>
            </a:pPr>
            <a:r>
              <a:rPr lang="en-US" altLang="en-US" sz="1333">
                <a:solidFill>
                  <a:schemeClr val="bg1"/>
                </a:solidFill>
                <a:latin typeface="Arial" panose="020B0604020202020204" pitchFamily="34" charset="0"/>
              </a:rPr>
              <a:t>Contract Execution &amp; Institutional Approvals </a:t>
            </a:r>
          </a:p>
          <a:p>
            <a:pPr lvl="0" eaLnBrk="0" fontAlgn="base" hangingPunct="0">
              <a:spcBef>
                <a:spcPct val="0"/>
              </a:spcBef>
              <a:spcAft>
                <a:spcPct val="0"/>
              </a:spcAft>
              <a:buFontTx/>
              <a:buChar char="•"/>
            </a:pPr>
            <a:r>
              <a:rPr lang="en-US" altLang="en-US" sz="1333">
                <a:solidFill>
                  <a:schemeClr val="bg1"/>
                </a:solidFill>
                <a:latin typeface="Arial" panose="020B0604020202020204" pitchFamily="34" charset="0"/>
              </a:rPr>
              <a:t>Subcontract Issuance &amp; Oversight </a:t>
            </a:r>
          </a:p>
          <a:p>
            <a:pPr lvl="0" eaLnBrk="0" fontAlgn="base" hangingPunct="0">
              <a:spcBef>
                <a:spcPct val="0"/>
              </a:spcBef>
              <a:spcAft>
                <a:spcPct val="0"/>
              </a:spcAft>
              <a:buFontTx/>
              <a:buChar char="•"/>
            </a:pPr>
            <a:r>
              <a:rPr lang="en-US" altLang="en-US" sz="1333">
                <a:solidFill>
                  <a:schemeClr val="bg1"/>
                </a:solidFill>
                <a:latin typeface="Arial" panose="020B0604020202020204" pitchFamily="34" charset="0"/>
              </a:rPr>
              <a:t>Compliance, Risk &amp; Institutional Protection </a:t>
            </a:r>
          </a:p>
          <a:p>
            <a:pPr lvl="0" eaLnBrk="0" fontAlgn="base" hangingPunct="0">
              <a:spcBef>
                <a:spcPct val="0"/>
              </a:spcBef>
              <a:spcAft>
                <a:spcPct val="0"/>
              </a:spcAft>
              <a:buFontTx/>
              <a:buChar char="•"/>
            </a:pPr>
            <a:r>
              <a:rPr lang="en-US" altLang="en-US" sz="1333">
                <a:solidFill>
                  <a:schemeClr val="bg1"/>
                </a:solidFill>
                <a:latin typeface="Arial" panose="020B0604020202020204" pitchFamily="34" charset="0"/>
              </a:rPr>
              <a:t>Confidentiality, Data &amp; Material Agreements (NDA, MOU, DUA, MTA) &amp; Faculty Support </a:t>
            </a:r>
          </a:p>
          <a:p>
            <a:pPr lvl="0" eaLnBrk="0" fontAlgn="base" hangingPunct="0">
              <a:spcBef>
                <a:spcPct val="0"/>
              </a:spcBef>
              <a:spcAft>
                <a:spcPct val="0"/>
              </a:spcAft>
              <a:buFontTx/>
              <a:buChar char="•"/>
            </a:pPr>
            <a:r>
              <a:rPr lang="en-US" altLang="en-US" sz="1333">
                <a:solidFill>
                  <a:schemeClr val="bg1"/>
                </a:solidFill>
                <a:latin typeface="Arial" panose="020B0604020202020204" pitchFamily="34" charset="0"/>
              </a:rPr>
              <a:t>CLM Administration, Templates, Guidance &amp; Agreement Repository</a:t>
            </a:r>
          </a:p>
        </p:txBody>
      </p:sp>
      <p:sp>
        <p:nvSpPr>
          <p:cNvPr id="23" name="TextBox 22">
            <a:extLst>
              <a:ext uri="{FF2B5EF4-FFF2-40B4-BE49-F238E27FC236}">
                <a16:creationId xmlns:a16="http://schemas.microsoft.com/office/drawing/2014/main" id="{ACCF9D3D-C84C-09A3-408B-59F4373E52CF}"/>
              </a:ext>
            </a:extLst>
          </p:cNvPr>
          <p:cNvSpPr txBox="1"/>
          <p:nvPr/>
        </p:nvSpPr>
        <p:spPr>
          <a:xfrm>
            <a:off x="1056711" y="6519446"/>
            <a:ext cx="9818436" cy="338554"/>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utep.edu/research/office-of-sponsored-projects/services/contracts-and-agreements.html</a:t>
            </a:r>
          </a:p>
        </p:txBody>
      </p:sp>
      <p:pic>
        <p:nvPicPr>
          <p:cNvPr id="24" name="Picture 2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16" y="6285820"/>
            <a:ext cx="599785" cy="515815"/>
          </a:xfrm>
          <a:prstGeom prst="rect">
            <a:avLst/>
          </a:prstGeom>
        </p:spPr>
      </p:pic>
      <p:sp>
        <p:nvSpPr>
          <p:cNvPr id="14" name="TextBox 13">
            <a:extLst>
              <a:ext uri="{FF2B5EF4-FFF2-40B4-BE49-F238E27FC236}">
                <a16:creationId xmlns:a16="http://schemas.microsoft.com/office/drawing/2014/main" id="{38E67020-AC75-293F-0B03-6B6EAE0323D8}"/>
              </a:ext>
            </a:extLst>
          </p:cNvPr>
          <p:cNvSpPr txBox="1"/>
          <p:nvPr/>
        </p:nvSpPr>
        <p:spPr>
          <a:xfrm>
            <a:off x="938455" y="4982885"/>
            <a:ext cx="3428406" cy="830997"/>
          </a:xfrm>
          <a:prstGeom prst="rect">
            <a:avLst/>
          </a:prstGeom>
          <a:noFill/>
        </p:spPr>
        <p:txBody>
          <a:bodyPr wrap="square" rtlCol="0">
            <a:spAutoFit/>
          </a:bodyPr>
          <a:lstStyle/>
          <a:p>
            <a:r>
              <a:rPr lang="en-US" sz="1200" i="1">
                <a:latin typeface="Arial" panose="020B0604020202020204" pitchFamily="34" charset="0"/>
                <a:cs typeface="Arial" panose="020B0604020202020204" pitchFamily="34" charset="0"/>
              </a:rPr>
              <a:t>Funded research agreements are managed through the Office of Sponsored Projects and are initiated by the assigned Research Administrator.</a:t>
            </a:r>
          </a:p>
        </p:txBody>
      </p:sp>
    </p:spTree>
    <p:extLst>
      <p:ext uri="{BB962C8B-B14F-4D97-AF65-F5344CB8AC3E}">
        <p14:creationId xmlns:p14="http://schemas.microsoft.com/office/powerpoint/2010/main" val="362561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E9DF84-7A9B-22F0-47C0-76344C6BBE41}"/>
              </a:ext>
            </a:extLst>
          </p:cNvPr>
          <p:cNvPicPr>
            <a:picLocks noChangeAspect="1"/>
          </p:cNvPicPr>
          <p:nvPr/>
        </p:nvPicPr>
        <p:blipFill>
          <a:blip r:embed="rId2"/>
          <a:stretch>
            <a:fillRect/>
          </a:stretch>
        </p:blipFill>
        <p:spPr>
          <a:xfrm>
            <a:off x="2054352" y="635508"/>
            <a:ext cx="8296656" cy="6222492"/>
          </a:xfrm>
          <a:prstGeom prst="rect">
            <a:avLst/>
          </a:prstGeom>
        </p:spPr>
      </p:pic>
      <p:pic>
        <p:nvPicPr>
          <p:cNvPr id="7" name="Picture 6">
            <a:extLst>
              <a:ext uri="{FF2B5EF4-FFF2-40B4-BE49-F238E27FC236}">
                <a16:creationId xmlns:a16="http://schemas.microsoft.com/office/drawing/2014/main" id="{7BA920C0-EDDF-3671-F11A-FF18FA1DD262}"/>
              </a:ext>
            </a:extLst>
          </p:cNvPr>
          <p:cNvPicPr>
            <a:picLocks noGrp="1" noRot="1" noChangeAspect="1" noMove="1" noResize="1" noEditPoints="1" noAdjustHandles="1" noChangeArrowheads="1" noChangeShapeType="1" noCrop="1"/>
          </p:cNvPicPr>
          <p:nvPr/>
        </p:nvPicPr>
        <p:blipFill>
          <a:blip r:embed="rId3"/>
          <a:stretch>
            <a:fillRect/>
          </a:stretch>
        </p:blipFill>
        <p:spPr>
          <a:xfrm>
            <a:off x="1395826" y="36576"/>
            <a:ext cx="3639627" cy="774259"/>
          </a:xfrm>
          <a:prstGeom prst="rect">
            <a:avLst/>
          </a:prstGeom>
        </p:spPr>
      </p:pic>
      <p:sp>
        <p:nvSpPr>
          <p:cNvPr id="8" name="Freeform 6">
            <a:extLst>
              <a:ext uri="{FF2B5EF4-FFF2-40B4-BE49-F238E27FC236}">
                <a16:creationId xmlns:a16="http://schemas.microsoft.com/office/drawing/2014/main" id="{337097B6-FFA5-4A04-3D68-5A897FF793AE}"/>
              </a:ext>
            </a:extLst>
          </p:cNvPr>
          <p:cNvSpPr>
            <a:spLocks noGrp="1" noRot="1" noMove="1" noResize="1" noEditPoints="1" noAdjustHandles="1" noChangeArrowheads="1" noChangeShapeType="1"/>
          </p:cNvSpPr>
          <p:nvPr/>
        </p:nvSpPr>
        <p:spPr>
          <a:xfrm>
            <a:off x="1447726" y="153273"/>
            <a:ext cx="3554113" cy="614016"/>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067" b="1">
                <a:latin typeface="Arial" panose="020B0604020202020204" pitchFamily="34" charset="0"/>
                <a:cs typeface="Arial" panose="020B0604020202020204" pitchFamily="34" charset="0"/>
              </a:rPr>
              <a:t>Contracts and Agreements</a:t>
            </a:r>
          </a:p>
        </p:txBody>
      </p:sp>
      <p:sp>
        <p:nvSpPr>
          <p:cNvPr id="2" name="Rectangle 1">
            <a:extLst>
              <a:ext uri="{FF2B5EF4-FFF2-40B4-BE49-F238E27FC236}">
                <a16:creationId xmlns:a16="http://schemas.microsoft.com/office/drawing/2014/main" id="{35F82F50-584E-252A-2633-1D5CBCF4E66D}"/>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5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431" y="158615"/>
            <a:ext cx="3640251" cy="685928"/>
            <a:chOff x="0" y="0"/>
            <a:chExt cx="1587375" cy="299107"/>
          </a:xfrm>
        </p:grpSpPr>
        <p:sp>
          <p:nvSpPr>
            <p:cNvPr id="3" name="Freeform 3"/>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4" name="TextBox 4"/>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371778" y="116753"/>
            <a:ext cx="3554267" cy="695417"/>
            <a:chOff x="-72" y="-38100"/>
            <a:chExt cx="1663600" cy="325494"/>
          </a:xfrm>
        </p:grpSpPr>
        <p:sp>
          <p:nvSpPr>
            <p:cNvPr id="6" name="Freeform 6"/>
            <p:cNvSpPr/>
            <p:nvPr/>
          </p:nvSpPr>
          <p:spPr>
            <a:xfrm>
              <a:off x="-72" y="-3931"/>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Post-Award</a:t>
              </a:r>
            </a:p>
          </p:txBody>
        </p:sp>
        <p:sp>
          <p:nvSpPr>
            <p:cNvPr id="7" name="TextBox 7"/>
            <p:cNvSpPr txBox="1"/>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872274" y="1433851"/>
            <a:ext cx="3640251" cy="581361"/>
            <a:chOff x="0" y="0"/>
            <a:chExt cx="1587375" cy="253510"/>
          </a:xfrm>
        </p:grpSpPr>
        <p:sp>
          <p:nvSpPr>
            <p:cNvPr id="9" name="Freeform 9"/>
            <p:cNvSpPr/>
            <p:nvPr/>
          </p:nvSpPr>
          <p:spPr>
            <a:xfrm>
              <a:off x="0"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endParaRPr lang="en-US" sz="1200"/>
            </a:p>
          </p:txBody>
        </p:sp>
        <p:sp>
          <p:nvSpPr>
            <p:cNvPr id="10" name="TextBox 10"/>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872274" y="2324736"/>
            <a:ext cx="3640404" cy="2000578"/>
            <a:chOff x="0" y="-38100"/>
            <a:chExt cx="1587442" cy="872376"/>
          </a:xfrm>
        </p:grpSpPr>
        <p:sp>
          <p:nvSpPr>
            <p:cNvPr id="12" name="Freeform 12"/>
            <p:cNvSpPr/>
            <p:nvPr/>
          </p:nvSpPr>
          <p:spPr>
            <a:xfrm>
              <a:off x="0" y="0"/>
              <a:ext cx="1587442" cy="834276"/>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endParaRPr lang="en-US" sz="1200"/>
            </a:p>
          </p:txBody>
        </p:sp>
        <p:sp>
          <p:nvSpPr>
            <p:cNvPr id="13" name="TextBox 13"/>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sp>
        <p:nvSpPr>
          <p:cNvPr id="16" name="Rectangle 15"/>
          <p:cNvSpPr/>
          <p:nvPr/>
        </p:nvSpPr>
        <p:spPr>
          <a:xfrm>
            <a:off x="817876" y="1488660"/>
            <a:ext cx="3597028" cy="502573"/>
          </a:xfrm>
          <a:prstGeom prst="rect">
            <a:avLst/>
          </a:prstGeom>
        </p:spPr>
        <p:txBody>
          <a:bodyPr wrap="square">
            <a:spAutoFit/>
          </a:bodyPr>
          <a:lstStyle/>
          <a:p>
            <a:pPr algn="ctr"/>
            <a:r>
              <a:rPr lang="en-US" sz="1333">
                <a:solidFill>
                  <a:schemeClr val="bg1"/>
                </a:solidFill>
                <a:latin typeface="Arial" panose="020B0604020202020204" pitchFamily="34" charset="0"/>
                <a:cs typeface="Arial" panose="020B0604020202020204" pitchFamily="34" charset="0"/>
              </a:rPr>
              <a:t>Assist faculty in award stewardship, compliance, management and closeout</a:t>
            </a:r>
          </a:p>
        </p:txBody>
      </p:sp>
      <p:sp>
        <p:nvSpPr>
          <p:cNvPr id="17" name="Rectangle 16"/>
          <p:cNvSpPr/>
          <p:nvPr/>
        </p:nvSpPr>
        <p:spPr>
          <a:xfrm>
            <a:off x="915189" y="2570574"/>
            <a:ext cx="6096000" cy="1528175"/>
          </a:xfrm>
          <a:prstGeom prst="rect">
            <a:avLst/>
          </a:prstGeom>
        </p:spPr>
        <p:txBody>
          <a:bodyPr>
            <a:spAutoFit/>
          </a:bodyPr>
          <a:lstStyle/>
          <a:p>
            <a:r>
              <a:rPr lang="en-US" sz="1333">
                <a:solidFill>
                  <a:schemeClr val="bg1"/>
                </a:solidFill>
                <a:latin typeface="Arial" panose="020B0604020202020204" pitchFamily="34" charset="0"/>
                <a:cs typeface="Arial" panose="020B0604020202020204" pitchFamily="34" charset="0"/>
              </a:rPr>
              <a:t>Key Initiatives:</a:t>
            </a:r>
          </a:p>
          <a:p>
            <a:endParaRPr lang="en-US" sz="1333">
              <a:solidFill>
                <a:schemeClr val="bg1"/>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setup</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Management and Oversight</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Regulatory and Policy Compliance</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Lifecycle Management</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Closeout</a:t>
            </a:r>
          </a:p>
        </p:txBody>
      </p:sp>
      <p:sp>
        <p:nvSpPr>
          <p:cNvPr id="25" name="TextBox 24">
            <a:extLst>
              <a:ext uri="{FF2B5EF4-FFF2-40B4-BE49-F238E27FC236}">
                <a16:creationId xmlns:a16="http://schemas.microsoft.com/office/drawing/2014/main" id="{F2466FF6-F4E3-B3C4-C6D1-FBE7FE64D79C}"/>
              </a:ext>
            </a:extLst>
          </p:cNvPr>
          <p:cNvSpPr txBox="1"/>
          <p:nvPr/>
        </p:nvSpPr>
        <p:spPr>
          <a:xfrm>
            <a:off x="4775200" y="1344450"/>
            <a:ext cx="6502400" cy="4554708"/>
          </a:xfrm>
          <a:prstGeom prst="rect">
            <a:avLst/>
          </a:prstGeom>
          <a:noFill/>
        </p:spPr>
        <p:txBody>
          <a:bodyPr wrap="square">
            <a:spAutoFit/>
          </a:bodyPr>
          <a:lstStyle/>
          <a:p>
            <a:r>
              <a:rPr lang="en-US" sz="1333" b="1">
                <a:solidFill>
                  <a:schemeClr val="accent2"/>
                </a:solidFill>
                <a:latin typeface="Arial" panose="020B0604020202020204" pitchFamily="34" charset="0"/>
                <a:cs typeface="Arial" panose="020B0604020202020204" pitchFamily="34" charset="0"/>
              </a:rPr>
              <a:t>Award setup</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Creation and review of Notice of Award (NOA) documentation to accurately capture new award details.</a:t>
            </a:r>
          </a:p>
          <a:p>
            <a:pPr marL="342900" indent="-342900">
              <a:buFont typeface="Arial" panose="020B0604020202020204" pitchFamily="34" charset="0"/>
              <a:buChar char="•"/>
            </a:pPr>
            <a:r>
              <a:rPr lang="en-US" sz="1400" b="1">
                <a:latin typeface="Arial" panose="020B0604020202020204" pitchFamily="34" charset="0"/>
                <a:cs typeface="Arial" panose="020B0604020202020204" pitchFamily="34" charset="0"/>
              </a:rPr>
              <a:t>NOA meetings </a:t>
            </a:r>
            <a:r>
              <a:rPr lang="en-US" sz="1400">
                <a:latin typeface="Arial" panose="020B0604020202020204" pitchFamily="34" charset="0"/>
                <a:cs typeface="Arial" panose="020B0604020202020204" pitchFamily="34" charset="0"/>
              </a:rPr>
              <a:t>offered to new faculty and upon request, with participation from OSP and GMA and department personnel.</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NOAs will be distributed to PIs, Co-PIs, Department Admins, CAOs, etc.</a:t>
            </a:r>
          </a:p>
          <a:p>
            <a:endParaRPr lang="en-US" sz="1333" b="1">
              <a:solidFill>
                <a:schemeClr val="accent2"/>
              </a:solidFill>
              <a:latin typeface="Arial" panose="020B0604020202020204" pitchFamily="34" charset="0"/>
              <a:cs typeface="Arial" panose="020B0604020202020204" pitchFamily="34" charset="0"/>
            </a:endParaRPr>
          </a:p>
          <a:p>
            <a:r>
              <a:rPr lang="en-US" sz="1333" b="1">
                <a:solidFill>
                  <a:schemeClr val="accent2"/>
                </a:solidFill>
                <a:latin typeface="Arial" panose="020B0604020202020204" pitchFamily="34" charset="0"/>
                <a:cs typeface="Arial" panose="020B0604020202020204" pitchFamily="34" charset="0"/>
              </a:rPr>
              <a:t>Management, and Oversight</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The R&amp;I Dashboard is new award management system replacing Project Information Center (PIC).</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The PI has primary responsibility for managing the award, in collaboration with the department, and for completing all required progress reports.</a:t>
            </a:r>
            <a:endParaRPr lang="en-US" sz="1333" b="1">
              <a:latin typeface="Arial" panose="020B0604020202020204" pitchFamily="34" charset="0"/>
              <a:cs typeface="Arial" panose="020B0604020202020204" pitchFamily="34" charset="0"/>
            </a:endParaRPr>
          </a:p>
          <a:p>
            <a:endParaRPr lang="en-US" sz="1333" b="1">
              <a:solidFill>
                <a:schemeClr val="accent2"/>
              </a:solidFill>
              <a:latin typeface="Arial" panose="020B0604020202020204" pitchFamily="34" charset="0"/>
              <a:cs typeface="Arial" panose="020B0604020202020204" pitchFamily="34" charset="0"/>
            </a:endParaRPr>
          </a:p>
          <a:p>
            <a:r>
              <a:rPr lang="en-US" sz="1333" b="1">
                <a:solidFill>
                  <a:schemeClr val="accent2"/>
                </a:solidFill>
                <a:latin typeface="Arial" panose="020B0604020202020204" pitchFamily="34" charset="0"/>
                <a:cs typeface="Arial" panose="020B0604020202020204" pitchFamily="34" charset="0"/>
              </a:rPr>
              <a:t>Regulatory and policy compliance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Ensure adherence to sponsor terms and conditions, institutional policies, and applicable regulations throughout the life of the award.</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UTEP Research Protections will review Federal awards subject to compliance.</a:t>
            </a:r>
          </a:p>
          <a:p>
            <a:pPr marL="342900" indent="-342900">
              <a:buFont typeface="Arial" panose="020B0604020202020204" pitchFamily="34" charset="0"/>
              <a:buChar char="•"/>
            </a:pPr>
            <a:r>
              <a:rPr lang="en-US" sz="1400">
                <a:latin typeface="Arial" panose="020B0604020202020204" pitchFamily="34" charset="0"/>
                <a:cs typeface="Arial" panose="020B0604020202020204" pitchFamily="34" charset="0"/>
              </a:rPr>
              <a:t>Awards could be subject to security training requirements, CUI or EC policies.</a:t>
            </a:r>
          </a:p>
          <a:p>
            <a:endParaRPr lang="en-US" sz="1333" b="1">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CCF9D3D-C84C-09A3-408B-59F4373E52CF}"/>
              </a:ext>
            </a:extLst>
          </p:cNvPr>
          <p:cNvSpPr txBox="1"/>
          <p:nvPr/>
        </p:nvSpPr>
        <p:spPr>
          <a:xfrm>
            <a:off x="1123468" y="6534834"/>
            <a:ext cx="9538613" cy="338554"/>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utep.edu/research/office-of-sponsored-projects/services/post-award.htm</a:t>
            </a:r>
          </a:p>
        </p:txBody>
      </p:sp>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68" y="6276926"/>
            <a:ext cx="599785" cy="515815"/>
          </a:xfrm>
          <a:prstGeom prst="rect">
            <a:avLst/>
          </a:prstGeom>
        </p:spPr>
      </p:pic>
      <p:sp>
        <p:nvSpPr>
          <p:cNvPr id="18" name="Rectangle 17">
            <a:extLst>
              <a:ext uri="{FF2B5EF4-FFF2-40B4-BE49-F238E27FC236}">
                <a16:creationId xmlns:a16="http://schemas.microsoft.com/office/drawing/2014/main" id="{132689A9-6D57-A126-16FE-31EAD3A9AF07}"/>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3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431" y="158615"/>
            <a:ext cx="3640251" cy="685928"/>
            <a:chOff x="0" y="0"/>
            <a:chExt cx="1587375" cy="299107"/>
          </a:xfrm>
        </p:grpSpPr>
        <p:sp>
          <p:nvSpPr>
            <p:cNvPr id="3" name="Freeform 3"/>
            <p:cNvSpPr/>
            <p:nvPr/>
          </p:nvSpPr>
          <p:spPr>
            <a:xfrm>
              <a:off x="0" y="0"/>
              <a:ext cx="1587375" cy="299107"/>
            </a:xfrm>
            <a:custGeom>
              <a:avLst/>
              <a:gdLst/>
              <a:ahLst/>
              <a:cxnLst/>
              <a:rect l="l" t="t" r="r" b="b"/>
              <a:pathLst>
                <a:path w="1587375" h="299107">
                  <a:moveTo>
                    <a:pt x="28800" y="0"/>
                  </a:moveTo>
                  <a:lnTo>
                    <a:pt x="1558575" y="0"/>
                  </a:lnTo>
                  <a:cubicBezTo>
                    <a:pt x="1566213" y="0"/>
                    <a:pt x="1573539" y="3034"/>
                    <a:pt x="1578940" y="8435"/>
                  </a:cubicBezTo>
                  <a:cubicBezTo>
                    <a:pt x="1584341" y="13836"/>
                    <a:pt x="1587375" y="21162"/>
                    <a:pt x="1587375" y="28800"/>
                  </a:cubicBezTo>
                  <a:lnTo>
                    <a:pt x="1587375" y="270307"/>
                  </a:lnTo>
                  <a:cubicBezTo>
                    <a:pt x="1587375" y="277945"/>
                    <a:pt x="1584341" y="285271"/>
                    <a:pt x="1578940" y="290672"/>
                  </a:cubicBezTo>
                  <a:cubicBezTo>
                    <a:pt x="1573539" y="296073"/>
                    <a:pt x="1566213" y="299107"/>
                    <a:pt x="1558575" y="299107"/>
                  </a:cubicBezTo>
                  <a:lnTo>
                    <a:pt x="28800" y="299107"/>
                  </a:lnTo>
                  <a:cubicBezTo>
                    <a:pt x="21162" y="299107"/>
                    <a:pt x="13836" y="296073"/>
                    <a:pt x="8435" y="290672"/>
                  </a:cubicBezTo>
                  <a:cubicBezTo>
                    <a:pt x="3034" y="285271"/>
                    <a:pt x="0" y="277945"/>
                    <a:pt x="0" y="270307"/>
                  </a:cubicBezTo>
                  <a:lnTo>
                    <a:pt x="0" y="28800"/>
                  </a:lnTo>
                  <a:cubicBezTo>
                    <a:pt x="0" y="21162"/>
                    <a:pt x="3034" y="13836"/>
                    <a:pt x="8435" y="8435"/>
                  </a:cubicBezTo>
                  <a:cubicBezTo>
                    <a:pt x="13836" y="3034"/>
                    <a:pt x="21162" y="0"/>
                    <a:pt x="28800" y="0"/>
                  </a:cubicBezTo>
                  <a:close/>
                </a:path>
              </a:pathLst>
            </a:custGeom>
            <a:solidFill>
              <a:srgbClr val="001E47"/>
            </a:solidFill>
          </p:spPr>
          <p:txBody>
            <a:bodyPr/>
            <a:lstStyle/>
            <a:p>
              <a:endParaRPr lang="en-US" sz="1200"/>
            </a:p>
          </p:txBody>
        </p:sp>
        <p:sp>
          <p:nvSpPr>
            <p:cNvPr id="4" name="TextBox 4"/>
            <p:cNvSpPr txBox="1"/>
            <p:nvPr/>
          </p:nvSpPr>
          <p:spPr>
            <a:xfrm>
              <a:off x="0" y="-38100"/>
              <a:ext cx="1587375" cy="3372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371778" y="116753"/>
            <a:ext cx="3554267" cy="695417"/>
            <a:chOff x="-72" y="-38100"/>
            <a:chExt cx="1663600" cy="325494"/>
          </a:xfrm>
        </p:grpSpPr>
        <p:sp>
          <p:nvSpPr>
            <p:cNvPr id="6" name="Freeform 6"/>
            <p:cNvSpPr/>
            <p:nvPr/>
          </p:nvSpPr>
          <p:spPr>
            <a:xfrm>
              <a:off x="-72" y="-3931"/>
              <a:ext cx="1663528" cy="287394"/>
            </a:xfrm>
            <a:custGeom>
              <a:avLst/>
              <a:gdLst/>
              <a:ahLst/>
              <a:cxnLst/>
              <a:rect l="l" t="t" r="r" b="b"/>
              <a:pathLst>
                <a:path w="1663528" h="287394">
                  <a:moveTo>
                    <a:pt x="21556" y="0"/>
                  </a:moveTo>
                  <a:lnTo>
                    <a:pt x="1641972" y="0"/>
                  </a:lnTo>
                  <a:cubicBezTo>
                    <a:pt x="1653877" y="0"/>
                    <a:pt x="1663528" y="9651"/>
                    <a:pt x="1663528" y="21556"/>
                  </a:cubicBezTo>
                  <a:lnTo>
                    <a:pt x="1663528" y="265838"/>
                  </a:lnTo>
                  <a:cubicBezTo>
                    <a:pt x="1663528" y="271555"/>
                    <a:pt x="1661257" y="277038"/>
                    <a:pt x="1657215" y="281081"/>
                  </a:cubicBezTo>
                  <a:cubicBezTo>
                    <a:pt x="1653172" y="285123"/>
                    <a:pt x="1647689" y="287394"/>
                    <a:pt x="1641972" y="287394"/>
                  </a:cubicBezTo>
                  <a:lnTo>
                    <a:pt x="21556" y="287394"/>
                  </a:lnTo>
                  <a:cubicBezTo>
                    <a:pt x="15839" y="287394"/>
                    <a:pt x="10356" y="285123"/>
                    <a:pt x="6314" y="281081"/>
                  </a:cubicBezTo>
                  <a:cubicBezTo>
                    <a:pt x="2271" y="277038"/>
                    <a:pt x="0" y="271555"/>
                    <a:pt x="0" y="265838"/>
                  </a:cubicBezTo>
                  <a:lnTo>
                    <a:pt x="0" y="21556"/>
                  </a:lnTo>
                  <a:cubicBezTo>
                    <a:pt x="0" y="9651"/>
                    <a:pt x="9651" y="0"/>
                    <a:pt x="21556" y="0"/>
                  </a:cubicBezTo>
                  <a:close/>
                </a:path>
              </a:pathLst>
            </a:custGeom>
            <a:solidFill>
              <a:srgbClr val="FFFFFF"/>
            </a:solidFill>
          </p:spPr>
          <p:txBody>
            <a:bodyPr/>
            <a:lstStyle/>
            <a:p>
              <a:pPr algn="ctr"/>
              <a:r>
                <a:rPr lang="en-US" sz="2133" b="1">
                  <a:latin typeface="Arial" panose="020B0604020202020204" pitchFamily="34" charset="0"/>
                  <a:cs typeface="Arial" panose="020B0604020202020204" pitchFamily="34" charset="0"/>
                </a:rPr>
                <a:t>Post-Award</a:t>
              </a:r>
            </a:p>
          </p:txBody>
        </p:sp>
        <p:sp>
          <p:nvSpPr>
            <p:cNvPr id="7" name="TextBox 7"/>
            <p:cNvSpPr txBox="1"/>
            <p:nvPr/>
          </p:nvSpPr>
          <p:spPr>
            <a:xfrm>
              <a:off x="0" y="-38100"/>
              <a:ext cx="1663528" cy="32549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872274" y="1433851"/>
            <a:ext cx="3640251" cy="581361"/>
            <a:chOff x="0" y="0"/>
            <a:chExt cx="1587375" cy="253510"/>
          </a:xfrm>
        </p:grpSpPr>
        <p:sp>
          <p:nvSpPr>
            <p:cNvPr id="9" name="Freeform 9"/>
            <p:cNvSpPr/>
            <p:nvPr/>
          </p:nvSpPr>
          <p:spPr>
            <a:xfrm>
              <a:off x="0" y="0"/>
              <a:ext cx="1587375" cy="253510"/>
            </a:xfrm>
            <a:custGeom>
              <a:avLst/>
              <a:gdLst/>
              <a:ahLst/>
              <a:cxnLst/>
              <a:rect l="l" t="t" r="r" b="b"/>
              <a:pathLst>
                <a:path w="1587375" h="253510">
                  <a:moveTo>
                    <a:pt x="22154" y="0"/>
                  </a:moveTo>
                  <a:lnTo>
                    <a:pt x="1565221" y="0"/>
                  </a:lnTo>
                  <a:cubicBezTo>
                    <a:pt x="1577456" y="0"/>
                    <a:pt x="1587375" y="9919"/>
                    <a:pt x="1587375" y="22154"/>
                  </a:cubicBezTo>
                  <a:lnTo>
                    <a:pt x="1587375" y="231356"/>
                  </a:lnTo>
                  <a:cubicBezTo>
                    <a:pt x="1587375" y="243591"/>
                    <a:pt x="1577456" y="253510"/>
                    <a:pt x="1565221" y="253510"/>
                  </a:cubicBezTo>
                  <a:lnTo>
                    <a:pt x="22154" y="253510"/>
                  </a:lnTo>
                  <a:cubicBezTo>
                    <a:pt x="9919" y="253510"/>
                    <a:pt x="0" y="243591"/>
                    <a:pt x="0" y="231356"/>
                  </a:cubicBezTo>
                  <a:lnTo>
                    <a:pt x="0" y="22154"/>
                  </a:lnTo>
                  <a:cubicBezTo>
                    <a:pt x="0" y="9919"/>
                    <a:pt x="9919" y="0"/>
                    <a:pt x="22154" y="0"/>
                  </a:cubicBezTo>
                  <a:close/>
                </a:path>
              </a:pathLst>
            </a:custGeom>
            <a:solidFill>
              <a:srgbClr val="FD8100"/>
            </a:solidFill>
          </p:spPr>
          <p:txBody>
            <a:bodyPr/>
            <a:lstStyle/>
            <a:p>
              <a:endParaRPr lang="en-US" sz="1200"/>
            </a:p>
          </p:txBody>
        </p:sp>
        <p:sp>
          <p:nvSpPr>
            <p:cNvPr id="10" name="TextBox 10"/>
            <p:cNvSpPr txBox="1"/>
            <p:nvPr/>
          </p:nvSpPr>
          <p:spPr>
            <a:xfrm>
              <a:off x="0" y="-38100"/>
              <a:ext cx="1587375" cy="29161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872274" y="2324736"/>
            <a:ext cx="3640404" cy="2000578"/>
            <a:chOff x="0" y="-38100"/>
            <a:chExt cx="1587442" cy="872376"/>
          </a:xfrm>
        </p:grpSpPr>
        <p:sp>
          <p:nvSpPr>
            <p:cNvPr id="12" name="Freeform 12"/>
            <p:cNvSpPr/>
            <p:nvPr/>
          </p:nvSpPr>
          <p:spPr>
            <a:xfrm>
              <a:off x="0" y="0"/>
              <a:ext cx="1587442" cy="834276"/>
            </a:xfrm>
            <a:custGeom>
              <a:avLst/>
              <a:gdLst/>
              <a:ahLst/>
              <a:cxnLst/>
              <a:rect l="l" t="t" r="r" b="b"/>
              <a:pathLst>
                <a:path w="1587442" h="834276">
                  <a:moveTo>
                    <a:pt x="22153" y="0"/>
                  </a:moveTo>
                  <a:lnTo>
                    <a:pt x="1565289" y="0"/>
                  </a:lnTo>
                  <a:cubicBezTo>
                    <a:pt x="1577524" y="0"/>
                    <a:pt x="1587442" y="9918"/>
                    <a:pt x="1587442" y="22153"/>
                  </a:cubicBezTo>
                  <a:lnTo>
                    <a:pt x="1587442" y="812123"/>
                  </a:lnTo>
                  <a:cubicBezTo>
                    <a:pt x="1587442" y="817998"/>
                    <a:pt x="1585108" y="823633"/>
                    <a:pt x="1580953" y="827788"/>
                  </a:cubicBezTo>
                  <a:cubicBezTo>
                    <a:pt x="1576799" y="831942"/>
                    <a:pt x="1571164" y="834276"/>
                    <a:pt x="1565289" y="834276"/>
                  </a:cubicBezTo>
                  <a:lnTo>
                    <a:pt x="22153" y="834276"/>
                  </a:lnTo>
                  <a:cubicBezTo>
                    <a:pt x="9918" y="834276"/>
                    <a:pt x="0" y="824358"/>
                    <a:pt x="0" y="812123"/>
                  </a:cubicBezTo>
                  <a:lnTo>
                    <a:pt x="0" y="22153"/>
                  </a:lnTo>
                  <a:cubicBezTo>
                    <a:pt x="0" y="9918"/>
                    <a:pt x="9918" y="0"/>
                    <a:pt x="22153" y="0"/>
                  </a:cubicBezTo>
                  <a:close/>
                </a:path>
              </a:pathLst>
            </a:custGeom>
            <a:solidFill>
              <a:srgbClr val="001E47"/>
            </a:solidFill>
          </p:spPr>
          <p:txBody>
            <a:bodyPr/>
            <a:lstStyle/>
            <a:p>
              <a:endParaRPr lang="en-US" sz="1200"/>
            </a:p>
          </p:txBody>
        </p:sp>
        <p:sp>
          <p:nvSpPr>
            <p:cNvPr id="13" name="TextBox 13"/>
            <p:cNvSpPr txBox="1"/>
            <p:nvPr/>
          </p:nvSpPr>
          <p:spPr>
            <a:xfrm>
              <a:off x="0" y="-38100"/>
              <a:ext cx="1587442" cy="872376"/>
            </a:xfrm>
            <a:prstGeom prst="rect">
              <a:avLst/>
            </a:prstGeom>
          </p:spPr>
          <p:txBody>
            <a:bodyPr lIns="33867" tIns="33867" rIns="33867" bIns="33867" rtlCol="0" anchor="ctr"/>
            <a:lstStyle/>
            <a:p>
              <a:pPr algn="ctr">
                <a:lnSpc>
                  <a:spcPts val="1773"/>
                </a:lnSpc>
                <a:spcBef>
                  <a:spcPct val="0"/>
                </a:spcBef>
              </a:pPr>
              <a:endParaRPr sz="1200"/>
            </a:p>
          </p:txBody>
        </p:sp>
      </p:grpSp>
      <p:sp>
        <p:nvSpPr>
          <p:cNvPr id="16" name="Rectangle 15"/>
          <p:cNvSpPr/>
          <p:nvPr/>
        </p:nvSpPr>
        <p:spPr>
          <a:xfrm>
            <a:off x="817876" y="1488660"/>
            <a:ext cx="3597028" cy="502573"/>
          </a:xfrm>
          <a:prstGeom prst="rect">
            <a:avLst/>
          </a:prstGeom>
        </p:spPr>
        <p:txBody>
          <a:bodyPr wrap="square">
            <a:spAutoFit/>
          </a:bodyPr>
          <a:lstStyle/>
          <a:p>
            <a:pPr algn="ctr"/>
            <a:r>
              <a:rPr lang="en-US" sz="1333">
                <a:solidFill>
                  <a:schemeClr val="bg1"/>
                </a:solidFill>
                <a:latin typeface="Arial" panose="020B0604020202020204" pitchFamily="34" charset="0"/>
                <a:cs typeface="Arial" panose="020B0604020202020204" pitchFamily="34" charset="0"/>
              </a:rPr>
              <a:t>Assist faculty in award stewardship, compliance, management and closeout</a:t>
            </a:r>
          </a:p>
        </p:txBody>
      </p:sp>
      <p:sp>
        <p:nvSpPr>
          <p:cNvPr id="17" name="Rectangle 16"/>
          <p:cNvSpPr/>
          <p:nvPr/>
        </p:nvSpPr>
        <p:spPr>
          <a:xfrm>
            <a:off x="915189" y="2570574"/>
            <a:ext cx="6096000" cy="1528175"/>
          </a:xfrm>
          <a:prstGeom prst="rect">
            <a:avLst/>
          </a:prstGeom>
        </p:spPr>
        <p:txBody>
          <a:bodyPr>
            <a:spAutoFit/>
          </a:bodyPr>
          <a:lstStyle/>
          <a:p>
            <a:r>
              <a:rPr lang="en-US" sz="1333">
                <a:solidFill>
                  <a:schemeClr val="bg1"/>
                </a:solidFill>
                <a:latin typeface="Arial" panose="020B0604020202020204" pitchFamily="34" charset="0"/>
                <a:cs typeface="Arial" panose="020B0604020202020204" pitchFamily="34" charset="0"/>
              </a:rPr>
              <a:t>Key Initiatives:</a:t>
            </a:r>
          </a:p>
          <a:p>
            <a:endParaRPr lang="en-US" sz="1333">
              <a:solidFill>
                <a:schemeClr val="bg1"/>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setup</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Management and Oversight</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Regulatory and Policy Compliance</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Lifecycle Management</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Closeout</a:t>
            </a:r>
          </a:p>
        </p:txBody>
      </p:sp>
      <p:sp>
        <p:nvSpPr>
          <p:cNvPr id="25" name="TextBox 24">
            <a:extLst>
              <a:ext uri="{FF2B5EF4-FFF2-40B4-BE49-F238E27FC236}">
                <a16:creationId xmlns:a16="http://schemas.microsoft.com/office/drawing/2014/main" id="{F2466FF6-F4E3-B3C4-C6D1-FBE7FE64D79C}"/>
              </a:ext>
            </a:extLst>
          </p:cNvPr>
          <p:cNvSpPr txBox="1"/>
          <p:nvPr/>
        </p:nvSpPr>
        <p:spPr>
          <a:xfrm>
            <a:off x="4775200" y="1344450"/>
            <a:ext cx="6502400" cy="5037213"/>
          </a:xfrm>
          <a:prstGeom prst="rect">
            <a:avLst/>
          </a:prstGeom>
          <a:noFill/>
        </p:spPr>
        <p:txBody>
          <a:bodyPr wrap="square">
            <a:spAutoFit/>
          </a:bodyPr>
          <a:lstStyle/>
          <a:p>
            <a:r>
              <a:rPr lang="en-US" sz="1400" b="1">
                <a:solidFill>
                  <a:schemeClr val="accent2"/>
                </a:solidFill>
                <a:latin typeface="Arial" panose="020B0604020202020204" pitchFamily="34" charset="0"/>
                <a:cs typeface="Arial" panose="020B0604020202020204" pitchFamily="34" charset="0"/>
              </a:rPr>
              <a:t>Award lifecycle management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Provide ongoing oversight and coordination of award activities, including sponsor approvals and modifications.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OSP Post Award will assist with:</a:t>
            </a:r>
          </a:p>
          <a:p>
            <a:r>
              <a:rPr lang="en-US" sz="1400">
                <a:latin typeface="Arial" panose="020B0604020202020204" pitchFamily="34" charset="0"/>
                <a:cs typeface="Arial" panose="020B0604020202020204" pitchFamily="34" charset="0"/>
              </a:rPr>
              <a:t>	-Additional Allocations</a:t>
            </a:r>
          </a:p>
          <a:p>
            <a:r>
              <a:rPr lang="en-US" sz="1400">
                <a:latin typeface="Arial" panose="020B0604020202020204" pitchFamily="34" charset="0"/>
                <a:cs typeface="Arial" panose="020B0604020202020204" pitchFamily="34" charset="0"/>
              </a:rPr>
              <a:t>	-Budget Revisions</a:t>
            </a:r>
          </a:p>
          <a:p>
            <a:r>
              <a:rPr lang="en-US" sz="1400">
                <a:latin typeface="Arial" panose="020B0604020202020204" pitchFamily="34" charset="0"/>
                <a:cs typeface="Arial" panose="020B0604020202020204" pitchFamily="34" charset="0"/>
              </a:rPr>
              <a:t>	-Change of PI or Co-PI</a:t>
            </a:r>
          </a:p>
          <a:p>
            <a:r>
              <a:rPr lang="en-US" sz="1400">
                <a:latin typeface="Arial" panose="020B0604020202020204" pitchFamily="34" charset="0"/>
                <a:cs typeface="Arial" panose="020B0604020202020204" pitchFamily="34" charset="0"/>
              </a:rPr>
              <a:t>	-No Cost Extensions</a:t>
            </a:r>
          </a:p>
          <a:p>
            <a:r>
              <a:rPr lang="en-US" sz="1400">
                <a:latin typeface="Arial" panose="020B0604020202020204" pitchFamily="34" charset="0"/>
                <a:cs typeface="Arial" panose="020B0604020202020204" pitchFamily="34" charset="0"/>
              </a:rPr>
              <a:t>	-Internal NCEs or Pre-Award Allocations</a:t>
            </a:r>
          </a:p>
          <a:p>
            <a:r>
              <a:rPr lang="en-US" sz="1400">
                <a:latin typeface="Arial" panose="020B0604020202020204" pitchFamily="34" charset="0"/>
                <a:cs typeface="Arial" panose="020B0604020202020204" pitchFamily="34" charset="0"/>
              </a:rPr>
              <a:t>	-Change in Scope of work</a:t>
            </a:r>
          </a:p>
          <a:p>
            <a:r>
              <a:rPr lang="en-US" sz="1400">
                <a:latin typeface="Arial" panose="020B0604020202020204" pitchFamily="34" charset="0"/>
                <a:cs typeface="Arial" panose="020B0604020202020204" pitchFamily="34" charset="0"/>
              </a:rPr>
              <a:t>	-Others Post-Award actions as needed</a:t>
            </a:r>
          </a:p>
          <a:p>
            <a:br>
              <a:rPr lang="en-US" sz="1400" b="1">
                <a:solidFill>
                  <a:schemeClr val="accent2"/>
                </a:solidFill>
                <a:latin typeface="Arial" panose="020B0604020202020204" pitchFamily="34" charset="0"/>
                <a:cs typeface="Arial" panose="020B0604020202020204" pitchFamily="34" charset="0"/>
              </a:rPr>
            </a:br>
            <a:r>
              <a:rPr lang="en-US" sz="1400" b="1">
                <a:solidFill>
                  <a:schemeClr val="accent2"/>
                </a:solidFill>
                <a:latin typeface="Arial" panose="020B0604020202020204" pitchFamily="34" charset="0"/>
                <a:cs typeface="Arial" panose="020B0604020202020204" pitchFamily="34" charset="0"/>
              </a:rPr>
              <a:t>Closeout requirements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Track and ensure timely and compliant award closeout.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Standard Closeout reporting requirements include:</a:t>
            </a:r>
          </a:p>
          <a:p>
            <a:pPr>
              <a:buNone/>
            </a:pPr>
            <a:r>
              <a:rPr lang="en-US" sz="1400">
                <a:latin typeface="Arial" panose="020B0604020202020204" pitchFamily="34" charset="0"/>
                <a:cs typeface="Arial" panose="020B0604020202020204" pitchFamily="34" charset="0"/>
              </a:rPr>
              <a:t>	-Final technical reports </a:t>
            </a:r>
          </a:p>
          <a:p>
            <a:pPr>
              <a:buNone/>
            </a:pPr>
            <a:r>
              <a:rPr lang="en-US" sz="1400">
                <a:latin typeface="Arial" panose="020B0604020202020204" pitchFamily="34" charset="0"/>
                <a:cs typeface="Arial" panose="020B0604020202020204" pitchFamily="34" charset="0"/>
              </a:rPr>
              <a:t>	-Final financial reports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-Final Invoice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-Property reports</a:t>
            </a:r>
          </a:p>
          <a:p>
            <a:pPr>
              <a:buNone/>
            </a:pPr>
            <a:r>
              <a:rPr lang="en-US" sz="1400">
                <a:latin typeface="Arial" panose="020B0604020202020204" pitchFamily="34" charset="0"/>
                <a:cs typeface="Arial" panose="020B0604020202020204" pitchFamily="34" charset="0"/>
              </a:rPr>
              <a:t>	-Inventory reports </a:t>
            </a:r>
          </a:p>
          <a:p>
            <a:pPr>
              <a:buNone/>
            </a:pPr>
            <a:endParaRPr lang="en-US" sz="1400">
              <a:latin typeface="Arial" panose="020B0604020202020204" pitchFamily="34" charset="0"/>
              <a:cs typeface="Arial" panose="020B0604020202020204" pitchFamily="34" charset="0"/>
            </a:endParaRPr>
          </a:p>
          <a:p>
            <a:pPr>
              <a:buNone/>
            </a:pPr>
            <a:endParaRPr lang="en-US" sz="1400">
              <a:latin typeface="Arial" panose="020B0604020202020204" pitchFamily="34" charset="0"/>
              <a:cs typeface="Arial" panose="020B0604020202020204" pitchFamily="34" charset="0"/>
            </a:endParaRPr>
          </a:p>
          <a:p>
            <a:endParaRPr lang="en-US" sz="1333" b="1">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CCF9D3D-C84C-09A3-408B-59F4373E52CF}"/>
              </a:ext>
            </a:extLst>
          </p:cNvPr>
          <p:cNvSpPr txBox="1"/>
          <p:nvPr/>
        </p:nvSpPr>
        <p:spPr>
          <a:xfrm>
            <a:off x="1123468" y="6534834"/>
            <a:ext cx="9538613" cy="338554"/>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utep.edu/research/office-of-sponsored-projects/services/post-award.htm</a:t>
            </a:r>
          </a:p>
        </p:txBody>
      </p:sp>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68" y="6276926"/>
            <a:ext cx="599785" cy="515815"/>
          </a:xfrm>
          <a:prstGeom prst="rect">
            <a:avLst/>
          </a:prstGeom>
        </p:spPr>
      </p:pic>
      <p:sp>
        <p:nvSpPr>
          <p:cNvPr id="18" name="Rectangle 17">
            <a:extLst>
              <a:ext uri="{FF2B5EF4-FFF2-40B4-BE49-F238E27FC236}">
                <a16:creationId xmlns:a16="http://schemas.microsoft.com/office/drawing/2014/main" id="{132689A9-6D57-A126-16FE-31EAD3A9AF07}"/>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31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71932" y="116753"/>
            <a:ext cx="3554113" cy="695417"/>
          </a:xfrm>
          <a:prstGeom prst="rect">
            <a:avLst/>
          </a:prstGeom>
        </p:spPr>
        <p:txBody>
          <a:bodyPr lIns="33867" tIns="33867" rIns="33867" bIns="33867" rtlCol="0" anchor="ctr"/>
          <a:lstStyle/>
          <a:p>
            <a:pPr algn="ctr">
              <a:lnSpc>
                <a:spcPts val="1773"/>
              </a:lnSpc>
              <a:spcBef>
                <a:spcPct val="0"/>
              </a:spcBef>
            </a:pPr>
            <a:endParaRPr sz="1200"/>
          </a:p>
        </p:txBody>
      </p:sp>
      <p:sp>
        <p:nvSpPr>
          <p:cNvPr id="16" name="Rectangle 15"/>
          <p:cNvSpPr/>
          <p:nvPr/>
        </p:nvSpPr>
        <p:spPr>
          <a:xfrm>
            <a:off x="817876" y="1488660"/>
            <a:ext cx="3597028" cy="502573"/>
          </a:xfrm>
          <a:prstGeom prst="rect">
            <a:avLst/>
          </a:prstGeom>
        </p:spPr>
        <p:txBody>
          <a:bodyPr wrap="square">
            <a:spAutoFit/>
          </a:bodyPr>
          <a:lstStyle/>
          <a:p>
            <a:pPr algn="ctr"/>
            <a:r>
              <a:rPr lang="en-US" sz="1333">
                <a:solidFill>
                  <a:schemeClr val="bg1"/>
                </a:solidFill>
                <a:latin typeface="Arial" panose="020B0604020202020204" pitchFamily="34" charset="0"/>
                <a:cs typeface="Arial" panose="020B0604020202020204" pitchFamily="34" charset="0"/>
              </a:rPr>
              <a:t>Assist faculty in award stewardship, compliance, management and closeout</a:t>
            </a:r>
          </a:p>
        </p:txBody>
      </p:sp>
      <p:sp>
        <p:nvSpPr>
          <p:cNvPr id="17" name="Rectangle 16"/>
          <p:cNvSpPr/>
          <p:nvPr/>
        </p:nvSpPr>
        <p:spPr>
          <a:xfrm>
            <a:off x="915189" y="2570574"/>
            <a:ext cx="6096000" cy="1528175"/>
          </a:xfrm>
          <a:prstGeom prst="rect">
            <a:avLst/>
          </a:prstGeom>
        </p:spPr>
        <p:txBody>
          <a:bodyPr>
            <a:spAutoFit/>
          </a:bodyPr>
          <a:lstStyle/>
          <a:p>
            <a:r>
              <a:rPr lang="en-US" sz="1333">
                <a:solidFill>
                  <a:schemeClr val="bg1"/>
                </a:solidFill>
                <a:latin typeface="Arial" panose="020B0604020202020204" pitchFamily="34" charset="0"/>
                <a:cs typeface="Arial" panose="020B0604020202020204" pitchFamily="34" charset="0"/>
              </a:rPr>
              <a:t>Key Initiatives:</a:t>
            </a:r>
          </a:p>
          <a:p>
            <a:endParaRPr lang="en-US" sz="1333">
              <a:solidFill>
                <a:schemeClr val="bg1"/>
              </a:solidFill>
              <a:latin typeface="Arial" panose="020B0604020202020204" pitchFamily="34" charset="0"/>
              <a:cs typeface="Arial" panose="020B0604020202020204" pitchFamily="34" charset="0"/>
            </a:endParaRP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setup</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Management and Oversight</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Regulatory and Policy Compliance</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Lifecycle Management</a:t>
            </a:r>
          </a:p>
          <a:p>
            <a:pPr marL="190510" indent="-190510">
              <a:buFont typeface="Arial" panose="020B0604020202020204" pitchFamily="34" charset="0"/>
              <a:buChar char="•"/>
            </a:pPr>
            <a:r>
              <a:rPr lang="en-US" sz="1333">
                <a:solidFill>
                  <a:schemeClr val="bg1"/>
                </a:solidFill>
                <a:latin typeface="Arial" panose="020B0604020202020204" pitchFamily="34" charset="0"/>
                <a:cs typeface="Arial" panose="020B0604020202020204" pitchFamily="34" charset="0"/>
              </a:rPr>
              <a:t>Award Closeout</a:t>
            </a:r>
          </a:p>
        </p:txBody>
      </p:sp>
      <p:sp>
        <p:nvSpPr>
          <p:cNvPr id="25" name="TextBox 24">
            <a:extLst>
              <a:ext uri="{FF2B5EF4-FFF2-40B4-BE49-F238E27FC236}">
                <a16:creationId xmlns:a16="http://schemas.microsoft.com/office/drawing/2014/main" id="{F2466FF6-F4E3-B3C4-C6D1-FBE7FE64D79C}"/>
              </a:ext>
            </a:extLst>
          </p:cNvPr>
          <p:cNvSpPr txBox="1"/>
          <p:nvPr/>
        </p:nvSpPr>
        <p:spPr>
          <a:xfrm>
            <a:off x="1271453" y="1312599"/>
            <a:ext cx="9242641" cy="5232202"/>
          </a:xfrm>
          <a:prstGeom prst="rect">
            <a:avLst/>
          </a:prstGeom>
          <a:noFill/>
        </p:spPr>
        <p:txBody>
          <a:bodyPr wrap="square">
            <a:spAutoFit/>
          </a:bodyPr>
          <a:lstStyle/>
          <a:p>
            <a:r>
              <a:rPr lang="en-US" sz="2000">
                <a:solidFill>
                  <a:schemeClr val="accent2"/>
                </a:solidFill>
                <a:latin typeface="Arial" panose="020B0604020202020204" pitchFamily="34" charset="0"/>
                <a:cs typeface="Arial" panose="020B0604020202020204" pitchFamily="34" charset="0"/>
              </a:rPr>
              <a:t>Small Dollar Awards</a:t>
            </a:r>
          </a:p>
          <a:p>
            <a:endParaRPr lang="en-US" sz="1400">
              <a:latin typeface="Arial" panose="020B0604020202020204" pitchFamily="34" charset="0"/>
              <a:cs typeface="Arial" panose="020B0604020202020204" pitchFamily="34" charset="0"/>
            </a:endParaRPr>
          </a:p>
          <a:p>
            <a:r>
              <a:rPr lang="en-US" sz="1400">
                <a:solidFill>
                  <a:schemeClr val="accent2"/>
                </a:solidFill>
                <a:latin typeface="Arial" panose="020B0604020202020204" pitchFamily="34" charset="0"/>
                <a:cs typeface="Arial" panose="020B0604020202020204" pitchFamily="34" charset="0"/>
              </a:rPr>
              <a:t>Definition:</a:t>
            </a:r>
          </a:p>
          <a:p>
            <a:r>
              <a:rPr lang="en-US" sz="1400">
                <a:latin typeface="Arial" panose="020B0604020202020204" pitchFamily="34" charset="0"/>
                <a:cs typeface="Arial" panose="020B0604020202020204" pitchFamily="34" charset="0"/>
              </a:rPr>
              <a:t> External funding, typically under $15,000, with limited administrative, reporting, or compliance requirements.</a:t>
            </a:r>
          </a:p>
          <a:p>
            <a:r>
              <a:rPr lang="en-US" sz="1400">
                <a:solidFill>
                  <a:schemeClr val="accent2"/>
                </a:solidFill>
                <a:latin typeface="Arial" panose="020B0604020202020204" pitchFamily="34" charset="0"/>
                <a:cs typeface="Arial" panose="020B0604020202020204" pitchFamily="34" charset="0"/>
              </a:rPr>
              <a:t>Criteria:</a:t>
            </a:r>
          </a:p>
          <a:p>
            <a:r>
              <a:rPr lang="en-US" sz="1400">
                <a:latin typeface="Arial" panose="020B0604020202020204" pitchFamily="34" charset="0"/>
                <a:cs typeface="Arial" panose="020B0604020202020204" pitchFamily="34" charset="0"/>
              </a:rPr>
              <a:t>-The award is small in amount. (less than 15,000)</a:t>
            </a:r>
          </a:p>
          <a:p>
            <a:r>
              <a:rPr lang="en-US" sz="1400">
                <a:latin typeface="Arial" panose="020B0604020202020204" pitchFamily="34" charset="0"/>
                <a:cs typeface="Arial" panose="020B0604020202020204" pitchFamily="34" charset="0"/>
              </a:rPr>
              <a:t>-The sponsor does not require formal financial reporting, detailed documentation, or compliance oversight that would require OSP or other R&amp;I offices review and approval.</a:t>
            </a:r>
          </a:p>
          <a:p>
            <a:r>
              <a:rPr lang="en-US" sz="1400">
                <a:solidFill>
                  <a:schemeClr val="accent2"/>
                </a:solidFill>
                <a:latin typeface="Arial" panose="020B0604020202020204" pitchFamily="34" charset="0"/>
                <a:cs typeface="Arial" panose="020B0604020202020204" pitchFamily="34" charset="0"/>
              </a:rPr>
              <a:t>Requirements:</a:t>
            </a:r>
          </a:p>
          <a:p>
            <a:r>
              <a:rPr lang="en-US" sz="1400">
                <a:latin typeface="Arial" panose="020B0604020202020204" pitchFamily="34" charset="0"/>
                <a:cs typeface="Arial" panose="020B0604020202020204" pitchFamily="34" charset="0"/>
              </a:rPr>
              <a:t>A University cost center may be established under the requesting department or college with the approval of the Budget Office and relevant department or college.</a:t>
            </a:r>
          </a:p>
          <a:p>
            <a:r>
              <a:rPr lang="en-US" sz="1400">
                <a:latin typeface="Arial" panose="020B0604020202020204" pitchFamily="34" charset="0"/>
                <a:cs typeface="Arial" panose="020B0604020202020204" pitchFamily="34" charset="0"/>
              </a:rPr>
              <a:t>The department or college assumes full fiscal and administrative responsibility, including expenditure tracking, billing and communication with the sponsor.</a:t>
            </a:r>
          </a:p>
          <a:p>
            <a:r>
              <a:rPr lang="en-US" sz="1400">
                <a:latin typeface="Arial" panose="020B0604020202020204" pitchFamily="34" charset="0"/>
                <a:cs typeface="Arial" panose="020B0604020202020204" pitchFamily="34" charset="0"/>
              </a:rPr>
              <a:t>OSP and GMA will not manage or oversee the account but may provide procedural guidance in conjunction with other relevant parties at the University.</a:t>
            </a:r>
          </a:p>
          <a:p>
            <a:r>
              <a:rPr lang="en-US" sz="1400">
                <a:solidFill>
                  <a:schemeClr val="accent2"/>
                </a:solidFill>
                <a:latin typeface="Arial" panose="020B0604020202020204" pitchFamily="34" charset="0"/>
                <a:cs typeface="Arial" panose="020B0604020202020204" pitchFamily="34" charset="0"/>
              </a:rPr>
              <a:t>Policy link:</a:t>
            </a:r>
          </a:p>
          <a:p>
            <a:r>
              <a:rPr lang="en-US" sz="1400">
                <a:latin typeface="Arial" panose="020B0604020202020204" pitchFamily="34" charset="0"/>
                <a:cs typeface="Arial" panose="020B0604020202020204" pitchFamily="34" charset="0"/>
                <a:hlinkClick r:id="rId2"/>
              </a:rPr>
              <a:t>https://www.utep.edu/research/office-of-sponsored-projects/policies/admin-small-dollar-awards.html</a:t>
            </a:r>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r>
              <a:rPr lang="en-US" sz="2000">
                <a:solidFill>
                  <a:schemeClr val="accent2"/>
                </a:solidFill>
                <a:latin typeface="Arial" panose="020B0604020202020204" pitchFamily="34" charset="0"/>
                <a:cs typeface="Arial" panose="020B0604020202020204" pitchFamily="34" charset="0"/>
              </a:rPr>
              <a:t>State Appropriation Funding</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Awards funded with State Appropriations funds are not managed by OSP.  Instead, they are administered by the Budget Office and set up as a cost center.</a:t>
            </a:r>
          </a:p>
          <a:p>
            <a:endParaRPr lang="en-US" sz="14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CCF9D3D-C84C-09A3-408B-59F4373E52CF}"/>
              </a:ext>
            </a:extLst>
          </p:cNvPr>
          <p:cNvSpPr txBox="1"/>
          <p:nvPr/>
        </p:nvSpPr>
        <p:spPr>
          <a:xfrm>
            <a:off x="1123468" y="6534834"/>
            <a:ext cx="9538613" cy="338554"/>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utep.edu/research/office-of-sponsored-projects/services/post-award.htm</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68" y="6276926"/>
            <a:ext cx="599785" cy="515815"/>
          </a:xfrm>
          <a:prstGeom prst="rect">
            <a:avLst/>
          </a:prstGeom>
        </p:spPr>
      </p:pic>
      <p:sp>
        <p:nvSpPr>
          <p:cNvPr id="18" name="Rectangle 17">
            <a:extLst>
              <a:ext uri="{FF2B5EF4-FFF2-40B4-BE49-F238E27FC236}">
                <a16:creationId xmlns:a16="http://schemas.microsoft.com/office/drawing/2014/main" id="{132689A9-6D57-A126-16FE-31EAD3A9AF07}"/>
              </a:ext>
            </a:extLst>
          </p:cNvPr>
          <p:cNvSpPr/>
          <p:nvPr/>
        </p:nvSpPr>
        <p:spPr>
          <a:xfrm>
            <a:off x="10974388" y="5849939"/>
            <a:ext cx="1217612" cy="1008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DB5B9FA-D3FF-B63C-8486-DCCF6615C9A0}"/>
              </a:ext>
            </a:extLst>
          </p:cNvPr>
          <p:cNvSpPr txBox="1">
            <a:spLocks noChangeArrowheads="1"/>
          </p:cNvSpPr>
          <p:nvPr/>
        </p:nvSpPr>
        <p:spPr bwMode="auto">
          <a:xfrm>
            <a:off x="167441" y="564207"/>
            <a:ext cx="1080694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600" b="1">
                <a:solidFill>
                  <a:schemeClr val="accent2"/>
                </a:solidFill>
                <a:latin typeface="Arial" panose="020B0604020202020204" pitchFamily="34" charset="0"/>
                <a:cs typeface="Arial" panose="020B0604020202020204" pitchFamily="34" charset="0"/>
              </a:rPr>
              <a:t>Office of Sponsored Projects </a:t>
            </a:r>
          </a:p>
        </p:txBody>
      </p:sp>
    </p:spTree>
    <p:extLst>
      <p:ext uri="{BB962C8B-B14F-4D97-AF65-F5344CB8AC3E}">
        <p14:creationId xmlns:p14="http://schemas.microsoft.com/office/powerpoint/2010/main" val="408707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09CC20E103574FB47AE44793F7026F" ma:contentTypeVersion="20" ma:contentTypeDescription="Create a new document." ma:contentTypeScope="" ma:versionID="6dd5e403a00dbcae29ba5aadd800dc00">
  <xsd:schema xmlns:xsd="http://www.w3.org/2001/XMLSchema" xmlns:xs="http://www.w3.org/2001/XMLSchema" xmlns:p="http://schemas.microsoft.com/office/2006/metadata/properties" xmlns:ns2="05c1d728-e7b0-44fb-bd1d-2c50e3cae910" xmlns:ns3="0a5a6eef-6063-4966-a2b5-d1888591d599" targetNamespace="http://schemas.microsoft.com/office/2006/metadata/properties" ma:root="true" ma:fieldsID="2508691194fa8e3bc6308107953ab737" ns2:_="" ns3:_="">
    <xsd:import namespace="05c1d728-e7b0-44fb-bd1d-2c50e3cae910"/>
    <xsd:import namespace="0a5a6eef-6063-4966-a2b5-d1888591d5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1d728-e7b0-44fb-bd1d-2c50e3cae9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4f3c37b-e669-41c2-88ae-a379b845643e}" ma:internalName="TaxCatchAll" ma:showField="CatchAllData" ma:web="05c1d728-e7b0-44fb-bd1d-2c50e3cae9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5a6eef-6063-4966-a2b5-d1888591d5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33a83bf-3dc4-4ddf-aecd-47f0779e4f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c1d728-e7b0-44fb-bd1d-2c50e3cae910" xsi:nil="true"/>
    <lcf76f155ced4ddcb4097134ff3c332f xmlns="0a5a6eef-6063-4966-a2b5-d1888591d5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2184D3-3F41-4267-9745-1072EF513A3B}">
  <ds:schemaRefs>
    <ds:schemaRef ds:uri="http://schemas.microsoft.com/sharepoint/v3/contenttype/forms"/>
  </ds:schemaRefs>
</ds:datastoreItem>
</file>

<file path=customXml/itemProps2.xml><?xml version="1.0" encoding="utf-8"?>
<ds:datastoreItem xmlns:ds="http://schemas.openxmlformats.org/officeDocument/2006/customXml" ds:itemID="{1AAAB3F6-52A9-4487-939A-7F98707FA166}">
  <ds:schemaRefs>
    <ds:schemaRef ds:uri="05c1d728-e7b0-44fb-bd1d-2c50e3cae910"/>
    <ds:schemaRef ds:uri="0a5a6eef-6063-4966-a2b5-d1888591d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CFFB9B-CBD6-4655-BA23-765BE88921FD}">
  <ds:schemaRefs>
    <ds:schemaRef ds:uri="05c1d728-e7b0-44fb-bd1d-2c50e3cae910"/>
    <ds:schemaRef ds:uri="0a5a6eef-6063-4966-a2b5-d1888591d599"/>
    <ds:schemaRef ds:uri="934cc8a8-0dfa-455c-accc-203a85b319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4508</Words>
  <Application>Microsoft Office PowerPoint</Application>
  <PresentationFormat>Widescreen</PresentationFormat>
  <Paragraphs>739</Paragraphs>
  <Slides>39</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39</vt:i4>
      </vt:variant>
    </vt:vector>
  </HeadingPairs>
  <TitlesOfParts>
    <vt:vector size="53" baseType="lpstr">
      <vt:lpstr>Aptos</vt:lpstr>
      <vt:lpstr>Aptos Narrow</vt:lpstr>
      <vt:lpstr>Arial</vt:lpstr>
      <vt:lpstr>Calibri</vt:lpstr>
      <vt:lpstr>Calibri Light</vt:lpstr>
      <vt:lpstr>DM Sans</vt:lpstr>
      <vt:lpstr>Lato Light</vt:lpstr>
      <vt:lpstr>Open Sans Light</vt:lpstr>
      <vt:lpstr>Open Sans Semibold</vt:lpstr>
      <vt:lpstr>Poppins</vt:lpstr>
      <vt:lpstr>Wingdings</vt:lpstr>
      <vt:lpstr>Office Theme</vt:lpstr>
      <vt:lpstr>Inside Slide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Chavez, Alejandra E</cp:lastModifiedBy>
  <cp:revision>1</cp:revision>
  <cp:lastPrinted>2025-06-26T18:50:43Z</cp:lastPrinted>
  <dcterms:created xsi:type="dcterms:W3CDTF">2017-04-10T20:48:15Z</dcterms:created>
  <dcterms:modified xsi:type="dcterms:W3CDTF">2026-06-11T20:07:44Z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2024-05-06T17:47:42Z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cb8d432c-19bf-4834-be17-baf76e43adca</vt:lpwstr>
  </property>
  <property fmtid="{D5CDD505-2E9C-101B-9397-08002B2CF9AE}" pid="8" name="MSIP_Label_b73649dc-6fee-4eb8-a128-734c3c842ea8_ContentBits">
    <vt:lpwstr>0</vt:lpwstr>
  </property>
  <property fmtid="{D5CDD505-2E9C-101B-9397-08002B2CF9AE}" pid="9" name="MediaServiceImageTags">
    <vt:lpwstr/>
  </property>
  <property fmtid="{D5CDD505-2E9C-101B-9397-08002B2CF9AE}" pid="10" name="ContentTypeId">
    <vt:lpwstr>0x0101009309CC20E103574FB47AE44793F7026F</vt:lpwstr>
  </property>
</Properties>
</file>