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57" r:id="rId3"/>
    <p:sldId id="268" r:id="rId4"/>
    <p:sldId id="269" r:id="rId5"/>
    <p:sldId id="270" r:id="rId6"/>
    <p:sldId id="271" r:id="rId7"/>
    <p:sldId id="274" r:id="rId8"/>
    <p:sldId id="264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7DC814-BAD0-4CB6-8759-EE92081EEDBC}" v="21" dt="2026-09-09T21:20:40.7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addSld delSld modSld">
      <pc:chgData name="Navarro, Krysten A" userId="b7169f5f-d46c-4cf1-8195-d10e9ff7e7f1" providerId="ADAL" clId="{694A5C7A-2432-4FC9-B20F-292CBBF6E5F7}" dt="2026-09-10T17:11:13.452" v="126" actId="2696"/>
      <pc:docMkLst>
        <pc:docMk/>
      </pc:docMkLst>
      <pc:sldChg chg="del">
        <pc:chgData name="Navarro, Krysten A" userId="b7169f5f-d46c-4cf1-8195-d10e9ff7e7f1" providerId="ADAL" clId="{694A5C7A-2432-4FC9-B20F-292CBBF6E5F7}" dt="2026-09-10T17:11:13.452" v="126" actId="2696"/>
        <pc:sldMkLst>
          <pc:docMk/>
          <pc:sldMk cId="3711634316" sldId="272"/>
        </pc:sldMkLst>
      </pc:sldChg>
      <pc:sldChg chg="modSp add del mod setBg">
        <pc:chgData name="Navarro, Krysten A" userId="b7169f5f-d46c-4cf1-8195-d10e9ff7e7f1" providerId="ADAL" clId="{694A5C7A-2432-4FC9-B20F-292CBBF6E5F7}" dt="2026-09-09T21:22:48.644" v="125" actId="1076"/>
        <pc:sldMkLst>
          <pc:docMk/>
          <pc:sldMk cId="1790204022" sldId="276"/>
        </pc:sldMkLst>
        <pc:spChg chg="mod">
          <ac:chgData name="Navarro, Krysten A" userId="b7169f5f-d46c-4cf1-8195-d10e9ff7e7f1" providerId="ADAL" clId="{694A5C7A-2432-4FC9-B20F-292CBBF6E5F7}" dt="2026-09-09T21:17:09.277" v="74" actId="14100"/>
          <ac:spMkLst>
            <pc:docMk/>
            <pc:sldMk cId="1790204022" sldId="276"/>
            <ac:spMk id="6" creationId="{17E1755D-5BF3-285B-0B85-0B2D7B0C1C06}"/>
          </ac:spMkLst>
        </pc:spChg>
        <pc:spChg chg="mod">
          <ac:chgData name="Navarro, Krysten A" userId="b7169f5f-d46c-4cf1-8195-d10e9ff7e7f1" providerId="ADAL" clId="{694A5C7A-2432-4FC9-B20F-292CBBF6E5F7}" dt="2026-09-09T21:22:48.644" v="125" actId="1076"/>
          <ac:spMkLst>
            <pc:docMk/>
            <pc:sldMk cId="1790204022" sldId="276"/>
            <ac:spMk id="7" creationId="{B5ADCDE8-67D1-3ED9-CB97-A50C99FFFC81}"/>
          </ac:spMkLst>
        </pc:spChg>
        <pc:grpChg chg="mod">
          <ac:chgData name="Navarro, Krysten A" userId="b7169f5f-d46c-4cf1-8195-d10e9ff7e7f1" providerId="ADAL" clId="{694A5C7A-2432-4FC9-B20F-292CBBF6E5F7}" dt="2026-09-09T21:17:17.470" v="75" actId="14100"/>
          <ac:grpSpMkLst>
            <pc:docMk/>
            <pc:sldMk cId="1790204022" sldId="276"/>
            <ac:grpSpMk id="3" creationId="{0BAE1891-C8FA-EF98-9870-6890C67348CD}"/>
          </ac:grpSpMkLst>
        </pc:grpChg>
        <pc:graphicFrameChg chg="mod modGraphic">
          <ac:chgData name="Navarro, Krysten A" userId="b7169f5f-d46c-4cf1-8195-d10e9ff7e7f1" providerId="ADAL" clId="{694A5C7A-2432-4FC9-B20F-292CBBF6E5F7}" dt="2026-09-09T21:22:43.612" v="124" actId="12788"/>
          <ac:graphicFrameMkLst>
            <pc:docMk/>
            <pc:sldMk cId="1790204022" sldId="276"/>
            <ac:graphicFrameMk id="2" creationId="{17B47BDA-7936-3F88-A942-77206AFA4B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9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C8443E9-991A-5CE8-61D5-869B914D15EC}"/>
              </a:ext>
            </a:extLst>
          </p:cNvPr>
          <p:cNvSpPr/>
          <p:nvPr/>
        </p:nvSpPr>
        <p:spPr>
          <a:xfrm>
            <a:off x="6357928" y="4002183"/>
            <a:ext cx="1194564" cy="48403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Other Major Requirements Choose 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9164242" y="301183"/>
            <a:ext cx="1194564" cy="27500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Chemistry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7747232" y="293488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Biology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DBD052-C052-4200-73B1-A4A23CBBDF8E}"/>
              </a:ext>
            </a:extLst>
          </p:cNvPr>
          <p:cNvSpPr/>
          <p:nvPr/>
        </p:nvSpPr>
        <p:spPr>
          <a:xfrm>
            <a:off x="7767847" y="3068609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Electives 12 hours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356616" y="94910"/>
            <a:ext cx="4132831" cy="34793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B.S.- Cellular &amp; Molecular Biochemistry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3DB88D-4B6B-1A21-5B3D-9B4EFF7C1732}"/>
              </a:ext>
            </a:extLst>
          </p:cNvPr>
          <p:cNvSpPr/>
          <p:nvPr/>
        </p:nvSpPr>
        <p:spPr>
          <a:xfrm>
            <a:off x="6283953" y="3924189"/>
            <a:ext cx="1339034" cy="1249590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9086265" y="166217"/>
            <a:ext cx="1339034" cy="1877482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FA1AEC-C5AB-AC7C-15D7-140045EE1AF2}"/>
              </a:ext>
            </a:extLst>
          </p:cNvPr>
          <p:cNvSpPr/>
          <p:nvPr/>
        </p:nvSpPr>
        <p:spPr>
          <a:xfrm>
            <a:off x="7712820" y="2963859"/>
            <a:ext cx="1339034" cy="1522354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7674606" y="176359"/>
            <a:ext cx="1339034" cy="2524913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73786" y="619044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73786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1403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69747" y="982839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1404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3786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73786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60228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89DA38E-EA7A-5291-CB8E-0634510051CF}"/>
              </a:ext>
            </a:extLst>
          </p:cNvPr>
          <p:cNvSpPr/>
          <p:nvPr/>
        </p:nvSpPr>
        <p:spPr>
          <a:xfrm>
            <a:off x="6373786" y="4548078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73786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42631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73786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37667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7B14750-933B-859C-A804-8D2D880498AF}"/>
              </a:ext>
            </a:extLst>
          </p:cNvPr>
          <p:cNvSpPr/>
          <p:nvPr/>
        </p:nvSpPr>
        <p:spPr>
          <a:xfrm>
            <a:off x="6373786" y="4794678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42631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42631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9144906" y="611380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5192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9164241" y="862838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9DE79A3-2E24-7A38-6F85-A8A8DFDE0FEB}"/>
              </a:ext>
            </a:extLst>
          </p:cNvPr>
          <p:cNvSpPr/>
          <p:nvPr/>
        </p:nvSpPr>
        <p:spPr>
          <a:xfrm>
            <a:off x="9158500" y="1080894"/>
            <a:ext cx="1194564" cy="169779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2324-2124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2BCA4374-F0C4-5C5B-78A5-6265C4351070}"/>
              </a:ext>
            </a:extLst>
          </p:cNvPr>
          <p:cNvSpPr/>
          <p:nvPr/>
        </p:nvSpPr>
        <p:spPr>
          <a:xfrm>
            <a:off x="9158500" y="1317462"/>
            <a:ext cx="1194564" cy="15152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2325-2125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C5EB0C9-E944-7D26-F348-E4122E2229F3}"/>
              </a:ext>
            </a:extLst>
          </p:cNvPr>
          <p:cNvSpPr/>
          <p:nvPr/>
        </p:nvSpPr>
        <p:spPr>
          <a:xfrm>
            <a:off x="9185616" y="1502049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3330-3131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7747231" y="624365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1305-1107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7747231" y="845513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1306-1108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7738638" y="1045331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MICR 2340-2141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8D93E23-D1D3-000E-F7AA-6F3F5D2A29EF}"/>
              </a:ext>
            </a:extLst>
          </p:cNvPr>
          <p:cNvSpPr/>
          <p:nvPr/>
        </p:nvSpPr>
        <p:spPr>
          <a:xfrm>
            <a:off x="7738638" y="1232850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3320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7747231" y="1439900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3314-3115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17C057D3-129C-C013-B0CB-7A3FF4A5F447}"/>
              </a:ext>
            </a:extLst>
          </p:cNvPr>
          <p:cNvSpPr/>
          <p:nvPr/>
        </p:nvSpPr>
        <p:spPr>
          <a:xfrm>
            <a:off x="7746841" y="1829781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MICR 3349-3150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7746841" y="1640306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CBCH 3316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37B0114-286D-5CB3-3BE9-7F3628BEC1F5}"/>
              </a:ext>
            </a:extLst>
          </p:cNvPr>
          <p:cNvSpPr/>
          <p:nvPr/>
        </p:nvSpPr>
        <p:spPr>
          <a:xfrm>
            <a:off x="7777606" y="3591569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Major Elective 3 HR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200B1C9-DF3F-B3E4-971B-87C2503D9CD8}"/>
              </a:ext>
            </a:extLst>
          </p:cNvPr>
          <p:cNvSpPr/>
          <p:nvPr/>
        </p:nvSpPr>
        <p:spPr>
          <a:xfrm>
            <a:off x="7777606" y="3805433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Major Elective 3 HR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80687DD-05BF-EAE1-DF30-27D2B65207E2}"/>
              </a:ext>
            </a:extLst>
          </p:cNvPr>
          <p:cNvSpPr/>
          <p:nvPr/>
        </p:nvSpPr>
        <p:spPr>
          <a:xfrm>
            <a:off x="7785055" y="4013641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Major Elective 3 HR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D2CF08A-439D-CB6E-9380-6051F3EAA95C}"/>
              </a:ext>
            </a:extLst>
          </p:cNvPr>
          <p:cNvSpPr/>
          <p:nvPr/>
        </p:nvSpPr>
        <p:spPr>
          <a:xfrm>
            <a:off x="7785055" y="4229552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Major Elective 3 HR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314493" y="2579184"/>
            <a:ext cx="2167127" cy="2574284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9547664" y="272975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9365634" y="2973974"/>
            <a:ext cx="1947672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UD: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LD: Lower division: Course # begins with a 1 or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Spring only courses: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dirty="0"/>
              <a:t>CHEM 3332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dirty="0"/>
              <a:t>CBCH 4414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Fall only courses: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dirty="0"/>
              <a:t>CBCH 3316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dirty="0"/>
              <a:t>MICR 3349-3150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dirty="0"/>
              <a:t>MICR 4353-4154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dirty="0"/>
              <a:t>CBCH 4310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79FCCFF-9C2C-1A5A-BB8C-1FFC3FBC6E04}"/>
              </a:ext>
            </a:extLst>
          </p:cNvPr>
          <p:cNvSpPr/>
          <p:nvPr/>
        </p:nvSpPr>
        <p:spPr>
          <a:xfrm>
            <a:off x="7746841" y="2028377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MICR 4353-4154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C2BA401-9097-B55B-27C1-428D98A1F9BA}"/>
              </a:ext>
            </a:extLst>
          </p:cNvPr>
          <p:cNvSpPr/>
          <p:nvPr/>
        </p:nvSpPr>
        <p:spPr>
          <a:xfrm>
            <a:off x="7738638" y="2210600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CBCH 4310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65E8021-4554-7495-1657-5DEC13D0F65D}"/>
              </a:ext>
            </a:extLst>
          </p:cNvPr>
          <p:cNvSpPr/>
          <p:nvPr/>
        </p:nvSpPr>
        <p:spPr>
          <a:xfrm>
            <a:off x="7746841" y="2393530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CBCH 4414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196845D-ECBB-A132-581E-325896770F96}"/>
              </a:ext>
            </a:extLst>
          </p:cNvPr>
          <p:cNvSpPr/>
          <p:nvPr/>
        </p:nvSpPr>
        <p:spPr>
          <a:xfrm>
            <a:off x="9185616" y="1718684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3332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8CE4181-5CBC-5242-8AE0-EB6F1E409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195" y="0"/>
            <a:ext cx="7989609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7F26AE-AAE6-049B-A36D-753FE89406BC}"/>
              </a:ext>
            </a:extLst>
          </p:cNvPr>
          <p:cNvSpPr/>
          <p:nvPr/>
        </p:nvSpPr>
        <p:spPr>
          <a:xfrm>
            <a:off x="425215" y="307121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Electives 12 hours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342A4-CAB9-C7C6-A8AD-173CA606122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Picture 254">
            <a:extLst>
              <a:ext uri="{FF2B5EF4-FFF2-40B4-BE49-F238E27FC236}">
                <a16:creationId xmlns:a16="http://schemas.microsoft.com/office/drawing/2014/main" id="{52305AA8-B460-1774-367B-13E4317BA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388" y="0"/>
            <a:ext cx="582522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417603"/>
              </p:ext>
            </p:extLst>
          </p:nvPr>
        </p:nvGraphicFramePr>
        <p:xfrm>
          <a:off x="965200" y="1109242"/>
          <a:ext cx="10261600" cy="3551530"/>
        </p:xfrm>
        <a:graphic>
          <a:graphicData uri="http://schemas.openxmlformats.org/drawingml/2006/table">
            <a:tbl>
              <a:tblPr/>
              <a:tblGrid>
                <a:gridCol w="1514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39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15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93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0182">
                  <a:extLst>
                    <a:ext uri="{9D8B030D-6E8A-4147-A177-3AD203B41FA5}">
                      <a16:colId xmlns:a16="http://schemas.microsoft.com/office/drawing/2014/main" val="1158360642"/>
                    </a:ext>
                  </a:extLst>
                </a:gridCol>
              </a:tblGrid>
              <a:tr h="1885698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Molecular Biologist: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Researches gene expression, molecular interactions, and cellular mechanisms.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Cell Biologist: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Studies cell structure, function, growth, and differentiation.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Biotechnology Researcher: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Develops new products or technology using cellular processes.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Assistant/Technician: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Conducts lab experiments, maintains cell cultures, and analyzes molecular data.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Bioinformatics 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Analyzes large biological datasets (genomics, proteomics).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Clinical Laboratory Scientist/Technologist: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Performs diagnostic tests on patient samples in hospitals.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Postdoctoral Researcher: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Leads specialized research projects in academic settings.</a:t>
                      </a:r>
                    </a:p>
                    <a:p>
                      <a:pPr lvl="0" algn="ctr"/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5832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Genetic Counselor: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Assesses individual risk for inherited conditions, often at the DNA level.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Forensic Scientist/Technician: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Analyzes biological evidence (DNA) for legal cases.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Molecular Pathologist: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Studies disease through molecular markers in organs or tissues.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Microscopy Specialist: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Operates high-end imaging equipment to visualize cell structures.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Regulatory Affairs Specialist: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Ensures biotech products meet government standards.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 Writer: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Prepares technical documentation, reports, or scientific literature.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University Professor: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Teaches and conducts research in cell/molecular biology. </a:t>
                      </a:r>
                    </a:p>
                    <a:p>
                      <a:pPr lvl="0" algn="ctr"/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189018" y="417117"/>
            <a:ext cx="7610764" cy="604274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1967345" y="504968"/>
            <a:ext cx="8035637" cy="516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CELLULAR &amp; MOLECULAR BIOCHEMISTRY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459392" y="4952237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1379</Words>
  <Application>Microsoft Office PowerPoint</Application>
  <PresentationFormat>Widescreen</PresentationFormat>
  <Paragraphs>311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3</cp:revision>
  <dcterms:created xsi:type="dcterms:W3CDTF">2026-02-27T15:31:27Z</dcterms:created>
  <dcterms:modified xsi:type="dcterms:W3CDTF">2026-09-10T17:11:15Z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