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9" r:id="rId3"/>
    <p:sldId id="256" r:id="rId4"/>
    <p:sldId id="260" r:id="rId5"/>
    <p:sldId id="257" r:id="rId6"/>
    <p:sldId id="268" r:id="rId7"/>
    <p:sldId id="269" r:id="rId8"/>
    <p:sldId id="270" r:id="rId9"/>
    <p:sldId id="271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D2F60E-FEE7-46AB-BA07-63603DB5AD66}" v="23" dt="2026-09-09T21:29:38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6:56:01.073" v="1157" actId="2696"/>
      <pc:docMkLst>
        <pc:docMk/>
      </pc:docMkLst>
      <pc:sldChg chg="del">
        <pc:chgData name="Navarro, Krysten A" userId="b7169f5f-d46c-4cf1-8195-d10e9ff7e7f1" providerId="ADAL" clId="{694A5C7A-2432-4FC9-B20F-292CBBF6E5F7}" dt="2026-09-10T16:56:01.073" v="1157" actId="2696"/>
        <pc:sldMkLst>
          <pc:docMk/>
          <pc:sldMk cId="2344838649" sldId="272"/>
        </pc:sldMkLst>
      </pc:sldChg>
      <pc:sldChg chg="modSp add mod setBg">
        <pc:chgData name="Navarro, Krysten A" userId="b7169f5f-d46c-4cf1-8195-d10e9ff7e7f1" providerId="ADAL" clId="{694A5C7A-2432-4FC9-B20F-292CBBF6E5F7}" dt="2026-09-09T21:32:20.408" v="1156" actId="12788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1:24:04.942" v="1065" actId="20577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09T21:32:16.265" v="1155" actId="1076"/>
          <ac:spMkLst>
            <pc:docMk/>
            <pc:sldMk cId="1790204022" sldId="276"/>
            <ac:spMk id="7" creationId="{B5ADCDE8-67D1-3ED9-CB97-A50C99FFFC81}"/>
          </ac:spMkLst>
        </pc:spChg>
        <pc:graphicFrameChg chg="mod modGraphic">
          <ac:chgData name="Navarro, Krysten A" userId="b7169f5f-d46c-4cf1-8195-d10e9ff7e7f1" providerId="ADAL" clId="{694A5C7A-2432-4FC9-B20F-292CBBF6E5F7}" dt="2026-09-09T21:32:20.408" v="1156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DC35B-1218-4695-9431-74A631718BE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CAE11-FC5C-4AB7-8F56-A4FABACCA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0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742B-9AF0-CF25-3E55-C1DC187DD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077D14-DBCE-FAB4-EAAB-D354F6345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EB95C-FF7B-CBF3-9FCF-B26A1B055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439A5-C1BB-F782-93AE-342CF008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8D4B1-4FA7-3F2E-8DCE-56EC583D3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3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1DB1A-A3CE-ACE6-9C61-E9C3AE402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D2B52-D94D-4396-2307-7BFFDC035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27C3E-2375-945D-15D3-AA91C33A3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DED9F-5BAE-77D5-EF9C-B9BD65452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15214-702B-C8F2-082D-D9106BF7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5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6D548-FED3-F017-B942-1F7F5BBED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5A5EB-A7C2-BCA1-2F2F-C6ED3E00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BA63F-A28E-45F0-326D-DD903BE9B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A6BF6-D8EB-B440-B4A3-FE07398ED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61F00-13FD-1A46-7BDF-1DEBE927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073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6CB9E-A2A8-49DB-B124-EC05400F8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50CB2-60E9-B01E-B0BC-963488B40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3921C-2633-12E7-695B-AE0698772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92C071-E56B-0F97-6A29-E2C4F724B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1ED2C-5797-F3B3-2EA2-942D1FD35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E1B17-B088-F688-66B3-339CF1AE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0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C857A-F3B4-68FC-ABC1-DEA1A2FE6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6C145-9AB4-8F95-1FF6-09CEC98E7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AA8B1-4C28-2FE8-0CCC-20AD8CD2C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267B4A-97F7-46B0-8C18-B6F9EEDA0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17457A-E4F2-BA5E-FEB4-C89168CE69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013A80-6DAF-40FF-EB94-C851FF000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D17C53-EC31-DA72-BE3D-3E0CE9A5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B2D679-693C-791C-4787-068DF5FB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6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E76A-61A6-C286-C44F-C711A5EE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A8A5EC-00E4-6F4E-D0FE-1AA0C2F1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DDF62-9A25-4865-8F00-A71C4F14D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EE328-6B5D-CDEE-8713-7A4835D38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6BB3ED-9FCE-1DF8-7B1E-305690629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55293-391E-9F22-2578-536E33CF0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AE8CF-DFD9-3A02-F082-A52B1296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BB8FC-CF6C-33EA-B57F-8F61985A4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CE4D4-F4C6-95F6-2AE4-1031E3FC0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72AD9-93D7-2D07-7683-F89B7AE12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F8785-7398-C196-DCF0-470C54DD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AA896-838C-CA0A-DA16-4F089C08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0BD47-4833-BFEE-A9A6-16535A3EA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2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6987A-D3E0-4DFD-216D-49648BD3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393A8-ED32-AA80-C07E-AC9916F9B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C9707-9A8E-0E41-0C38-90127D15C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59BF53-7EED-E98F-A862-3B47F942F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31E58-89D4-923B-D16B-BF9E9BEF8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095D7-DA41-019E-1A12-FC6B1C3E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8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8D36-659B-989B-943A-F9D1920C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2C4BF0-59B3-6B64-215A-FB334D9FD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08C24-F116-E1B3-3540-D80867FE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09B99-7347-6DE8-C33C-33C6C4AC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05481-B2DA-5160-4CED-0AB2237D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6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FE646E-0040-9CAD-701C-5AA66EB03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A2632-731F-F4A3-DAF3-BCF509611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3E35B-FB1D-E7E5-F267-92178E0C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C2FA9-C13B-53A2-04DE-E01F5936A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B2F14-AEC9-ED14-DDA2-B28DA931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32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B11E3-57CC-0AB7-8841-BD290DAC3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B8D12-2DF1-3C67-79A9-47B24FFAF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A1238-762A-FBB4-CE71-ADD15E14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29DC-615E-8FD3-DB7B-B5B1F5ABB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90F37-1F8D-07A1-0956-FB91801C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35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7A95-2511-34E4-2056-C3CD684D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FEABA-A7E2-91E1-3C16-5319B5CDA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FFB6F-FE6A-27A5-100B-0EAEFBBA9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A5B30-CC35-F278-D001-B6DC9DF2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6C54-EB70-FB92-2D43-F4B0BCB8C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5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E936-3CF8-03E5-56C5-A9D35DD1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4839B-4480-CAA8-C8F8-24B42C031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03AF1-CF12-91F3-2ECC-0FE71CBF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7DF81-316B-8BC5-399F-69D238009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C1539-1F8C-38EA-3C4F-7B012D363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2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1CD3A-9EF8-D168-6059-3ADC149F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41645-59BF-9090-DAA9-E7A55A2B4B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5A514-233B-FC2E-7F79-82E2E6649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81E7E-7F46-4479-14EE-F6B428E0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D4FE3-44BD-B302-7B2D-77D8A215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45766-DFEE-EA7A-FFC9-0B7C68F7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57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48A9F-D4E5-421E-5B07-D0E8F41CD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7D86B-1ED3-1A4D-42AE-7FB9758FC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FC152-4805-8235-4CC6-3DAEAF039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5F9B17-CC02-C3FA-70F5-775361DA3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3CA7D-F51F-5C59-15B0-8F8A8E416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233FBD-D70F-0665-7322-59D49451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F1AF69-D018-FA1E-2ECD-1048B50E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821F2A-2B95-7290-7B0F-FFB7453B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85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C334F-FBA0-9AA6-1787-7EE0E38F8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B4B7E-B17A-2CDF-E3E9-D7B6C648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F5E5B-F73B-5E68-78B9-10A511636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F438F-2AFD-F757-7C17-F0E3E165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82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7D0D6-B4F6-9B29-E27B-0B052F622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C35A0-E919-8B96-7BE5-C81DBAFF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FD0C2-3C27-9F13-3709-4335958B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10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10AB0-CF9D-8A1D-B499-665E93A9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2B84C-D54A-0443-35EA-6BD097108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B49B4-4F1C-54B7-8B57-07CCD300D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B9495-D935-4BD3-624B-F5944AEFF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36389-7BD4-6A94-5004-ED383B57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B14AE7-302D-B604-643C-9D1462BB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4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5785D-62B5-4688-FC34-AA010250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97D73-DC7E-0071-A634-EE6AF04AF9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17565-A386-2850-8A9C-74DF1010F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36F5D-DCCA-9259-1B13-854956AEA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B6E04-09AE-5A9F-ABC3-5877A2E2D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F76E2-A1B3-EB3F-6744-AB36782FF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64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25ED5-C180-9BA7-E6D1-2CE1B6EB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E0E8A1-F056-13BB-489E-2151BD8F0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D8107-6F2C-DC82-ABF1-F25F76A4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BD087-4922-8E41-4375-487CE64D6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B9BC6-CE91-A6D5-145B-E5C72497F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2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10902A-5812-4B4B-CA53-0DC303F208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072A7A-9424-F0FD-1529-27A663BF0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0C5A2-0C68-7EFE-5488-D25C2026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2F250-C2E4-6749-AAE7-281440E0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E6460-B83B-081D-F9BE-D9752589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06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0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CEFC94-8C39-F0DA-33E9-F1D3E1EC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DDA59-AD7C-E0B8-44E2-D56A1E674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3E82E-597D-9DC7-16C3-10447836D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911A67-468F-49A9-871A-09A22ECEF0A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B5602-ECE7-782A-600A-4108A41FF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68DDC-87F0-4062-90A9-900EE13F4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CFABD9-CD3F-4530-9CE5-4CFA2FC67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8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058134-032D-2A8F-1A70-A52A4BB25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EEFAE-ADCA-5B5D-8375-49B33E313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74160-F9C6-5036-D51A-134D7257EE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502DD3-3AB0-4887-A607-51B88D17682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4C406-00AC-16B5-088B-9961E8B8F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77B32-FD17-817F-8D69-49E0605F4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1BCE89-1CFE-44BD-8E6B-DDB7CF905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8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ep.edu/science/co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atalog.utep.edu/undergrad/core-curriculum/" TargetMode="External"/><Relationship Id="rId4" Type="http://schemas.openxmlformats.org/officeDocument/2006/relationships/hyperlink" Target="http://catalog.utep.edu/archive/2021-2022/undergrad/college-of-science/chemistry/chemistry-b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FBBCFC-8D3D-C458-A297-82A885CA0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" y="431599"/>
            <a:ext cx="6669379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E645BD0-65D0-F01B-2044-39445F42EA89}"/>
              </a:ext>
            </a:extLst>
          </p:cNvPr>
          <p:cNvSpPr/>
          <p:nvPr/>
        </p:nvSpPr>
        <p:spPr>
          <a:xfrm>
            <a:off x="7113051" y="278380"/>
            <a:ext cx="1194564" cy="3391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1" b="1" dirty="0">
                <a:solidFill>
                  <a:schemeClr val="tx1"/>
                </a:solidFill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8FFDC81-41E1-E2D4-1FBA-A8D1BB8D446D}"/>
              </a:ext>
            </a:extLst>
          </p:cNvPr>
          <p:cNvSpPr/>
          <p:nvPr/>
        </p:nvSpPr>
        <p:spPr>
          <a:xfrm>
            <a:off x="8595335" y="3911931"/>
            <a:ext cx="1194564" cy="27500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1" b="1" dirty="0">
                <a:solidFill>
                  <a:schemeClr val="tx1"/>
                </a:solidFill>
              </a:rPr>
              <a:t>Electives LD/UD 6 hours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081AB5-AC8E-7556-AF06-EAF227227B74}"/>
              </a:ext>
            </a:extLst>
          </p:cNvPr>
          <p:cNvSpPr/>
          <p:nvPr/>
        </p:nvSpPr>
        <p:spPr>
          <a:xfrm>
            <a:off x="8551436" y="241557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1" b="1" dirty="0">
                <a:solidFill>
                  <a:schemeClr val="tx1"/>
                </a:solidFill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374171F-3EBB-87D8-2FBD-82C182DD5C11}"/>
              </a:ext>
            </a:extLst>
          </p:cNvPr>
          <p:cNvSpPr/>
          <p:nvPr/>
        </p:nvSpPr>
        <p:spPr>
          <a:xfrm>
            <a:off x="7155916" y="4346729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1" b="1" dirty="0">
                <a:solidFill>
                  <a:schemeClr val="tx1"/>
                </a:solidFill>
              </a:rPr>
              <a:t>Additional Required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FE9037-3F07-0450-8EA2-F29395E711D0}"/>
              </a:ext>
            </a:extLst>
          </p:cNvPr>
          <p:cNvSpPr/>
          <p:nvPr/>
        </p:nvSpPr>
        <p:spPr>
          <a:xfrm>
            <a:off x="10067528" y="260699"/>
            <a:ext cx="1194564" cy="275007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1" b="1" dirty="0">
                <a:solidFill>
                  <a:schemeClr val="tx1"/>
                </a:solidFill>
              </a:rPr>
              <a:t>No Minor Field of Study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25DD34-68C5-03BA-B7FB-0A6B4507D5A4}"/>
              </a:ext>
            </a:extLst>
          </p:cNvPr>
          <p:cNvSpPr/>
          <p:nvPr/>
        </p:nvSpPr>
        <p:spPr>
          <a:xfrm>
            <a:off x="765151" y="198288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86" b="1" dirty="0">
                <a:solidFill>
                  <a:schemeClr val="tx1"/>
                </a:solidFill>
              </a:rPr>
              <a:t>B.S.-Chemistry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E69CD3-23AD-08E2-89B6-DC6EC5DBE848}"/>
              </a:ext>
            </a:extLst>
          </p:cNvPr>
          <p:cNvSpPr/>
          <p:nvPr/>
        </p:nvSpPr>
        <p:spPr>
          <a:xfrm>
            <a:off x="7040816" y="198288"/>
            <a:ext cx="1339034" cy="398865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846C693-5033-2DD0-01DE-70DFAA7FE3E1}"/>
              </a:ext>
            </a:extLst>
          </p:cNvPr>
          <p:cNvSpPr/>
          <p:nvPr/>
        </p:nvSpPr>
        <p:spPr>
          <a:xfrm>
            <a:off x="8532100" y="3835454"/>
            <a:ext cx="1339034" cy="1131131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2EA080C-C145-2A93-F755-B502E9DE8C83}"/>
              </a:ext>
            </a:extLst>
          </p:cNvPr>
          <p:cNvSpPr/>
          <p:nvPr/>
        </p:nvSpPr>
        <p:spPr>
          <a:xfrm>
            <a:off x="8479201" y="198289"/>
            <a:ext cx="1339034" cy="348272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EFFF359-B677-1D4D-C1C8-A96AF1812446}"/>
              </a:ext>
            </a:extLst>
          </p:cNvPr>
          <p:cNvSpPr/>
          <p:nvPr/>
        </p:nvSpPr>
        <p:spPr>
          <a:xfrm>
            <a:off x="9986291" y="204146"/>
            <a:ext cx="1339034" cy="2053212"/>
          </a:xfrm>
          <a:prstGeom prst="roundRect">
            <a:avLst/>
          </a:prstGeom>
          <a:noFill/>
          <a:ln w="38100">
            <a:solidFill>
              <a:srgbClr val="EAB7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ECEF39-F3ED-F4C5-EA80-C483F8E2FDAC}"/>
              </a:ext>
            </a:extLst>
          </p:cNvPr>
          <p:cNvSpPr/>
          <p:nvPr/>
        </p:nvSpPr>
        <p:spPr>
          <a:xfrm>
            <a:off x="7083681" y="4264599"/>
            <a:ext cx="1339034" cy="1132578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1BA936-C02B-649B-64C8-3CA83B3C3A56}"/>
              </a:ext>
            </a:extLst>
          </p:cNvPr>
          <p:cNvSpPr/>
          <p:nvPr/>
        </p:nvSpPr>
        <p:spPr>
          <a:xfrm>
            <a:off x="7113051" y="695200"/>
            <a:ext cx="1194564" cy="18916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9F79AF1-EA8D-4A5B-9E18-236D5154FF05}"/>
              </a:ext>
            </a:extLst>
          </p:cNvPr>
          <p:cNvSpPr/>
          <p:nvPr/>
        </p:nvSpPr>
        <p:spPr>
          <a:xfrm>
            <a:off x="7113051" y="924395"/>
            <a:ext cx="1194564" cy="19936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PHYS 2320-2120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982FD8F-57A1-5E11-6453-2C606F08F44A}"/>
              </a:ext>
            </a:extLst>
          </p:cNvPr>
          <p:cNvSpPr/>
          <p:nvPr/>
        </p:nvSpPr>
        <p:spPr>
          <a:xfrm>
            <a:off x="7140167" y="1183318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PHYS 2321-2121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651B017-E3E5-4068-2AF1-BA94539EC7FE}"/>
              </a:ext>
            </a:extLst>
          </p:cNvPr>
          <p:cNvSpPr/>
          <p:nvPr/>
        </p:nvSpPr>
        <p:spPr>
          <a:xfrm>
            <a:off x="7140167" y="1373451"/>
            <a:ext cx="1167448" cy="19193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1E2B995-A1A1-EA8D-B1C0-8E14C6B18420}"/>
              </a:ext>
            </a:extLst>
          </p:cNvPr>
          <p:cNvSpPr/>
          <p:nvPr/>
        </p:nvSpPr>
        <p:spPr>
          <a:xfrm>
            <a:off x="7113051" y="1622347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6D09167-D3F5-7E8C-93A7-A05C2BEE1541}"/>
              </a:ext>
            </a:extLst>
          </p:cNvPr>
          <p:cNvSpPr/>
          <p:nvPr/>
        </p:nvSpPr>
        <p:spPr>
          <a:xfrm>
            <a:off x="7113051" y="1842730"/>
            <a:ext cx="1194564" cy="18325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B05C56D-9FA2-4485-4226-F761D1DB3B61}"/>
              </a:ext>
            </a:extLst>
          </p:cNvPr>
          <p:cNvSpPr/>
          <p:nvPr/>
        </p:nvSpPr>
        <p:spPr>
          <a:xfrm>
            <a:off x="8595336" y="4249219"/>
            <a:ext cx="1194564" cy="25511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LD/UD Elective 3 HR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937F4D9-0E48-896E-386F-CDB12EB5BA75}"/>
              </a:ext>
            </a:extLst>
          </p:cNvPr>
          <p:cNvSpPr/>
          <p:nvPr/>
        </p:nvSpPr>
        <p:spPr>
          <a:xfrm>
            <a:off x="7098366" y="2068793"/>
            <a:ext cx="1194564" cy="18856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4600AEA-408D-6470-D8AD-3AE643A06D78}"/>
              </a:ext>
            </a:extLst>
          </p:cNvPr>
          <p:cNvSpPr/>
          <p:nvPr/>
        </p:nvSpPr>
        <p:spPr>
          <a:xfrm>
            <a:off x="7113051" y="2301445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53A89B5-B0EE-CF4A-531A-D536F248C8CF}"/>
              </a:ext>
            </a:extLst>
          </p:cNvPr>
          <p:cNvSpPr/>
          <p:nvPr/>
        </p:nvSpPr>
        <p:spPr>
          <a:xfrm>
            <a:off x="7098366" y="2782721"/>
            <a:ext cx="1194564" cy="14393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97CF6F2-7165-03CE-2B18-8CE19C4A0E60}"/>
              </a:ext>
            </a:extLst>
          </p:cNvPr>
          <p:cNvSpPr/>
          <p:nvPr/>
        </p:nvSpPr>
        <p:spPr>
          <a:xfrm>
            <a:off x="7113051" y="2584072"/>
            <a:ext cx="1194564" cy="14089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POLS 2310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879F090-D3EC-7FAD-A469-0E4699B26C5A}"/>
              </a:ext>
            </a:extLst>
          </p:cNvPr>
          <p:cNvSpPr/>
          <p:nvPr/>
        </p:nvSpPr>
        <p:spPr>
          <a:xfrm>
            <a:off x="7083682" y="354703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BBDFFDB-DD60-788F-FBD4-BE0F79E06561}"/>
              </a:ext>
            </a:extLst>
          </p:cNvPr>
          <p:cNvSpPr/>
          <p:nvPr/>
        </p:nvSpPr>
        <p:spPr>
          <a:xfrm>
            <a:off x="7083682" y="3295064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0120A61-77E9-5218-8BD6-46DFEB7226D1}"/>
              </a:ext>
            </a:extLst>
          </p:cNvPr>
          <p:cNvSpPr/>
          <p:nvPr/>
        </p:nvSpPr>
        <p:spPr>
          <a:xfrm>
            <a:off x="8532100" y="551754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0B8614E-FCEB-CC0C-EC8C-ED8694C20336}"/>
              </a:ext>
            </a:extLst>
          </p:cNvPr>
          <p:cNvSpPr/>
          <p:nvPr/>
        </p:nvSpPr>
        <p:spPr>
          <a:xfrm>
            <a:off x="7098366" y="3845194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B20B99B-9482-8C98-DF87-D881F5C8DB6F}"/>
              </a:ext>
            </a:extLst>
          </p:cNvPr>
          <p:cNvSpPr/>
          <p:nvPr/>
        </p:nvSpPr>
        <p:spPr>
          <a:xfrm>
            <a:off x="8551435" y="803212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1306-1106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7895CFE-1BBE-881A-7EFF-7FF004490118}"/>
              </a:ext>
            </a:extLst>
          </p:cNvPr>
          <p:cNvSpPr/>
          <p:nvPr/>
        </p:nvSpPr>
        <p:spPr>
          <a:xfrm>
            <a:off x="8545694" y="1021268"/>
            <a:ext cx="1194564" cy="16977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2321-2221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3D002E-B4E4-708C-50C4-059F4471DB2A}"/>
              </a:ext>
            </a:extLst>
          </p:cNvPr>
          <p:cNvSpPr/>
          <p:nvPr/>
        </p:nvSpPr>
        <p:spPr>
          <a:xfrm>
            <a:off x="8545694" y="1224827"/>
            <a:ext cx="1194564" cy="18453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2322-2222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7E2B81D-A668-CC91-D111-CE3ED08DB646}"/>
              </a:ext>
            </a:extLst>
          </p:cNvPr>
          <p:cNvSpPr/>
          <p:nvPr/>
        </p:nvSpPr>
        <p:spPr>
          <a:xfrm>
            <a:off x="8545694" y="144299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2361-2161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0F7CD3D-EA1F-1221-C9E2-FECFBC137F0B}"/>
              </a:ext>
            </a:extLst>
          </p:cNvPr>
          <p:cNvSpPr/>
          <p:nvPr/>
        </p:nvSpPr>
        <p:spPr>
          <a:xfrm>
            <a:off x="7155915" y="467760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440B1AE-77BC-E842-F750-95BA57AEF7C3}"/>
              </a:ext>
            </a:extLst>
          </p:cNvPr>
          <p:cNvSpPr/>
          <p:nvPr/>
        </p:nvSpPr>
        <p:spPr>
          <a:xfrm>
            <a:off x="7155915" y="489875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MATH 2313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0768465-495A-12B1-B42B-7CDDE8A74996}"/>
              </a:ext>
            </a:extLst>
          </p:cNvPr>
          <p:cNvSpPr/>
          <p:nvPr/>
        </p:nvSpPr>
        <p:spPr>
          <a:xfrm>
            <a:off x="7147322" y="509857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RWS 3359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10DE5F4-7E8C-8204-AA7C-E661481B3065}"/>
              </a:ext>
            </a:extLst>
          </p:cNvPr>
          <p:cNvSpPr/>
          <p:nvPr/>
        </p:nvSpPr>
        <p:spPr>
          <a:xfrm>
            <a:off x="10049007" y="1396626"/>
            <a:ext cx="1194564" cy="166976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3131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BEE13487-C448-8BFE-E9A3-D6450FEE2CA6}"/>
              </a:ext>
            </a:extLst>
          </p:cNvPr>
          <p:cNvSpPr/>
          <p:nvPr/>
        </p:nvSpPr>
        <p:spPr>
          <a:xfrm>
            <a:off x="10044969" y="1210679"/>
            <a:ext cx="1194564" cy="147806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3332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7DB9819-834F-ADE5-6344-3995B14F8267}"/>
              </a:ext>
            </a:extLst>
          </p:cNvPr>
          <p:cNvSpPr/>
          <p:nvPr/>
        </p:nvSpPr>
        <p:spPr>
          <a:xfrm>
            <a:off x="10049007" y="1000131"/>
            <a:ext cx="1194564" cy="166976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4335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B9268C0-E3B4-2864-79D5-2C1F495F0274}"/>
              </a:ext>
            </a:extLst>
          </p:cNvPr>
          <p:cNvSpPr/>
          <p:nvPr/>
        </p:nvSpPr>
        <p:spPr>
          <a:xfrm>
            <a:off x="10067526" y="783955"/>
            <a:ext cx="1194564" cy="173826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4376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BA0433F-7FEA-ABC1-124C-207BD122A49E}"/>
              </a:ext>
            </a:extLst>
          </p:cNvPr>
          <p:cNvSpPr/>
          <p:nvPr/>
        </p:nvSpPr>
        <p:spPr>
          <a:xfrm>
            <a:off x="10067528" y="585455"/>
            <a:ext cx="1194564" cy="161533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4176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06A9F5EE-4782-DA13-C838-3ED7CE7A84A2}"/>
              </a:ext>
            </a:extLst>
          </p:cNvPr>
          <p:cNvSpPr/>
          <p:nvPr/>
        </p:nvSpPr>
        <p:spPr>
          <a:xfrm>
            <a:off x="10058526" y="1604826"/>
            <a:ext cx="1194564" cy="161533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BIOL 3320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D230BFE-7A9A-576A-524B-B26866831A64}"/>
              </a:ext>
            </a:extLst>
          </p:cNvPr>
          <p:cNvSpPr/>
          <p:nvPr/>
        </p:nvSpPr>
        <p:spPr>
          <a:xfrm>
            <a:off x="10058526" y="1831712"/>
            <a:ext cx="1194564" cy="265814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Ask Advisor for other options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7EC4E7B-6EAD-4C2E-5C54-270A710DD250}"/>
              </a:ext>
            </a:extLst>
          </p:cNvPr>
          <p:cNvSpPr/>
          <p:nvPr/>
        </p:nvSpPr>
        <p:spPr>
          <a:xfrm>
            <a:off x="10058526" y="4621737"/>
            <a:ext cx="1865250" cy="182786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4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D84230-5DED-2DA3-2360-1B4EEB4F7AF0}"/>
              </a:ext>
            </a:extLst>
          </p:cNvPr>
          <p:cNvSpPr/>
          <p:nvPr/>
        </p:nvSpPr>
        <p:spPr>
          <a:xfrm>
            <a:off x="10171471" y="4716548"/>
            <a:ext cx="1558502" cy="26465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b="1" dirty="0"/>
              <a:t>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77DB21-507B-A12C-F9D1-F999C2490347}"/>
              </a:ext>
            </a:extLst>
          </p:cNvPr>
          <p:cNvSpPr txBox="1"/>
          <p:nvPr/>
        </p:nvSpPr>
        <p:spPr>
          <a:xfrm>
            <a:off x="10130760" y="5143314"/>
            <a:ext cx="1710719" cy="98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3076" indent="-153076">
              <a:buFont typeface="Arial" panose="020B0604020202020204" pitchFamily="34" charset="0"/>
              <a:buChar char="•"/>
            </a:pPr>
            <a:r>
              <a:rPr lang="en-US" sz="964" dirty="0"/>
              <a:t>Many chemistry courses are only offered once a year</a:t>
            </a:r>
          </a:p>
          <a:p>
            <a:pPr marL="153076" indent="-153076">
              <a:buFont typeface="Arial" panose="020B0604020202020204" pitchFamily="34" charset="0"/>
              <a:buChar char="•"/>
            </a:pPr>
            <a:r>
              <a:rPr lang="en-US" sz="964" dirty="0"/>
              <a:t>6 Hours of electives can be any subject any level</a:t>
            </a:r>
          </a:p>
          <a:p>
            <a:pPr marL="153076" indent="-153076">
              <a:buFont typeface="Arial" panose="020B0604020202020204" pitchFamily="34" charset="0"/>
              <a:buChar char="•"/>
            </a:pPr>
            <a:endParaRPr lang="en-US" sz="964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F6F6E0-76FD-D8CB-7B0A-14601DC23539}"/>
              </a:ext>
            </a:extLst>
          </p:cNvPr>
          <p:cNvSpPr/>
          <p:nvPr/>
        </p:nvSpPr>
        <p:spPr>
          <a:xfrm>
            <a:off x="7083681" y="2975644"/>
            <a:ext cx="1223933" cy="28778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Social &amp; Behavioral Science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730CDD-9558-C969-A9AC-28A7B7D1E34E}"/>
              </a:ext>
            </a:extLst>
          </p:cNvPr>
          <p:cNvSpPr/>
          <p:nvPr/>
        </p:nvSpPr>
        <p:spPr>
          <a:xfrm>
            <a:off x="8548014" y="1658502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3301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5BE81A1-F13E-A505-A906-099D18F95E30}"/>
              </a:ext>
            </a:extLst>
          </p:cNvPr>
          <p:cNvSpPr/>
          <p:nvPr/>
        </p:nvSpPr>
        <p:spPr>
          <a:xfrm>
            <a:off x="8545694" y="1877186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3310-3110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71103CB-2936-AB81-165C-FF3AB3089278}"/>
              </a:ext>
            </a:extLst>
          </p:cNvPr>
          <p:cNvSpPr/>
          <p:nvPr/>
        </p:nvSpPr>
        <p:spPr>
          <a:xfrm>
            <a:off x="8545694" y="2117104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3351-3151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825176-12CE-6834-F46F-4A421A5709F3}"/>
              </a:ext>
            </a:extLst>
          </p:cNvPr>
          <p:cNvSpPr/>
          <p:nvPr/>
        </p:nvSpPr>
        <p:spPr>
          <a:xfrm>
            <a:off x="8545694" y="233818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3352-3152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B98CA64-F22D-2695-16F3-9CE274474C68}"/>
              </a:ext>
            </a:extLst>
          </p:cNvPr>
          <p:cNvSpPr/>
          <p:nvPr/>
        </p:nvSpPr>
        <p:spPr>
          <a:xfrm>
            <a:off x="8545694" y="257273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3330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768C17E-1566-AE77-2F5E-DCD06DFA874F}"/>
              </a:ext>
            </a:extLst>
          </p:cNvPr>
          <p:cNvSpPr/>
          <p:nvPr/>
        </p:nvSpPr>
        <p:spPr>
          <a:xfrm>
            <a:off x="8545694" y="2794772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4211-4212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B440908-E3DD-4A5A-7154-DE55947D475C}"/>
              </a:ext>
            </a:extLst>
          </p:cNvPr>
          <p:cNvSpPr/>
          <p:nvPr/>
        </p:nvSpPr>
        <p:spPr>
          <a:xfrm>
            <a:off x="8532100" y="3033933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4365-4165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C6F7C53-3EE0-29B7-09B4-D79E3B28B614}"/>
              </a:ext>
            </a:extLst>
          </p:cNvPr>
          <p:cNvSpPr/>
          <p:nvPr/>
        </p:nvSpPr>
        <p:spPr>
          <a:xfrm>
            <a:off x="8545694" y="3282095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CHEM 4328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CBA3D6A-DA8B-6623-FCD2-85512FFEBE21}"/>
              </a:ext>
            </a:extLst>
          </p:cNvPr>
          <p:cNvSpPr/>
          <p:nvPr/>
        </p:nvSpPr>
        <p:spPr>
          <a:xfrm>
            <a:off x="8604335" y="4557029"/>
            <a:ext cx="1194564" cy="25511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4" dirty="0"/>
              <a:t>LD/UD Elective 3 HR</a:t>
            </a:r>
          </a:p>
        </p:txBody>
      </p:sp>
    </p:spTree>
    <p:extLst>
      <p:ext uri="{BB962C8B-B14F-4D97-AF65-F5344CB8AC3E}">
        <p14:creationId xmlns:p14="http://schemas.microsoft.com/office/powerpoint/2010/main" val="229204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86189" y="6363393"/>
            <a:ext cx="825211" cy="0"/>
          </a:xfrm>
          <a:custGeom>
            <a:avLst/>
            <a:gdLst/>
            <a:ahLst/>
            <a:cxnLst/>
            <a:rect l="l" t="t" r="r" b="b"/>
            <a:pathLst>
              <a:path w="1210310">
                <a:moveTo>
                  <a:pt x="0" y="0"/>
                </a:moveTo>
                <a:lnTo>
                  <a:pt x="1210310" y="0"/>
                </a:lnTo>
              </a:path>
            </a:pathLst>
          </a:custGeom>
          <a:ln w="19557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593813"/>
              </p:ext>
            </p:extLst>
          </p:nvPr>
        </p:nvGraphicFramePr>
        <p:xfrm>
          <a:off x="3163824" y="100584"/>
          <a:ext cx="6492240" cy="66998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2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0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76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24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8330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79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830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805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805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95461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R w="19558">
                      <a:solidFill>
                        <a:srgbClr val="000000"/>
                      </a:solidFill>
                      <a:prstDash val="solid"/>
                    </a:lnR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803">
                <a:tc gridSpan="3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me</a:t>
                      </a:r>
                      <a:endParaRPr sz="400" dirty="0">
                        <a:latin typeface="Times New Roman"/>
                        <a:cs typeface="Times New Roman"/>
                      </a:endParaRPr>
                    </a:p>
                    <a:p>
                      <a:pPr marL="6985" marR="845819">
                        <a:lnSpc>
                          <a:spcPct val="145000"/>
                        </a:lnSpc>
                      </a:pP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: B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ase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o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1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202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alo</a:t>
                      </a:r>
                      <a:r>
                        <a:rPr sz="4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g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epa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hai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r:   Dr.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ab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tine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 Ac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ade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d</a:t>
                      </a:r>
                      <a:r>
                        <a:rPr sz="400" spc="15" dirty="0">
                          <a:latin typeface="Arial"/>
                          <a:cs typeface="Arial"/>
                          <a:hlinkClick r:id="rId3"/>
                        </a:rPr>
                        <a:t>v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ing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: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www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.utep.edu/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sc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ien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e/</a:t>
                      </a:r>
                      <a:r>
                        <a:rPr sz="400" spc="5" dirty="0">
                          <a:latin typeface="Arial"/>
                          <a:cs typeface="Arial"/>
                          <a:hlinkClick r:id="rId3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  <a:hlinkClick r:id="rId3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  <a:hlinkClick r:id="rId3"/>
                        </a:rPr>
                        <a:t>re</a:t>
                      </a:r>
                      <a:endParaRPr sz="400" dirty="0">
                        <a:latin typeface="Arial"/>
                        <a:cs typeface="Arial"/>
                      </a:endParaRPr>
                    </a:p>
                    <a:p>
                      <a:pPr marL="6985" marR="383540">
                        <a:lnSpc>
                          <a:spcPts val="1050"/>
                        </a:lnSpc>
                        <a:spcBef>
                          <a:spcPts val="85"/>
                        </a:spcBef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olleg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ien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ing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:  Dr.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Kr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tin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 Pr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-H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ealt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Pr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ofe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iona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ing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:  Dr.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nol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</a:p>
                    <a:p>
                      <a:pPr marL="698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400" dirty="0">
                          <a:latin typeface="Arial"/>
                          <a:cs typeface="Arial"/>
                        </a:rPr>
                        <a:t>Ac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ade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ffi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fo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eadine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nga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Bac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indent="31750">
                        <a:lnSpc>
                          <a:spcPct val="1243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g l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19621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5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indent="-3175" algn="just">
                        <a:lnSpc>
                          <a:spcPct val="1213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5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5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is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endParaRPr sz="500" dirty="0">
                        <a:latin typeface="Arial"/>
                        <a:cs typeface="Arial"/>
                      </a:endParaRPr>
                    </a:p>
                    <a:p>
                      <a:pPr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endParaRPr sz="5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De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Pl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endParaRPr sz="500" dirty="0">
                        <a:latin typeface="Arial"/>
                        <a:cs typeface="Arial"/>
                      </a:endParaRPr>
                    </a:p>
                    <a:p>
                      <a:pPr marL="63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500" b="1" u="sng" spc="-5" dirty="0" err="1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try</a:t>
                      </a:r>
                      <a:r>
                        <a:rPr sz="400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bette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q C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ade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bette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equi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i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ppe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</a:t>
                      </a:r>
                      <a:r>
                        <a:rPr sz="400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spc="1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io</a:t>
                      </a:r>
                      <a:r>
                        <a:rPr sz="400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nR</a:t>
                      </a:r>
                      <a:r>
                        <a:rPr sz="400" spc="-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equi</a:t>
                      </a:r>
                      <a:r>
                        <a:rPr sz="400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 err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 C (FA</a:t>
                      </a:r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45000"/>
                        </a:lnSpc>
                      </a:pP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ui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i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ou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GPA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endParaRPr sz="400">
                        <a:latin typeface="Arial"/>
                        <a:cs typeface="Arial"/>
                      </a:endParaRPr>
                    </a:p>
                    <a:p>
                      <a:pPr marR="101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00" dirty="0">
                          <a:latin typeface="Arial"/>
                          <a:cs typeface="Arial"/>
                        </a:rPr>
                        <a:t>) 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indent="3175">
                        <a:lnSpc>
                          <a:spcPct val="145100"/>
                        </a:lnSpc>
                      </a:pP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Lo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we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tha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rv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th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aj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offe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onl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offe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</a:pPr>
                      <a:r>
                        <a:rPr sz="400" b="1" spc="-1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ial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indent="-3175" algn="r">
                        <a:lnSpc>
                          <a:spcPct val="145100"/>
                        </a:lnSpc>
                        <a:spcBef>
                          <a:spcPts val="440"/>
                        </a:spcBef>
                      </a:pP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 D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io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ou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e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a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equi</a:t>
                      </a:r>
                      <a:r>
                        <a:rPr sz="4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ite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r;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2.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o</a:t>
                      </a:r>
                      <a:r>
                        <a:rPr sz="4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al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GPA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Fal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9558">
                      <a:solidFill>
                        <a:srgbClr val="000000"/>
                      </a:solidFill>
                      <a:prstDash val="solid"/>
                    </a:lnR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97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    S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SEM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GR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EE</a:t>
                      </a: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400" b="1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    S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SEM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GR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905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EE</a:t>
                      </a: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4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esig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n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a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C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re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4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C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h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emis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try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400" b="1" spc="-25" dirty="0">
                          <a:latin typeface="Arial"/>
                          <a:cs typeface="Arial"/>
                        </a:rPr>
                        <a:t>A1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eq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emis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try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Pr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ct val="100000"/>
                        </a:lnSpc>
                      </a:pPr>
                      <a:r>
                        <a:rPr sz="5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?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+ w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hop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H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141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ulu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+ w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hop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400" b="1" spc="-25" dirty="0">
                          <a:latin typeface="Arial"/>
                          <a:cs typeface="Arial"/>
                        </a:rPr>
                        <a:t>A2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fe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sica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cie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2320/212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hani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Lab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iodi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Tabl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2321/212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Lab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216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iodi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Tabl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Or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ajo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222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Or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ajo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4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tabLst>
                          <a:tab pos="1050290" algn="l"/>
                        </a:tabLst>
                      </a:pP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n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i</a:t>
                      </a:r>
                      <a:r>
                        <a:rPr sz="400" b="1" u="sng" spc="-2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v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e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si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ty</a:t>
                      </a:r>
                      <a:r>
                        <a:rPr sz="4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C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o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re</a:t>
                      </a:r>
                      <a:r>
                        <a:rPr sz="4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C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rr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ic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l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m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	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Or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ajo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omm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222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Or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ajo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465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heto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itio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odelin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&amp; 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inf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heto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itio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nal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311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nal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tory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335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H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186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315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H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S.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186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335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315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age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ilosop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&amp; C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333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Fun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tio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OR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333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etabo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&amp; 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ioene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rg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421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enta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eth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nal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B4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- 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esig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421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enta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eth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nl</a:t>
                      </a:r>
                      <a:r>
                        <a:rPr sz="4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(SP)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436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B5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fe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&amp; P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sica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cie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- 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esig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416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432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Topi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gani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(F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B6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oli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cie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oliti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ddi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eq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4745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&amp; P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oliti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H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ulu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H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ulu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-15" dirty="0">
                          <a:latin typeface="Arial"/>
                          <a:cs typeface="Arial"/>
                        </a:rPr>
                        <a:t>II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I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B7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ocia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cie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3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335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hni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spc="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itin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g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"/>
                          <a:cs typeface="Arial"/>
                        </a:rPr>
                        <a:t>10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4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No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n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r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-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Fiel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o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f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St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u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y</a:t>
                      </a:r>
                      <a:r>
                        <a:rPr sz="4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(o</a:t>
                      </a:r>
                      <a:r>
                        <a:rPr sz="400" b="1" u="sng" spc="-2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n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l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y</a:t>
                      </a:r>
                      <a:r>
                        <a:rPr sz="4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fr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</a:t>
                      </a:r>
                      <a:r>
                        <a:rPr sz="4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me</a:t>
                      </a:r>
                      <a:r>
                        <a:rPr sz="400" b="1" u="sng" spc="-1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n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u</a:t>
                      </a:r>
                      <a:r>
                        <a:rPr sz="400" b="1" u="sng" spc="-2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4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ems</a:t>
                      </a:r>
                      <a:r>
                        <a:rPr sz="4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)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B8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rts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B9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ompo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 </a:t>
                      </a:r>
                      <a:r>
                        <a:rPr sz="4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ele</a:t>
                      </a:r>
                      <a:r>
                        <a:rPr sz="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400" spc="-5" dirty="0">
                          <a:latin typeface="Arial"/>
                          <a:cs typeface="Arial"/>
                        </a:rPr>
                        <a:t>42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lec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 UD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5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91118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4140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tot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91118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-Pr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lec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Hrs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94653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94473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91118"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95350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eq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eme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 S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tot</a:t>
                      </a:r>
                      <a:r>
                        <a:rPr sz="4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7963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90763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8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n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-Pr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400" b="1" dirty="0">
                          <a:latin typeface="Arial"/>
                          <a:cs typeface="Arial"/>
                        </a:rPr>
                        <a:t>0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r">
                        <a:lnSpc>
                          <a:spcPct val="100000"/>
                        </a:lnSpc>
                      </a:pPr>
                      <a:r>
                        <a:rPr sz="4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4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400" b="1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400" b="1" dirty="0">
                          <a:latin typeface="Arial"/>
                          <a:cs typeface="Arial"/>
                        </a:rPr>
                        <a:t>rs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1280">
                        <a:lnSpc>
                          <a:spcPct val="100000"/>
                        </a:lnSpc>
                      </a:pPr>
                      <a:r>
                        <a:rPr sz="5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9558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7963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87505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26688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94472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</a:pPr>
                      <a:r>
                        <a:rPr sz="500" b="1" spc="-5" dirty="0">
                          <a:latin typeface="Arial"/>
                          <a:cs typeface="Arial"/>
                        </a:rPr>
                        <a:t>120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EB0713-8FB9-99AC-41C3-CBEA60890702}"/>
              </a:ext>
            </a:extLst>
          </p:cNvPr>
          <p:cNvSpPr/>
          <p:nvPr/>
        </p:nvSpPr>
        <p:spPr>
          <a:xfrm>
            <a:off x="143256" y="663702"/>
            <a:ext cx="2048256" cy="3090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1305-1105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AECC8C1-3F17-DDEB-BF75-4D16F2BEAD48}"/>
              </a:ext>
            </a:extLst>
          </p:cNvPr>
          <p:cNvSpPr/>
          <p:nvPr/>
        </p:nvSpPr>
        <p:spPr>
          <a:xfrm>
            <a:off x="2660904" y="663702"/>
            <a:ext cx="2048256" cy="3090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1306-1106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B99F5D-E8FB-89FB-A09E-7C635B7DAA31}"/>
              </a:ext>
            </a:extLst>
          </p:cNvPr>
          <p:cNvSpPr/>
          <p:nvPr/>
        </p:nvSpPr>
        <p:spPr>
          <a:xfrm>
            <a:off x="5178552" y="681228"/>
            <a:ext cx="2048256" cy="3090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2321-2221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4ECA41-7CD3-BAA0-A167-BE2116876A83}"/>
              </a:ext>
            </a:extLst>
          </p:cNvPr>
          <p:cNvSpPr/>
          <p:nvPr/>
        </p:nvSpPr>
        <p:spPr>
          <a:xfrm>
            <a:off x="8082412" y="1996441"/>
            <a:ext cx="2010583" cy="2527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3301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7ED49D-64FF-14E1-4875-1CCC2418CF80}"/>
              </a:ext>
            </a:extLst>
          </p:cNvPr>
          <p:cNvSpPr/>
          <p:nvPr/>
        </p:nvSpPr>
        <p:spPr>
          <a:xfrm>
            <a:off x="8082412" y="1330072"/>
            <a:ext cx="1979676" cy="2971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3330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6DDC09-6FA2-242A-9BDD-AECE5693E2A2}"/>
              </a:ext>
            </a:extLst>
          </p:cNvPr>
          <p:cNvSpPr/>
          <p:nvPr/>
        </p:nvSpPr>
        <p:spPr>
          <a:xfrm>
            <a:off x="8082412" y="663702"/>
            <a:ext cx="1979676" cy="32661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2361-2161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342A7F8-CFF4-B7C1-3E13-E216F62C0630}"/>
              </a:ext>
            </a:extLst>
          </p:cNvPr>
          <p:cNvSpPr/>
          <p:nvPr/>
        </p:nvSpPr>
        <p:spPr>
          <a:xfrm>
            <a:off x="2322576" y="850392"/>
            <a:ext cx="292608" cy="256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063C36C-3F73-7A41-E81D-DFD34A4F6E2B}"/>
              </a:ext>
            </a:extLst>
          </p:cNvPr>
          <p:cNvSpPr/>
          <p:nvPr/>
        </p:nvSpPr>
        <p:spPr>
          <a:xfrm>
            <a:off x="4818888" y="850392"/>
            <a:ext cx="321564" cy="2628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EC8763B-BA24-5AD4-4962-55C14928A1A9}"/>
              </a:ext>
            </a:extLst>
          </p:cNvPr>
          <p:cNvSpPr/>
          <p:nvPr/>
        </p:nvSpPr>
        <p:spPr>
          <a:xfrm>
            <a:off x="7461503" y="829437"/>
            <a:ext cx="466251" cy="2628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FD435B9-0FDB-718F-9317-5D8D30D602D6}"/>
              </a:ext>
            </a:extLst>
          </p:cNvPr>
          <p:cNvSpPr/>
          <p:nvPr/>
        </p:nvSpPr>
        <p:spPr>
          <a:xfrm>
            <a:off x="3160776" y="1777746"/>
            <a:ext cx="1979676" cy="3168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3310-3110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174F33-13A9-EF11-B503-F945F30FA957}"/>
              </a:ext>
            </a:extLst>
          </p:cNvPr>
          <p:cNvSpPr/>
          <p:nvPr/>
        </p:nvSpPr>
        <p:spPr>
          <a:xfrm>
            <a:off x="1081242" y="1771270"/>
            <a:ext cx="1979676" cy="3168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3351-3151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997BC8-4547-FFE2-778E-E278A534EC32}"/>
              </a:ext>
            </a:extLst>
          </p:cNvPr>
          <p:cNvSpPr/>
          <p:nvPr/>
        </p:nvSpPr>
        <p:spPr>
          <a:xfrm>
            <a:off x="4979670" y="2839974"/>
            <a:ext cx="1979676" cy="3168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4211-4212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7EC58E6-C177-6B4B-BBF7-0384987753DA}"/>
              </a:ext>
            </a:extLst>
          </p:cNvPr>
          <p:cNvSpPr/>
          <p:nvPr/>
        </p:nvSpPr>
        <p:spPr>
          <a:xfrm>
            <a:off x="873174" y="2780538"/>
            <a:ext cx="1979676" cy="3090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3352-3152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AD0C339-C043-EE53-B395-D9C791CA80EA}"/>
              </a:ext>
            </a:extLst>
          </p:cNvPr>
          <p:cNvSpPr/>
          <p:nvPr/>
        </p:nvSpPr>
        <p:spPr>
          <a:xfrm>
            <a:off x="10062088" y="3520440"/>
            <a:ext cx="1979676" cy="316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4365-4165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F749100-31DB-5E36-01DD-5F0C20F443F7}"/>
              </a:ext>
            </a:extLst>
          </p:cNvPr>
          <p:cNvSpPr/>
          <p:nvPr/>
        </p:nvSpPr>
        <p:spPr>
          <a:xfrm>
            <a:off x="7056361" y="3748279"/>
            <a:ext cx="1979676" cy="316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4328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B8CAD5A-FE91-F7E9-D55B-3E124AF5EBA0}"/>
              </a:ext>
            </a:extLst>
          </p:cNvPr>
          <p:cNvSpPr/>
          <p:nvPr/>
        </p:nvSpPr>
        <p:spPr>
          <a:xfrm>
            <a:off x="8082412" y="2662809"/>
            <a:ext cx="2048256" cy="31680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2322-2222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1B5AE18-8BA3-4F5D-B961-9B5FE466EC5A}"/>
              </a:ext>
            </a:extLst>
          </p:cNvPr>
          <p:cNvCxnSpPr>
            <a:cxnSpLocks/>
          </p:cNvCxnSpPr>
          <p:nvPr/>
        </p:nvCxnSpPr>
        <p:spPr>
          <a:xfrm>
            <a:off x="4215317" y="1334356"/>
            <a:ext cx="82363" cy="3778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0A3545-447A-55F3-EE5F-736EED66639C}"/>
              </a:ext>
            </a:extLst>
          </p:cNvPr>
          <p:cNvCxnSpPr>
            <a:cxnSpLocks/>
          </p:cNvCxnSpPr>
          <p:nvPr/>
        </p:nvCxnSpPr>
        <p:spPr>
          <a:xfrm flipH="1">
            <a:off x="2926081" y="1281303"/>
            <a:ext cx="146666" cy="4309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99AC07F-2110-E4A9-6C67-0E7BA1D47873}"/>
              </a:ext>
            </a:extLst>
          </p:cNvPr>
          <p:cNvCxnSpPr>
            <a:cxnSpLocks/>
          </p:cNvCxnSpPr>
          <p:nvPr/>
        </p:nvCxnSpPr>
        <p:spPr>
          <a:xfrm>
            <a:off x="7230521" y="1274587"/>
            <a:ext cx="809055" cy="13276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8AB9A45-C7F8-62D0-5EB6-811164140888}"/>
              </a:ext>
            </a:extLst>
          </p:cNvPr>
          <p:cNvCxnSpPr>
            <a:cxnSpLocks/>
          </p:cNvCxnSpPr>
          <p:nvPr/>
        </p:nvCxnSpPr>
        <p:spPr>
          <a:xfrm>
            <a:off x="7292148" y="1227583"/>
            <a:ext cx="735236" cy="7993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B95854-B5DF-3D8D-962C-9DEE3B216628}"/>
              </a:ext>
            </a:extLst>
          </p:cNvPr>
          <p:cNvCxnSpPr>
            <a:cxnSpLocks/>
          </p:cNvCxnSpPr>
          <p:nvPr/>
        </p:nvCxnSpPr>
        <p:spPr>
          <a:xfrm>
            <a:off x="7347176" y="1064037"/>
            <a:ext cx="662810" cy="3933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A777988-E7C3-6C6D-3F50-0195455A8ECE}"/>
              </a:ext>
            </a:extLst>
          </p:cNvPr>
          <p:cNvCxnSpPr>
            <a:cxnSpLocks/>
          </p:cNvCxnSpPr>
          <p:nvPr/>
        </p:nvCxnSpPr>
        <p:spPr>
          <a:xfrm flipH="1">
            <a:off x="2033901" y="2424684"/>
            <a:ext cx="288675" cy="316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BBB4BC8-EA82-4C99-2509-7CEF30872FC2}"/>
              </a:ext>
            </a:extLst>
          </p:cNvPr>
          <p:cNvCxnSpPr>
            <a:cxnSpLocks/>
          </p:cNvCxnSpPr>
          <p:nvPr/>
        </p:nvCxnSpPr>
        <p:spPr>
          <a:xfrm>
            <a:off x="5120130" y="2413348"/>
            <a:ext cx="82363" cy="3778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F72F9E2-00AE-97DC-23CE-40BC5076776F}"/>
              </a:ext>
            </a:extLst>
          </p:cNvPr>
          <p:cNvCxnSpPr>
            <a:cxnSpLocks/>
          </p:cNvCxnSpPr>
          <p:nvPr/>
        </p:nvCxnSpPr>
        <p:spPr>
          <a:xfrm flipH="1">
            <a:off x="7040118" y="2948941"/>
            <a:ext cx="1006081" cy="2624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Curved 66">
            <a:extLst>
              <a:ext uri="{FF2B5EF4-FFF2-40B4-BE49-F238E27FC236}">
                <a16:creationId xmlns:a16="http://schemas.microsoft.com/office/drawing/2014/main" id="{4E8E2A33-6306-BC2F-C2E3-AA47421971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9606905" y="1480835"/>
            <a:ext cx="2312289" cy="1240378"/>
          </a:xfrm>
          <a:prstGeom prst="curvedConnector3">
            <a:avLst>
              <a:gd name="adj1" fmla="val 56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F44E169-C704-4F07-0603-ED1A7DA3861D}"/>
              </a:ext>
            </a:extLst>
          </p:cNvPr>
          <p:cNvCxnSpPr>
            <a:cxnSpLocks/>
          </p:cNvCxnSpPr>
          <p:nvPr/>
        </p:nvCxnSpPr>
        <p:spPr>
          <a:xfrm>
            <a:off x="10211440" y="3004565"/>
            <a:ext cx="322402" cy="4135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A78CC43-E54B-9F46-CB1C-3E043FDDE1C4}"/>
              </a:ext>
            </a:extLst>
          </p:cNvPr>
          <p:cNvCxnSpPr>
            <a:cxnSpLocks/>
          </p:cNvCxnSpPr>
          <p:nvPr/>
        </p:nvCxnSpPr>
        <p:spPr>
          <a:xfrm flipH="1">
            <a:off x="8262427" y="3329178"/>
            <a:ext cx="288675" cy="3168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7C78280-31F3-726C-E8D0-1E320DFE5D04}"/>
              </a:ext>
            </a:extLst>
          </p:cNvPr>
          <p:cNvSpPr/>
          <p:nvPr/>
        </p:nvSpPr>
        <p:spPr>
          <a:xfrm>
            <a:off x="137923" y="990315"/>
            <a:ext cx="2048256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Any Semester- Year 1-2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D7B5B469-888D-1333-A0FF-1B6B63690214}"/>
              </a:ext>
            </a:extLst>
          </p:cNvPr>
          <p:cNvSpPr/>
          <p:nvPr/>
        </p:nvSpPr>
        <p:spPr>
          <a:xfrm>
            <a:off x="5188358" y="990315"/>
            <a:ext cx="2038450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Only- Year 2-3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07E941BF-5F27-4F67-08B1-0CD32C4D676D}"/>
              </a:ext>
            </a:extLst>
          </p:cNvPr>
          <p:cNvSpPr/>
          <p:nvPr/>
        </p:nvSpPr>
        <p:spPr>
          <a:xfrm>
            <a:off x="2662314" y="985362"/>
            <a:ext cx="2036206" cy="24355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Any Semester Year 1-2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C8B26387-248F-25F5-3084-610698C1626A}"/>
              </a:ext>
            </a:extLst>
          </p:cNvPr>
          <p:cNvSpPr/>
          <p:nvPr/>
        </p:nvSpPr>
        <p:spPr>
          <a:xfrm>
            <a:off x="8082411" y="998316"/>
            <a:ext cx="2002237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Spring Only – Year 2-3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79331196-6758-BCBC-7D70-C7A27AB98196}"/>
              </a:ext>
            </a:extLst>
          </p:cNvPr>
          <p:cNvSpPr/>
          <p:nvPr/>
        </p:nvSpPr>
        <p:spPr>
          <a:xfrm>
            <a:off x="8090758" y="1635253"/>
            <a:ext cx="2002237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Any Semester- Year 2-3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8B15B2DF-CEA5-FA1A-ED5D-FA5DDA97ECA6}"/>
              </a:ext>
            </a:extLst>
          </p:cNvPr>
          <p:cNvSpPr/>
          <p:nvPr/>
        </p:nvSpPr>
        <p:spPr>
          <a:xfrm>
            <a:off x="8100237" y="2256902"/>
            <a:ext cx="2002237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 – Year 2-3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BC39DC1B-090A-6D01-4BEA-69B2E19F70AD}"/>
              </a:ext>
            </a:extLst>
          </p:cNvPr>
          <p:cNvSpPr/>
          <p:nvPr/>
        </p:nvSpPr>
        <p:spPr>
          <a:xfrm>
            <a:off x="8082410" y="2985949"/>
            <a:ext cx="2060450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Spring Only- Year 2-3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3FCB482A-D32C-4C40-C66B-D42DB13F2A77}"/>
              </a:ext>
            </a:extLst>
          </p:cNvPr>
          <p:cNvSpPr/>
          <p:nvPr/>
        </p:nvSpPr>
        <p:spPr>
          <a:xfrm>
            <a:off x="10062087" y="3862770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 – Year 3-4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D6E8168F-06DF-8DB4-8735-B97CB1A4D1B6}"/>
              </a:ext>
            </a:extLst>
          </p:cNvPr>
          <p:cNvSpPr/>
          <p:nvPr/>
        </p:nvSpPr>
        <p:spPr>
          <a:xfrm>
            <a:off x="4963650" y="3155728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Spring Only – Year 3-4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8AF55C37-8A26-EDDA-1C0C-AE7F01B71C5E}"/>
              </a:ext>
            </a:extLst>
          </p:cNvPr>
          <p:cNvSpPr/>
          <p:nvPr/>
        </p:nvSpPr>
        <p:spPr>
          <a:xfrm>
            <a:off x="3143929" y="2083454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Only- Year 3-4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FC828B42-F54C-4252-BA1E-23DE5D37F715}"/>
              </a:ext>
            </a:extLst>
          </p:cNvPr>
          <p:cNvSpPr/>
          <p:nvPr/>
        </p:nvSpPr>
        <p:spPr>
          <a:xfrm>
            <a:off x="1061048" y="2100646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Only- Year 3-4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2A830092-6E95-D6B0-6087-763D2122C9B3}"/>
              </a:ext>
            </a:extLst>
          </p:cNvPr>
          <p:cNvSpPr/>
          <p:nvPr/>
        </p:nvSpPr>
        <p:spPr>
          <a:xfrm>
            <a:off x="7056361" y="4085368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Fall Only – Year 3-4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767C990A-6098-DD75-F35D-65FFC6D71580}"/>
              </a:ext>
            </a:extLst>
          </p:cNvPr>
          <p:cNvSpPr/>
          <p:nvPr/>
        </p:nvSpPr>
        <p:spPr>
          <a:xfrm>
            <a:off x="852980" y="3105102"/>
            <a:ext cx="2020063" cy="262413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Spring Only – Year 3-4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B11F6498-9B2F-7055-7B32-1D2EDA4F197F}"/>
              </a:ext>
            </a:extLst>
          </p:cNvPr>
          <p:cNvSpPr/>
          <p:nvPr/>
        </p:nvSpPr>
        <p:spPr>
          <a:xfrm>
            <a:off x="2260306" y="5465688"/>
            <a:ext cx="6849858" cy="5404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Chemistry Course Sequence Guide</a:t>
            </a:r>
          </a:p>
        </p:txBody>
      </p:sp>
    </p:spTree>
    <p:extLst>
      <p:ext uri="{BB962C8B-B14F-4D97-AF65-F5344CB8AC3E}">
        <p14:creationId xmlns:p14="http://schemas.microsoft.com/office/powerpoint/2010/main" val="3374095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428" y="1655276"/>
            <a:ext cx="7545248" cy="522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6" y="1780264"/>
            <a:ext cx="8394912" cy="463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434759"/>
              </p:ext>
            </p:extLst>
          </p:nvPr>
        </p:nvGraphicFramePr>
        <p:xfrm>
          <a:off x="932873" y="1028688"/>
          <a:ext cx="10326255" cy="4815778"/>
        </p:xfrm>
        <a:graphic>
          <a:graphicData uri="http://schemas.openxmlformats.org/drawingml/2006/table">
            <a:tbl>
              <a:tblPr/>
              <a:tblGrid>
                <a:gridCol w="153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5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3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3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7054">
                  <a:extLst>
                    <a:ext uri="{9D8B030D-6E8A-4147-A177-3AD203B41FA5}">
                      <a16:colId xmlns:a16="http://schemas.microsoft.com/office/drawing/2014/main" val="1859809067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Medicinal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Designs and develops new pharmaceutical drugs.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Organic/Inorganic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carbon-based or inorganic compounds for industrial use.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Materials Scientist: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Develops new materials such as ceramics, plastics, and metals.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Works with materials at the atomic or molecular scale.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the impact of chemicals on the environment.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Analyzes water quality and treats contamination.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Patent Agent/Lawyer: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Deals with intellectual property in chemical sciences.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6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Hazardous Waste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and neutralizes harmful chemicals.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chemical composition of the earth, rocks, and minerals.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products meet safety and quality standards.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Pharmacologist: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the effects of drugs on biological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Toxicologist: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safety and toxicity of drugs and chemicals.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Clinical Chemist/Lab Scientist: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bodily fluids to support medical diagnoses.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Chemical Information Specialist: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data for scientific researchers.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6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8708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Forensic Scientist: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physical evidence from crime scenes.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Chemical Engineer: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Combines chemistry and engineering to design manufacturing processes.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Chemical Technician: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tests and assists in research.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Process Chemist: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Optimizes chemical reactions for large-scale manufacturing. 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Chemistry Teacher/Professor: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Science Writer: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Writes articles and technical reports on chemical research.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CHEMISTRY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2155</Words>
  <Application>Microsoft Office PowerPoint</Application>
  <PresentationFormat>Widescreen</PresentationFormat>
  <Paragraphs>526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</cp:revision>
  <dcterms:created xsi:type="dcterms:W3CDTF">2026-02-27T20:40:48Z</dcterms:created>
  <dcterms:modified xsi:type="dcterms:W3CDTF">2026-09-10T16:56:03Z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2026-02-27T21:05:43Z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29002304-a334-46a6-883b-56e9d3f0b989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