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57" r:id="rId3"/>
    <p:sldId id="272" r:id="rId4"/>
    <p:sldId id="268" r:id="rId5"/>
    <p:sldId id="269" r:id="rId6"/>
    <p:sldId id="270" r:id="rId7"/>
    <p:sldId id="271" r:id="rId8"/>
    <p:sldId id="273" r:id="rId9"/>
    <p:sldId id="264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4514F5-31E9-4D01-99A3-CED32BFC4529}" v="21" dt="2026-09-09T21:57:23.6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addSld delSld modSld">
      <pc:chgData name="Navarro, Krysten A" userId="b7169f5f-d46c-4cf1-8195-d10e9ff7e7f1" providerId="ADAL" clId="{694A5C7A-2432-4FC9-B20F-292CBBF6E5F7}" dt="2026-09-09T21:59:40.724" v="134" actId="2696"/>
      <pc:docMkLst>
        <pc:docMk/>
      </pc:docMkLst>
      <pc:sldChg chg="del">
        <pc:chgData name="Navarro, Krysten A" userId="b7169f5f-d46c-4cf1-8195-d10e9ff7e7f1" providerId="ADAL" clId="{694A5C7A-2432-4FC9-B20F-292CBBF6E5F7}" dt="2026-09-09T21:59:40.724" v="134" actId="2696"/>
        <pc:sldMkLst>
          <pc:docMk/>
          <pc:sldMk cId="4250419399" sldId="274"/>
        </pc:sldMkLst>
      </pc:sldChg>
      <pc:sldChg chg="modSp add mod setBg">
        <pc:chgData name="Navarro, Krysten A" userId="b7169f5f-d46c-4cf1-8195-d10e9ff7e7f1" providerId="ADAL" clId="{694A5C7A-2432-4FC9-B20F-292CBBF6E5F7}" dt="2026-09-09T21:59:29.845" v="133" actId="12788"/>
        <pc:sldMkLst>
          <pc:docMk/>
          <pc:sldMk cId="1790204022" sldId="276"/>
        </pc:sldMkLst>
        <pc:spChg chg="mod">
          <ac:chgData name="Navarro, Krysten A" userId="b7169f5f-d46c-4cf1-8195-d10e9ff7e7f1" providerId="ADAL" clId="{694A5C7A-2432-4FC9-B20F-292CBBF6E5F7}" dt="2026-09-09T21:54:35.578" v="83" actId="1076"/>
          <ac:spMkLst>
            <pc:docMk/>
            <pc:sldMk cId="1790204022" sldId="276"/>
            <ac:spMk id="6" creationId="{17E1755D-5BF3-285B-0B85-0B2D7B0C1C06}"/>
          </ac:spMkLst>
        </pc:spChg>
        <pc:grpChg chg="mod">
          <ac:chgData name="Navarro, Krysten A" userId="b7169f5f-d46c-4cf1-8195-d10e9ff7e7f1" providerId="ADAL" clId="{694A5C7A-2432-4FC9-B20F-292CBBF6E5F7}" dt="2026-09-09T21:54:32.487" v="82" actId="14100"/>
          <ac:grpSpMkLst>
            <pc:docMk/>
            <pc:sldMk cId="1790204022" sldId="276"/>
            <ac:grpSpMk id="3" creationId="{0BAE1891-C8FA-EF98-9870-6890C67348CD}"/>
          </ac:grpSpMkLst>
        </pc:grpChg>
        <pc:graphicFrameChg chg="mod modGraphic">
          <ac:chgData name="Navarro, Krysten A" userId="b7169f5f-d46c-4cf1-8195-d10e9ff7e7f1" providerId="ADAL" clId="{694A5C7A-2432-4FC9-B20F-292CBBF6E5F7}" dt="2026-09-09T21:59:29.845" v="133" actId="12788"/>
          <ac:graphicFrameMkLst>
            <pc:docMk/>
            <pc:sldMk cId="1790204022" sldId="276"/>
            <ac:graphicFrameMk id="2" creationId="{17B47BDA-7936-3F88-A942-77206AFA4B7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1DE28-A6DD-4486-89D2-03DBEC83A38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48A1D-ACCE-422C-BA7B-C8364310F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1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41C-EA46-9BD8-B521-569A3A62E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CFF728-3360-4112-DC0E-3903CA439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4CD9-8C44-9272-A13D-DD7FA1A7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826DB-D512-97DD-BBD6-1843E940A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16EA1-C198-494E-4F91-BD762E5DC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4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F615-F93F-C895-C585-A666DB22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59056-F4C2-D65C-24C6-1C6040DA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92329-D1F4-9F91-F755-74D1665F9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99865-68C8-C649-61CB-4A643EDEC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E259E-7555-6918-60E4-69F98AD3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21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3B36-1816-3343-F3FA-1577A786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0D81A-7151-6396-3F57-B459A6BE1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0173F-15F5-A92D-F5F7-1D27146A0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F145A-68EE-4F58-E2B8-B50C7A42D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A12FB-7241-4A7E-165C-3C35BE158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87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8672-4768-09D6-5089-02321AF68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AFD9D-539F-532F-CBC4-3B6E50AE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9A3E37-57B3-E61A-F78A-82886E263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9AE6D-65E7-E5A7-03E4-A6BEDB154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D6A34-490A-A270-9297-CDC32346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87297-C0BA-54D2-3401-CFF0B6E6C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9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ACD-B38B-CA73-6430-CB70BBDF2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BBC92C-4AF2-9115-B6BB-01CAEE33B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4DD991-A5BC-2721-75A1-458831CCF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CD2AB-FCCF-9FE9-45F7-9E5EFDFA7A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45487E-CF72-216E-9E01-F3BF8923F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93713A-7A26-2AC2-1E21-6260FFDE9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BDE644-2B1B-33F9-61E3-AB6BE1F9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6B80C-EDA2-AA67-3389-7441D8D29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533A-2952-9AC3-B261-DBB5E109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36F40D-0175-12DF-2567-D4C7CD5B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61FAEF-F9B4-938A-E233-DE55553D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206CD2-A8CC-A587-3687-8C65DBB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819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3FD7B8-1B60-267D-9A85-7146C225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1D37B-910D-C68D-FCE3-AC7BC2C8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C50E39-A9FA-F0EC-9461-FB6F3A95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85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C5D0E-FA57-8955-0F04-162C8DC59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563DC-DB1D-2108-92A4-8EED93191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94296-8825-98F2-ADD7-9C210C133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AFA10-1ECE-646C-A145-4B6694651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F1DDB-ECD7-4615-EEEE-C9F52DE91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36F00-0856-97D4-8046-B16842DBF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63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1541C-7B8C-C027-64C5-2D3CB8264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9E79A2-FC3F-6FD3-E6B2-2F27E4CFA7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B036B-95D8-64E0-C485-06AD238A7F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CE102-BA8B-740E-981D-AD659A13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4C9B8D-E1C0-C8C0-4280-373C3053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0151B8-B2F5-294B-48DE-42B91FC94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46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9FF99-8707-B96D-8864-A0049918A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24D648-6BFE-7BF4-AB3F-A0755BAA1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DF22F-91F6-E3A9-A992-349D42B9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8D040-1B62-7C93-59E7-B4923CACC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85D-F215-D207-22B8-926BD17F7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3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A43B0D-3138-36D8-BB7C-0EC5276E95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7C50-F674-E086-6212-5951A2409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76E6D-AF91-4D4C-E8DD-30160510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C5BE9-BD2E-F38E-9013-1CB4C063A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EC2D0-2A88-1098-91A4-F51105C6B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47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63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B1674D-120D-F855-32D9-38D2283F7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771EA-958B-3FD8-2709-8B93F206A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C859E-7201-239C-D74D-15E50DCD0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6C48EB-D5CB-4D90-8B56-B19AA5458772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B61F-47AB-AF9A-23AE-A8F99BAAA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60C39-0239-3422-D49C-EC18D2E42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C1CF1-D7C2-43FB-A78A-F9D140EAE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15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062827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6188" y="329127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C8443E9-991A-5CE8-61D5-869B914D15EC}"/>
              </a:ext>
            </a:extLst>
          </p:cNvPr>
          <p:cNvSpPr/>
          <p:nvPr/>
        </p:nvSpPr>
        <p:spPr>
          <a:xfrm>
            <a:off x="6357928" y="4002183"/>
            <a:ext cx="1194564" cy="20769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Additional Math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9164242" y="301183"/>
            <a:ext cx="1194564" cy="2750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Chemistry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747232" y="293488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Biology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761976" y="2052348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 #1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104201" y="159686"/>
            <a:ext cx="6085775" cy="2647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B.S.-Ecology and Evolutionary Biology 7-12 Life Science Certification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83953" y="214099"/>
            <a:ext cx="1339034" cy="359621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83DB88D-4B6B-1A21-5B3D-9B4EFF7C1732}"/>
              </a:ext>
            </a:extLst>
          </p:cNvPr>
          <p:cNvSpPr/>
          <p:nvPr/>
        </p:nvSpPr>
        <p:spPr>
          <a:xfrm>
            <a:off x="6283953" y="3924189"/>
            <a:ext cx="1339034" cy="1249590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9086265" y="166217"/>
            <a:ext cx="1339034" cy="118268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704297" y="1983612"/>
            <a:ext cx="1339034" cy="86871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674606" y="176361"/>
            <a:ext cx="1339034" cy="1712340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73786" y="619044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73786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GEOL 1211-1111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D21AF858-1916-BA72-BCB0-3AF36B2F3616}"/>
              </a:ext>
            </a:extLst>
          </p:cNvPr>
          <p:cNvSpPr/>
          <p:nvPr/>
        </p:nvSpPr>
        <p:spPr>
          <a:xfrm>
            <a:off x="6369747" y="982839"/>
            <a:ext cx="1167448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ESCI 1301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3786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73786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60228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589DA38E-EA7A-5291-CB8E-0634510051CF}"/>
              </a:ext>
            </a:extLst>
          </p:cNvPr>
          <p:cNvSpPr/>
          <p:nvPr/>
        </p:nvSpPr>
        <p:spPr>
          <a:xfrm>
            <a:off x="6373786" y="4287867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STAT 2480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73786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73786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42631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73786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37667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7B14750-933B-859C-A804-8D2D880498AF}"/>
              </a:ext>
            </a:extLst>
          </p:cNvPr>
          <p:cNvSpPr/>
          <p:nvPr/>
        </p:nvSpPr>
        <p:spPr>
          <a:xfrm>
            <a:off x="6373786" y="4794678"/>
            <a:ext cx="1194564" cy="19182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42631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42631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9144906" y="611380"/>
            <a:ext cx="1194564" cy="20225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65192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44A0095-935F-9DBF-960C-4785C7074274}"/>
              </a:ext>
            </a:extLst>
          </p:cNvPr>
          <p:cNvSpPr/>
          <p:nvPr/>
        </p:nvSpPr>
        <p:spPr>
          <a:xfrm>
            <a:off x="9164241" y="862838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7747231" y="624365"/>
            <a:ext cx="1194564" cy="18277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1305-1107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7747231" y="84551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1306-1108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FABE390-9805-6548-C37E-E6A3D31D522E}"/>
              </a:ext>
            </a:extLst>
          </p:cNvPr>
          <p:cNvSpPr/>
          <p:nvPr/>
        </p:nvSpPr>
        <p:spPr>
          <a:xfrm>
            <a:off x="7738638" y="1045331"/>
            <a:ext cx="1194564" cy="14570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3193 (Spring)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88D93E23-D1D3-000E-F7AA-6F3F5D2A29EF}"/>
              </a:ext>
            </a:extLst>
          </p:cNvPr>
          <p:cNvSpPr/>
          <p:nvPr/>
        </p:nvSpPr>
        <p:spPr>
          <a:xfrm>
            <a:off x="7738636" y="1414166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3321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48C1EF4-450D-C346-28FE-84C39A4321B9}"/>
              </a:ext>
            </a:extLst>
          </p:cNvPr>
          <p:cNvSpPr/>
          <p:nvPr/>
        </p:nvSpPr>
        <p:spPr>
          <a:xfrm>
            <a:off x="7738636" y="1220145"/>
            <a:ext cx="1194564" cy="16037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3320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7E14B156-9C64-3AB9-D71A-CB349B744984}"/>
              </a:ext>
            </a:extLst>
          </p:cNvPr>
          <p:cNvSpPr/>
          <p:nvPr/>
        </p:nvSpPr>
        <p:spPr>
          <a:xfrm>
            <a:off x="7752230" y="1613005"/>
            <a:ext cx="1194564" cy="154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BIOL 3316-3117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761976" y="2565437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#1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1BED90F-B762-4BE9-7A1C-0047AD9245E6}"/>
              </a:ext>
            </a:extLst>
          </p:cNvPr>
          <p:cNvSpPr/>
          <p:nvPr/>
        </p:nvSpPr>
        <p:spPr>
          <a:xfrm>
            <a:off x="10685487" y="303805"/>
            <a:ext cx="1194564" cy="463043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LD Major Electives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1CF35D8-149E-5FBE-FE53-E5234A447D25}"/>
              </a:ext>
            </a:extLst>
          </p:cNvPr>
          <p:cNvSpPr/>
          <p:nvPr/>
        </p:nvSpPr>
        <p:spPr>
          <a:xfrm>
            <a:off x="10613252" y="214099"/>
            <a:ext cx="1339034" cy="1144156"/>
          </a:xfrm>
          <a:prstGeom prst="roundRect">
            <a:avLst/>
          </a:prstGeom>
          <a:noFill/>
          <a:ln w="38100">
            <a:solidFill>
              <a:srgbClr val="33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4E86BB3-D4E6-705D-9835-728AA2B78099}"/>
              </a:ext>
            </a:extLst>
          </p:cNvPr>
          <p:cNvSpPr/>
          <p:nvPr/>
        </p:nvSpPr>
        <p:spPr>
          <a:xfrm>
            <a:off x="10685487" y="818272"/>
            <a:ext cx="1194564" cy="182222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4 HR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D41258-6162-5ED1-1737-869655BC87BD}"/>
              </a:ext>
            </a:extLst>
          </p:cNvPr>
          <p:cNvSpPr/>
          <p:nvPr/>
        </p:nvSpPr>
        <p:spPr>
          <a:xfrm>
            <a:off x="10685487" y="1051918"/>
            <a:ext cx="1194564" cy="169779"/>
          </a:xfrm>
          <a:prstGeom prst="roundRect">
            <a:avLst/>
          </a:prstGeom>
          <a:solidFill>
            <a:srgbClr val="3399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LD Elective 4 HR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55480" y="4986499"/>
            <a:ext cx="2167127" cy="142971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788651" y="5187120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1401F4-942C-FF00-9CF3-61E53A2B2488}"/>
              </a:ext>
            </a:extLst>
          </p:cNvPr>
          <p:cNvSpPr txBox="1"/>
          <p:nvPr/>
        </p:nvSpPr>
        <p:spPr>
          <a:xfrm>
            <a:off x="9665207" y="5515969"/>
            <a:ext cx="19476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UD: Upper Division: Course # begins with a 3 or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/>
              <a:t>LD: Lower division: Course # begins with a 1 or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5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E6C1153-DD69-5FC6-5EC4-3626E7423ED5}"/>
              </a:ext>
            </a:extLst>
          </p:cNvPr>
          <p:cNvSpPr/>
          <p:nvPr/>
        </p:nvSpPr>
        <p:spPr>
          <a:xfrm>
            <a:off x="7704297" y="2959329"/>
            <a:ext cx="1339034" cy="86871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E698D01-3D77-8FD8-1B18-00A9E3F9B71C}"/>
              </a:ext>
            </a:extLst>
          </p:cNvPr>
          <p:cNvSpPr/>
          <p:nvPr/>
        </p:nvSpPr>
        <p:spPr>
          <a:xfrm>
            <a:off x="7777606" y="3032982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 #2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08DA81F-9833-BB20-9249-9F0B4908D4F6}"/>
              </a:ext>
            </a:extLst>
          </p:cNvPr>
          <p:cNvSpPr/>
          <p:nvPr/>
        </p:nvSpPr>
        <p:spPr>
          <a:xfrm>
            <a:off x="7777606" y="3540524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#2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4B42CFFB-C19E-FC47-C1CF-C529F9180E18}"/>
              </a:ext>
            </a:extLst>
          </p:cNvPr>
          <p:cNvSpPr/>
          <p:nvPr/>
        </p:nvSpPr>
        <p:spPr>
          <a:xfrm>
            <a:off x="9277935" y="2548957"/>
            <a:ext cx="1339034" cy="1979286"/>
          </a:xfrm>
          <a:prstGeom prst="round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2F74ADC1-DEBF-E627-5CEB-338DE2197276}"/>
              </a:ext>
            </a:extLst>
          </p:cNvPr>
          <p:cNvSpPr/>
          <p:nvPr/>
        </p:nvSpPr>
        <p:spPr>
          <a:xfrm>
            <a:off x="9338926" y="2617041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Secondary Ed Minor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FE80147-4AFA-1004-88EB-65FE35478EE2}"/>
              </a:ext>
            </a:extLst>
          </p:cNvPr>
          <p:cNvSpPr/>
          <p:nvPr/>
        </p:nvSpPr>
        <p:spPr>
          <a:xfrm>
            <a:off x="9338926" y="2975900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BED 4317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4B39E99A-5D3A-D3A7-93F7-1CFCDC3C8F4C}"/>
              </a:ext>
            </a:extLst>
          </p:cNvPr>
          <p:cNvSpPr/>
          <p:nvPr/>
        </p:nvSpPr>
        <p:spPr>
          <a:xfrm>
            <a:off x="9338926" y="3229232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EDPC 3300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D6AF8193-BDE1-82F2-4784-95A204641F7C}"/>
              </a:ext>
            </a:extLst>
          </p:cNvPr>
          <p:cNvSpPr/>
          <p:nvPr/>
        </p:nvSpPr>
        <p:spPr>
          <a:xfrm>
            <a:off x="9350170" y="3486802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RED 3342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E7C447B6-319A-E739-3E7C-C1C51CDE8FB0}"/>
              </a:ext>
            </a:extLst>
          </p:cNvPr>
          <p:cNvSpPr/>
          <p:nvPr/>
        </p:nvSpPr>
        <p:spPr>
          <a:xfrm>
            <a:off x="9366392" y="3749797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3311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FBCE7A00-CA3E-7726-4E16-79A77332877C}"/>
              </a:ext>
            </a:extLst>
          </p:cNvPr>
          <p:cNvSpPr/>
          <p:nvPr/>
        </p:nvSpPr>
        <p:spPr>
          <a:xfrm>
            <a:off x="9366392" y="3997704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4368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76B4D5C1-CEA2-10C9-C189-3682B4543FDD}"/>
              </a:ext>
            </a:extLst>
          </p:cNvPr>
          <p:cNvSpPr/>
          <p:nvPr/>
        </p:nvSpPr>
        <p:spPr>
          <a:xfrm>
            <a:off x="9350170" y="4228448"/>
            <a:ext cx="1194564" cy="19675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4691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515A5D-02FE-363E-431D-4629D46518D4}"/>
              </a:ext>
            </a:extLst>
          </p:cNvPr>
          <p:cNvSpPr/>
          <p:nvPr/>
        </p:nvSpPr>
        <p:spPr>
          <a:xfrm>
            <a:off x="9158500" y="1092177"/>
            <a:ext cx="1194564" cy="18222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2324-2124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0BB169-D894-9C1E-645D-AFD4D02CBF5E}"/>
              </a:ext>
            </a:extLst>
          </p:cNvPr>
          <p:cNvSpPr txBox="1"/>
          <p:nvPr/>
        </p:nvSpPr>
        <p:spPr>
          <a:xfrm>
            <a:off x="6750851" y="4528242"/>
            <a:ext cx="69723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050" dirty="0">
                <a:solidFill>
                  <a:prstClr val="black"/>
                </a:solidFill>
                <a:latin typeface="Aptos" panose="02110004020202020204"/>
              </a:rPr>
              <a:t>OR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73A23B-1615-0AAD-44B7-CAC7E4CF0F26}"/>
              </a:ext>
            </a:extLst>
          </p:cNvPr>
          <p:cNvSpPr/>
          <p:nvPr/>
        </p:nvSpPr>
        <p:spPr>
          <a:xfrm>
            <a:off x="7711444" y="3916458"/>
            <a:ext cx="1339034" cy="868710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C58352-44F9-D266-FD67-0DDAAF3AF88E}"/>
              </a:ext>
            </a:extLst>
          </p:cNvPr>
          <p:cNvSpPr/>
          <p:nvPr/>
        </p:nvSpPr>
        <p:spPr>
          <a:xfrm>
            <a:off x="7784753" y="3990111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 #3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5942FBE-DE28-AC6D-438F-1D3D54024D80}"/>
              </a:ext>
            </a:extLst>
          </p:cNvPr>
          <p:cNvSpPr/>
          <p:nvPr/>
        </p:nvSpPr>
        <p:spPr>
          <a:xfrm>
            <a:off x="7784753" y="4497653"/>
            <a:ext cx="1194564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Elective #3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4E877674-B4E6-414C-BFD4-7BF3252B8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9922" y="1443601"/>
            <a:ext cx="1371719" cy="819564"/>
          </a:xfrm>
          <a:prstGeom prst="rect">
            <a:avLst/>
          </a:prstGeom>
        </p:spPr>
      </p:pic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5AD56B59-5F76-4F41-B65B-B984499F3E8A}"/>
              </a:ext>
            </a:extLst>
          </p:cNvPr>
          <p:cNvSpPr/>
          <p:nvPr/>
        </p:nvSpPr>
        <p:spPr>
          <a:xfrm>
            <a:off x="9133398" y="1522183"/>
            <a:ext cx="1194564" cy="2750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General Elective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D668E8B1-4BB6-73CF-DE5A-7963BDB0A82A}"/>
              </a:ext>
            </a:extLst>
          </p:cNvPr>
          <p:cNvSpPr/>
          <p:nvPr/>
        </p:nvSpPr>
        <p:spPr>
          <a:xfrm>
            <a:off x="9124641" y="1846476"/>
            <a:ext cx="1194564" cy="32695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or LD Elective 4HR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D534A1-E2BE-C92B-A438-CB23D31E2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020545"/>
              </p:ext>
            </p:extLst>
          </p:nvPr>
        </p:nvGraphicFramePr>
        <p:xfrm>
          <a:off x="720725" y="1000919"/>
          <a:ext cx="3454400" cy="895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1022571229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LD Major Elective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95288077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Select Two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8246701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BOT 2410 - General Botany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538043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ZOOL 2406 - Vertebrate Zoolgy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0668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2466 - Invertebrate Zoology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77092548"/>
                  </a:ext>
                </a:extLst>
              </a:tr>
            </a:tbl>
          </a:graphicData>
        </a:graphic>
      </p:graphicFrame>
      <p:pic>
        <p:nvPicPr>
          <p:cNvPr id="16" name="Picture 15">
            <a:extLst>
              <a:ext uri="{FF2B5EF4-FFF2-40B4-BE49-F238E27FC236}">
                <a16:creationId xmlns:a16="http://schemas.microsoft.com/office/drawing/2014/main" id="{1DA5F4DE-96F2-633F-0380-06FDD1DCF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4512" y="823352"/>
            <a:ext cx="1213209" cy="487722"/>
          </a:xfrm>
          <a:prstGeom prst="rect">
            <a:avLst/>
          </a:prstGeom>
        </p:spPr>
      </p:pic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15BF6933-CFEB-D9B3-1E01-CE2C5979D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179662"/>
              </p:ext>
            </p:extLst>
          </p:nvPr>
        </p:nvGraphicFramePr>
        <p:xfrm>
          <a:off x="5411781" y="837793"/>
          <a:ext cx="2933038" cy="323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3038">
                  <a:extLst>
                    <a:ext uri="{9D8B030D-6E8A-4147-A177-3AD203B41FA5}">
                      <a16:colId xmlns:a16="http://schemas.microsoft.com/office/drawing/2014/main" val="1123903905"/>
                    </a:ext>
                  </a:extLst>
                </a:gridCol>
              </a:tblGrid>
              <a:tr h="990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ANY course in ANY Subject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3832419"/>
                  </a:ext>
                </a:extLst>
              </a:tr>
              <a:tr h="990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000" b="0" i="1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4053683"/>
                  </a:ext>
                </a:extLst>
              </a:tr>
            </a:tbl>
          </a:graphicData>
        </a:graphic>
      </p:graphicFrame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3B60200-CEB2-F4F4-2F81-E3DA2B23FFAB}"/>
              </a:ext>
            </a:extLst>
          </p:cNvPr>
          <p:cNvSpPr/>
          <p:nvPr/>
        </p:nvSpPr>
        <p:spPr>
          <a:xfrm>
            <a:off x="4655130" y="5546633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986E6DB-BAB8-73C0-182C-6108821D40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388494"/>
              </p:ext>
            </p:extLst>
          </p:nvPr>
        </p:nvGraphicFramePr>
        <p:xfrm>
          <a:off x="251279" y="2428515"/>
          <a:ext cx="3492500" cy="537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2500">
                  <a:extLst>
                    <a:ext uri="{9D8B030D-6E8A-4147-A177-3AD203B41FA5}">
                      <a16:colId xmlns:a16="http://schemas.microsoft.com/office/drawing/2014/main" val="1996424483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UD Biology Elective #1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918649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3314/3115 - Molecular Cell Biology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011079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4388/ZOOL 4181 - Mammalian Physiology/Vert Phys Lab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36003200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7EBEFA2A-53E5-295A-BAB4-467417C6D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625" y="2073836"/>
            <a:ext cx="1231499" cy="46943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8AA3AA8-0DAD-3A4B-808F-4204316372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283352"/>
              </p:ext>
            </p:extLst>
          </p:nvPr>
        </p:nvGraphicFramePr>
        <p:xfrm>
          <a:off x="289379" y="3383094"/>
          <a:ext cx="3454400" cy="1074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1839836249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Upper-division course #2</a:t>
                      </a:r>
                      <a:endParaRPr lang="en-US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31572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Select One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431713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4324 - </a:t>
                      </a:r>
                      <a:r>
                        <a:rPr lang="en-US" sz="1000" u="none" strike="noStrike" dirty="0" err="1">
                          <a:effectLst/>
                        </a:rPr>
                        <a:t>Genetics,Env</a:t>
                      </a:r>
                      <a:r>
                        <a:rPr lang="en-US" sz="1000" u="none" strike="noStrike" dirty="0">
                          <a:effectLst/>
                        </a:rPr>
                        <a:t> &amp; Evol - Anim Beh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91191581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4327 - Animal Ecology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580371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4476 - Fish, Amphibians, and Reptiles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5788753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ZOOL 4478 - Birds and Mammals 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3590569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5B205488-D515-5698-50BB-639EA033E4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5162" y="3148378"/>
            <a:ext cx="1237595" cy="469433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F26484C-6E51-1CEA-01D2-5DB756D5E3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791758"/>
              </p:ext>
            </p:extLst>
          </p:nvPr>
        </p:nvGraphicFramePr>
        <p:xfrm>
          <a:off x="270329" y="4935677"/>
          <a:ext cx="3454400" cy="8953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54400">
                  <a:extLst>
                    <a:ext uri="{9D8B030D-6E8A-4147-A177-3AD203B41FA5}">
                      <a16:colId xmlns:a16="http://schemas.microsoft.com/office/drawing/2014/main" val="835109476"/>
                    </a:ext>
                  </a:extLst>
                </a:gridCol>
              </a:tblGrid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Upper-division course #3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25632466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Select Three Hours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163171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BIOL 3427 - Desert Ecology</a:t>
                      </a:r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7007899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4198 - Special Problems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343919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BIOL 4225 - Field Biology</a:t>
                      </a:r>
                      <a:endParaRPr lang="en-US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98530097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98F361-9CC4-80D6-5945-4ADCD68687A1}"/>
              </a:ext>
            </a:extLst>
          </p:cNvPr>
          <p:cNvSpPr/>
          <p:nvPr/>
        </p:nvSpPr>
        <p:spPr>
          <a:xfrm>
            <a:off x="2055162" y="4659565"/>
            <a:ext cx="1218235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UD Major Elective #3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8C16ECE-B163-9A9E-9441-95647A506F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1610" y="667890"/>
            <a:ext cx="1213209" cy="3109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7CE6DC4-A737-9F34-85E9-77393FB02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843" y="0"/>
            <a:ext cx="4971585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E78594-E510-8FC7-59AE-97C7D1FD61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96" t="21179" r="5062" b="8028"/>
          <a:stretch>
            <a:fillRect/>
          </a:stretch>
        </p:blipFill>
        <p:spPr>
          <a:xfrm>
            <a:off x="6962775" y="2790825"/>
            <a:ext cx="5076825" cy="923925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C2276FF-F4EF-4767-6BD4-98E41B993BC1}"/>
              </a:ext>
            </a:extLst>
          </p:cNvPr>
          <p:cNvSpPr/>
          <p:nvPr/>
        </p:nvSpPr>
        <p:spPr>
          <a:xfrm>
            <a:off x="7084005" y="2133600"/>
            <a:ext cx="2479095" cy="55285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ESCI, GEOL, GEOG, GEOP courses and their pre-requisites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C1F3B6B-792A-2CD0-4BE3-372E3828F048}"/>
              </a:ext>
            </a:extLst>
          </p:cNvPr>
          <p:cNvSpPr/>
          <p:nvPr/>
        </p:nvSpPr>
        <p:spPr>
          <a:xfrm>
            <a:off x="9684330" y="2374808"/>
            <a:ext cx="1194564" cy="31164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Field of Study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9DA14D-DBC5-5149-C43F-9AE08E128B9C}"/>
              </a:ext>
            </a:extLst>
          </p:cNvPr>
          <p:cNvSpPr txBox="1"/>
          <p:nvPr/>
        </p:nvSpPr>
        <p:spPr>
          <a:xfrm>
            <a:off x="9684330" y="2133600"/>
            <a:ext cx="141095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prstClr val="black"/>
                </a:solidFill>
                <a:latin typeface="Calibri" panose="020F0502020204030204"/>
              </a:rPr>
              <a:t>potential courses for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7171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5342A4-CAB9-C7C6-A8AD-173CA606122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967" y="1966293"/>
            <a:ext cx="715206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443" y="1966293"/>
            <a:ext cx="6429112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7" y="1966293"/>
            <a:ext cx="10925544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21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896" y="1966293"/>
            <a:ext cx="805820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253">
            <a:extLst>
              <a:ext uri="{FF2B5EF4-FFF2-40B4-BE49-F238E27FC236}">
                <a16:creationId xmlns:a16="http://schemas.microsoft.com/office/drawing/2014/main" id="{F1510C54-E8D7-6475-C2ED-DC1E7F8FA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896" y="180974"/>
            <a:ext cx="5218758" cy="66770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892195"/>
              </p:ext>
            </p:extLst>
          </p:nvPr>
        </p:nvGraphicFramePr>
        <p:xfrm>
          <a:off x="609600" y="1028688"/>
          <a:ext cx="10972800" cy="4679385"/>
        </p:xfrm>
        <a:graphic>
          <a:graphicData uri="http://schemas.openxmlformats.org/drawingml/2006/table">
            <a:tbl>
              <a:tblPr/>
              <a:tblGrid>
                <a:gridCol w="167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90254">
                  <a:extLst>
                    <a:ext uri="{9D8B030D-6E8A-4147-A177-3AD203B41FA5}">
                      <a16:colId xmlns:a16="http://schemas.microsoft.com/office/drawing/2014/main" val="1859809067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Wildlife Biologist/Manager: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animals and their ecosystems to manage populations.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Conservation 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to protect species and habitats from extinction.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Environmental Consultant: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Assesses ecological impacts of projects for private industry.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Park Ranger/Manager: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natural resources in state and national parks.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Wetlands Scientist/Delineator: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Maps and studies wetlands for regulatory compliance.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Forestry Technician/Manager: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Forest ecosystems and resources.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Marine Biologist: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marine organisms and ecosystems.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2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Botanist/Plant Ecologist: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plant communities and ecology.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Invasive Species Specialist: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Monitors and controls non-native species. 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Population Geneticist: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Analyzes genetic variation within populations.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Bioinformatician: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computational tools to analyze large biological data sets, particularly in evolution.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Systematist/Taxonomist: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diversification of life and relationships among organisms.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Molecular Ecologist: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molecular genetic techniques to address ecological questions.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Paleobiologist/Paleontologist: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evolutionary biology through the fossil record.</a:t>
                      </a:r>
                    </a:p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2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Zoo Curator/Educator: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captive animal populations and educates the public.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Science Writer/Communicator: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Communicates scientific findings to the public.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Museum Curator/Technician: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Manages biological collections.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Agricultural Scientist/Geneticist: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Applies evolutionary principles to improve crops or livestock.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Biology Teacher/Professor: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Teaches at the high school or university level.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1967344" y="203200"/>
            <a:ext cx="7730837" cy="616399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1967344" y="303176"/>
            <a:ext cx="7887855" cy="516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ECOLOGY &amp; EVOLUTIONARY BIOLOGY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330504" y="6219598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1561</Words>
  <Application>Microsoft Office PowerPoint</Application>
  <PresentationFormat>Widescreen</PresentationFormat>
  <Paragraphs>339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Navarro, Krysten A</dc:creator>
  <cp:lastModifiedBy>Navarro, Krysten A</cp:lastModifiedBy>
  <cp:revision>3</cp:revision>
  <dcterms:created xsi:type="dcterms:W3CDTF">2026-02-27T15:31:27Z</dcterms:created>
  <dcterms:modified xsi:type="dcterms:W3CDTF">2026-09-09T21:59:41Z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2026-02-27T16:00:06Z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8e1a1c8b-57e2-4f2d-96e8-0986807a08b8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