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7" r:id="rId3"/>
    <p:sldId id="272" r:id="rId4"/>
    <p:sldId id="268" r:id="rId5"/>
    <p:sldId id="269" r:id="rId6"/>
    <p:sldId id="270" r:id="rId7"/>
    <p:sldId id="271" r:id="rId8"/>
    <p:sldId id="273" r:id="rId9"/>
    <p:sldId id="274" r:id="rId10"/>
    <p:sldId id="264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A18D3-3290-486B-8F66-03B1E5868465}" v="2" dt="2026-09-09T22:00:13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 sldOrd">
      <pc:chgData name="Navarro, Krysten A" userId="b7169f5f-d46c-4cf1-8195-d10e9ff7e7f1" providerId="ADAL" clId="{694A5C7A-2432-4FC9-B20F-292CBBF6E5F7}" dt="2026-09-09T22:00:13.813" v="10"/>
      <pc:docMkLst>
        <pc:docMk/>
      </pc:docMkLst>
      <pc:sldChg chg="add del">
        <pc:chgData name="Navarro, Krysten A" userId="b7169f5f-d46c-4cf1-8195-d10e9ff7e7f1" providerId="ADAL" clId="{694A5C7A-2432-4FC9-B20F-292CBBF6E5F7}" dt="2026-09-09T22:00:05.635" v="8" actId="2696"/>
        <pc:sldMkLst>
          <pc:docMk/>
          <pc:sldMk cId="4250419399" sldId="275"/>
        </pc:sldMkLst>
      </pc:sldChg>
      <pc:sldChg chg="add setBg">
        <pc:chgData name="Navarro, Krysten A" userId="b7169f5f-d46c-4cf1-8195-d10e9ff7e7f1" providerId="ADAL" clId="{694A5C7A-2432-4FC9-B20F-292CBBF6E5F7}" dt="2026-09-09T22:00:13.813" v="10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2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Choose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9164242" y="301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61976" y="2052348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B.S.-Ecology and Evolutionary Biology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24189"/>
            <a:ext cx="1339034" cy="12495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086265" y="166217"/>
            <a:ext cx="1339034" cy="1010636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4297" y="1983612"/>
            <a:ext cx="1339034" cy="86871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61"/>
            <a:ext cx="1339034" cy="171234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1211-1111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73786" y="454807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73786" y="4794678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144906" y="61138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9164241" y="862838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738638" y="1045331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3193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738636" y="141416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3321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738636" y="1220145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3320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752230" y="1613005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3316-3117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61976" y="2565437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#1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ED90F-B762-4BE9-7A1C-0047AD9245E6}"/>
              </a:ext>
            </a:extLst>
          </p:cNvPr>
          <p:cNvSpPr/>
          <p:nvPr/>
        </p:nvSpPr>
        <p:spPr>
          <a:xfrm>
            <a:off x="9177289" y="1419203"/>
            <a:ext cx="1194564" cy="463043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Major Electives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F35D8-149E-5FBE-FE53-E5234A447D25}"/>
              </a:ext>
            </a:extLst>
          </p:cNvPr>
          <p:cNvSpPr/>
          <p:nvPr/>
        </p:nvSpPr>
        <p:spPr>
          <a:xfrm>
            <a:off x="9105054" y="1342031"/>
            <a:ext cx="1339034" cy="1144156"/>
          </a:xfrm>
          <a:prstGeom prst="roundRect">
            <a:avLst/>
          </a:prstGeom>
          <a:noFill/>
          <a:ln w="38100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86BB3-D4E6-705D-9835-728AA2B78099}"/>
              </a:ext>
            </a:extLst>
          </p:cNvPr>
          <p:cNvSpPr/>
          <p:nvPr/>
        </p:nvSpPr>
        <p:spPr>
          <a:xfrm>
            <a:off x="9177289" y="1942202"/>
            <a:ext cx="1194564" cy="182222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 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41258-6162-5ED1-1737-869655BC87BD}"/>
              </a:ext>
            </a:extLst>
          </p:cNvPr>
          <p:cNvSpPr/>
          <p:nvPr/>
        </p:nvSpPr>
        <p:spPr>
          <a:xfrm>
            <a:off x="9177289" y="2193224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 HR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9292424" y="2747949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D43ECB3-ECD6-6639-1763-EDABB20C26E7}"/>
              </a:ext>
            </a:extLst>
          </p:cNvPr>
          <p:cNvSpPr/>
          <p:nvPr/>
        </p:nvSpPr>
        <p:spPr>
          <a:xfrm>
            <a:off x="9292424" y="3179204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E4B028-D42E-5676-0C92-19794968EF3D}"/>
              </a:ext>
            </a:extLst>
          </p:cNvPr>
          <p:cNvSpPr/>
          <p:nvPr/>
        </p:nvSpPr>
        <p:spPr>
          <a:xfrm>
            <a:off x="9292424" y="3425636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 HR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1D6B8CB-0560-9DA3-2BCF-60C14D2702D4}"/>
              </a:ext>
            </a:extLst>
          </p:cNvPr>
          <p:cNvSpPr/>
          <p:nvPr/>
        </p:nvSpPr>
        <p:spPr>
          <a:xfrm>
            <a:off x="9292423" y="3659625"/>
            <a:ext cx="1194565" cy="18222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2HR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9216625" y="2646204"/>
            <a:ext cx="1339034" cy="1418756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55480" y="4986499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788651" y="5187120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665207" y="5515969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E6C1153-DD69-5FC6-5EC4-3626E7423ED5}"/>
              </a:ext>
            </a:extLst>
          </p:cNvPr>
          <p:cNvSpPr/>
          <p:nvPr/>
        </p:nvSpPr>
        <p:spPr>
          <a:xfrm>
            <a:off x="7704297" y="2959329"/>
            <a:ext cx="1339034" cy="86871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E698D01-3D77-8FD8-1B18-00A9E3F9B71C}"/>
              </a:ext>
            </a:extLst>
          </p:cNvPr>
          <p:cNvSpPr/>
          <p:nvPr/>
        </p:nvSpPr>
        <p:spPr>
          <a:xfrm>
            <a:off x="7777606" y="3032982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#2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08DA81F-9833-BB20-9249-9F0B4908D4F6}"/>
              </a:ext>
            </a:extLst>
          </p:cNvPr>
          <p:cNvSpPr/>
          <p:nvPr/>
        </p:nvSpPr>
        <p:spPr>
          <a:xfrm>
            <a:off x="7777606" y="3540524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#2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7712820" y="3936427"/>
            <a:ext cx="1339034" cy="2546669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7773811" y="4004512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7773811" y="436337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7773811" y="4616703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6AF8193-BDE1-82F2-4784-95A204641F7C}"/>
              </a:ext>
            </a:extLst>
          </p:cNvPr>
          <p:cNvSpPr/>
          <p:nvPr/>
        </p:nvSpPr>
        <p:spPr>
          <a:xfrm>
            <a:off x="7785055" y="4874273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E7C447B6-319A-E739-3E7C-C1C51CDE8FB0}"/>
              </a:ext>
            </a:extLst>
          </p:cNvPr>
          <p:cNvSpPr/>
          <p:nvPr/>
        </p:nvSpPr>
        <p:spPr>
          <a:xfrm>
            <a:off x="7801277" y="513726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4HR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FBCE7A00-CA3E-7726-4E16-79A77332877C}"/>
              </a:ext>
            </a:extLst>
          </p:cNvPr>
          <p:cNvSpPr/>
          <p:nvPr/>
        </p:nvSpPr>
        <p:spPr>
          <a:xfrm>
            <a:off x="7801277" y="5385175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3HR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6B4D5C1-CEA2-10C9-C189-3682B4543FDD}"/>
              </a:ext>
            </a:extLst>
          </p:cNvPr>
          <p:cNvSpPr/>
          <p:nvPr/>
        </p:nvSpPr>
        <p:spPr>
          <a:xfrm>
            <a:off x="7785055" y="5615919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3HR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043B16F8-E384-1A5B-9658-CE279FE81248}"/>
              </a:ext>
            </a:extLst>
          </p:cNvPr>
          <p:cNvSpPr/>
          <p:nvPr/>
        </p:nvSpPr>
        <p:spPr>
          <a:xfrm>
            <a:off x="7785055" y="5867717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3HR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A2CE483-BDAE-C61E-FB7A-F9B3B3AA47D6}"/>
              </a:ext>
            </a:extLst>
          </p:cNvPr>
          <p:cNvSpPr/>
          <p:nvPr/>
        </p:nvSpPr>
        <p:spPr>
          <a:xfrm>
            <a:off x="7782870" y="6119515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2HR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D534A1-E2BE-C92B-A438-CB23D31E2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20545"/>
              </p:ext>
            </p:extLst>
          </p:nvPr>
        </p:nvGraphicFramePr>
        <p:xfrm>
          <a:off x="720725" y="1000919"/>
          <a:ext cx="3454400" cy="89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1022571229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LD Major Elective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528807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Select Two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8246701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BOT 2410 - General Botany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538043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2406 - Vertebrate Zoolgy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0668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2466 - Invertebrate Zoology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7709254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DA03D89-29AF-2D64-3770-A9E9339CC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907066"/>
              </p:ext>
            </p:extLst>
          </p:nvPr>
        </p:nvGraphicFramePr>
        <p:xfrm>
          <a:off x="720725" y="2248694"/>
          <a:ext cx="3454400" cy="1611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3135789989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UD Major Elective #1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956554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Select One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4332988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3342 - Plants and People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5854897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3417 - Plants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152980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BOT 3437 - Plant Diversity &amp; Systematics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669903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4428 - Global Change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4973080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4466 - Ecosystem Ecology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127110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4351 - Spatial Ecology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372705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4360 - Aquatic Ecology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5328766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8B2F1CC-3D1C-A09E-EB9C-EE3319777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063452"/>
              </p:ext>
            </p:extLst>
          </p:nvPr>
        </p:nvGraphicFramePr>
        <p:xfrm>
          <a:off x="720725" y="4269898"/>
          <a:ext cx="3454400" cy="1432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2873829680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UD Major Elective #2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483520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Select One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807061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4324 - Genetics,Env &amp; Evol - Anim Beh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1629721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4327 - Animal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856948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4476 - Fish, Amphibians, and Reptiles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58789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4478 - Birds and Mammals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9565787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4315 - Population Genetics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746498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3468 - Entomology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0897652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EBEFA2A-53E5-295A-BAB4-467417C6D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625" y="2073836"/>
            <a:ext cx="1231499" cy="469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205488-D515-5698-50BB-639EA033E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529" y="4035182"/>
            <a:ext cx="1237595" cy="469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A5F4DE-96F2-633F-0380-06FDD1DCF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512" y="823352"/>
            <a:ext cx="1213209" cy="487722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748CAA8-1CA3-53FC-0645-594740981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195722"/>
              </p:ext>
            </p:extLst>
          </p:nvPr>
        </p:nvGraphicFramePr>
        <p:xfrm>
          <a:off x="4959910" y="823352"/>
          <a:ext cx="3209544" cy="373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573390171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3342 - Plants &amp; People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5845035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3360 - Quantative Methods in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265876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3417 - Plant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6293225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3427 - Desert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01286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4195 - Advan Methods in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1373140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4198 - Special Problems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33405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4225 - Field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007464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4298 - Special Problems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06811608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4315 - Population Genetics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826927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4324 - Genetic, Env &amp; Evol - Animal Behavior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275657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4325 - Field Biology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7318863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4326 - Bioarcheology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679197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4327 - Animal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798473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4370 - Hist/Phil Biology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3832373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4395 - Developmental Neurobiology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069180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4395 - Topics in Biology (can only be taken twice)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4307956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 4398 - Special Problems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724322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 4428 - Environm Stressor in Ecosyst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996327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 4466 - Ecosyst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586895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BOT  3330 - Comparative Plant Morphology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4766158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BOT  3437 - Plant Diversity &amp; Systematics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7933562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AAD00856-36D3-5F96-0763-FB900569E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682" y="453235"/>
            <a:ext cx="1213209" cy="335309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EEC50C1-7625-7860-9708-81816FE6E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856526"/>
              </p:ext>
            </p:extLst>
          </p:nvPr>
        </p:nvGraphicFramePr>
        <p:xfrm>
          <a:off x="8257896" y="788544"/>
          <a:ext cx="3505200" cy="1432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982951187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000" u="none" strike="noStrike">
                          <a:effectLst/>
                        </a:rPr>
                        <a:t>MICR  3328 - Microorganisms in Ecosystems </a:t>
                      </a:r>
                      <a:endParaRPr lang="nl-NL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510096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3468 - Entomology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2132767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u="none" strike="noStrike">
                          <a:effectLst/>
                        </a:rPr>
                        <a:t>ZOOL 4155 - Vertebr Paleontology Techniques </a:t>
                      </a:r>
                      <a:endParaRPr lang="fr-F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674738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4157 - Advan Vertebr Paleontology Tech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223905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4354 - Paleozoic and Mesozoic Vertebr Paleontology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3337945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4356 - Cenozoic </a:t>
                      </a:r>
                      <a:r>
                        <a:rPr lang="en-US" sz="1000" u="none" strike="noStrike" dirty="0" err="1">
                          <a:effectLst/>
                        </a:rPr>
                        <a:t>Vertebr</a:t>
                      </a:r>
                      <a:r>
                        <a:rPr lang="en-US" sz="1000" u="none" strike="noStrike" dirty="0">
                          <a:effectLst/>
                        </a:rPr>
                        <a:t> Paleontology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2739861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4476 - Fish, Amphibians &amp; Reptiles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9755599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4478 - Birds &amp; Mammals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72895018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E41155CF-1226-C962-DA1A-F03044034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158658"/>
              </p:ext>
            </p:extLst>
          </p:nvPr>
        </p:nvGraphicFramePr>
        <p:xfrm>
          <a:off x="8257896" y="2221104"/>
          <a:ext cx="3505200" cy="2327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256572148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3330 - Histology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5214985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3375 - Forensic Pathobiology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130010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4195 - Advan. Methods in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324807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4198 - Special Problems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7022830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4298 - Special Problems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8586714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4319 - G Protein-Coupled Receptor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226010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4320 - Endocrinology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2131633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4321 - Developmental Biology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462036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4330 - Cancer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1380276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4370 - History/Phil Biology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1420006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4389 - Developmental Neurobiology 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859990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4395 - Topics in Biology (can only be taken twice)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4977303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4398 - Special Problems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4898181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0AE9772-5D59-8915-A6EE-BFD8F35D8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833054"/>
              </p:ext>
            </p:extLst>
          </p:nvPr>
        </p:nvGraphicFramePr>
        <p:xfrm>
          <a:off x="4959910" y="4557152"/>
          <a:ext cx="3209544" cy="716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782942662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CBCH 3316 - Membrane Biology (FA)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115827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CBCH 4414 - Cellular Biochem (SP)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4132342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CBCH 4310 - Techn in Molecular </a:t>
                      </a:r>
                      <a:r>
                        <a:rPr lang="en-US" sz="1000" u="none" strike="noStrike" dirty="0" err="1">
                          <a:effectLst/>
                        </a:rPr>
                        <a:t>Biochem</a:t>
                      </a:r>
                      <a:r>
                        <a:rPr lang="en-US" sz="1000" u="none" strike="noStrike" dirty="0">
                          <a:effectLst/>
                        </a:rPr>
                        <a:t> (FA)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024798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CBCH 4320 - Advan Topics in Molecular </a:t>
                      </a:r>
                      <a:r>
                        <a:rPr lang="en-US" sz="1000" u="none" strike="noStrike" dirty="0" err="1">
                          <a:effectLst/>
                        </a:rPr>
                        <a:t>Biochem</a:t>
                      </a:r>
                      <a:r>
                        <a:rPr lang="en-US" sz="1000" u="none" strike="noStrike" dirty="0">
                          <a:effectLst/>
                        </a:rPr>
                        <a:t>. (SP)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27267231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B830ED1-FEBB-AA7A-0B24-A7D748EDF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387536"/>
              </p:ext>
            </p:extLst>
          </p:nvPr>
        </p:nvGraphicFramePr>
        <p:xfrm>
          <a:off x="8257896" y="4541562"/>
          <a:ext cx="3505200" cy="2148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465227774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MICR 3144 - Pathogenic Micro Lab (SP)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808270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MICR 3343 - Pathogenic Micro (SP)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705068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 dirty="0">
                          <a:effectLst/>
                        </a:rPr>
                        <a:t>MICR 3146 - Microbial Physio Lab (FA) </a:t>
                      </a:r>
                      <a:endParaRPr lang="it-IT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4708158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MICR 3345 - Microbial Physio (FA)</a:t>
                      </a:r>
                      <a:endParaRPr lang="it-IT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0570216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MICR 3449 - Prokaryotic Molecular Genetics (SP)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2243098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MICR 4154 - Immunology Lab (FA)</a:t>
                      </a:r>
                      <a:endParaRPr lang="it-IT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205295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MICR 4353 - Immunology (FA)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159462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MICR 4329 - Epidemiology (FA)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1490173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MICR 4351 - General Virology (FA)</a:t>
                      </a:r>
                      <a:endParaRPr lang="it-IT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661571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MICR 4355 - Medical Mycology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049517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3464 - Medical Parasitology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917026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4384 - Neurobiology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0312545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5BF6933-CFEB-D9B3-1E01-CE2C5979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57858"/>
              </p:ext>
            </p:extLst>
          </p:nvPr>
        </p:nvGraphicFramePr>
        <p:xfrm>
          <a:off x="4844853" y="5858282"/>
          <a:ext cx="2933038" cy="628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3038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ANY course in CHEM, ESCI, GEOG, GEOP, GEOL, BIOL, BOT, MICR, or ZOOL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effectLst/>
                          <a:latin typeface="Arial" panose="020B0604020202020204" pitchFamily="34" charset="0"/>
                        </a:rPr>
                        <a:t>(BIOL 1103, 1104, 1203, 1303, 1304, and MICR 2330 are not allowed)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3B60200-CEB2-F4F4-2F81-E3DA2B23FFAB}"/>
              </a:ext>
            </a:extLst>
          </p:cNvPr>
          <p:cNvSpPr/>
          <p:nvPr/>
        </p:nvSpPr>
        <p:spPr>
          <a:xfrm>
            <a:off x="4655130" y="554663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CE6DC4-A737-9F34-85E9-77393FB02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43" y="0"/>
            <a:ext cx="497158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78594-E510-8FC7-59AE-97C7D1FD61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96" t="21179" r="5062" b="8028"/>
          <a:stretch>
            <a:fillRect/>
          </a:stretch>
        </p:blipFill>
        <p:spPr>
          <a:xfrm>
            <a:off x="6962775" y="2790825"/>
            <a:ext cx="5076825" cy="92392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2276FF-F4EF-4767-6BD4-98E41B993BC1}"/>
              </a:ext>
            </a:extLst>
          </p:cNvPr>
          <p:cNvSpPr/>
          <p:nvPr/>
        </p:nvSpPr>
        <p:spPr>
          <a:xfrm>
            <a:off x="7084005" y="2133600"/>
            <a:ext cx="2479095" cy="55285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ESCI, GEOL, GEOG, GEOP courses and their pre-requisites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1F3B6B-792A-2CD0-4BE3-372E3828F048}"/>
              </a:ext>
            </a:extLst>
          </p:cNvPr>
          <p:cNvSpPr/>
          <p:nvPr/>
        </p:nvSpPr>
        <p:spPr>
          <a:xfrm>
            <a:off x="9684330" y="2374808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9DA14D-DBC5-5149-C43F-9AE08E128B9C}"/>
              </a:ext>
            </a:extLst>
          </p:cNvPr>
          <p:cNvSpPr txBox="1"/>
          <p:nvPr/>
        </p:nvSpPr>
        <p:spPr>
          <a:xfrm>
            <a:off x="9684330" y="2133600"/>
            <a:ext cx="14109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prstClr val="black"/>
                </a:solidFill>
                <a:latin typeface="Calibri" panose="020F0502020204030204"/>
              </a:rPr>
              <a:t>potential courses for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7171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37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3">
            <a:extLst>
              <a:ext uri="{FF2B5EF4-FFF2-40B4-BE49-F238E27FC236}">
                <a16:creationId xmlns:a16="http://schemas.microsoft.com/office/drawing/2014/main" id="{F1510C54-E8D7-6475-C2ED-DC1E7F8FA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896" y="180974"/>
            <a:ext cx="5218758" cy="6677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028688"/>
          <a:ext cx="10972800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1859809067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animals and their ecosystems to manage populations.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to protect species and habitats from extinction.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ecological impacts of projects for private industry.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Park Ranger/Manager: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natural resources in state and national parks.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Wetlands Scientist/Delineator: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Maps and studies wetlands for regulatory compliance.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Forestry Technician/Manager: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Forest ecosystems and resources.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Marine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marine organisms and ecosystems.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2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Botanist/Plant Ecologist: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plant communities and ecology.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Invasive Species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and controls non-native species. 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Population Geneticist: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genetic variation within populations.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Bioinformatician: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computational tools to analyze large biological data sets, particularly in evolution.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Systematist/Taxonomist: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diversification of life and relationships among organisms.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Molecular Ecologist: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molecular genetic techniques to address ecological questions.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Paleobiologist/Paleontologist: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evolutionary biology through the fossil record.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2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Zoo Curator/Educator: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captive animal populations and educates the public.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Science Writer/Communicator: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Communicates scientific findings to the public.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Museum Curator/Technician: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biological collections.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Agricultural Scientist/Geneticist: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evolutionary principles to improve crops or livestock.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Biology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0"/>
            <a:ext cx="7730837" cy="616399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516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ECOLOGY &amp; EVOLUTIONARY BIOLOGY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2000</Words>
  <Application>Microsoft Office PowerPoint</Application>
  <PresentationFormat>Widescreen</PresentationFormat>
  <Paragraphs>401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2</cp:revision>
  <dcterms:created xsi:type="dcterms:W3CDTF">2026-02-27T15:31:27Z</dcterms:created>
  <dcterms:modified xsi:type="dcterms:W3CDTF">2026-09-09T22:00:15Z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