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57" r:id="rId3"/>
    <p:sldId id="272" r:id="rId4"/>
    <p:sldId id="268" r:id="rId5"/>
    <p:sldId id="269" r:id="rId6"/>
    <p:sldId id="270" r:id="rId7"/>
    <p:sldId id="271" r:id="rId8"/>
    <p:sldId id="274" r:id="rId9"/>
    <p:sldId id="264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6E40C9-C76A-4EB9-88A0-C34F1B8263B5}" v="22" dt="2026-09-09T22:10:33.7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delSld modSld">
      <pc:chgData name="Navarro, Krysten A" userId="b7169f5f-d46c-4cf1-8195-d10e9ff7e7f1" providerId="ADAL" clId="{694A5C7A-2432-4FC9-B20F-292CBBF6E5F7}" dt="2026-09-10T15:19:37.584" v="138" actId="2696"/>
      <pc:docMkLst>
        <pc:docMk/>
      </pc:docMkLst>
      <pc:sldChg chg="del">
        <pc:chgData name="Navarro, Krysten A" userId="b7169f5f-d46c-4cf1-8195-d10e9ff7e7f1" providerId="ADAL" clId="{694A5C7A-2432-4FC9-B20F-292CBBF6E5F7}" dt="2026-09-10T15:19:37.584" v="138" actId="2696"/>
        <pc:sldMkLst>
          <pc:docMk/>
          <pc:sldMk cId="2156300366" sldId="273"/>
        </pc:sldMkLst>
      </pc:sldChg>
      <pc:sldChg chg="modSp add mod setBg">
        <pc:chgData name="Navarro, Krysten A" userId="b7169f5f-d46c-4cf1-8195-d10e9ff7e7f1" providerId="ADAL" clId="{694A5C7A-2432-4FC9-B20F-292CBBF6E5F7}" dt="2026-09-10T15:19:19.165" v="137" actId="3064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22:01:00.061" v="59" actId="20577"/>
          <ac:spMkLst>
            <pc:docMk/>
            <pc:sldMk cId="1790204022" sldId="276"/>
            <ac:spMk id="6" creationId="{17E1755D-5BF3-285B-0B85-0B2D7B0C1C06}"/>
          </ac:spMkLst>
        </pc:spChg>
        <pc:grpChg chg="mod">
          <ac:chgData name="Navarro, Krysten A" userId="b7169f5f-d46c-4cf1-8195-d10e9ff7e7f1" providerId="ADAL" clId="{694A5C7A-2432-4FC9-B20F-292CBBF6E5F7}" dt="2026-09-09T22:01:04.183" v="60" actId="14100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10T15:19:19.165" v="137" actId="3064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Environmental Science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 Environmental Science- Biology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928241" y="187300"/>
            <a:ext cx="1339034" cy="1493392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254246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10006217" y="88392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1301-1101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1310 (Spring)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3204 (Fall)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8112723" y="1452517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3201 (Spring)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3105 (Spring)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6317" y="165135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3192 (Fall)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99D9DCD-18C0-3B62-6FD2-420A33CCEF27}"/>
              </a:ext>
            </a:extLst>
          </p:cNvPr>
          <p:cNvSpPr/>
          <p:nvPr/>
        </p:nvSpPr>
        <p:spPr>
          <a:xfrm>
            <a:off x="10105580" y="3198249"/>
            <a:ext cx="1194564" cy="3162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Electives 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D43ECB3-ECD6-6639-1763-EDABB20C26E7}"/>
              </a:ext>
            </a:extLst>
          </p:cNvPr>
          <p:cNvSpPr/>
          <p:nvPr/>
        </p:nvSpPr>
        <p:spPr>
          <a:xfrm>
            <a:off x="10134400" y="3566643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4 HR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0E4B028-D42E-5676-0C92-19794968EF3D}"/>
              </a:ext>
            </a:extLst>
          </p:cNvPr>
          <p:cNvSpPr/>
          <p:nvPr/>
        </p:nvSpPr>
        <p:spPr>
          <a:xfrm>
            <a:off x="10134400" y="3796388"/>
            <a:ext cx="1194564" cy="169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4 HR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91D6B8CB-0560-9DA3-2BCF-60C14D2702D4}"/>
              </a:ext>
            </a:extLst>
          </p:cNvPr>
          <p:cNvSpPr/>
          <p:nvPr/>
        </p:nvSpPr>
        <p:spPr>
          <a:xfrm>
            <a:off x="10134400" y="4008378"/>
            <a:ext cx="1194565" cy="18222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FE5555BC-2D25-9721-5BF0-3BA0C4C92B97}"/>
              </a:ext>
            </a:extLst>
          </p:cNvPr>
          <p:cNvSpPr/>
          <p:nvPr/>
        </p:nvSpPr>
        <p:spPr>
          <a:xfrm>
            <a:off x="10062165" y="3088539"/>
            <a:ext cx="1339034" cy="1474399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7761114" y="4935229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7964423" y="515125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7829143" y="5507519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E6C1153-DD69-5FC6-5EC4-3626E7423ED5}"/>
              </a:ext>
            </a:extLst>
          </p:cNvPr>
          <p:cNvSpPr/>
          <p:nvPr/>
        </p:nvSpPr>
        <p:spPr>
          <a:xfrm>
            <a:off x="9935781" y="1791547"/>
            <a:ext cx="1339034" cy="106533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E698D01-3D77-8FD8-1B18-00A9E3F9B71C}"/>
              </a:ext>
            </a:extLst>
          </p:cNvPr>
          <p:cNvSpPr/>
          <p:nvPr/>
        </p:nvSpPr>
        <p:spPr>
          <a:xfrm>
            <a:off x="10009674" y="1871158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LD Major Electives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8094305" y="2933485"/>
            <a:ext cx="1339034" cy="159108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8156957" y="3016487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Electives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8156957" y="341276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8135201" y="3676463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2HR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FBCE7A00-CA3E-7726-4E16-79A77332877C}"/>
              </a:ext>
            </a:extLst>
          </p:cNvPr>
          <p:cNvSpPr/>
          <p:nvPr/>
        </p:nvSpPr>
        <p:spPr>
          <a:xfrm>
            <a:off x="8166431" y="3923630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3HR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043B16F8-E384-1A5B-9658-CE279FE81248}"/>
              </a:ext>
            </a:extLst>
          </p:cNvPr>
          <p:cNvSpPr/>
          <p:nvPr/>
        </p:nvSpPr>
        <p:spPr>
          <a:xfrm>
            <a:off x="8166431" y="4180059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LD/UD Elective 3HR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D03ED2-7778-E696-6BC4-7BCB91D28397}"/>
              </a:ext>
            </a:extLst>
          </p:cNvPr>
          <p:cNvSpPr/>
          <p:nvPr/>
        </p:nvSpPr>
        <p:spPr>
          <a:xfrm>
            <a:off x="8121318" y="1840902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4320 (Fall)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6A5131-0A22-1407-FE08-FBE30D61EBF2}"/>
              </a:ext>
            </a:extLst>
          </p:cNvPr>
          <p:cNvSpPr/>
          <p:nvPr/>
        </p:nvSpPr>
        <p:spPr>
          <a:xfrm>
            <a:off x="8120928" y="2036350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4301 (Spring)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01A526-E4A7-6B11-3FF0-DEEA2BAD62CF}"/>
              </a:ext>
            </a:extLst>
          </p:cNvPr>
          <p:cNvSpPr/>
          <p:nvPr/>
        </p:nvSpPr>
        <p:spPr>
          <a:xfrm>
            <a:off x="8112723" y="2234588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4398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536638-D4CD-D60A-3450-1A2DC7092947}"/>
              </a:ext>
            </a:extLst>
          </p:cNvPr>
          <p:cNvSpPr/>
          <p:nvPr/>
        </p:nvSpPr>
        <p:spPr>
          <a:xfrm>
            <a:off x="8120928" y="243363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8AE2C1-D459-A196-19E2-47E266C5E654}"/>
              </a:ext>
            </a:extLst>
          </p:cNvPr>
          <p:cNvSpPr/>
          <p:nvPr/>
        </p:nvSpPr>
        <p:spPr>
          <a:xfrm>
            <a:off x="10000476" y="1138603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3316-3117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4E71D1B-8B95-EEB7-B48D-E7AD1B37E9D8}"/>
              </a:ext>
            </a:extLst>
          </p:cNvPr>
          <p:cNvSpPr/>
          <p:nvPr/>
        </p:nvSpPr>
        <p:spPr>
          <a:xfrm>
            <a:off x="10000476" y="1371564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4428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ED2401C-1EB6-0195-B3C2-17EFF2390121}"/>
              </a:ext>
            </a:extLst>
          </p:cNvPr>
          <p:cNvSpPr/>
          <p:nvPr/>
        </p:nvSpPr>
        <p:spPr>
          <a:xfrm>
            <a:off x="10121474" y="4252311"/>
            <a:ext cx="1194565" cy="18222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0E911358-F190-49F5-7FEF-3F3167068A5B}"/>
              </a:ext>
            </a:extLst>
          </p:cNvPr>
          <p:cNvSpPr/>
          <p:nvPr/>
        </p:nvSpPr>
        <p:spPr>
          <a:xfrm>
            <a:off x="10021509" y="239516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4HR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D2ABD32-0C1D-8A89-8D9A-EAC7F853EB75}"/>
              </a:ext>
            </a:extLst>
          </p:cNvPr>
          <p:cNvSpPr/>
          <p:nvPr/>
        </p:nvSpPr>
        <p:spPr>
          <a:xfrm>
            <a:off x="10009674" y="2612595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4HR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5BF6933-CFEB-D9B3-1E01-CE2C5979D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835577"/>
              </p:ext>
            </p:extLst>
          </p:nvPr>
        </p:nvGraphicFramePr>
        <p:xfrm>
          <a:off x="6966260" y="1493879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Any course in ESCI, GEOL, GEOP, GEOG, CHEM, BIOL, ZOOL, or BOT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3B60200-CEB2-F4F4-2F81-E3DA2B23FFAB}"/>
              </a:ext>
            </a:extLst>
          </p:cNvPr>
          <p:cNvSpPr/>
          <p:nvPr/>
        </p:nvSpPr>
        <p:spPr>
          <a:xfrm>
            <a:off x="6694242" y="1182230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9BAED22-21A5-CB04-4B12-B8FFAE58A273}"/>
              </a:ext>
            </a:extLst>
          </p:cNvPr>
          <p:cNvSpPr/>
          <p:nvPr/>
        </p:nvSpPr>
        <p:spPr>
          <a:xfrm>
            <a:off x="2184552" y="1030426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LD Major Electives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3FC3679-9D85-0D1F-7C41-D93468E22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901728"/>
              </p:ext>
            </p:extLst>
          </p:nvPr>
        </p:nvGraphicFramePr>
        <p:xfrm>
          <a:off x="2616073" y="1503404"/>
          <a:ext cx="3175000" cy="89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5000">
                  <a:extLst>
                    <a:ext uri="{9D8B030D-6E8A-4147-A177-3AD203B41FA5}">
                      <a16:colId xmlns:a16="http://schemas.microsoft.com/office/drawing/2014/main" val="3229970247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Select One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331238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BOT 2410 - Botany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66973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MICR 2340/2141 - General Microbiology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763996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2406 - Vertebrate Zoology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266633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2466 - Invertebrate Zoology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1994998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A7F50C-95EB-785A-0610-E2ED38BFF763}"/>
              </a:ext>
            </a:extLst>
          </p:cNvPr>
          <p:cNvSpPr/>
          <p:nvPr/>
        </p:nvSpPr>
        <p:spPr>
          <a:xfrm>
            <a:off x="2208223" y="2831198"/>
            <a:ext cx="1194564" cy="3162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Electives 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C71BBD7-B953-24A2-432F-0502EFAE1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235655"/>
              </p:ext>
            </p:extLst>
          </p:nvPr>
        </p:nvGraphicFramePr>
        <p:xfrm>
          <a:off x="2551684" y="3223652"/>
          <a:ext cx="3175000" cy="2506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5000">
                  <a:extLst>
                    <a:ext uri="{9D8B030D-6E8A-4147-A177-3AD203B41FA5}">
                      <a16:colId xmlns:a16="http://schemas.microsoft.com/office/drawing/2014/main" val="141028974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Select One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520804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3320 - Genetics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004665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3321 - Evolution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719826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3342 - Plants &amp; People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561883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3360 - Quantitative Methods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947457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3417 - Plant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883296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4225 - Field 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756020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4324 - Animal Behavior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22608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4327 - Animal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754804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4398 - Special Problems (Independent Study)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459201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4466 - Ecosystem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679574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BOT 3437 - Plant Diversity &amp; Systematics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6746960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4476 - Fish, Amphibians &amp; Reptiles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4852997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4478 - Birds &amp; Mammals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17017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CE6DC4-A737-9F34-85E9-77393FB02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43" y="0"/>
            <a:ext cx="497158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78594-E510-8FC7-59AE-97C7D1FD61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96" t="21179" r="5062" b="8028"/>
          <a:stretch>
            <a:fillRect/>
          </a:stretch>
        </p:blipFill>
        <p:spPr>
          <a:xfrm>
            <a:off x="6962775" y="2790825"/>
            <a:ext cx="5076825" cy="92392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2276FF-F4EF-4767-6BD4-98E41B993BC1}"/>
              </a:ext>
            </a:extLst>
          </p:cNvPr>
          <p:cNvSpPr/>
          <p:nvPr/>
        </p:nvSpPr>
        <p:spPr>
          <a:xfrm>
            <a:off x="7084005" y="2133600"/>
            <a:ext cx="2479095" cy="55285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ESCI, GEOL, GEOG, GEOP courses and their pre-requisites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1F3B6B-792A-2CD0-4BE3-372E3828F048}"/>
              </a:ext>
            </a:extLst>
          </p:cNvPr>
          <p:cNvSpPr/>
          <p:nvPr/>
        </p:nvSpPr>
        <p:spPr>
          <a:xfrm>
            <a:off x="9684330" y="2374808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9DA14D-DBC5-5149-C43F-9AE08E128B9C}"/>
              </a:ext>
            </a:extLst>
          </p:cNvPr>
          <p:cNvSpPr txBox="1"/>
          <p:nvPr/>
        </p:nvSpPr>
        <p:spPr>
          <a:xfrm>
            <a:off x="9684330" y="2133600"/>
            <a:ext cx="14109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prstClr val="black"/>
                </a:solidFill>
                <a:latin typeface="Calibri" panose="020F0502020204030204"/>
              </a:rPr>
              <a:t>potential courses for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7171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07F0B7-F557-4E95-814C-783C8BDB8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87" y="71437"/>
            <a:ext cx="5339665" cy="67151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0583374"/>
              </p:ext>
            </p:extLst>
          </p:nvPr>
        </p:nvGraphicFramePr>
        <p:xfrm>
          <a:off x="729671" y="1010215"/>
          <a:ext cx="10390911" cy="4679385"/>
        </p:xfrm>
        <a:graphic>
          <a:graphicData uri="http://schemas.openxmlformats.org/drawingml/2006/table">
            <a:tbl>
              <a:tblPr/>
              <a:tblGrid>
                <a:gridCol w="214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0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8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environmental problems, analyzes data, and provides solutions.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endParaRPr lang="en-US" sz="2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Biologist/Zoologist: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animal behavior, population dynamics, and ecosystem interactions.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water quality and quantity, focusing on groundwater and surface water issues.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Microbiologist: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microorganisms' effects on the environment.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the Earth’s physical composition and natural resources.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Resource Manager: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Oversees land, forest, or park resources to ensure sustainability.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Policy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and advises on environmental legislation.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Urban/Land Use Planner: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plans for land use to maximize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Monitors environmental health, collects data, and tests for pollution.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Conservationist/Forester: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land quality in parks and forests.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Air Quality Manager/Analyst: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 data to improve air quality and ensure compliance.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Waste Water 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water treatment and recycling processes.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Consultant: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Advises companies and governments on regulation compliance and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Fish and Game Warden: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Protects wildlife and enforces hunting/fishing regulations.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solutions for pollution control, waste treatment, and site remediation.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1967344" y="203201"/>
            <a:ext cx="7730837" cy="4525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4" y="303176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ENVIRONMENTAL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1548</Words>
  <Application>Microsoft Office PowerPoint</Application>
  <PresentationFormat>Widescreen</PresentationFormat>
  <Paragraphs>332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4</cp:revision>
  <dcterms:created xsi:type="dcterms:W3CDTF">2026-02-27T15:31:27Z</dcterms:created>
  <dcterms:modified xsi:type="dcterms:W3CDTF">2026-09-10T15:19:45Z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