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74" r:id="rId8"/>
    <p:sldId id="26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CF393-A15B-43DC-81B0-B8E75B316B1A}" v="2" dt="2026-09-10T15:20:35.7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delSld modSld">
      <pc:chgData name="Navarro, Krysten A" userId="b7169f5f-d46c-4cf1-8195-d10e9ff7e7f1" providerId="ADAL" clId="{694A5C7A-2432-4FC9-B20F-292CBBF6E5F7}" dt="2026-09-10T15:21:00.701" v="25" actId="2696"/>
      <pc:docMkLst>
        <pc:docMk/>
      </pc:docMkLst>
      <pc:sldChg chg="del">
        <pc:chgData name="Navarro, Krysten A" userId="b7169f5f-d46c-4cf1-8195-d10e9ff7e7f1" providerId="ADAL" clId="{694A5C7A-2432-4FC9-B20F-292CBBF6E5F7}" dt="2026-09-10T15:21:00.701" v="25" actId="2696"/>
        <pc:sldMkLst>
          <pc:docMk/>
          <pc:sldMk cId="2156300366" sldId="273"/>
        </pc:sldMkLst>
      </pc:sldChg>
      <pc:sldChg chg="add setBg">
        <pc:chgData name="Navarro, Krysten A" userId="b7169f5f-d46c-4cf1-8195-d10e9ff7e7f1" providerId="ADAL" clId="{694A5C7A-2432-4FC9-B20F-292CBBF6E5F7}" dt="2026-09-10T15:20:35.787" v="24"/>
        <pc:sldMkLst>
          <pc:docMk/>
          <pc:sldMk cId="179020402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26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Chemistry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Environmental Science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 Environmental Science- Chemistry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928241" y="187299"/>
            <a:ext cx="1339034" cy="2394493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254246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2321-2221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10006217" y="88392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2322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1301-1101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1310 (Spring)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3204 (Fall)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8112723" y="1452517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3201 (Spring)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3105 (Spring)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6317" y="165135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3192 (Fall)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7761114" y="4935229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7964423" y="515125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7829143" y="5507519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8094305" y="2933485"/>
            <a:ext cx="1339034" cy="159108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8156957" y="3016487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Electives 12 </a:t>
            </a:r>
            <a:r>
              <a:rPr lang="en-US" sz="1071" b="1" dirty="0" err="1">
                <a:solidFill>
                  <a:prstClr val="black"/>
                </a:solidFill>
                <a:latin typeface="Calibri" panose="020F0502020204030204"/>
              </a:rPr>
              <a:t>hrs</a:t>
            </a: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8156957" y="341276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8135201" y="3676463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D03ED2-7778-E696-6BC4-7BCB91D28397}"/>
              </a:ext>
            </a:extLst>
          </p:cNvPr>
          <p:cNvSpPr/>
          <p:nvPr/>
        </p:nvSpPr>
        <p:spPr>
          <a:xfrm>
            <a:off x="8121318" y="1840902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4320 (Fall)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6A5131-0A22-1407-FE08-FBE30D61EBF2}"/>
              </a:ext>
            </a:extLst>
          </p:cNvPr>
          <p:cNvSpPr/>
          <p:nvPr/>
        </p:nvSpPr>
        <p:spPr>
          <a:xfrm>
            <a:off x="8120928" y="2036350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4301 (Spring)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01A526-E4A7-6B11-3FF0-DEEA2BAD62CF}"/>
              </a:ext>
            </a:extLst>
          </p:cNvPr>
          <p:cNvSpPr/>
          <p:nvPr/>
        </p:nvSpPr>
        <p:spPr>
          <a:xfrm>
            <a:off x="8112723" y="2234588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4398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536638-D4CD-D60A-3450-1A2DC7092947}"/>
              </a:ext>
            </a:extLst>
          </p:cNvPr>
          <p:cNvSpPr/>
          <p:nvPr/>
        </p:nvSpPr>
        <p:spPr>
          <a:xfrm>
            <a:off x="8120928" y="243363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8AE2C1-D459-A196-19E2-47E266C5E654}"/>
              </a:ext>
            </a:extLst>
          </p:cNvPr>
          <p:cNvSpPr/>
          <p:nvPr/>
        </p:nvSpPr>
        <p:spPr>
          <a:xfrm>
            <a:off x="10000476" y="1138603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3310-3131 (Fall)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029ED6-0094-A159-AF27-34663B0A6238}"/>
              </a:ext>
            </a:extLst>
          </p:cNvPr>
          <p:cNvSpPr/>
          <p:nvPr/>
        </p:nvSpPr>
        <p:spPr>
          <a:xfrm>
            <a:off x="10000476" y="1527264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3351-3151 (Fall)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0486C4-ED3A-A5F6-80E2-DC20B6545960}"/>
              </a:ext>
            </a:extLst>
          </p:cNvPr>
          <p:cNvSpPr/>
          <p:nvPr/>
        </p:nvSpPr>
        <p:spPr>
          <a:xfrm>
            <a:off x="10000476" y="1905716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4211-4212 (Spring)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33C6E9F-C510-55F1-6C63-CF8AD0A24D56}"/>
              </a:ext>
            </a:extLst>
          </p:cNvPr>
          <p:cNvSpPr/>
          <p:nvPr/>
        </p:nvSpPr>
        <p:spPr>
          <a:xfrm>
            <a:off x="8156957" y="3921807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8BBEC67-1F18-B9E3-A167-728384B4AB5C}"/>
              </a:ext>
            </a:extLst>
          </p:cNvPr>
          <p:cNvSpPr/>
          <p:nvPr/>
        </p:nvSpPr>
        <p:spPr>
          <a:xfrm>
            <a:off x="8147994" y="4185502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43F218D-7E9D-716B-B8D5-8E0065438B5D}"/>
              </a:ext>
            </a:extLst>
          </p:cNvPr>
          <p:cNvSpPr/>
          <p:nvPr/>
        </p:nvSpPr>
        <p:spPr>
          <a:xfrm>
            <a:off x="9928241" y="2953892"/>
            <a:ext cx="1339034" cy="106533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13E4A71-AD2D-7CF7-C931-5F0AE561332E}"/>
              </a:ext>
            </a:extLst>
          </p:cNvPr>
          <p:cNvSpPr/>
          <p:nvPr/>
        </p:nvSpPr>
        <p:spPr>
          <a:xfrm>
            <a:off x="10002134" y="3033503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Physics Sequence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6B0E3F7-436E-22B0-840B-F239462986D4}"/>
              </a:ext>
            </a:extLst>
          </p:cNvPr>
          <p:cNvSpPr/>
          <p:nvPr/>
        </p:nvSpPr>
        <p:spPr>
          <a:xfrm>
            <a:off x="10013969" y="3557507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C4BC0E3-968E-8071-9D7C-33E341B4E5F2}"/>
              </a:ext>
            </a:extLst>
          </p:cNvPr>
          <p:cNvSpPr/>
          <p:nvPr/>
        </p:nvSpPr>
        <p:spPr>
          <a:xfrm>
            <a:off x="10002134" y="3774940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2321-2313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AAFE95E-11DC-CC31-91E0-81F7C99DC9FD}"/>
              </a:ext>
            </a:extLst>
          </p:cNvPr>
          <p:cNvSpPr/>
          <p:nvPr/>
        </p:nvSpPr>
        <p:spPr>
          <a:xfrm>
            <a:off x="6417201" y="4041236"/>
            <a:ext cx="1194564" cy="3162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Sequence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DB5BC6F-804A-C793-B148-88C05C8A165C}"/>
              </a:ext>
            </a:extLst>
          </p:cNvPr>
          <p:cNvSpPr/>
          <p:nvPr/>
        </p:nvSpPr>
        <p:spPr>
          <a:xfrm>
            <a:off x="6432427" y="4408983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BAA1C826-9321-A697-67D0-5EAD52AFDB18}"/>
              </a:ext>
            </a:extLst>
          </p:cNvPr>
          <p:cNvSpPr/>
          <p:nvPr/>
        </p:nvSpPr>
        <p:spPr>
          <a:xfrm>
            <a:off x="6446021" y="4639375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DE9D2FB-23BD-6C97-381B-8842C019BC06}"/>
              </a:ext>
            </a:extLst>
          </p:cNvPr>
          <p:cNvSpPr/>
          <p:nvPr/>
        </p:nvSpPr>
        <p:spPr>
          <a:xfrm>
            <a:off x="6373786" y="3931526"/>
            <a:ext cx="1339034" cy="969183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FC479F3-7511-5C28-FD45-08CE188233FC}"/>
              </a:ext>
            </a:extLst>
          </p:cNvPr>
          <p:cNvSpPr/>
          <p:nvPr/>
        </p:nvSpPr>
        <p:spPr>
          <a:xfrm>
            <a:off x="9985216" y="2279466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3330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5BF6933-CFEB-D9B3-1E01-CE2C5979D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219408"/>
              </p:ext>
            </p:extLst>
          </p:nvPr>
        </p:nvGraphicFramePr>
        <p:xfrm>
          <a:off x="311730" y="634343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Upper Division in ESCI, GEOL, GEOP, GEOG, or CHEM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3B60200-CEB2-F4F4-2F81-E3DA2B23FFAB}"/>
              </a:ext>
            </a:extLst>
          </p:cNvPr>
          <p:cNvSpPr/>
          <p:nvPr/>
        </p:nvSpPr>
        <p:spPr>
          <a:xfrm>
            <a:off x="311730" y="24364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189B6B-C624-3CF4-7A31-5596484F8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085" y="3791876"/>
            <a:ext cx="6007262" cy="2743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8039D7E-E457-89EC-96CF-5B9878CBC9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3890"/>
          <a:stretch>
            <a:fillRect/>
          </a:stretch>
        </p:blipFill>
        <p:spPr>
          <a:xfrm>
            <a:off x="184974" y="1246598"/>
            <a:ext cx="5686307" cy="18706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068965-F3E8-F6E3-7B4B-69575B9DDB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6889"/>
          <a:stretch>
            <a:fillRect/>
          </a:stretch>
        </p:blipFill>
        <p:spPr>
          <a:xfrm>
            <a:off x="228653" y="3215765"/>
            <a:ext cx="5642628" cy="3446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873920-D2E4-F73C-5FBA-A9BB039814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583"/>
          <a:stretch>
            <a:fillRect/>
          </a:stretch>
        </p:blipFill>
        <p:spPr>
          <a:xfrm>
            <a:off x="5956085" y="1475540"/>
            <a:ext cx="5503479" cy="10972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491A4F-6F44-98EA-247E-17F8AA1405A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8815"/>
          <a:stretch>
            <a:fillRect/>
          </a:stretch>
        </p:blipFill>
        <p:spPr>
          <a:xfrm>
            <a:off x="5956085" y="2979269"/>
            <a:ext cx="5127690" cy="44973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A37E3B4-46F3-7155-B8D1-74EDFE50F71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6658" b="-75033"/>
          <a:stretch>
            <a:fillRect/>
          </a:stretch>
        </p:blipFill>
        <p:spPr>
          <a:xfrm>
            <a:off x="5956085" y="1399753"/>
            <a:ext cx="5503479" cy="2624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1B3B16-C345-1442-E7E2-6F23F191C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470" y="66205"/>
            <a:ext cx="5087060" cy="67255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729671" y="1010215"/>
          <a:ext cx="10390911" cy="4679385"/>
        </p:xfrm>
        <a:graphic>
          <a:graphicData uri="http://schemas.openxmlformats.org/drawingml/2006/table">
            <a:tbl>
              <a:tblPr/>
              <a:tblGrid>
                <a:gridCol w="214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0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8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environmental problems, analyzes data, and provides solutions.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endParaRPr lang="en-US" sz="2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Biologist/Zoologist: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animal behavior, population dynamics, and ecosystem interactions.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water quality and quantity, focusing on groundwater and surface water issues.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Microbiologist: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microorganisms' effects on the environment.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the Earth’s physical composition and natural resources.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Resource Manager: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Oversees land, forest, or park resources to ensure sustainability.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Policy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and advises on environmental legislation.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Urban/Land Use Planner: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plans for land use to maximize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Monitors environmental health, collects data, and tests for pollution.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Conservationist/Forester: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land quality in parks and forests.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Air Quality Manager/Analyst: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 data to improve air quality and ensure compliance.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Waste Water 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water treatment and recycling processes.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Consultant: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Advises companies and governments on regulation compliance and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Fish and Game Warden: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Protects wildlife and enforces hunting/fishing regulations.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solutions for pollution control, waste treatment, and site remediation.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1967344" y="203201"/>
            <a:ext cx="7730837" cy="4525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4" y="303176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ENVIRONMENTAL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1418</Words>
  <Application>Microsoft Office PowerPoint</Application>
  <PresentationFormat>Widescreen</PresentationFormat>
  <Paragraphs>308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6</cp:revision>
  <dcterms:created xsi:type="dcterms:W3CDTF">2026-02-27T15:31:27Z</dcterms:created>
  <dcterms:modified xsi:type="dcterms:W3CDTF">2026-09-10T15:21:03Z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