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7" r:id="rId2"/>
    <p:sldId id="257" r:id="rId3"/>
    <p:sldId id="268" r:id="rId4"/>
    <p:sldId id="269" r:id="rId5"/>
    <p:sldId id="270" r:id="rId6"/>
    <p:sldId id="271" r:id="rId7"/>
    <p:sldId id="274" r:id="rId8"/>
    <p:sldId id="264" r:id="rId9"/>
    <p:sldId id="27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C5E5C3-14D4-4F7F-8459-E5997050B343}" v="2" dt="2026-09-10T15:21:17.7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addSld delSld modSld">
      <pc:chgData name="Navarro, Krysten A" userId="b7169f5f-d46c-4cf1-8195-d10e9ff7e7f1" providerId="ADAL" clId="{694A5C7A-2432-4FC9-B20F-292CBBF6E5F7}" dt="2026-09-10T15:21:20.978" v="5" actId="2696"/>
      <pc:docMkLst>
        <pc:docMk/>
      </pc:docMkLst>
      <pc:sldChg chg="add del">
        <pc:chgData name="Navarro, Krysten A" userId="b7169f5f-d46c-4cf1-8195-d10e9ff7e7f1" providerId="ADAL" clId="{694A5C7A-2432-4FC9-B20F-292CBBF6E5F7}" dt="2026-09-10T15:21:20.978" v="5" actId="2696"/>
        <pc:sldMkLst>
          <pc:docMk/>
          <pc:sldMk cId="2156300366" sldId="273"/>
        </pc:sldMkLst>
      </pc:sldChg>
      <pc:sldChg chg="add setBg">
        <pc:chgData name="Navarro, Krysten A" userId="b7169f5f-d46c-4cf1-8195-d10e9ff7e7f1" providerId="ADAL" clId="{694A5C7A-2432-4FC9-B20F-292CBBF6E5F7}" dt="2026-09-10T15:21:17.709" v="4"/>
        <pc:sldMkLst>
          <pc:docMk/>
          <pc:sldMk cId="1790204022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1DE28-A6DD-4486-89D2-03DBEC83A38A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48A1D-ACCE-422C-BA7B-C8364310F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91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241C-EA46-9BD8-B521-569A3A62E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FF728-3360-4112-DC0E-3903CA439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34CD9-8C44-9272-A13D-DD7FA1A7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826DB-D512-97DD-BBD6-1843E940A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16EA1-C198-494E-4F91-BD762E5D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4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5F615-F93F-C895-C585-A666DB22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59056-F4C2-D65C-24C6-1C6040DA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92329-D1F4-9F91-F755-74D1665F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99865-68C8-C649-61CB-4A643EDEC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E259E-7555-6918-60E4-69F98AD3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2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3B36-1816-3343-F3FA-1577A786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0D81A-7151-6396-3F57-B459A6BE1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0173F-15F5-A92D-F5F7-1D27146A0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F145A-68EE-4F58-E2B8-B50C7A42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A12FB-7241-4A7E-165C-3C35BE15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8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8672-4768-09D6-5089-02321AF6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AFD9D-539F-532F-CBC4-3B6E50AE2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A3E37-57B3-E61A-F78A-82886E263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9AE6D-65E7-E5A7-03E4-A6BEDB154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D6A34-490A-A270-9297-CDC323469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87297-C0BA-54D2-3401-CFF0B6E6C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2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AACD-B38B-CA73-6430-CB70BBDF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BC92C-4AF2-9115-B6BB-01CAEE33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DD991-A5BC-2721-75A1-458831CCF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CD2AB-FCCF-9FE9-45F7-9E5EFDFA7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45487E-CF72-216E-9E01-F3BF8923F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93713A-7A26-2AC2-1E21-6260FFDE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DE644-2B1B-33F9-61E3-AB6BE1F9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6B80C-EDA2-AA67-3389-7441D8D29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9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7533A-2952-9AC3-B261-DBB5E1093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6F40D-0175-12DF-2567-D4C7CD5B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1FAEF-F9B4-938A-E233-DE55553D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206CD2-A8CC-A587-3687-8C65DBBA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1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3FD7B8-1B60-267D-9A85-7146C225D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C1D37B-910D-C68D-FCE3-AC7BC2C8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50E39-A9FA-F0EC-9461-FB6F3A95F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8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5D0E-FA57-8955-0F04-162C8DC59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563DC-DB1D-2108-92A4-8EED93191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94296-8825-98F2-ADD7-9C210C133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FA10-1ECE-646C-A145-4B669465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F1DDB-ECD7-4615-EEEE-C9F52DE91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36F00-0856-97D4-8046-B16842DBF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6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541C-7B8C-C027-64C5-2D3CB826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9E79A2-FC3F-6FD3-E6B2-2F27E4CFA7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B036B-95D8-64E0-C485-06AD238A7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CE102-BA8B-740E-981D-AD659A13C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C9B8D-E1C0-C8C0-4280-373C30536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151B8-B2F5-294B-48DE-42B91FC9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6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9FF99-8707-B96D-8864-A0049918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4D648-6BFE-7BF4-AB3F-A0755BAA1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DF22F-91F6-E3A9-A992-349D42B9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8D040-1B62-7C93-59E7-B4923CACC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2385D-F215-D207-22B8-926BD17F7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3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A43B0D-3138-36D8-BB7C-0EC5276E95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7C50-F674-E086-6212-5951A2409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76E6D-AF91-4D4C-E8DD-301605109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C5BE9-BD2E-F38E-9013-1CB4C063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EC2D0-2A88-1098-91A4-F51105C6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47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027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B1674D-120D-F855-32D9-38D2283F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771EA-958B-3FD8-2709-8B93F206A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C859E-7201-239C-D74D-15E50DCD0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6C48EB-D5CB-4D90-8B56-B19AA545877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CB61F-47AB-AF9A-23AE-A8F99BAAA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60C39-0239-3422-D49C-EC18D2E42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1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4FF9-53A2-3CFE-D3E3-FF9686DD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E7B59-15EF-13E6-0664-6BC605E12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062827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566FE6-D09D-E1AB-D1FC-345334B3A0C6}"/>
              </a:ext>
            </a:extLst>
          </p:cNvPr>
          <p:cNvSpPr/>
          <p:nvPr/>
        </p:nvSpPr>
        <p:spPr>
          <a:xfrm>
            <a:off x="6356188" y="329127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0C1918-ED9E-04D7-DEFA-F05D7B162785}"/>
              </a:ext>
            </a:extLst>
          </p:cNvPr>
          <p:cNvSpPr/>
          <p:nvPr/>
        </p:nvSpPr>
        <p:spPr>
          <a:xfrm>
            <a:off x="10006218" y="269240"/>
            <a:ext cx="1194564" cy="328033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Geology Concentration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764340-0A20-0465-6D68-736550AA7CA3}"/>
              </a:ext>
            </a:extLst>
          </p:cNvPr>
          <p:cNvSpPr/>
          <p:nvPr/>
        </p:nvSpPr>
        <p:spPr>
          <a:xfrm>
            <a:off x="8121319" y="252451"/>
            <a:ext cx="1194564" cy="35439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Environmental Science Courses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218846-BF75-BE53-ADD6-97605D27EB84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B.S. Environmental Science- Geology Concentration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692E4D0-51EC-E5A2-4579-0C4F7C36F255}"/>
              </a:ext>
            </a:extLst>
          </p:cNvPr>
          <p:cNvSpPr/>
          <p:nvPr/>
        </p:nvSpPr>
        <p:spPr>
          <a:xfrm>
            <a:off x="6283953" y="214099"/>
            <a:ext cx="1339034" cy="359621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18BD19-D508-303D-88C0-B19543F0EFF6}"/>
              </a:ext>
            </a:extLst>
          </p:cNvPr>
          <p:cNvSpPr/>
          <p:nvPr/>
        </p:nvSpPr>
        <p:spPr>
          <a:xfrm>
            <a:off x="9928241" y="187299"/>
            <a:ext cx="1339034" cy="3276201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9A459A-900D-1088-5D98-57E5DB30B107}"/>
              </a:ext>
            </a:extLst>
          </p:cNvPr>
          <p:cNvSpPr/>
          <p:nvPr/>
        </p:nvSpPr>
        <p:spPr>
          <a:xfrm>
            <a:off x="8048693" y="214712"/>
            <a:ext cx="1339034" cy="2542469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7A11F0C-7068-40C2-6BD2-0A5B36AC08AA}"/>
              </a:ext>
            </a:extLst>
          </p:cNvPr>
          <p:cNvSpPr/>
          <p:nvPr/>
        </p:nvSpPr>
        <p:spPr>
          <a:xfrm>
            <a:off x="6373786" y="619044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A5A1BF-5AB3-755D-8D63-206C4E8CAB1C}"/>
              </a:ext>
            </a:extLst>
          </p:cNvPr>
          <p:cNvSpPr/>
          <p:nvPr/>
        </p:nvSpPr>
        <p:spPr>
          <a:xfrm>
            <a:off x="6373786" y="774808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21AF858-1916-BA72-BCB0-3AF36B2F3616}"/>
              </a:ext>
            </a:extLst>
          </p:cNvPr>
          <p:cNvSpPr/>
          <p:nvPr/>
        </p:nvSpPr>
        <p:spPr>
          <a:xfrm>
            <a:off x="6369747" y="982839"/>
            <a:ext cx="1167448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1306-1106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2ADAFCF-161A-28E0-6D7F-F66665BA3E44}"/>
              </a:ext>
            </a:extLst>
          </p:cNvPr>
          <p:cNvSpPr/>
          <p:nvPr/>
        </p:nvSpPr>
        <p:spPr>
          <a:xfrm>
            <a:off x="6373786" y="1176853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620160F-F222-876C-881B-FFA5A7025C77}"/>
              </a:ext>
            </a:extLst>
          </p:cNvPr>
          <p:cNvSpPr/>
          <p:nvPr/>
        </p:nvSpPr>
        <p:spPr>
          <a:xfrm>
            <a:off x="6373786" y="1348905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6DE8B6-E837-8AF5-F537-C4CD3449734A}"/>
              </a:ext>
            </a:extLst>
          </p:cNvPr>
          <p:cNvSpPr/>
          <p:nvPr/>
        </p:nvSpPr>
        <p:spPr>
          <a:xfrm>
            <a:off x="6360228" y="153270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B9713A-E6D6-9E97-0590-103DFE798F0E}"/>
              </a:ext>
            </a:extLst>
          </p:cNvPr>
          <p:cNvSpPr/>
          <p:nvPr/>
        </p:nvSpPr>
        <p:spPr>
          <a:xfrm>
            <a:off x="6373786" y="1684221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4CAE01-C979-686A-3D7E-1240A829A620}"/>
              </a:ext>
            </a:extLst>
          </p:cNvPr>
          <p:cNvSpPr/>
          <p:nvPr/>
        </p:nvSpPr>
        <p:spPr>
          <a:xfrm>
            <a:off x="6373786" y="184623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D34A360-FD2F-3D1E-0BEA-16532F4A7204}"/>
              </a:ext>
            </a:extLst>
          </p:cNvPr>
          <p:cNvSpPr/>
          <p:nvPr/>
        </p:nvSpPr>
        <p:spPr>
          <a:xfrm>
            <a:off x="6342631" y="2335512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1DE5A14-A287-88C1-F03B-D826A5ED371C}"/>
              </a:ext>
            </a:extLst>
          </p:cNvPr>
          <p:cNvSpPr/>
          <p:nvPr/>
        </p:nvSpPr>
        <p:spPr>
          <a:xfrm>
            <a:off x="6373786" y="2128845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6C8D04-1157-61E8-60C0-9E50362697BD}"/>
              </a:ext>
            </a:extLst>
          </p:cNvPr>
          <p:cNvSpPr/>
          <p:nvPr/>
        </p:nvSpPr>
        <p:spPr>
          <a:xfrm>
            <a:off x="6337667" y="2581792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0937AB1-1B6D-4C57-3CDB-F58885252D97}"/>
              </a:ext>
            </a:extLst>
          </p:cNvPr>
          <p:cNvSpPr/>
          <p:nvPr/>
        </p:nvSpPr>
        <p:spPr>
          <a:xfrm>
            <a:off x="6342631" y="3137311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7D473BE-4812-29A5-1482-EB83C6D3BB12}"/>
              </a:ext>
            </a:extLst>
          </p:cNvPr>
          <p:cNvSpPr/>
          <p:nvPr/>
        </p:nvSpPr>
        <p:spPr>
          <a:xfrm>
            <a:off x="6342631" y="287160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4AE10E-F1E9-1A19-7D50-4F27F27EAC5B}"/>
              </a:ext>
            </a:extLst>
          </p:cNvPr>
          <p:cNvSpPr/>
          <p:nvPr/>
        </p:nvSpPr>
        <p:spPr>
          <a:xfrm>
            <a:off x="9986882" y="632463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1313-1103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D1403B4-405D-AF41-F140-EAEDBDC481B1}"/>
              </a:ext>
            </a:extLst>
          </p:cNvPr>
          <p:cNvSpPr/>
          <p:nvPr/>
        </p:nvSpPr>
        <p:spPr>
          <a:xfrm>
            <a:off x="6365192" y="347104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44A0095-935F-9DBF-960C-4785C7074274}"/>
              </a:ext>
            </a:extLst>
          </p:cNvPr>
          <p:cNvSpPr/>
          <p:nvPr/>
        </p:nvSpPr>
        <p:spPr>
          <a:xfrm>
            <a:off x="10006217" y="883921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1314-1104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E3BFE09-99D8-A0E9-6560-B14260D67462}"/>
              </a:ext>
            </a:extLst>
          </p:cNvPr>
          <p:cNvSpPr/>
          <p:nvPr/>
        </p:nvSpPr>
        <p:spPr>
          <a:xfrm>
            <a:off x="8121318" y="662716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1301-1101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1AB1118-6808-FED2-A776-1902EFC42A38}"/>
              </a:ext>
            </a:extLst>
          </p:cNvPr>
          <p:cNvSpPr/>
          <p:nvPr/>
        </p:nvSpPr>
        <p:spPr>
          <a:xfrm>
            <a:off x="8121318" y="883864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1310 (Spring)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FABE390-9805-6548-C37E-E6A3D31D522E}"/>
              </a:ext>
            </a:extLst>
          </p:cNvPr>
          <p:cNvSpPr/>
          <p:nvPr/>
        </p:nvSpPr>
        <p:spPr>
          <a:xfrm>
            <a:off x="8112725" y="1083682"/>
            <a:ext cx="1194564" cy="14570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3204 (Fall)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88D93E23-D1D3-000E-F7AA-6F3F5D2A29EF}"/>
              </a:ext>
            </a:extLst>
          </p:cNvPr>
          <p:cNvSpPr/>
          <p:nvPr/>
        </p:nvSpPr>
        <p:spPr>
          <a:xfrm>
            <a:off x="8112723" y="1452517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3201 (Spring)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48C1EF4-450D-C346-28FE-84C39A4321B9}"/>
              </a:ext>
            </a:extLst>
          </p:cNvPr>
          <p:cNvSpPr/>
          <p:nvPr/>
        </p:nvSpPr>
        <p:spPr>
          <a:xfrm>
            <a:off x="8112723" y="1258496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3105 (Spring)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7E14B156-9C64-3AB9-D71A-CB349B744984}"/>
              </a:ext>
            </a:extLst>
          </p:cNvPr>
          <p:cNvSpPr/>
          <p:nvPr/>
        </p:nvSpPr>
        <p:spPr>
          <a:xfrm>
            <a:off x="8126317" y="1651356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3192 (Fall)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543BB61-83D6-AC2F-E381-938C29147196}"/>
              </a:ext>
            </a:extLst>
          </p:cNvPr>
          <p:cNvSpPr/>
          <p:nvPr/>
        </p:nvSpPr>
        <p:spPr>
          <a:xfrm>
            <a:off x="7761114" y="4935229"/>
            <a:ext cx="2167127" cy="142971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40F5076-8BF1-15D3-DE69-1FFAC143BA7A}"/>
              </a:ext>
            </a:extLst>
          </p:cNvPr>
          <p:cNvSpPr/>
          <p:nvPr/>
        </p:nvSpPr>
        <p:spPr>
          <a:xfrm>
            <a:off x="7964423" y="5151259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71401F4-942C-FF00-9CF3-61E53A2B2488}"/>
              </a:ext>
            </a:extLst>
          </p:cNvPr>
          <p:cNvSpPr txBox="1"/>
          <p:nvPr/>
        </p:nvSpPr>
        <p:spPr>
          <a:xfrm>
            <a:off x="7829143" y="5507519"/>
            <a:ext cx="194767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UD: Upper Division: Course # begins with a 3 or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LD: Lower division: Course # begins with a 1 or 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dirty="0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4B42CFFB-C19E-FC47-C1CF-C529F9180E18}"/>
              </a:ext>
            </a:extLst>
          </p:cNvPr>
          <p:cNvSpPr/>
          <p:nvPr/>
        </p:nvSpPr>
        <p:spPr>
          <a:xfrm>
            <a:off x="6349845" y="3986438"/>
            <a:ext cx="1339034" cy="1429716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2F74ADC1-DEBF-E627-5CEB-338DE2197276}"/>
              </a:ext>
            </a:extLst>
          </p:cNvPr>
          <p:cNvSpPr/>
          <p:nvPr/>
        </p:nvSpPr>
        <p:spPr>
          <a:xfrm>
            <a:off x="6412497" y="4069440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Electives 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5FE80147-4AFA-1004-88EB-65FE35478EE2}"/>
              </a:ext>
            </a:extLst>
          </p:cNvPr>
          <p:cNvSpPr/>
          <p:nvPr/>
        </p:nvSpPr>
        <p:spPr>
          <a:xfrm>
            <a:off x="6412497" y="4465721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4B39E99A-5D3A-D3A7-93F7-1CFCDC3C8F4C}"/>
              </a:ext>
            </a:extLst>
          </p:cNvPr>
          <p:cNvSpPr/>
          <p:nvPr/>
        </p:nvSpPr>
        <p:spPr>
          <a:xfrm>
            <a:off x="6390741" y="4729416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3HR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6D03ED2-7778-E696-6BC4-7BCB91D28397}"/>
              </a:ext>
            </a:extLst>
          </p:cNvPr>
          <p:cNvSpPr/>
          <p:nvPr/>
        </p:nvSpPr>
        <p:spPr>
          <a:xfrm>
            <a:off x="8121318" y="1840902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4320 (Fall)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16A5131-0A22-1407-FE08-FBE30D61EBF2}"/>
              </a:ext>
            </a:extLst>
          </p:cNvPr>
          <p:cNvSpPr/>
          <p:nvPr/>
        </p:nvSpPr>
        <p:spPr>
          <a:xfrm>
            <a:off x="8120928" y="2036350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4301 (Spring)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A01A526-E4A7-6B11-3FF0-DEEA2BAD62CF}"/>
              </a:ext>
            </a:extLst>
          </p:cNvPr>
          <p:cNvSpPr/>
          <p:nvPr/>
        </p:nvSpPr>
        <p:spPr>
          <a:xfrm>
            <a:off x="8112723" y="2234588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4398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7536638-D4CD-D60A-3450-1A2DC7092947}"/>
              </a:ext>
            </a:extLst>
          </p:cNvPr>
          <p:cNvSpPr/>
          <p:nvPr/>
        </p:nvSpPr>
        <p:spPr>
          <a:xfrm>
            <a:off x="8120928" y="2433636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2480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98AE2C1-D459-A196-19E2-47E266C5E654}"/>
              </a:ext>
            </a:extLst>
          </p:cNvPr>
          <p:cNvSpPr/>
          <p:nvPr/>
        </p:nvSpPr>
        <p:spPr>
          <a:xfrm>
            <a:off x="10000476" y="1138603"/>
            <a:ext cx="1194564" cy="31391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2309-2109 (Fall)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B029ED6-0094-A159-AF27-34663B0A6238}"/>
              </a:ext>
            </a:extLst>
          </p:cNvPr>
          <p:cNvSpPr/>
          <p:nvPr/>
        </p:nvSpPr>
        <p:spPr>
          <a:xfrm>
            <a:off x="10000476" y="1527264"/>
            <a:ext cx="1194564" cy="31391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3312-3112 (Fall)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20486C4-ED3A-A5F6-80E2-DC20B6545960}"/>
              </a:ext>
            </a:extLst>
          </p:cNvPr>
          <p:cNvSpPr/>
          <p:nvPr/>
        </p:nvSpPr>
        <p:spPr>
          <a:xfrm>
            <a:off x="10000476" y="1905716"/>
            <a:ext cx="1194564" cy="31391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3323-3123 (Fall)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33C6E9F-C510-55F1-6C63-CF8AD0A24D56}"/>
              </a:ext>
            </a:extLst>
          </p:cNvPr>
          <p:cNvSpPr/>
          <p:nvPr/>
        </p:nvSpPr>
        <p:spPr>
          <a:xfrm>
            <a:off x="6412497" y="4974759"/>
            <a:ext cx="1194564" cy="299733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or LD Elective 1HR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043F218D-7E9D-716B-B8D5-8E0065438B5D}"/>
              </a:ext>
            </a:extLst>
          </p:cNvPr>
          <p:cNvSpPr/>
          <p:nvPr/>
        </p:nvSpPr>
        <p:spPr>
          <a:xfrm>
            <a:off x="8078460" y="2953254"/>
            <a:ext cx="1339034" cy="1065334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813E4A71-AD2D-7CF7-C931-5F0AE561332E}"/>
              </a:ext>
            </a:extLst>
          </p:cNvPr>
          <p:cNvSpPr/>
          <p:nvPr/>
        </p:nvSpPr>
        <p:spPr>
          <a:xfrm>
            <a:off x="8152353" y="3032865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Physics Sequence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66B0E3F7-436E-22B0-840B-F239462986D4}"/>
              </a:ext>
            </a:extLst>
          </p:cNvPr>
          <p:cNvSpPr/>
          <p:nvPr/>
        </p:nvSpPr>
        <p:spPr>
          <a:xfrm>
            <a:off x="8164188" y="3556869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2320-2120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8C4BC0E3-968E-8071-9D7C-33E341B4E5F2}"/>
              </a:ext>
            </a:extLst>
          </p:cNvPr>
          <p:cNvSpPr/>
          <p:nvPr/>
        </p:nvSpPr>
        <p:spPr>
          <a:xfrm>
            <a:off x="8152353" y="3774302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2230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8AAFE95E-11DC-CC31-91E0-81F7C99DC9FD}"/>
              </a:ext>
            </a:extLst>
          </p:cNvPr>
          <p:cNvSpPr/>
          <p:nvPr/>
        </p:nvSpPr>
        <p:spPr>
          <a:xfrm>
            <a:off x="9971656" y="3775570"/>
            <a:ext cx="1194564" cy="31625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Math Sequence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3DB5BC6F-804A-C793-B148-88C05C8A165C}"/>
              </a:ext>
            </a:extLst>
          </p:cNvPr>
          <p:cNvSpPr/>
          <p:nvPr/>
        </p:nvSpPr>
        <p:spPr>
          <a:xfrm>
            <a:off x="9986882" y="4143317"/>
            <a:ext cx="1194564" cy="18222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3DE9D2FB-23BD-6C97-381B-8842C019BC06}"/>
              </a:ext>
            </a:extLst>
          </p:cNvPr>
          <p:cNvSpPr/>
          <p:nvPr/>
        </p:nvSpPr>
        <p:spPr>
          <a:xfrm>
            <a:off x="9928241" y="3665861"/>
            <a:ext cx="1339034" cy="731818"/>
          </a:xfrm>
          <a:prstGeom prst="round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7AC042CC-ADB6-3212-13AD-6408DBB38B29}"/>
              </a:ext>
            </a:extLst>
          </p:cNvPr>
          <p:cNvSpPr/>
          <p:nvPr/>
        </p:nvSpPr>
        <p:spPr>
          <a:xfrm>
            <a:off x="10000476" y="2294853"/>
            <a:ext cx="1194564" cy="31391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3326-3126 (Fall)</a:t>
            </a: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1BD6426F-35A2-5B35-188F-B2B4F556033E}"/>
              </a:ext>
            </a:extLst>
          </p:cNvPr>
          <p:cNvSpPr/>
          <p:nvPr/>
        </p:nvSpPr>
        <p:spPr>
          <a:xfrm>
            <a:off x="10000476" y="2668349"/>
            <a:ext cx="1194564" cy="20325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4375 (Dec)</a:t>
            </a: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96D586E5-7A4B-998C-A7A8-2FBE30FA0791}"/>
              </a:ext>
            </a:extLst>
          </p:cNvPr>
          <p:cNvSpPr/>
          <p:nvPr/>
        </p:nvSpPr>
        <p:spPr>
          <a:xfrm>
            <a:off x="10000476" y="2914160"/>
            <a:ext cx="1194564" cy="203251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4376 (May)</a:t>
            </a: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62868366-1B26-9F06-2F39-824CCD7C0991}"/>
              </a:ext>
            </a:extLst>
          </p:cNvPr>
          <p:cNvSpPr/>
          <p:nvPr/>
        </p:nvSpPr>
        <p:spPr>
          <a:xfrm>
            <a:off x="10000476" y="3169243"/>
            <a:ext cx="1194564" cy="17981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4385 or 4336 </a:t>
            </a:r>
          </a:p>
        </p:txBody>
      </p:sp>
    </p:spTree>
    <p:extLst>
      <p:ext uri="{BB962C8B-B14F-4D97-AF65-F5344CB8AC3E}">
        <p14:creationId xmlns:p14="http://schemas.microsoft.com/office/powerpoint/2010/main" val="8854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15BF6933-CFEB-D9B3-1E01-CE2C5979D8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218611"/>
              </p:ext>
            </p:extLst>
          </p:nvPr>
        </p:nvGraphicFramePr>
        <p:xfrm>
          <a:off x="311730" y="634343"/>
          <a:ext cx="3174999" cy="6122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4999">
                  <a:extLst>
                    <a:ext uri="{9D8B030D-6E8A-4147-A177-3AD203B41FA5}">
                      <a16:colId xmlns:a16="http://schemas.microsoft.com/office/drawing/2014/main" val="1123903905"/>
                    </a:ext>
                  </a:extLst>
                </a:gridCol>
              </a:tblGrid>
              <a:tr h="4040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effectLst/>
                          <a:latin typeface="+mn-lt"/>
                        </a:rPr>
                        <a:t>Upper or Lower Division in ESCI, GEOL, GEOP, GEOG, or CHEM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3832419"/>
                  </a:ext>
                </a:extLst>
              </a:tr>
              <a:tr h="2081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4053683"/>
                  </a:ext>
                </a:extLst>
              </a:tr>
            </a:tbl>
          </a:graphicData>
        </a:graphic>
      </p:graphicFrame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3B60200-CEB2-F4F4-2F81-E3DA2B23FFAB}"/>
              </a:ext>
            </a:extLst>
          </p:cNvPr>
          <p:cNvSpPr/>
          <p:nvPr/>
        </p:nvSpPr>
        <p:spPr>
          <a:xfrm>
            <a:off x="311730" y="243643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Electives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0F2CC26-AFA3-ED09-67FA-1E4E8BFC34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6243"/>
          <a:stretch>
            <a:fillRect/>
          </a:stretch>
        </p:blipFill>
        <p:spPr>
          <a:xfrm>
            <a:off x="311730" y="1447799"/>
            <a:ext cx="4163293" cy="257204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6A77AB8-BE9E-E774-50DC-1C3566FBA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30" y="4096749"/>
            <a:ext cx="4236898" cy="72664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C1C4EAC-7FDC-9342-CA1B-25F339590A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8628" y="114300"/>
            <a:ext cx="4156645" cy="372932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A88F827-B6E0-BB08-58AE-C747F2B3E8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730" y="5252560"/>
            <a:ext cx="4115089" cy="97109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57228EF-3163-287D-AFB9-B20567AB2C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730" y="5143969"/>
            <a:ext cx="2755320" cy="10009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E1E5AC3-2BD5-31C9-40E4-8A588118AD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89830" y="3104897"/>
            <a:ext cx="3821195" cy="352523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5342A4-CAB9-C7C6-A8AD-173CA606122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967" y="1966293"/>
            <a:ext cx="715206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443" y="1966293"/>
            <a:ext cx="6429112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7" y="1966293"/>
            <a:ext cx="1092554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896" y="1966293"/>
            <a:ext cx="8058207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34A959-51CE-5325-2498-11D286CA9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4011" y="0"/>
            <a:ext cx="526397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/>
        </p:nvGraphicFramePr>
        <p:xfrm>
          <a:off x="729671" y="1010215"/>
          <a:ext cx="10390911" cy="4679385"/>
        </p:xfrm>
        <a:graphic>
          <a:graphicData uri="http://schemas.openxmlformats.org/drawingml/2006/table">
            <a:tbl>
              <a:tblPr/>
              <a:tblGrid>
                <a:gridCol w="2142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5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3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07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8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36541"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Scientist: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environmental problems, analyzes data, and provides solutions.</a:t>
                      </a: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endParaRPr lang="en-US" sz="2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Wildlife Biologist/Zoologist: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animal behavior, population dynamics, and ecosystem interactions.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Hydrologist: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water quality and quantity, focusing on groundwater and surface water issues.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Microbiologist: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Researches microorganisms' effects on the environment.</a:t>
                      </a:r>
                    </a:p>
                    <a:p>
                      <a:pPr marL="0" lv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200" dirty="0">
                        <a:latin typeface="DM Sans" pitchFamily="2" charset="0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Geoscientist: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Researches the Earth’s physical composition and natural resources.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5374"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Natural Resource Manager: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Oversees land, forest, or park resources to ensure sustainability.</a:t>
                      </a:r>
                    </a:p>
                    <a:p>
                      <a:pPr marL="0" lv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200" dirty="0">
                        <a:latin typeface="DM Sans" pitchFamily="2" charset="0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Policy Analyst: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Researches and advises on environmental legislation.</a:t>
                      </a:r>
                    </a:p>
                    <a:p>
                      <a:pPr marL="0" lv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200" dirty="0">
                        <a:latin typeface="DM Sans" pitchFamily="2" charset="0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Urban/Land Use Planner: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plans for land use to maximize sustainability.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Technician: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Monitors environmental health, collects data, and tests for pollution.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Conservationist/Forester: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Manages land quality in parks and forests.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7470"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Air Quality Manager/Analyst: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Collects data to improve air quality and ensure compliance.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Waste Water Manager: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Manages water treatment and recycling processes.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Consultant: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Advises companies and governments on regulation compliance and sustainability.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Fish and Game Warden: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Protects wildlife and enforces hunting/fishing regulations.</a:t>
                      </a:r>
                    </a:p>
                    <a:p>
                      <a:pPr marL="0" lvl="0" indent="0" algn="l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200" dirty="0">
                        <a:latin typeface="DM Sans" pitchFamily="2" charset="0"/>
                      </a:endParaRP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Engineer: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Designs solutions for pollution control, waste treatment, and site remediation.</a:t>
                      </a:r>
                    </a:p>
                  </a:txBody>
                  <a:tcPr marL="0" marR="182880" marT="0" marB="0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1967344" y="203201"/>
            <a:ext cx="7730837" cy="452582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1967344" y="303176"/>
            <a:ext cx="7887855" cy="259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ENVIRONMENTAL SCIENCE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330504" y="6219598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1427</Words>
  <Application>Microsoft Office PowerPoint</Application>
  <PresentationFormat>Widescreen</PresentationFormat>
  <Paragraphs>309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Navarro, Krysten A</dc:creator>
  <cp:lastModifiedBy>Navarro, Krysten A</cp:lastModifiedBy>
  <cp:revision>8</cp:revision>
  <dcterms:created xsi:type="dcterms:W3CDTF">2026-02-27T15:31:27Z</dcterms:created>
  <dcterms:modified xsi:type="dcterms:W3CDTF">2026-09-10T15:21:21Z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2026-02-27T16:00:06Z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8e1a1c8b-57e2-4f2d-96e8-0986807a08b8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