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57" r:id="rId3"/>
    <p:sldId id="268" r:id="rId4"/>
    <p:sldId id="269" r:id="rId5"/>
    <p:sldId id="270" r:id="rId6"/>
    <p:sldId id="271" r:id="rId7"/>
    <p:sldId id="274" r:id="rId8"/>
    <p:sldId id="264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DA6E66-EF10-4373-881F-4EBD1DC8BAFD}" v="2" dt="2026-09-10T15:21:41.1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addSld delSld modSld">
      <pc:chgData name="Navarro, Krysten A" userId="b7169f5f-d46c-4cf1-8195-d10e9ff7e7f1" providerId="ADAL" clId="{694A5C7A-2432-4FC9-B20F-292CBBF6E5F7}" dt="2026-09-10T15:21:44.012" v="39" actId="2696"/>
      <pc:docMkLst>
        <pc:docMk/>
      </pc:docMkLst>
      <pc:sldChg chg="add del">
        <pc:chgData name="Navarro, Krysten A" userId="b7169f5f-d46c-4cf1-8195-d10e9ff7e7f1" providerId="ADAL" clId="{694A5C7A-2432-4FC9-B20F-292CBBF6E5F7}" dt="2026-09-10T15:21:44.012" v="39" actId="2696"/>
        <pc:sldMkLst>
          <pc:docMk/>
          <pc:sldMk cId="2156300366" sldId="273"/>
        </pc:sldMkLst>
      </pc:sldChg>
      <pc:sldChg chg="add setBg">
        <pc:chgData name="Navarro, Krysten A" userId="b7169f5f-d46c-4cf1-8195-d10e9ff7e7f1" providerId="ADAL" clId="{694A5C7A-2432-4FC9-B20F-292CBBF6E5F7}" dt="2026-09-10T15:21:41.140" v="38"/>
        <pc:sldMkLst>
          <pc:docMk/>
          <pc:sldMk cId="1790204022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92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10006218" y="269240"/>
            <a:ext cx="1194564" cy="32803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 err="1">
                <a:solidFill>
                  <a:prstClr val="black"/>
                </a:solidFill>
                <a:latin typeface="Calibri" panose="020F0502020204030204"/>
              </a:rPr>
              <a:t>Hydroscience</a:t>
            </a: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 Concentration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8121319" y="252451"/>
            <a:ext cx="1194564" cy="35439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Environmental Science Courses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 Environmental Science- </a:t>
            </a:r>
            <a:r>
              <a:rPr lang="en-US" sz="1286" b="1" dirty="0" err="1">
                <a:solidFill>
                  <a:prstClr val="black"/>
                </a:solidFill>
                <a:latin typeface="Calibri" panose="020F0502020204030204"/>
              </a:rPr>
              <a:t>Hydroscience</a:t>
            </a: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 Concentration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9928241" y="187300"/>
            <a:ext cx="1339034" cy="2941012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8048693" y="214712"/>
            <a:ext cx="1339034" cy="2542469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73786" y="619044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73786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69747" y="982839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3786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73786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60228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73786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42631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73786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37667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42631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42631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9986882" y="632463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1313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5192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10006217" y="883921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1314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8121318" y="662716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1301-1101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8121318" y="883864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1310 (Spring)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8112725" y="1083682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3204 (Fall)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8D93E23-D1D3-000E-F7AA-6F3F5D2A29EF}"/>
              </a:ext>
            </a:extLst>
          </p:cNvPr>
          <p:cNvSpPr/>
          <p:nvPr/>
        </p:nvSpPr>
        <p:spPr>
          <a:xfrm>
            <a:off x="8112723" y="1452517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3201 (Spring)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8112723" y="1258496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3105 (Spring)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8126317" y="1651356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3192 (Fall)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8561214" y="4833193"/>
            <a:ext cx="2167127" cy="142971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8764523" y="5049223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8629243" y="5405483"/>
            <a:ext cx="19476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UD: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LD: Lower division: Course # begins with a 1 or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B42CFFB-C19E-FC47-C1CF-C529F9180E18}"/>
              </a:ext>
            </a:extLst>
          </p:cNvPr>
          <p:cNvSpPr/>
          <p:nvPr/>
        </p:nvSpPr>
        <p:spPr>
          <a:xfrm>
            <a:off x="6349845" y="3986438"/>
            <a:ext cx="1339034" cy="1576108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2F74ADC1-DEBF-E627-5CEB-338DE2197276}"/>
              </a:ext>
            </a:extLst>
          </p:cNvPr>
          <p:cNvSpPr/>
          <p:nvPr/>
        </p:nvSpPr>
        <p:spPr>
          <a:xfrm>
            <a:off x="6412497" y="4069440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Electives  11 </a:t>
            </a:r>
            <a:r>
              <a:rPr lang="en-US" sz="1071" b="1" dirty="0" err="1">
                <a:solidFill>
                  <a:prstClr val="black"/>
                </a:solidFill>
                <a:latin typeface="Calibri" panose="020F0502020204030204"/>
              </a:rPr>
              <a:t>hrs</a:t>
            </a:r>
            <a:endParaRPr lang="en-US" sz="1071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FE80147-4AFA-1004-88EB-65FE35478EE2}"/>
              </a:ext>
            </a:extLst>
          </p:cNvPr>
          <p:cNvSpPr/>
          <p:nvPr/>
        </p:nvSpPr>
        <p:spPr>
          <a:xfrm>
            <a:off x="6412497" y="4465721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B39E99A-5D3A-D3A7-93F7-1CFCDC3C8F4C}"/>
              </a:ext>
            </a:extLst>
          </p:cNvPr>
          <p:cNvSpPr/>
          <p:nvPr/>
        </p:nvSpPr>
        <p:spPr>
          <a:xfrm>
            <a:off x="6412497" y="4729416"/>
            <a:ext cx="1172808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6D03ED2-7778-E696-6BC4-7BCB91D28397}"/>
              </a:ext>
            </a:extLst>
          </p:cNvPr>
          <p:cNvSpPr/>
          <p:nvPr/>
        </p:nvSpPr>
        <p:spPr>
          <a:xfrm>
            <a:off x="8121318" y="1840902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4320 (Fall)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6A5131-0A22-1407-FE08-FBE30D61EBF2}"/>
              </a:ext>
            </a:extLst>
          </p:cNvPr>
          <p:cNvSpPr/>
          <p:nvPr/>
        </p:nvSpPr>
        <p:spPr>
          <a:xfrm>
            <a:off x="8120928" y="2036350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4301 (Spring)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A01A526-E4A7-6B11-3FF0-DEEA2BAD62CF}"/>
              </a:ext>
            </a:extLst>
          </p:cNvPr>
          <p:cNvSpPr/>
          <p:nvPr/>
        </p:nvSpPr>
        <p:spPr>
          <a:xfrm>
            <a:off x="8112723" y="2234588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4398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7536638-D4CD-D60A-3450-1A2DC7092947}"/>
              </a:ext>
            </a:extLst>
          </p:cNvPr>
          <p:cNvSpPr/>
          <p:nvPr/>
        </p:nvSpPr>
        <p:spPr>
          <a:xfrm>
            <a:off x="8120928" y="2433636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98AE2C1-D459-A196-19E2-47E266C5E654}"/>
              </a:ext>
            </a:extLst>
          </p:cNvPr>
          <p:cNvSpPr/>
          <p:nvPr/>
        </p:nvSpPr>
        <p:spPr>
          <a:xfrm>
            <a:off x="10000476" y="1138603"/>
            <a:ext cx="1194564" cy="3139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3306-3106 (Fall)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B029ED6-0094-A159-AF27-34663B0A6238}"/>
              </a:ext>
            </a:extLst>
          </p:cNvPr>
          <p:cNvSpPr/>
          <p:nvPr/>
        </p:nvSpPr>
        <p:spPr>
          <a:xfrm>
            <a:off x="10000476" y="1527264"/>
            <a:ext cx="1194564" cy="3139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3312-3112 (Fall)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20486C4-ED3A-A5F6-80E2-DC20B6545960}"/>
              </a:ext>
            </a:extLst>
          </p:cNvPr>
          <p:cNvSpPr/>
          <p:nvPr/>
        </p:nvSpPr>
        <p:spPr>
          <a:xfrm>
            <a:off x="10000476" y="1905716"/>
            <a:ext cx="1194564" cy="17629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4335 or 4373 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43F218D-7E9D-716B-B8D5-8E0065438B5D}"/>
              </a:ext>
            </a:extLst>
          </p:cNvPr>
          <p:cNvSpPr/>
          <p:nvPr/>
        </p:nvSpPr>
        <p:spPr>
          <a:xfrm>
            <a:off x="8078460" y="2953254"/>
            <a:ext cx="1339034" cy="1065334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813E4A71-AD2D-7CF7-C931-5F0AE561332E}"/>
              </a:ext>
            </a:extLst>
          </p:cNvPr>
          <p:cNvSpPr/>
          <p:nvPr/>
        </p:nvSpPr>
        <p:spPr>
          <a:xfrm>
            <a:off x="8152353" y="3032865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Physics Sequence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66B0E3F7-436E-22B0-840B-F239462986D4}"/>
              </a:ext>
            </a:extLst>
          </p:cNvPr>
          <p:cNvSpPr/>
          <p:nvPr/>
        </p:nvSpPr>
        <p:spPr>
          <a:xfrm>
            <a:off x="8164188" y="3556869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8C4BC0E3-968E-8071-9D7C-33E341B4E5F2}"/>
              </a:ext>
            </a:extLst>
          </p:cNvPr>
          <p:cNvSpPr/>
          <p:nvPr/>
        </p:nvSpPr>
        <p:spPr>
          <a:xfrm>
            <a:off x="8152353" y="3774302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2230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8AAFE95E-11DC-CC31-91E0-81F7C99DC9FD}"/>
              </a:ext>
            </a:extLst>
          </p:cNvPr>
          <p:cNvSpPr/>
          <p:nvPr/>
        </p:nvSpPr>
        <p:spPr>
          <a:xfrm>
            <a:off x="10030297" y="3384615"/>
            <a:ext cx="1194564" cy="3162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Math Sequence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3DB5BC6F-804A-C793-B148-88C05C8A165C}"/>
              </a:ext>
            </a:extLst>
          </p:cNvPr>
          <p:cNvSpPr/>
          <p:nvPr/>
        </p:nvSpPr>
        <p:spPr>
          <a:xfrm>
            <a:off x="10045523" y="3752362"/>
            <a:ext cx="1194564" cy="18222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3DE9D2FB-23BD-6C97-381B-8842C019BC06}"/>
              </a:ext>
            </a:extLst>
          </p:cNvPr>
          <p:cNvSpPr/>
          <p:nvPr/>
        </p:nvSpPr>
        <p:spPr>
          <a:xfrm>
            <a:off x="9986882" y="3274906"/>
            <a:ext cx="1339034" cy="996610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7AC042CC-ADB6-3212-13AD-6408DBB38B29}"/>
              </a:ext>
            </a:extLst>
          </p:cNvPr>
          <p:cNvSpPr/>
          <p:nvPr/>
        </p:nvSpPr>
        <p:spPr>
          <a:xfrm>
            <a:off x="9986882" y="2140453"/>
            <a:ext cx="1194564" cy="17113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4383 (Spring)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1BD6426F-35A2-5B35-188F-B2B4F556033E}"/>
              </a:ext>
            </a:extLst>
          </p:cNvPr>
          <p:cNvSpPr/>
          <p:nvPr/>
        </p:nvSpPr>
        <p:spPr>
          <a:xfrm>
            <a:off x="10000476" y="2355941"/>
            <a:ext cx="1194564" cy="32080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GEOP 3320A (Spring)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96D586E5-7A4B-998C-A7A8-2FBE30FA0791}"/>
              </a:ext>
            </a:extLst>
          </p:cNvPr>
          <p:cNvSpPr/>
          <p:nvPr/>
        </p:nvSpPr>
        <p:spPr>
          <a:xfrm>
            <a:off x="10000476" y="2730267"/>
            <a:ext cx="1194564" cy="29249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GEOP 4350 or 4375 (Dec)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2F5F9E6-54E7-9BA5-BF1B-826B2EC451A4}"/>
              </a:ext>
            </a:extLst>
          </p:cNvPr>
          <p:cNvSpPr/>
          <p:nvPr/>
        </p:nvSpPr>
        <p:spPr>
          <a:xfrm>
            <a:off x="10059117" y="3986077"/>
            <a:ext cx="1194564" cy="18222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2326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D3E7399-FEA8-1C99-7D3A-431941EFB183}"/>
              </a:ext>
            </a:extLst>
          </p:cNvPr>
          <p:cNvSpPr/>
          <p:nvPr/>
        </p:nvSpPr>
        <p:spPr>
          <a:xfrm>
            <a:off x="6412497" y="5003920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8116BC3-012A-0267-D576-9FDDE6957943}"/>
              </a:ext>
            </a:extLst>
          </p:cNvPr>
          <p:cNvSpPr/>
          <p:nvPr/>
        </p:nvSpPr>
        <p:spPr>
          <a:xfrm>
            <a:off x="6412497" y="5257298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2HR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2E6686-B09A-667E-A377-ECD551BF16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528340"/>
              </p:ext>
            </p:extLst>
          </p:nvPr>
        </p:nvGraphicFramePr>
        <p:xfrm>
          <a:off x="311730" y="634343"/>
          <a:ext cx="3174999" cy="612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4999">
                  <a:extLst>
                    <a:ext uri="{9D8B030D-6E8A-4147-A177-3AD203B41FA5}">
                      <a16:colId xmlns:a16="http://schemas.microsoft.com/office/drawing/2014/main" val="1123903905"/>
                    </a:ext>
                  </a:extLst>
                </a:gridCol>
              </a:tblGrid>
              <a:tr h="4040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Upper Division in ESCI, GEOL, GEOP or GEOG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832419"/>
                  </a:ext>
                </a:extLst>
              </a:tr>
              <a:tr h="2081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053683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2C99BE2-AFEA-799A-8D6C-62604E331B96}"/>
              </a:ext>
            </a:extLst>
          </p:cNvPr>
          <p:cNvSpPr/>
          <p:nvPr/>
        </p:nvSpPr>
        <p:spPr>
          <a:xfrm>
            <a:off x="311730" y="243643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Electives 11 </a:t>
            </a:r>
            <a:r>
              <a:rPr lang="en-US" sz="1071" b="1" dirty="0" err="1">
                <a:solidFill>
                  <a:prstClr val="black"/>
                </a:solidFill>
                <a:latin typeface="Calibri" panose="020F0502020204030204"/>
              </a:rPr>
              <a:t>hrs</a:t>
            </a:r>
            <a:endParaRPr lang="en-US" sz="1071" b="1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D06AF-A3B0-94F4-9E40-1289C608F6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890"/>
          <a:stretch>
            <a:fillRect/>
          </a:stretch>
        </p:blipFill>
        <p:spPr>
          <a:xfrm>
            <a:off x="184974" y="1246598"/>
            <a:ext cx="5686307" cy="1870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C1F7E7-977E-3D5C-6375-37D56612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889"/>
          <a:stretch>
            <a:fillRect/>
          </a:stretch>
        </p:blipFill>
        <p:spPr>
          <a:xfrm>
            <a:off x="6069258" y="1632509"/>
            <a:ext cx="5811012" cy="35488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F0723C-B41F-714C-4F23-734D02EFE6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583"/>
          <a:stretch>
            <a:fillRect/>
          </a:stretch>
        </p:blipFill>
        <p:spPr>
          <a:xfrm>
            <a:off x="311730" y="3677674"/>
            <a:ext cx="5503479" cy="10972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2C6094-12F1-2114-B4D2-BDD9E707D2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8815"/>
          <a:stretch>
            <a:fillRect/>
          </a:stretch>
        </p:blipFill>
        <p:spPr>
          <a:xfrm>
            <a:off x="311730" y="5181403"/>
            <a:ext cx="5127690" cy="4497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974FFA-2C1A-70C3-79AA-A104510941B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6658" b="-75033"/>
          <a:stretch>
            <a:fillRect/>
          </a:stretch>
        </p:blipFill>
        <p:spPr>
          <a:xfrm>
            <a:off x="311730" y="3601887"/>
            <a:ext cx="5503479" cy="2624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342A4-CAB9-C7C6-A8AD-173CA606122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A209FE-F225-AFB9-5EB0-7D88442B4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940" y="0"/>
            <a:ext cx="533811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729671" y="1010215"/>
          <a:ext cx="10390911" cy="4679385"/>
        </p:xfrm>
        <a:graphic>
          <a:graphicData uri="http://schemas.openxmlformats.org/drawingml/2006/table">
            <a:tbl>
              <a:tblPr/>
              <a:tblGrid>
                <a:gridCol w="2142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5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3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0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8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environmental problems, analyzes data, and provides solutions.</a:t>
                      </a: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endParaRPr lang="en-US" sz="2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Wildlife Biologist/Zoologist: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animal behavior, population dynamics, and ecosystem interactions.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Hydrologist: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water quality and quantity, focusing on groundwater and surface water issues.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Microbiologist: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microorganisms' effects on the environment.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the Earth’s physical composition and natural resources.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Natural Resource Manager: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Oversees land, forest, or park resources to ensure sustainability.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Policy Analyst: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and advises on environmental legislation.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Urban/Land Use Planner: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plans for land use to maximize sustainability.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Technician: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Monitors environmental health, collects data, and tests for pollution.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Conservationist/Forester: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land quality in parks and forests.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70"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Air Quality Manager/Analyst: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Collects data to improve air quality and ensure compliance.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Waste Water Manager: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water treatment and recycling processes.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Consultant: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Advises companies and governments on regulation compliance and sustainability.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Fish and Game Warden: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Protects wildlife and enforces hunting/fishing regulations.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solutions for pollution control, waste treatment, and site remediation.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1967344" y="203201"/>
            <a:ext cx="7730837" cy="4525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1967344" y="303176"/>
            <a:ext cx="7887855" cy="259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ENVIRONMENTAL SCIENCE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330504" y="6219598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1426</Words>
  <Application>Microsoft Office PowerPoint</Application>
  <PresentationFormat>Widescreen</PresentationFormat>
  <Paragraphs>310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9</cp:revision>
  <dcterms:created xsi:type="dcterms:W3CDTF">2026-02-27T15:31:27Z</dcterms:created>
  <dcterms:modified xsi:type="dcterms:W3CDTF">2026-09-10T15:21:45Z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