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57" r:id="rId3"/>
    <p:sldId id="268" r:id="rId4"/>
    <p:sldId id="269" r:id="rId5"/>
    <p:sldId id="270" r:id="rId6"/>
    <p:sldId id="271" r:id="rId7"/>
    <p:sldId id="265" r:id="rId8"/>
    <p:sldId id="264" r:id="rId9"/>
    <p:sldId id="2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3053DA-7F2C-4078-BEF8-A4A26C7DC59D}" v="2" dt="2026-09-10T16:15:16.6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addSld modSld">
      <pc:chgData name="Navarro, Krysten A" userId="b7169f5f-d46c-4cf1-8195-d10e9ff7e7f1" providerId="ADAL" clId="{694A5C7A-2432-4FC9-B20F-292CBBF6E5F7}" dt="2026-09-10T16:15:16.642" v="1"/>
      <pc:docMkLst>
        <pc:docMk/>
      </pc:docMkLst>
      <pc:sldChg chg="add setBg">
        <pc:chgData name="Navarro, Krysten A" userId="b7169f5f-d46c-4cf1-8195-d10e9ff7e7f1" providerId="ADAL" clId="{694A5C7A-2432-4FC9-B20F-292CBBF6E5F7}" dt="2026-09-10T16:15:16.642" v="1"/>
        <pc:sldMkLst>
          <pc:docMk/>
          <pc:sldMk cId="1790204022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1DE28-A6DD-4486-89D2-03DBEC83A38A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48A1D-ACCE-422C-BA7B-C8364310F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241C-EA46-9BD8-B521-569A3A62E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FF728-3360-4112-DC0E-3903CA439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4CD9-8C44-9272-A13D-DD7FA1A7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826DB-D512-97DD-BBD6-1843E940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16EA1-C198-494E-4F91-BD762E5D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4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F615-F93F-C895-C585-A666DB22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9056-F4C2-D65C-24C6-1C6040DA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92329-D1F4-9F91-F755-74D1665F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9865-68C8-C649-61CB-4A643EDE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E259E-7555-6918-60E4-69F98AD3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3B36-1816-3343-F3FA-1577A786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0D81A-7151-6396-3F57-B459A6BE1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0173F-15F5-A92D-F5F7-1D27146A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F145A-68EE-4F58-E2B8-B50C7A42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12FB-7241-4A7E-165C-3C35BE1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8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8672-4768-09D6-5089-02321AF6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AFD9D-539F-532F-CBC4-3B6E50AE2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A3E37-57B3-E61A-F78A-82886E263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9AE6D-65E7-E5A7-03E4-A6BEDB15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D6A34-490A-A270-9297-CDC32346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87297-C0BA-54D2-3401-CFF0B6E6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AACD-B38B-CA73-6430-CB70BBDF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BC92C-4AF2-9115-B6BB-01CAEE33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DD991-A5BC-2721-75A1-458831CCF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CD2AB-FCCF-9FE9-45F7-9E5EFDFA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45487E-CF72-216E-9E01-F3BF8923F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3713A-7A26-2AC2-1E21-6260FFDE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DE644-2B1B-33F9-61E3-AB6BE1F9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6B80C-EDA2-AA67-3389-7441D8D2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533A-2952-9AC3-B261-DBB5E109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6F40D-0175-12DF-2567-D4C7CD5B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1FAEF-F9B4-938A-E233-DE55553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06CD2-A8CC-A587-3687-8C65DBB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1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FD7B8-1B60-267D-9A85-7146C225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1D37B-910D-C68D-FCE3-AC7BC2C8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50E39-A9FA-F0EC-9461-FB6F3A95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5D0E-FA57-8955-0F04-162C8DC5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563DC-DB1D-2108-92A4-8EED93191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94296-8825-98F2-ADD7-9C210C133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FA10-1ECE-646C-A145-4B669465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F1DDB-ECD7-4615-EEEE-C9F52DE9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36F00-0856-97D4-8046-B16842DB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541C-7B8C-C027-64C5-2D3CB826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E79A2-FC3F-6FD3-E6B2-2F27E4CFA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B036B-95D8-64E0-C485-06AD238A7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CE102-BA8B-740E-981D-AD659A13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C9B8D-E1C0-C8C0-4280-373C3053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51B8-B2F5-294B-48DE-42B91FC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FF99-8707-B96D-8864-A0049918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4D648-6BFE-7BF4-AB3F-A0755BAA1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F22F-91F6-E3A9-A992-349D42B9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8D040-1B62-7C93-59E7-B4923CAC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2385D-F215-D207-22B8-926BD17F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A43B0D-3138-36D8-BB7C-0EC5276E9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7C50-F674-E086-6212-5951A2409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76E6D-AF91-4D4C-E8DD-30160510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C5BE9-BD2E-F38E-9013-1CB4C063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EC2D0-2A88-1098-91A4-F51105C6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47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34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1674D-120D-F855-32D9-38D2283F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771EA-958B-3FD8-2709-8B93F206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C859E-7201-239C-D74D-15E50DCD0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B61F-47AB-AF9A-23AE-A8F99BAAA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60C39-0239-3422-D49C-EC18D2E42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1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>
            <a:extLst>
              <a:ext uri="{FF2B5EF4-FFF2-40B4-BE49-F238E27FC236}">
                <a16:creationId xmlns:a16="http://schemas.microsoft.com/office/drawing/2014/main" id="{AC137E3B-A0F1-37A6-6829-67F021C87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332" y="4554726"/>
            <a:ext cx="1572938" cy="989606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062827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6188" y="329127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10006218" y="269240"/>
            <a:ext cx="1194564" cy="32803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Geophysics Concentration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8121319" y="252451"/>
            <a:ext cx="1194564" cy="35439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Geology Courses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B.S. Geological Sciences- Geophysics Concentration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83953" y="214099"/>
            <a:ext cx="1339034" cy="359621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9894741" y="166478"/>
            <a:ext cx="1378846" cy="289325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8048693" y="214712"/>
            <a:ext cx="1339034" cy="186729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73786" y="619044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73786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21AF858-1916-BA72-BCB0-3AF36B2F3616}"/>
              </a:ext>
            </a:extLst>
          </p:cNvPr>
          <p:cNvSpPr/>
          <p:nvPr/>
        </p:nvSpPr>
        <p:spPr>
          <a:xfrm>
            <a:off x="6369747" y="982839"/>
            <a:ext cx="1167448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73786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73786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60228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73786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73786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42631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49845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37667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42631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42631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9986882" y="632463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1101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65192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8121318" y="662716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1313-1103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8121318" y="883864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1314-1104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FABE390-9805-6548-C37E-E6A3D31D522E}"/>
              </a:ext>
            </a:extLst>
          </p:cNvPr>
          <p:cNvSpPr/>
          <p:nvPr/>
        </p:nvSpPr>
        <p:spPr>
          <a:xfrm>
            <a:off x="8112725" y="1083682"/>
            <a:ext cx="1194564" cy="1457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2358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48C1EF4-450D-C346-28FE-84C39A4321B9}"/>
              </a:ext>
            </a:extLst>
          </p:cNvPr>
          <p:cNvSpPr/>
          <p:nvPr/>
        </p:nvSpPr>
        <p:spPr>
          <a:xfrm>
            <a:off x="8112723" y="1258496"/>
            <a:ext cx="1194564" cy="3101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2309-2109 (Fall)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E14B156-9C64-3AB9-D71A-CB349B744984}"/>
              </a:ext>
            </a:extLst>
          </p:cNvPr>
          <p:cNvSpPr/>
          <p:nvPr/>
        </p:nvSpPr>
        <p:spPr>
          <a:xfrm>
            <a:off x="8120928" y="1623739"/>
            <a:ext cx="1194564" cy="31924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3312-3112 (Fall)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9860212" y="5116224"/>
            <a:ext cx="2167127" cy="142971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10063521" y="5332254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1401F4-942C-FF00-9CF3-61E53A2B2488}"/>
              </a:ext>
            </a:extLst>
          </p:cNvPr>
          <p:cNvSpPr txBox="1"/>
          <p:nvPr/>
        </p:nvSpPr>
        <p:spPr>
          <a:xfrm>
            <a:off x="9928241" y="5688514"/>
            <a:ext cx="19476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UD: Upper Division: Course # begins with a 3 or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LD: Lower division: Course # begins with a 1 or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4B42CFFB-C19E-FC47-C1CF-C529F9180E18}"/>
              </a:ext>
            </a:extLst>
          </p:cNvPr>
          <p:cNvSpPr/>
          <p:nvPr/>
        </p:nvSpPr>
        <p:spPr>
          <a:xfrm>
            <a:off x="6349845" y="3986438"/>
            <a:ext cx="1339034" cy="1338859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2F74ADC1-DEBF-E627-5CEB-338DE2197276}"/>
              </a:ext>
            </a:extLst>
          </p:cNvPr>
          <p:cNvSpPr/>
          <p:nvPr/>
        </p:nvSpPr>
        <p:spPr>
          <a:xfrm>
            <a:off x="6412497" y="4069440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Electives 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5FE80147-4AFA-1004-88EB-65FE35478EE2}"/>
              </a:ext>
            </a:extLst>
          </p:cNvPr>
          <p:cNvSpPr/>
          <p:nvPr/>
        </p:nvSpPr>
        <p:spPr>
          <a:xfrm>
            <a:off x="6412497" y="4465721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4B39E99A-5D3A-D3A7-93F7-1CFCDC3C8F4C}"/>
              </a:ext>
            </a:extLst>
          </p:cNvPr>
          <p:cNvSpPr/>
          <p:nvPr/>
        </p:nvSpPr>
        <p:spPr>
          <a:xfrm>
            <a:off x="6412497" y="4729416"/>
            <a:ext cx="1172808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20486C4-ED3A-A5F6-80E2-DC20B6545960}"/>
              </a:ext>
            </a:extLst>
          </p:cNvPr>
          <p:cNvSpPr/>
          <p:nvPr/>
        </p:nvSpPr>
        <p:spPr>
          <a:xfrm>
            <a:off x="9986882" y="1630615"/>
            <a:ext cx="1208158" cy="30209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3306-3106 (Fall)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043F218D-7E9D-716B-B8D5-8E0065438B5D}"/>
              </a:ext>
            </a:extLst>
          </p:cNvPr>
          <p:cNvSpPr/>
          <p:nvPr/>
        </p:nvSpPr>
        <p:spPr>
          <a:xfrm>
            <a:off x="8048693" y="2286920"/>
            <a:ext cx="1339034" cy="1867295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813E4A71-AD2D-7CF7-C931-5F0AE561332E}"/>
              </a:ext>
            </a:extLst>
          </p:cNvPr>
          <p:cNvSpPr/>
          <p:nvPr/>
        </p:nvSpPr>
        <p:spPr>
          <a:xfrm>
            <a:off x="8106684" y="2349174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Math &amp; Physics Sequence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66B0E3F7-436E-22B0-840B-F239462986D4}"/>
              </a:ext>
            </a:extLst>
          </p:cNvPr>
          <p:cNvSpPr/>
          <p:nvPr/>
        </p:nvSpPr>
        <p:spPr>
          <a:xfrm>
            <a:off x="8118519" y="3225582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8C4BC0E3-968E-8071-9D7C-33E341B4E5F2}"/>
              </a:ext>
            </a:extLst>
          </p:cNvPr>
          <p:cNvSpPr/>
          <p:nvPr/>
        </p:nvSpPr>
        <p:spPr>
          <a:xfrm>
            <a:off x="8130355" y="3427610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2321/2121</a:t>
            </a: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1BD6426F-35A2-5B35-188F-B2B4F556033E}"/>
              </a:ext>
            </a:extLst>
          </p:cNvPr>
          <p:cNvSpPr/>
          <p:nvPr/>
        </p:nvSpPr>
        <p:spPr>
          <a:xfrm>
            <a:off x="9933165" y="1954339"/>
            <a:ext cx="1280392" cy="146499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GEOP 3320A (Spring)</a:t>
            </a: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96D586E5-7A4B-998C-A7A8-2FBE30FA0791}"/>
              </a:ext>
            </a:extLst>
          </p:cNvPr>
          <p:cNvSpPr/>
          <p:nvPr/>
        </p:nvSpPr>
        <p:spPr>
          <a:xfrm>
            <a:off x="9916616" y="2393707"/>
            <a:ext cx="1313489" cy="18610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GEOP 4420A (Spring)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D3E7399-FEA8-1C99-7D3A-431941EFB183}"/>
              </a:ext>
            </a:extLst>
          </p:cNvPr>
          <p:cNvSpPr/>
          <p:nvPr/>
        </p:nvSpPr>
        <p:spPr>
          <a:xfrm>
            <a:off x="6412497" y="5003920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7ADF173-8AE4-A6FF-B97B-7445C9935536}"/>
              </a:ext>
            </a:extLst>
          </p:cNvPr>
          <p:cNvSpPr/>
          <p:nvPr/>
        </p:nvSpPr>
        <p:spPr>
          <a:xfrm>
            <a:off x="9986882" y="874802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1101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E7AC259-4BA8-D440-6392-A4DC687B760A}"/>
              </a:ext>
            </a:extLst>
          </p:cNvPr>
          <p:cNvSpPr/>
          <p:nvPr/>
        </p:nvSpPr>
        <p:spPr>
          <a:xfrm>
            <a:off x="9979633" y="1136896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1101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4CC8BE3-2AC9-9A06-C268-378631D9E9C4}"/>
              </a:ext>
            </a:extLst>
          </p:cNvPr>
          <p:cNvSpPr/>
          <p:nvPr/>
        </p:nvSpPr>
        <p:spPr>
          <a:xfrm>
            <a:off x="9979633" y="1378540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1101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7985A75-041E-FBFB-C0D3-8CF1755B0C6A}"/>
              </a:ext>
            </a:extLst>
          </p:cNvPr>
          <p:cNvSpPr/>
          <p:nvPr/>
        </p:nvSpPr>
        <p:spPr>
          <a:xfrm>
            <a:off x="9986882" y="2168289"/>
            <a:ext cx="1194564" cy="17257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GEOP 4350 (Dec)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F57C4E0-FCA2-3C8C-E034-7711B45E64DD}"/>
              </a:ext>
            </a:extLst>
          </p:cNvPr>
          <p:cNvSpPr/>
          <p:nvPr/>
        </p:nvSpPr>
        <p:spPr>
          <a:xfrm>
            <a:off x="9986882" y="2635918"/>
            <a:ext cx="1194564" cy="16040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GEOP 4420B (Fall)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88720CB-9D60-B0F6-9914-EF8D8733A00D}"/>
              </a:ext>
            </a:extLst>
          </p:cNvPr>
          <p:cNvSpPr/>
          <p:nvPr/>
        </p:nvSpPr>
        <p:spPr>
          <a:xfrm>
            <a:off x="10013247" y="2847696"/>
            <a:ext cx="1194564" cy="16040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3192  (Spring)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1DA5D65-FF16-A64A-3862-48E5B5912F5A}"/>
              </a:ext>
            </a:extLst>
          </p:cNvPr>
          <p:cNvSpPr/>
          <p:nvPr/>
        </p:nvSpPr>
        <p:spPr>
          <a:xfrm>
            <a:off x="8120928" y="2827468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 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00C0798-9F76-E028-9785-22EEE85F0C68}"/>
              </a:ext>
            </a:extLst>
          </p:cNvPr>
          <p:cNvSpPr/>
          <p:nvPr/>
        </p:nvSpPr>
        <p:spPr>
          <a:xfrm>
            <a:off x="8130355" y="3636802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2210 (Fall) 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956AB215-7801-2539-9232-6AF612D564DF}"/>
              </a:ext>
            </a:extLst>
          </p:cNvPr>
          <p:cNvSpPr/>
          <p:nvPr/>
        </p:nvSpPr>
        <p:spPr>
          <a:xfrm>
            <a:off x="8130355" y="3867593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2230 (Spring) 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6625579-65A9-F5F3-7829-5ADF2607271B}"/>
              </a:ext>
            </a:extLst>
          </p:cNvPr>
          <p:cNvSpPr/>
          <p:nvPr/>
        </p:nvSpPr>
        <p:spPr>
          <a:xfrm>
            <a:off x="8106684" y="4672018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General Electives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F653356C-4B7B-283D-AEB2-E0495F550F71}"/>
              </a:ext>
            </a:extLst>
          </p:cNvPr>
          <p:cNvSpPr/>
          <p:nvPr/>
        </p:nvSpPr>
        <p:spPr>
          <a:xfrm>
            <a:off x="8106684" y="5003920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A71677D8-C822-2E9C-F7F9-EF51DD7768F3}"/>
              </a:ext>
            </a:extLst>
          </p:cNvPr>
          <p:cNvSpPr/>
          <p:nvPr/>
        </p:nvSpPr>
        <p:spPr>
          <a:xfrm>
            <a:off x="8106684" y="5234261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28915DD4-4E04-8872-9346-795E8514A5B3}"/>
              </a:ext>
            </a:extLst>
          </p:cNvPr>
          <p:cNvSpPr/>
          <p:nvPr/>
        </p:nvSpPr>
        <p:spPr>
          <a:xfrm>
            <a:off x="8106684" y="3026525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2326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2E6686-B09A-667E-A377-ECD551BF16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528340"/>
              </p:ext>
            </p:extLst>
          </p:nvPr>
        </p:nvGraphicFramePr>
        <p:xfrm>
          <a:off x="311730" y="634343"/>
          <a:ext cx="3174999" cy="6122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4999">
                  <a:extLst>
                    <a:ext uri="{9D8B030D-6E8A-4147-A177-3AD203B41FA5}">
                      <a16:colId xmlns:a16="http://schemas.microsoft.com/office/drawing/2014/main" val="1123903905"/>
                    </a:ext>
                  </a:extLst>
                </a:gridCol>
              </a:tblGrid>
              <a:tr h="4040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Upper Division in ESCI, GEOL, GEOP or GEOG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3832419"/>
                  </a:ext>
                </a:extLst>
              </a:tr>
              <a:tr h="2081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4053683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2C99BE2-AFEA-799A-8D6C-62604E331B96}"/>
              </a:ext>
            </a:extLst>
          </p:cNvPr>
          <p:cNvSpPr/>
          <p:nvPr/>
        </p:nvSpPr>
        <p:spPr>
          <a:xfrm>
            <a:off x="311730" y="243643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Electives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ED06AF-A3B0-94F4-9E40-1289C608F6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890"/>
          <a:stretch>
            <a:fillRect/>
          </a:stretch>
        </p:blipFill>
        <p:spPr>
          <a:xfrm>
            <a:off x="184974" y="1246598"/>
            <a:ext cx="5686307" cy="18706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C1F7E7-977E-3D5C-6375-37D56612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6889"/>
          <a:stretch>
            <a:fillRect/>
          </a:stretch>
        </p:blipFill>
        <p:spPr>
          <a:xfrm>
            <a:off x="5871281" y="2827461"/>
            <a:ext cx="5811012" cy="35488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F0723C-B41F-714C-4F23-734D02EFE6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583"/>
          <a:stretch>
            <a:fillRect/>
          </a:stretch>
        </p:blipFill>
        <p:spPr>
          <a:xfrm>
            <a:off x="311730" y="3677674"/>
            <a:ext cx="5503479" cy="10972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2C6094-12F1-2114-B4D2-BDD9E707D25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8815"/>
          <a:stretch>
            <a:fillRect/>
          </a:stretch>
        </p:blipFill>
        <p:spPr>
          <a:xfrm>
            <a:off x="311730" y="5181403"/>
            <a:ext cx="5127690" cy="4497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974FFA-2C1A-70C3-79AA-A104510941B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6658" b="-75033"/>
          <a:stretch>
            <a:fillRect/>
          </a:stretch>
        </p:blipFill>
        <p:spPr>
          <a:xfrm>
            <a:off x="311730" y="3601887"/>
            <a:ext cx="5503479" cy="26244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D4D7508-9CCA-4EE7-769C-C8D808F1E9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090985"/>
              </p:ext>
            </p:extLst>
          </p:nvPr>
        </p:nvGraphicFramePr>
        <p:xfrm>
          <a:off x="8424362" y="481645"/>
          <a:ext cx="3174999" cy="6122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4999">
                  <a:extLst>
                    <a:ext uri="{9D8B030D-6E8A-4147-A177-3AD203B41FA5}">
                      <a16:colId xmlns:a16="http://schemas.microsoft.com/office/drawing/2014/main" val="1123903905"/>
                    </a:ext>
                  </a:extLst>
                </a:gridCol>
              </a:tblGrid>
              <a:tr h="4040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Any Subject at All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3832419"/>
                  </a:ext>
                </a:extLst>
              </a:tr>
              <a:tr h="2081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405368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35D8C42A-F0A4-8925-A5CB-94B9F00983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25403" y="478658"/>
            <a:ext cx="1213209" cy="3048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5342A4-CAB9-C7C6-A8AD-173CA606122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67" y="1966293"/>
            <a:ext cx="715206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443" y="1966293"/>
            <a:ext cx="6429112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96" y="1966293"/>
            <a:ext cx="805820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039025" y="184920"/>
          <a:ext cx="7419725" cy="6415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65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52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2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411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67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23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09079">
                <a:tc gridSpan="9">
                  <a:txBody>
                    <a:bodyPr/>
                    <a:lstStyle/>
                    <a:p>
                      <a:pPr marL="1899920">
                        <a:lnSpc>
                          <a:spcPct val="100000"/>
                        </a:lnSpc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UTEP College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of Science: Bachelor of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Science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Degree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Pl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1651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874">
                <a:tc gridSpan="9">
                  <a:txBody>
                    <a:bodyPr/>
                    <a:lstStyle/>
                    <a:p>
                      <a:pPr marL="2383790" marR="2973070" indent="-70485">
                        <a:lnSpc>
                          <a:spcPts val="119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BIOLOGIC</a:t>
                      </a:r>
                      <a:r>
                        <a:rPr sz="900" b="1" spc="-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NCES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- Biomedical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Conc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ation UNI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VE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CURRICULUM</a:t>
                      </a:r>
                      <a:r>
                        <a:rPr sz="9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this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b="1" spc="-3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JOR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6509">
                      <a:solidFill>
                        <a:srgbClr val="000000"/>
                      </a:solidFill>
                      <a:prstDash val="solid"/>
                    </a:lnL>
                    <a:lnR w="16510">
                      <a:solidFill>
                        <a:srgbClr val="000000"/>
                      </a:solidFill>
                      <a:prstDash val="solid"/>
                    </a:lnR>
                    <a:lnT w="16510">
                      <a:solidFill>
                        <a:srgbClr val="000000"/>
                      </a:solidFill>
                      <a:prstDash val="solid"/>
                    </a:lnT>
                    <a:lnB w="16510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111">
                <a:tc gridSpan="9">
                  <a:txBody>
                    <a:bodyPr/>
                    <a:lstStyle/>
                    <a:p>
                      <a:pPr marL="1196975">
                        <a:lnSpc>
                          <a:spcPct val="100000"/>
                        </a:lnSpc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ax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900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um</a:t>
                      </a:r>
                      <a:r>
                        <a:rPr sz="9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66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urs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ay</a:t>
                      </a:r>
                      <a:r>
                        <a:rPr sz="9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be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trans</a:t>
                      </a:r>
                      <a:r>
                        <a:rPr sz="900" spc="1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ed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rom</a:t>
                      </a:r>
                      <a:r>
                        <a:rPr sz="9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o-</a:t>
                      </a:r>
                      <a:r>
                        <a:rPr sz="900" spc="-3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nst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ti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 to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900" spc="1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gree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ra</a:t>
                      </a:r>
                      <a:r>
                        <a:rPr sz="900" spc="2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1651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598">
                <a:tc>
                  <a:txBody>
                    <a:bodyPr/>
                    <a:lstStyle/>
                    <a:p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UT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 rowSpan="39"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6394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UT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CC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du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"C"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ade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tory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(6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mu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ak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both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.S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186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Communi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(6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.S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186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053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4206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rnm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/P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(6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)**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2413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2413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3537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ric,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160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2412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1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4129">
                      <a:solidFill>
                        <a:srgbClr val="000000"/>
                      </a:solidFill>
                      <a:prstDash val="solid"/>
                    </a:lnL>
                    <a:lnR w="16510">
                      <a:solidFill>
                        <a:srgbClr val="000000"/>
                      </a:solidFill>
                      <a:prstDash val="solid"/>
                    </a:lnR>
                    <a:lnT w="2413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GOV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6510">
                      <a:solidFill>
                        <a:srgbClr val="000000"/>
                      </a:solidFill>
                      <a:prstDash val="solid"/>
                    </a:lnL>
                    <a:lnR w="24129">
                      <a:solidFill>
                        <a:srgbClr val="000000"/>
                      </a:solidFill>
                      <a:prstDash val="solid"/>
                    </a:lnR>
                    <a:lnT w="2413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4206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lish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pea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ESO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2412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11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4129">
                      <a:solidFill>
                        <a:srgbClr val="000000"/>
                      </a:solidFill>
                      <a:prstDash val="solid"/>
                    </a:lnL>
                    <a:lnR w="1651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2413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GOV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6510">
                      <a:solidFill>
                        <a:srgbClr val="000000"/>
                      </a:solidFill>
                      <a:prstDash val="solid"/>
                    </a:lnL>
                    <a:lnR w="2412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2413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4205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lish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pea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ESO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2413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2413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161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(3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our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hae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ulus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plus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dd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opo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235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8419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241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aph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141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241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600" i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6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wi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: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mics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nee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600" b="1" spc="-10" dirty="0">
                          <a:latin typeface="Arial"/>
                          <a:cs typeface="Arial"/>
                        </a:rPr>
                        <a:t>2314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235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hod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248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Med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237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0042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Life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(8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qu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i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ysics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 f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rs: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140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110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rch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ssr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134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140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110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i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ysics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 f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600" i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i="1" dirty="0">
                          <a:latin typeface="Arial"/>
                          <a:cs typeface="Arial"/>
                        </a:rPr>
                        <a:t>rs: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aph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GEO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Me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242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2325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212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LING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4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242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2326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212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Languag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LING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234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PSY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PSY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ngu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oph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Culture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(3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our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lish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1700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's)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G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aph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lish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1700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's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Mode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9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Compon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nt 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(6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our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ma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oba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B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03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0053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oe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8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pea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rld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/P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ssi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rld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150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-C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oph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mmi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/E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iry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64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Ma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FR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Cri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nqu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iry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DUC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St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15" gridSpan="5"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</a:tcPr>
                </a:tc>
                <a:tc rowSpan="1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5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4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's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600" b="1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oba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isms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sz="600" b="1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235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equi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alent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Cr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rts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(3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dit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)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hoo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our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8755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112444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-R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5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r>
                        <a:rPr sz="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(R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ena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iss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Mode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2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</a:pP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RTS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558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NC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9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Film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351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FILM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139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DR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236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90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ry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2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Mu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sic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4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6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3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z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z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ck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132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7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095">
                        <a:lnSpc>
                          <a:spcPct val="100000"/>
                        </a:lnSpc>
                      </a:pPr>
                      <a:r>
                        <a:rPr sz="600" b="1" spc="1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4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>
                        <a:lnSpc>
                          <a:spcPct val="10000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3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923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DR</a:t>
                      </a:r>
                      <a:r>
                        <a:rPr sz="600" b="1" spc="-2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0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5"/>
                  </a:ext>
                </a:extLst>
              </a:tr>
              <a:tr h="100198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89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89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R w="8890">
                      <a:solidFill>
                        <a:srgbClr val="000000"/>
                      </a:solidFill>
                      <a:prstDash val="solid"/>
                    </a:lnR>
                    <a:lnT w="8889">
                      <a:solidFill>
                        <a:srgbClr val="000000"/>
                      </a:solidFill>
                      <a:prstDash val="solid"/>
                    </a:lnT>
                    <a:lnB w="888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8890">
                      <a:solidFill>
                        <a:srgbClr val="000000"/>
                      </a:solidFill>
                      <a:prstDash val="solid"/>
                    </a:lnL>
                    <a:lnT w="889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5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6153782" y="5321203"/>
            <a:ext cx="3307092" cy="9666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33"/>
            <a:r>
              <a:rPr sz="745" b="1" dirty="0">
                <a:latin typeface="Arial"/>
                <a:cs typeface="Arial"/>
              </a:rPr>
              <a:t>I</a:t>
            </a:r>
            <a:r>
              <a:rPr sz="745" b="1" spc="18" dirty="0">
                <a:latin typeface="Arial"/>
                <a:cs typeface="Arial"/>
              </a:rPr>
              <a:t>MP</a:t>
            </a:r>
            <a:r>
              <a:rPr sz="745" b="1" spc="13" dirty="0">
                <a:latin typeface="Arial"/>
                <a:cs typeface="Arial"/>
              </a:rPr>
              <a:t>O</a:t>
            </a:r>
            <a:r>
              <a:rPr sz="745" b="1" spc="18" dirty="0">
                <a:latin typeface="Arial"/>
                <a:cs typeface="Arial"/>
              </a:rPr>
              <a:t>R</a:t>
            </a:r>
            <a:r>
              <a:rPr sz="745" b="1" spc="4" dirty="0">
                <a:latin typeface="Arial"/>
                <a:cs typeface="Arial"/>
              </a:rPr>
              <a:t>T</a:t>
            </a:r>
            <a:r>
              <a:rPr sz="745" b="1" spc="-26" dirty="0">
                <a:latin typeface="Arial"/>
                <a:cs typeface="Arial"/>
              </a:rPr>
              <a:t>A</a:t>
            </a:r>
            <a:r>
              <a:rPr sz="745" b="1" spc="13" dirty="0">
                <a:latin typeface="Arial"/>
                <a:cs typeface="Arial"/>
              </a:rPr>
              <a:t>NT</a:t>
            </a:r>
            <a:endParaRPr sz="745">
              <a:latin typeface="Arial"/>
              <a:cs typeface="Arial"/>
            </a:endParaRPr>
          </a:p>
          <a:p>
            <a:pPr marL="151410" marR="105764" indent="-112444">
              <a:lnSpc>
                <a:spcPct val="104700"/>
              </a:lnSpc>
              <a:buFont typeface="Arial"/>
              <a:buAutoNum type="arabicPlain"/>
              <a:tabLst>
                <a:tab pos="151410" algn="l"/>
              </a:tabLst>
            </a:pPr>
            <a:r>
              <a:rPr sz="745" dirty="0">
                <a:latin typeface="Arial"/>
                <a:cs typeface="Arial"/>
              </a:rPr>
              <a:t>I</a:t>
            </a:r>
            <a:r>
              <a:rPr sz="745" spc="4" dirty="0">
                <a:latin typeface="Arial"/>
                <a:cs typeface="Arial"/>
              </a:rPr>
              <a:t>t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4" dirty="0">
                <a:latin typeface="Arial"/>
                <a:cs typeface="Arial"/>
              </a:rPr>
              <a:t>is 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ommended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hat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bo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Pol</a:t>
            </a:r>
            <a:r>
              <a:rPr sz="745" spc="-4" dirty="0">
                <a:latin typeface="Arial"/>
                <a:cs typeface="Arial"/>
              </a:rPr>
              <a:t>i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4" dirty="0">
                <a:latin typeface="Arial"/>
                <a:cs typeface="Arial"/>
              </a:rPr>
              <a:t>ical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Sc</a:t>
            </a:r>
            <a:r>
              <a:rPr sz="745" spc="9" dirty="0">
                <a:latin typeface="Arial"/>
                <a:cs typeface="Arial"/>
              </a:rPr>
              <a:t>ie</a:t>
            </a:r>
            <a:r>
              <a:rPr sz="745" spc="13" dirty="0">
                <a:latin typeface="Arial"/>
                <a:cs typeface="Arial"/>
              </a:rPr>
              <a:t>nc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ou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es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ompleted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at</a:t>
            </a:r>
            <a:r>
              <a:rPr sz="745" spc="13" dirty="0">
                <a:latin typeface="Arial"/>
                <a:cs typeface="Arial"/>
              </a:rPr>
              <a:t> EPCC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hen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tr</a:t>
            </a:r>
            <a:r>
              <a:rPr sz="745" spc="9" dirty="0">
                <a:latin typeface="Arial"/>
                <a:cs typeface="Arial"/>
              </a:rPr>
              <a:t>an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fe</a:t>
            </a:r>
            <a:r>
              <a:rPr sz="745" dirty="0">
                <a:latin typeface="Arial"/>
                <a:cs typeface="Arial"/>
              </a:rPr>
              <a:t>rr</a:t>
            </a:r>
            <a:r>
              <a:rPr sz="745" spc="9" dirty="0">
                <a:latin typeface="Arial"/>
                <a:cs typeface="Arial"/>
              </a:rPr>
              <a:t>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o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UTEP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or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bo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ompleted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at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UTEP.</a:t>
            </a:r>
            <a:endParaRPr sz="745">
              <a:latin typeface="Arial"/>
              <a:cs typeface="Arial"/>
            </a:endParaRPr>
          </a:p>
          <a:p>
            <a:pPr marL="151410" indent="-112444">
              <a:lnSpc>
                <a:spcPts val="833"/>
              </a:lnSpc>
              <a:buFont typeface="Arial"/>
              <a:buAutoNum type="arabicPlain"/>
              <a:tabLst>
                <a:tab pos="151410" algn="l"/>
              </a:tabLst>
            </a:pPr>
            <a:r>
              <a:rPr sz="745" spc="4" dirty="0">
                <a:latin typeface="Arial"/>
                <a:cs typeface="Arial"/>
              </a:rPr>
              <a:t>All</a:t>
            </a:r>
            <a:r>
              <a:rPr sz="745" spc="-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ou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es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u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o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a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4" dirty="0">
                <a:latin typeface="Arial"/>
                <a:cs typeface="Arial"/>
              </a:rPr>
              <a:t>is</a:t>
            </a:r>
            <a:r>
              <a:rPr sz="745" spc="9" dirty="0">
                <a:latin typeface="Arial"/>
                <a:cs typeface="Arial"/>
              </a:rPr>
              <a:t>fy</a:t>
            </a:r>
            <a:r>
              <a:rPr sz="745" spc="-13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u</a:t>
            </a:r>
            <a:r>
              <a:rPr sz="745" dirty="0">
                <a:latin typeface="Arial"/>
                <a:cs typeface="Arial"/>
              </a:rPr>
              <a:t>rr</a:t>
            </a:r>
            <a:r>
              <a:rPr sz="745" spc="9" dirty="0">
                <a:latin typeface="Arial"/>
                <a:cs typeface="Arial"/>
              </a:rPr>
              <a:t>iculum</a:t>
            </a:r>
            <a:r>
              <a:rPr sz="745" spc="-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mu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4" dirty="0">
                <a:latin typeface="Arial"/>
                <a:cs typeface="Arial"/>
              </a:rPr>
              <a:t>t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ompleted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wi</a:t>
            </a:r>
            <a:r>
              <a:rPr sz="745" spc="-4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</a:t>
            </a:r>
            <a:endParaRPr sz="745">
              <a:latin typeface="Arial"/>
              <a:cs typeface="Arial"/>
            </a:endParaRPr>
          </a:p>
          <a:p>
            <a:pPr marL="151410">
              <a:lnSpc>
                <a:spcPts val="837"/>
              </a:lnSpc>
              <a:spcBef>
                <a:spcPts val="40"/>
              </a:spcBef>
            </a:pPr>
            <a:r>
              <a:rPr sz="745" spc="9" dirty="0">
                <a:latin typeface="Arial"/>
                <a:cs typeface="Arial"/>
              </a:rPr>
              <a:t>g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9" dirty="0">
                <a:latin typeface="Arial"/>
                <a:cs typeface="Arial"/>
              </a:rPr>
              <a:t>ade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of "C"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or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be</a:t>
            </a:r>
            <a:r>
              <a:rPr sz="745" dirty="0">
                <a:latin typeface="Arial"/>
                <a:cs typeface="Arial"/>
              </a:rPr>
              <a:t>tt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4" dirty="0">
                <a:latin typeface="Arial"/>
                <a:cs typeface="Arial"/>
              </a:rPr>
              <a:t>.</a:t>
            </a:r>
            <a:r>
              <a:rPr sz="745" dirty="0">
                <a:latin typeface="Arial"/>
                <a:cs typeface="Arial"/>
              </a:rPr>
              <a:t>  </a:t>
            </a:r>
            <a:r>
              <a:rPr sz="745" spc="9" dirty="0">
                <a:latin typeface="Arial"/>
                <a:cs typeface="Arial"/>
              </a:rPr>
              <a:t>This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also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appl</a:t>
            </a:r>
            <a:r>
              <a:rPr sz="745" spc="-4" dirty="0">
                <a:latin typeface="Arial"/>
                <a:cs typeface="Arial"/>
              </a:rPr>
              <a:t>i</a:t>
            </a:r>
            <a:r>
              <a:rPr sz="745" spc="9" dirty="0">
                <a:latin typeface="Arial"/>
                <a:cs typeface="Arial"/>
              </a:rPr>
              <a:t>es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o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</a:t>
            </a:r>
            <a:r>
              <a:rPr sz="745" spc="9" dirty="0">
                <a:latin typeface="Arial"/>
                <a:cs typeface="Arial"/>
              </a:rPr>
              <a:t>ou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es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tr</a:t>
            </a:r>
            <a:r>
              <a:rPr sz="745" spc="9" dirty="0">
                <a:latin typeface="Arial"/>
                <a:cs typeface="Arial"/>
              </a:rPr>
              <a:t>an</a:t>
            </a:r>
            <a:r>
              <a:rPr sz="745" spc="13" dirty="0">
                <a:latin typeface="Arial"/>
                <a:cs typeface="Arial"/>
              </a:rPr>
              <a:t>sf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dirty="0">
                <a:latin typeface="Arial"/>
                <a:cs typeface="Arial"/>
              </a:rPr>
              <a:t>rr</a:t>
            </a:r>
            <a:r>
              <a:rPr sz="745" spc="9" dirty="0">
                <a:latin typeface="Arial"/>
                <a:cs typeface="Arial"/>
              </a:rPr>
              <a:t>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f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13" dirty="0">
                <a:latin typeface="Arial"/>
                <a:cs typeface="Arial"/>
              </a:rPr>
              <a:t>om</a:t>
            </a:r>
            <a:endParaRPr sz="745">
              <a:latin typeface="Arial"/>
              <a:cs typeface="Arial"/>
            </a:endParaRPr>
          </a:p>
          <a:p>
            <a:pPr marL="151410" indent="-112444">
              <a:lnSpc>
                <a:spcPts val="837"/>
              </a:lnSpc>
              <a:buFont typeface="Arial"/>
              <a:buAutoNum type="arabicPlain" startAt="3"/>
              <a:tabLst>
                <a:tab pos="151410" algn="l"/>
              </a:tabLst>
            </a:pPr>
            <a:r>
              <a:rPr sz="745" spc="13" dirty="0">
                <a:latin typeface="Arial"/>
                <a:cs typeface="Arial"/>
              </a:rPr>
              <a:t>No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spc="9" dirty="0">
                <a:latin typeface="Arial"/>
                <a:cs typeface="Arial"/>
              </a:rPr>
              <a:t>ub</a:t>
            </a:r>
            <a:r>
              <a:rPr sz="745" spc="13" dirty="0">
                <a:latin typeface="Arial"/>
                <a:cs typeface="Arial"/>
              </a:rPr>
              <a:t>s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4" dirty="0">
                <a:latin typeface="Arial"/>
                <a:cs typeface="Arial"/>
              </a:rPr>
              <a:t>i</a:t>
            </a:r>
            <a:r>
              <a:rPr sz="745" spc="-4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u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io</a:t>
            </a:r>
            <a:r>
              <a:rPr sz="745" spc="13" dirty="0">
                <a:latin typeface="Arial"/>
                <a:cs typeface="Arial"/>
              </a:rPr>
              <a:t>n</a:t>
            </a:r>
            <a:r>
              <a:rPr sz="745" spc="9" dirty="0">
                <a:latin typeface="Arial"/>
                <a:cs typeface="Arial"/>
              </a:rPr>
              <a:t>s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wi</a:t>
            </a:r>
            <a:r>
              <a:rPr sz="745" spc="-4" dirty="0">
                <a:latin typeface="Arial"/>
                <a:cs typeface="Arial"/>
              </a:rPr>
              <a:t>l</a:t>
            </a:r>
            <a:r>
              <a:rPr sz="745" spc="4" dirty="0">
                <a:latin typeface="Arial"/>
                <a:cs typeface="Arial"/>
              </a:rPr>
              <a:t>l</a:t>
            </a:r>
            <a:r>
              <a:rPr sz="745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be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al</a:t>
            </a:r>
            <a:r>
              <a:rPr sz="745" spc="-4" dirty="0">
                <a:latin typeface="Arial"/>
                <a:cs typeface="Arial"/>
              </a:rPr>
              <a:t>l</a:t>
            </a:r>
            <a:r>
              <a:rPr sz="745" spc="13" dirty="0">
                <a:latin typeface="Arial"/>
                <a:cs typeface="Arial"/>
              </a:rPr>
              <a:t>owed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9" dirty="0">
                <a:latin typeface="Arial"/>
                <a:cs typeface="Arial"/>
              </a:rPr>
              <a:t>in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dirty="0">
                <a:latin typeface="Arial"/>
                <a:cs typeface="Arial"/>
              </a:rPr>
              <a:t>t</a:t>
            </a:r>
            <a:r>
              <a:rPr sz="745" spc="9" dirty="0">
                <a:latin typeface="Arial"/>
                <a:cs typeface="Arial"/>
              </a:rPr>
              <a:t>he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Co</a:t>
            </a:r>
            <a:r>
              <a:rPr sz="745" dirty="0">
                <a:latin typeface="Arial"/>
                <a:cs typeface="Arial"/>
              </a:rPr>
              <a:t>r</a:t>
            </a:r>
            <a:r>
              <a:rPr sz="745" spc="9" dirty="0">
                <a:latin typeface="Arial"/>
                <a:cs typeface="Arial"/>
              </a:rPr>
              <a:t>e</a:t>
            </a:r>
            <a:r>
              <a:rPr sz="745" spc="4" dirty="0">
                <a:latin typeface="Arial"/>
                <a:cs typeface="Arial"/>
              </a:rPr>
              <a:t> </a:t>
            </a:r>
            <a:r>
              <a:rPr sz="745" spc="13" dirty="0">
                <a:latin typeface="Arial"/>
                <a:cs typeface="Arial"/>
              </a:rPr>
              <a:t>Cu</a:t>
            </a:r>
            <a:r>
              <a:rPr sz="745" dirty="0">
                <a:latin typeface="Arial"/>
                <a:cs typeface="Arial"/>
              </a:rPr>
              <a:t>rr</a:t>
            </a:r>
            <a:r>
              <a:rPr sz="745" spc="9" dirty="0">
                <a:latin typeface="Arial"/>
                <a:cs typeface="Arial"/>
              </a:rPr>
              <a:t>iculum</a:t>
            </a:r>
            <a:r>
              <a:rPr sz="745" spc="4" dirty="0">
                <a:latin typeface="Arial"/>
                <a:cs typeface="Arial"/>
              </a:rPr>
              <a:t>.</a:t>
            </a:r>
            <a:endParaRPr sz="745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789">
              <a:latin typeface="Times New Roman"/>
              <a:cs typeface="Times New Roman"/>
            </a:endParaRPr>
          </a:p>
          <a:p>
            <a:pPr>
              <a:spcBef>
                <a:spcPts val="28"/>
              </a:spcBef>
            </a:pPr>
            <a:endParaRPr sz="657">
              <a:latin typeface="Times New Roman"/>
              <a:cs typeface="Times New Roman"/>
            </a:endParaRPr>
          </a:p>
          <a:p>
            <a:pPr marR="4453" algn="r"/>
            <a:r>
              <a:rPr sz="526" dirty="0">
                <a:latin typeface="Arial"/>
                <a:cs typeface="Arial"/>
              </a:rPr>
              <a:t>r</a:t>
            </a:r>
            <a:r>
              <a:rPr sz="526" spc="9" dirty="0">
                <a:latin typeface="Arial"/>
                <a:cs typeface="Arial"/>
              </a:rPr>
              <a:t>e</a:t>
            </a:r>
            <a:r>
              <a:rPr sz="526" spc="18" dirty="0">
                <a:latin typeface="Arial"/>
                <a:cs typeface="Arial"/>
              </a:rPr>
              <a:t>v</a:t>
            </a:r>
            <a:r>
              <a:rPr sz="526" spc="-4" dirty="0">
                <a:latin typeface="Arial"/>
                <a:cs typeface="Arial"/>
              </a:rPr>
              <a:t>i</a:t>
            </a:r>
            <a:r>
              <a:rPr sz="526" spc="9" dirty="0">
                <a:latin typeface="Arial"/>
                <a:cs typeface="Arial"/>
              </a:rPr>
              <a:t>sed</a:t>
            </a:r>
            <a:r>
              <a:rPr sz="526" dirty="0">
                <a:latin typeface="Arial"/>
                <a:cs typeface="Arial"/>
              </a:rPr>
              <a:t> </a:t>
            </a:r>
            <a:r>
              <a:rPr sz="526" spc="9" dirty="0">
                <a:latin typeface="Arial"/>
                <a:cs typeface="Arial"/>
              </a:rPr>
              <a:t>9</a:t>
            </a:r>
            <a:r>
              <a:rPr sz="526" dirty="0">
                <a:latin typeface="Arial"/>
                <a:cs typeface="Arial"/>
              </a:rPr>
              <a:t>-</a:t>
            </a:r>
            <a:r>
              <a:rPr sz="526" spc="9" dirty="0">
                <a:latin typeface="Arial"/>
                <a:cs typeface="Arial"/>
              </a:rPr>
              <a:t>20</a:t>
            </a:r>
            <a:r>
              <a:rPr sz="526" dirty="0">
                <a:latin typeface="Arial"/>
                <a:cs typeface="Arial"/>
              </a:rPr>
              <a:t>-</a:t>
            </a:r>
            <a:r>
              <a:rPr sz="526" spc="9" dirty="0">
                <a:latin typeface="Arial"/>
                <a:cs typeface="Arial"/>
              </a:rPr>
              <a:t>16</a:t>
            </a:r>
            <a:r>
              <a:rPr sz="526" dirty="0">
                <a:latin typeface="Arial"/>
                <a:cs typeface="Arial"/>
              </a:rPr>
              <a:t> </a:t>
            </a:r>
            <a:r>
              <a:rPr sz="526" spc="13" dirty="0">
                <a:latin typeface="Arial"/>
                <a:cs typeface="Arial"/>
              </a:rPr>
              <a:t>KMG</a:t>
            </a:r>
            <a:endParaRPr sz="526"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0F56D5-E2DC-BC80-9373-435C42946A61}"/>
              </a:ext>
            </a:extLst>
          </p:cNvPr>
          <p:cNvSpPr txBox="1"/>
          <p:nvPr/>
        </p:nvSpPr>
        <p:spPr>
          <a:xfrm>
            <a:off x="265133" y="184920"/>
            <a:ext cx="1527048" cy="1477328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EPCC Transfer Course Articulation Chart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7D02FA3-0D42-FFD7-04EA-2BFBEF26DE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74" b="-1"/>
          <a:stretch>
            <a:fillRect/>
          </a:stretch>
        </p:blipFill>
        <p:spPr>
          <a:xfrm>
            <a:off x="3075131" y="0"/>
            <a:ext cx="637565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/>
        </p:nvGraphicFramePr>
        <p:xfrm>
          <a:off x="1048328" y="1091943"/>
          <a:ext cx="10095345" cy="4634602"/>
        </p:xfrm>
        <a:graphic>
          <a:graphicData uri="http://schemas.openxmlformats.org/drawingml/2006/table">
            <a:tbl>
              <a:tblPr/>
              <a:tblGrid>
                <a:gridCol w="1653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6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47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17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03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36541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Hydrogeologist: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the distribution, movement, and quality of groundwater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Mining/Exploration Geologist: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Searches for and analyzes mineral deposits for economic extraction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Petroleum Geologist: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Explores for, evaluates, and aids in the extraction of oil and natural gas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Engineering Geologist: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Assesses geological factors affecting engineering structures like dams, bridges, and tunnels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Geologist/Scientist: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Identifies and mitigates pollution and environmental hazards, often working on remediation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Geochemist: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the chemical composition of rocks, soils, and water to locate resources or map contamination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74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Paleontologist: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fossils to understand prehistoric life and ecosystems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Seismologist: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earthquakes and seismic waves to assess hazard risks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Volcanologist: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volcanoes and volcanic activity to predict eruptions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Sedimentologist: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sediment deposits and sedimentary rocks to reconstruct past environments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Geomorphologist: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landforms and the processes that shape Earth's surface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Mineralogist: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the composition and structure of minerals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2687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GIS Specialist/Technician: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Geographic Information Systems to map and model geological data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Natural Hazards Specialist: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Predicts and plans for disasters like landslides, floods, and volcanic eruptions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Marine Geologist/Oceanographer: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Explores the geology of the ocean floor and coastal areas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Planetary Geologist: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the geology of planets and moons other than Earth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5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Geophysicist:</a:t>
                      </a:r>
                      <a:r>
                        <a:rPr lang="en-US" sz="105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physical principles (seismic, gravitational, magnetic) to study Earth's structure, often for energy exploration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791901" y="417117"/>
            <a:ext cx="6237776" cy="4024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710395" y="504968"/>
            <a:ext cx="6400787" cy="25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GEOLOGICAL SCIENCE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450577" y="6053577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1240</Words>
  <Application>Microsoft Office PowerPoint</Application>
  <PresentationFormat>Widescreen</PresentationFormat>
  <Paragraphs>316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11</cp:revision>
  <dcterms:created xsi:type="dcterms:W3CDTF">2026-02-27T15:31:27Z</dcterms:created>
  <dcterms:modified xsi:type="dcterms:W3CDTF">2026-09-10T16:15:17Z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2026-02-27T16:00:06Z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8e1a1c8b-57e2-4f2d-96e8-0986807a08b8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