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68" r:id="rId4"/>
    <p:sldId id="269" r:id="rId5"/>
    <p:sldId id="270" r:id="rId6"/>
    <p:sldId id="271" r:id="rId7"/>
    <p:sldId id="265" r:id="rId8"/>
    <p:sldId id="264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37A6D6-6202-4F9B-A3B1-4EEF86B10DE5}" v="2" dt="2026-09-10T16:15:36.4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modSld">
      <pc:chgData name="Navarro, Krysten A" userId="b7169f5f-d46c-4cf1-8195-d10e9ff7e7f1" providerId="ADAL" clId="{694A5C7A-2432-4FC9-B20F-292CBBF6E5F7}" dt="2026-09-10T16:15:36.474" v="1"/>
      <pc:docMkLst>
        <pc:docMk/>
      </pc:docMkLst>
      <pc:sldChg chg="add setBg">
        <pc:chgData name="Navarro, Krysten A" userId="b7169f5f-d46c-4cf1-8195-d10e9ff7e7f1" providerId="ADAL" clId="{694A5C7A-2432-4FC9-B20F-292CBBF6E5F7}" dt="2026-09-10T16:15:36.474" v="1"/>
        <pc:sldMkLst>
          <pc:docMk/>
          <pc:sldMk cId="179020402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65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AC137E3B-A0F1-37A6-6829-67F021C87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332" y="4554726"/>
            <a:ext cx="1572938" cy="142971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0006218" y="269240"/>
            <a:ext cx="1194564" cy="32803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Geoscience Concentration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8121319" y="252451"/>
            <a:ext cx="1194564" cy="3543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Geology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 Geological Sciences- Geoscience Concentration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928241" y="187300"/>
            <a:ext cx="1339034" cy="347389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8048693" y="214712"/>
            <a:ext cx="1339034" cy="186729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49845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986882" y="632463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8121318" y="66271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1313-1103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8121318" y="88386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1314-1104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8112725" y="108368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2358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8112723" y="1258496"/>
            <a:ext cx="1194564" cy="3101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2309-2109 (Fall)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8120928" y="1623739"/>
            <a:ext cx="1194564" cy="31924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3312-3112 (Fall)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860212" y="5116224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10063521" y="5332254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928241" y="5688514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6349845" y="3986438"/>
            <a:ext cx="1339034" cy="1338859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6412497" y="4069440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 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6412497" y="4465721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6412497" y="4729416"/>
            <a:ext cx="1172808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0486C4-ED3A-A5F6-80E2-DC20B6545960}"/>
              </a:ext>
            </a:extLst>
          </p:cNvPr>
          <p:cNvSpPr/>
          <p:nvPr/>
        </p:nvSpPr>
        <p:spPr>
          <a:xfrm>
            <a:off x="9986882" y="1630615"/>
            <a:ext cx="1194564" cy="30209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3215-3115 (Spring)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43F218D-7E9D-716B-B8D5-8E0065438B5D}"/>
              </a:ext>
            </a:extLst>
          </p:cNvPr>
          <p:cNvSpPr/>
          <p:nvPr/>
        </p:nvSpPr>
        <p:spPr>
          <a:xfrm>
            <a:off x="8048693" y="2286920"/>
            <a:ext cx="1339034" cy="1848471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813E4A71-AD2D-7CF7-C931-5F0AE561332E}"/>
              </a:ext>
            </a:extLst>
          </p:cNvPr>
          <p:cNvSpPr/>
          <p:nvPr/>
        </p:nvSpPr>
        <p:spPr>
          <a:xfrm>
            <a:off x="8106684" y="2349174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Math &amp; Physics Sequence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6B0E3F7-436E-22B0-840B-F239462986D4}"/>
              </a:ext>
            </a:extLst>
          </p:cNvPr>
          <p:cNvSpPr/>
          <p:nvPr/>
        </p:nvSpPr>
        <p:spPr>
          <a:xfrm>
            <a:off x="8118519" y="3036637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C4BC0E3-968E-8071-9D7C-33E341B4E5F2}"/>
              </a:ext>
            </a:extLst>
          </p:cNvPr>
          <p:cNvSpPr/>
          <p:nvPr/>
        </p:nvSpPr>
        <p:spPr>
          <a:xfrm>
            <a:off x="8118519" y="326223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2321/2121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1BD6426F-35A2-5B35-188F-B2B4F556033E}"/>
              </a:ext>
            </a:extLst>
          </p:cNvPr>
          <p:cNvSpPr/>
          <p:nvPr/>
        </p:nvSpPr>
        <p:spPr>
          <a:xfrm>
            <a:off x="9986882" y="1971157"/>
            <a:ext cx="1194564" cy="32080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3323-3123 (Fall)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6D586E5-7A4B-998C-A7A8-2FBE30FA0791}"/>
              </a:ext>
            </a:extLst>
          </p:cNvPr>
          <p:cNvSpPr/>
          <p:nvPr/>
        </p:nvSpPr>
        <p:spPr>
          <a:xfrm>
            <a:off x="10000476" y="2693190"/>
            <a:ext cx="1194564" cy="20325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3359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D3E7399-FEA8-1C99-7D3A-431941EFB183}"/>
              </a:ext>
            </a:extLst>
          </p:cNvPr>
          <p:cNvSpPr/>
          <p:nvPr/>
        </p:nvSpPr>
        <p:spPr>
          <a:xfrm>
            <a:off x="6412497" y="5003920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ADF173-8AE4-A6FF-B97B-7445C9935536}"/>
              </a:ext>
            </a:extLst>
          </p:cNvPr>
          <p:cNvSpPr/>
          <p:nvPr/>
        </p:nvSpPr>
        <p:spPr>
          <a:xfrm>
            <a:off x="9986882" y="874802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7AC259-4BA8-D440-6392-A4DC687B760A}"/>
              </a:ext>
            </a:extLst>
          </p:cNvPr>
          <p:cNvSpPr/>
          <p:nvPr/>
        </p:nvSpPr>
        <p:spPr>
          <a:xfrm>
            <a:off x="9979633" y="1136896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4CC8BE3-2AC9-9A06-C268-378631D9E9C4}"/>
              </a:ext>
            </a:extLst>
          </p:cNvPr>
          <p:cNvSpPr/>
          <p:nvPr/>
        </p:nvSpPr>
        <p:spPr>
          <a:xfrm>
            <a:off x="9979633" y="137854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7985A75-041E-FBFB-C0D3-8CF1755B0C6A}"/>
              </a:ext>
            </a:extLst>
          </p:cNvPr>
          <p:cNvSpPr/>
          <p:nvPr/>
        </p:nvSpPr>
        <p:spPr>
          <a:xfrm>
            <a:off x="9986882" y="2332425"/>
            <a:ext cx="1194564" cy="32080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3323-3126 (Fall)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7DF1E7F-3F1C-1346-E8D7-27431BD542CA}"/>
              </a:ext>
            </a:extLst>
          </p:cNvPr>
          <p:cNvSpPr/>
          <p:nvPr/>
        </p:nvSpPr>
        <p:spPr>
          <a:xfrm>
            <a:off x="10000476" y="2947934"/>
            <a:ext cx="1194564" cy="1604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4375 (Dec)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F57C4E0-FCA2-3C8C-E034-7711B45E64DD}"/>
              </a:ext>
            </a:extLst>
          </p:cNvPr>
          <p:cNvSpPr/>
          <p:nvPr/>
        </p:nvSpPr>
        <p:spPr>
          <a:xfrm>
            <a:off x="10000476" y="3145318"/>
            <a:ext cx="1194564" cy="1604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4376 (May)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88720CB-9D60-B0F6-9914-EF8D8733A00D}"/>
              </a:ext>
            </a:extLst>
          </p:cNvPr>
          <p:cNvSpPr/>
          <p:nvPr/>
        </p:nvSpPr>
        <p:spPr>
          <a:xfrm>
            <a:off x="10000476" y="3341515"/>
            <a:ext cx="1194564" cy="1604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3192  (Spring)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1DA5D65-FF16-A64A-3862-48E5B5912F5A}"/>
              </a:ext>
            </a:extLst>
          </p:cNvPr>
          <p:cNvSpPr/>
          <p:nvPr/>
        </p:nvSpPr>
        <p:spPr>
          <a:xfrm>
            <a:off x="8120928" y="2827468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00C0798-9F76-E028-9785-22EEE85F0C68}"/>
              </a:ext>
            </a:extLst>
          </p:cNvPr>
          <p:cNvSpPr/>
          <p:nvPr/>
        </p:nvSpPr>
        <p:spPr>
          <a:xfrm>
            <a:off x="8118519" y="3628676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2210 (Fall)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86D739-C96C-0BDD-55ED-68EE807D3BF5}"/>
              </a:ext>
            </a:extLst>
          </p:cNvPr>
          <p:cNvSpPr txBox="1"/>
          <p:nvPr/>
        </p:nvSpPr>
        <p:spPr>
          <a:xfrm>
            <a:off x="8561214" y="3430363"/>
            <a:ext cx="4730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Or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56AB215-7801-2539-9232-6AF612D564DF}"/>
              </a:ext>
            </a:extLst>
          </p:cNvPr>
          <p:cNvSpPr/>
          <p:nvPr/>
        </p:nvSpPr>
        <p:spPr>
          <a:xfrm>
            <a:off x="8130355" y="3843098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(Spring) 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6625579-65A9-F5F3-7829-5ADF2607271B}"/>
              </a:ext>
            </a:extLst>
          </p:cNvPr>
          <p:cNvSpPr/>
          <p:nvPr/>
        </p:nvSpPr>
        <p:spPr>
          <a:xfrm>
            <a:off x="8106684" y="4672018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General Electives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653356C-4B7B-283D-AEB2-E0495F550F71}"/>
              </a:ext>
            </a:extLst>
          </p:cNvPr>
          <p:cNvSpPr/>
          <p:nvPr/>
        </p:nvSpPr>
        <p:spPr>
          <a:xfrm>
            <a:off x="8106684" y="5003920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A71677D8-C822-2E9C-F7F9-EF51DD7768F3}"/>
              </a:ext>
            </a:extLst>
          </p:cNvPr>
          <p:cNvSpPr/>
          <p:nvPr/>
        </p:nvSpPr>
        <p:spPr>
          <a:xfrm>
            <a:off x="8048693" y="5234261"/>
            <a:ext cx="1302305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or UD Elective 3HR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C313ED3E-DE98-7596-9357-7B15BDE0659A}"/>
              </a:ext>
            </a:extLst>
          </p:cNvPr>
          <p:cNvSpPr/>
          <p:nvPr/>
        </p:nvSpPr>
        <p:spPr>
          <a:xfrm>
            <a:off x="8045306" y="5464602"/>
            <a:ext cx="1302305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or UD Elective 3HR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84D87950-80D0-4C2C-5A0B-9E8323091CEC}"/>
              </a:ext>
            </a:extLst>
          </p:cNvPr>
          <p:cNvSpPr/>
          <p:nvPr/>
        </p:nvSpPr>
        <p:spPr>
          <a:xfrm>
            <a:off x="8045306" y="5694943"/>
            <a:ext cx="1302305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or UD Elective 2HR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2E6686-B09A-667E-A377-ECD551BF1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528340"/>
              </p:ext>
            </p:extLst>
          </p:nvPr>
        </p:nvGraphicFramePr>
        <p:xfrm>
          <a:off x="311730" y="634343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Upper Division in ESCI, GEOL, GEOP or GEOG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C99BE2-AFEA-799A-8D6C-62604E331B96}"/>
              </a:ext>
            </a:extLst>
          </p:cNvPr>
          <p:cNvSpPr/>
          <p:nvPr/>
        </p:nvSpPr>
        <p:spPr>
          <a:xfrm>
            <a:off x="311730" y="24364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D06AF-A3B0-94F4-9E40-1289C608F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890"/>
          <a:stretch>
            <a:fillRect/>
          </a:stretch>
        </p:blipFill>
        <p:spPr>
          <a:xfrm>
            <a:off x="184974" y="1246598"/>
            <a:ext cx="5686307" cy="187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1F7E7-977E-3D5C-6375-37D56612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889"/>
          <a:stretch>
            <a:fillRect/>
          </a:stretch>
        </p:blipFill>
        <p:spPr>
          <a:xfrm>
            <a:off x="5871281" y="2827461"/>
            <a:ext cx="5811012" cy="3548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F0723C-B41F-714C-4F23-734D02EFE6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583"/>
          <a:stretch>
            <a:fillRect/>
          </a:stretch>
        </p:blipFill>
        <p:spPr>
          <a:xfrm>
            <a:off x="311730" y="3677674"/>
            <a:ext cx="5503479" cy="1097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2C6094-12F1-2114-B4D2-BDD9E707D2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8815"/>
          <a:stretch>
            <a:fillRect/>
          </a:stretch>
        </p:blipFill>
        <p:spPr>
          <a:xfrm>
            <a:off x="311730" y="5181403"/>
            <a:ext cx="5127690" cy="449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974FFA-2C1A-70C3-79AA-A104510941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6658" b="-75033"/>
          <a:stretch>
            <a:fillRect/>
          </a:stretch>
        </p:blipFill>
        <p:spPr>
          <a:xfrm>
            <a:off x="311730" y="3601887"/>
            <a:ext cx="5503479" cy="26244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4D7508-9CCA-4EE7-769C-C8D808F1E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090985"/>
              </p:ext>
            </p:extLst>
          </p:nvPr>
        </p:nvGraphicFramePr>
        <p:xfrm>
          <a:off x="8424362" y="481645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Any Subject at All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5D8C42A-F0A4-8925-A5CB-94B9F00983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5403" y="478658"/>
            <a:ext cx="1213209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39025" y="184920"/>
          <a:ext cx="7419725" cy="6415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411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67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23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9079">
                <a:tc gridSpan="9">
                  <a:txBody>
                    <a:bodyPr/>
                    <a:lstStyle/>
                    <a:p>
                      <a:pPr marL="1899920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UTEP College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of Science: Bachelor of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Science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Degree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Pl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1651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874">
                <a:tc gridSpan="9">
                  <a:txBody>
                    <a:bodyPr/>
                    <a:lstStyle/>
                    <a:p>
                      <a:pPr marL="2383790" marR="2973070" indent="-70485">
                        <a:lnSpc>
                          <a:spcPts val="119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BIOLOGIC</a:t>
                      </a:r>
                      <a:r>
                        <a:rPr sz="9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NCES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- Biomedical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Conc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ation UNI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CURRICULUM</a:t>
                      </a:r>
                      <a:r>
                        <a:rPr sz="9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this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JOR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0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16510">
                      <a:solidFill>
                        <a:srgbClr val="000000"/>
                      </a:solidFill>
                      <a:prstDash val="solid"/>
                    </a:lnT>
                    <a:lnB w="1651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111">
                <a:tc gridSpan="9">
                  <a:txBody>
                    <a:bodyPr/>
                    <a:lstStyle/>
                    <a:p>
                      <a:pPr marL="11969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ax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66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urs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ay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trans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ed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rom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o-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nst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 to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gree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1651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59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39"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6394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"C"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ak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both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.S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186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Communi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.S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186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206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rnm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)**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537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ric,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160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412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GOV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10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4206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412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GOV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10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4205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161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hae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ulus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plus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wi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latin typeface="Arial"/>
                          <a:cs typeface="Arial"/>
                        </a:rPr>
                        <a:t>2314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248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Med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237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04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Life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(8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ysics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rs: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140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rch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140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ysics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rs: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GEO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Me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242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LING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242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2326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Languag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LING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PSY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PSY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oph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Culture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1700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1700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Mode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Compon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 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B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0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rld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rld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FR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Cri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5" gridSpan="5"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</a:tcPr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isms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12444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Mode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Film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FILM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139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236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6153782" y="5321203"/>
            <a:ext cx="3307092" cy="966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3"/>
            <a:r>
              <a:rPr sz="745" b="1" dirty="0">
                <a:latin typeface="Arial"/>
                <a:cs typeface="Arial"/>
              </a:rPr>
              <a:t>I</a:t>
            </a:r>
            <a:r>
              <a:rPr sz="745" b="1" spc="18" dirty="0">
                <a:latin typeface="Arial"/>
                <a:cs typeface="Arial"/>
              </a:rPr>
              <a:t>MP</a:t>
            </a:r>
            <a:r>
              <a:rPr sz="745" b="1" spc="13" dirty="0">
                <a:latin typeface="Arial"/>
                <a:cs typeface="Arial"/>
              </a:rPr>
              <a:t>O</a:t>
            </a:r>
            <a:r>
              <a:rPr sz="745" b="1" spc="18" dirty="0">
                <a:latin typeface="Arial"/>
                <a:cs typeface="Arial"/>
              </a:rPr>
              <a:t>R</a:t>
            </a:r>
            <a:r>
              <a:rPr sz="745" b="1" spc="4" dirty="0">
                <a:latin typeface="Arial"/>
                <a:cs typeface="Arial"/>
              </a:rPr>
              <a:t>T</a:t>
            </a:r>
            <a:r>
              <a:rPr sz="745" b="1" spc="-26" dirty="0">
                <a:latin typeface="Arial"/>
                <a:cs typeface="Arial"/>
              </a:rPr>
              <a:t>A</a:t>
            </a:r>
            <a:r>
              <a:rPr sz="745" b="1" spc="13" dirty="0">
                <a:latin typeface="Arial"/>
                <a:cs typeface="Arial"/>
              </a:rPr>
              <a:t>NT</a:t>
            </a:r>
            <a:endParaRPr sz="745">
              <a:latin typeface="Arial"/>
              <a:cs typeface="Arial"/>
            </a:endParaRPr>
          </a:p>
          <a:p>
            <a:pPr marL="151410" marR="105764" indent="-112444">
              <a:lnSpc>
                <a:spcPct val="104700"/>
              </a:lnSpc>
              <a:buFont typeface="Arial"/>
              <a:buAutoNum type="arabicPlain"/>
              <a:tabLst>
                <a:tab pos="151410" algn="l"/>
              </a:tabLst>
            </a:pPr>
            <a:r>
              <a:rPr sz="745" dirty="0">
                <a:latin typeface="Arial"/>
                <a:cs typeface="Arial"/>
              </a:rPr>
              <a:t>I</a:t>
            </a:r>
            <a:r>
              <a:rPr sz="745" spc="4" dirty="0">
                <a:latin typeface="Arial"/>
                <a:cs typeface="Arial"/>
              </a:rPr>
              <a:t>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4" dirty="0">
                <a:latin typeface="Arial"/>
                <a:cs typeface="Arial"/>
              </a:rPr>
              <a:t>is 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ommended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hat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bo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Pol</a:t>
            </a:r>
            <a:r>
              <a:rPr sz="745" spc="-4" dirty="0">
                <a:latin typeface="Arial"/>
                <a:cs typeface="Arial"/>
              </a:rPr>
              <a:t>i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ical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Sc</a:t>
            </a:r>
            <a:r>
              <a:rPr sz="745" spc="9" dirty="0">
                <a:latin typeface="Arial"/>
                <a:cs typeface="Arial"/>
              </a:rPr>
              <a:t>ie</a:t>
            </a:r>
            <a:r>
              <a:rPr sz="745" spc="13" dirty="0">
                <a:latin typeface="Arial"/>
                <a:cs typeface="Arial"/>
              </a:rPr>
              <a:t>nc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at</a:t>
            </a:r>
            <a:r>
              <a:rPr sz="745" spc="13" dirty="0">
                <a:latin typeface="Arial"/>
                <a:cs typeface="Arial"/>
              </a:rPr>
              <a:t> EPCC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hen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tr</a:t>
            </a:r>
            <a:r>
              <a:rPr sz="745" spc="9" dirty="0">
                <a:latin typeface="Arial"/>
                <a:cs typeface="Arial"/>
              </a:rPr>
              <a:t>an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fe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UTEP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or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bo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UTEP.</a:t>
            </a:r>
            <a:endParaRPr sz="745">
              <a:latin typeface="Arial"/>
              <a:cs typeface="Arial"/>
            </a:endParaRPr>
          </a:p>
          <a:p>
            <a:pPr marL="151410" indent="-112444">
              <a:lnSpc>
                <a:spcPts val="833"/>
              </a:lnSpc>
              <a:buFont typeface="Arial"/>
              <a:buAutoNum type="arabicPlain"/>
              <a:tabLst>
                <a:tab pos="151410" algn="l"/>
              </a:tabLst>
            </a:pPr>
            <a:r>
              <a:rPr sz="745" spc="4" dirty="0">
                <a:latin typeface="Arial"/>
                <a:cs typeface="Arial"/>
              </a:rPr>
              <a:t>All</a:t>
            </a:r>
            <a:r>
              <a:rPr sz="745" spc="-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a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is</a:t>
            </a:r>
            <a:r>
              <a:rPr sz="745" spc="9" dirty="0">
                <a:latin typeface="Arial"/>
                <a:cs typeface="Arial"/>
              </a:rPr>
              <a:t>fy</a:t>
            </a:r>
            <a:r>
              <a:rPr sz="745" spc="-13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iculum</a:t>
            </a:r>
            <a:r>
              <a:rPr sz="745" spc="-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mu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4" dirty="0">
                <a:latin typeface="Arial"/>
                <a:cs typeface="Arial"/>
              </a:rPr>
              <a:t>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wi</a:t>
            </a:r>
            <a:r>
              <a:rPr sz="745" spc="-4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</a:t>
            </a:r>
            <a:endParaRPr sz="745">
              <a:latin typeface="Arial"/>
              <a:cs typeface="Arial"/>
            </a:endParaRPr>
          </a:p>
          <a:p>
            <a:pPr marL="151410">
              <a:lnSpc>
                <a:spcPts val="837"/>
              </a:lnSpc>
              <a:spcBef>
                <a:spcPts val="40"/>
              </a:spcBef>
            </a:pPr>
            <a:r>
              <a:rPr sz="745" spc="9" dirty="0">
                <a:latin typeface="Arial"/>
                <a:cs typeface="Arial"/>
              </a:rPr>
              <a:t>g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ade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of "C"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or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dirty="0">
                <a:latin typeface="Arial"/>
                <a:cs typeface="Arial"/>
              </a:rPr>
              <a:t>tt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4" dirty="0">
                <a:latin typeface="Arial"/>
                <a:cs typeface="Arial"/>
              </a:rPr>
              <a:t>.</a:t>
            </a:r>
            <a:r>
              <a:rPr sz="745" dirty="0">
                <a:latin typeface="Arial"/>
                <a:cs typeface="Arial"/>
              </a:rPr>
              <a:t>  </a:t>
            </a:r>
            <a:r>
              <a:rPr sz="745" spc="9" dirty="0">
                <a:latin typeface="Arial"/>
                <a:cs typeface="Arial"/>
              </a:rPr>
              <a:t>This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also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appl</a:t>
            </a:r>
            <a:r>
              <a:rPr sz="745" spc="-4" dirty="0">
                <a:latin typeface="Arial"/>
                <a:cs typeface="Arial"/>
              </a:rPr>
              <a:t>i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tr</a:t>
            </a:r>
            <a:r>
              <a:rPr sz="745" spc="9" dirty="0">
                <a:latin typeface="Arial"/>
                <a:cs typeface="Arial"/>
              </a:rPr>
              <a:t>an</a:t>
            </a:r>
            <a:r>
              <a:rPr sz="745" spc="13" dirty="0">
                <a:latin typeface="Arial"/>
                <a:cs typeface="Arial"/>
              </a:rPr>
              <a:t>sf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f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om</a:t>
            </a:r>
            <a:endParaRPr sz="745">
              <a:latin typeface="Arial"/>
              <a:cs typeface="Arial"/>
            </a:endParaRPr>
          </a:p>
          <a:p>
            <a:pPr marL="151410" indent="-112444">
              <a:lnSpc>
                <a:spcPts val="837"/>
              </a:lnSpc>
              <a:buFont typeface="Arial"/>
              <a:buAutoNum type="arabicPlain" startAt="3"/>
              <a:tabLst>
                <a:tab pos="151410" algn="l"/>
              </a:tabLst>
            </a:pPr>
            <a:r>
              <a:rPr sz="745" spc="13" dirty="0">
                <a:latin typeface="Arial"/>
                <a:cs typeface="Arial"/>
              </a:rPr>
              <a:t>No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ub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</a:t>
            </a:r>
            <a:r>
              <a:rPr sz="745" spc="-4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io</a:t>
            </a:r>
            <a:r>
              <a:rPr sz="745" spc="13" dirty="0">
                <a:latin typeface="Arial"/>
                <a:cs typeface="Arial"/>
              </a:rPr>
              <a:t>n</a:t>
            </a:r>
            <a:r>
              <a:rPr sz="745" spc="9" dirty="0">
                <a:latin typeface="Arial"/>
                <a:cs typeface="Arial"/>
              </a:rPr>
              <a:t>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wi</a:t>
            </a:r>
            <a:r>
              <a:rPr sz="745" spc="-4" dirty="0">
                <a:latin typeface="Arial"/>
                <a:cs typeface="Arial"/>
              </a:rPr>
              <a:t>l</a:t>
            </a:r>
            <a:r>
              <a:rPr sz="745" spc="4" dirty="0">
                <a:latin typeface="Arial"/>
                <a:cs typeface="Arial"/>
              </a:rPr>
              <a:t>l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al</a:t>
            </a:r>
            <a:r>
              <a:rPr sz="745" spc="-4" dirty="0">
                <a:latin typeface="Arial"/>
                <a:cs typeface="Arial"/>
              </a:rPr>
              <a:t>l</a:t>
            </a:r>
            <a:r>
              <a:rPr sz="745" spc="13" dirty="0">
                <a:latin typeface="Arial"/>
                <a:cs typeface="Arial"/>
              </a:rPr>
              <a:t>owed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in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Co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Cu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iculum</a:t>
            </a:r>
            <a:r>
              <a:rPr sz="745" spc="4" dirty="0">
                <a:latin typeface="Arial"/>
                <a:cs typeface="Arial"/>
              </a:rPr>
              <a:t>.</a:t>
            </a:r>
            <a:endParaRPr sz="74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89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657">
              <a:latin typeface="Times New Roman"/>
              <a:cs typeface="Times New Roman"/>
            </a:endParaRPr>
          </a:p>
          <a:p>
            <a:pPr marR="4453" algn="r"/>
            <a:r>
              <a:rPr sz="526" dirty="0">
                <a:latin typeface="Arial"/>
                <a:cs typeface="Arial"/>
              </a:rPr>
              <a:t>r</a:t>
            </a:r>
            <a:r>
              <a:rPr sz="526" spc="9" dirty="0">
                <a:latin typeface="Arial"/>
                <a:cs typeface="Arial"/>
              </a:rPr>
              <a:t>e</a:t>
            </a:r>
            <a:r>
              <a:rPr sz="526" spc="18" dirty="0">
                <a:latin typeface="Arial"/>
                <a:cs typeface="Arial"/>
              </a:rPr>
              <a:t>v</a:t>
            </a:r>
            <a:r>
              <a:rPr sz="526" spc="-4" dirty="0">
                <a:latin typeface="Arial"/>
                <a:cs typeface="Arial"/>
              </a:rPr>
              <a:t>i</a:t>
            </a:r>
            <a:r>
              <a:rPr sz="526" spc="9" dirty="0">
                <a:latin typeface="Arial"/>
                <a:cs typeface="Arial"/>
              </a:rPr>
              <a:t>sed</a:t>
            </a:r>
            <a:r>
              <a:rPr sz="526" dirty="0">
                <a:latin typeface="Arial"/>
                <a:cs typeface="Arial"/>
              </a:rPr>
              <a:t> </a:t>
            </a:r>
            <a:r>
              <a:rPr sz="526" spc="9" dirty="0">
                <a:latin typeface="Arial"/>
                <a:cs typeface="Arial"/>
              </a:rPr>
              <a:t>9</a:t>
            </a:r>
            <a:r>
              <a:rPr sz="526" dirty="0">
                <a:latin typeface="Arial"/>
                <a:cs typeface="Arial"/>
              </a:rPr>
              <a:t>-</a:t>
            </a:r>
            <a:r>
              <a:rPr sz="526" spc="9" dirty="0">
                <a:latin typeface="Arial"/>
                <a:cs typeface="Arial"/>
              </a:rPr>
              <a:t>20</a:t>
            </a:r>
            <a:r>
              <a:rPr sz="526" dirty="0">
                <a:latin typeface="Arial"/>
                <a:cs typeface="Arial"/>
              </a:rPr>
              <a:t>-</a:t>
            </a:r>
            <a:r>
              <a:rPr sz="526" spc="9" dirty="0">
                <a:latin typeface="Arial"/>
                <a:cs typeface="Arial"/>
              </a:rPr>
              <a:t>16</a:t>
            </a:r>
            <a:r>
              <a:rPr sz="526" dirty="0">
                <a:latin typeface="Arial"/>
                <a:cs typeface="Arial"/>
              </a:rPr>
              <a:t> </a:t>
            </a:r>
            <a:r>
              <a:rPr sz="526" spc="13" dirty="0">
                <a:latin typeface="Arial"/>
                <a:cs typeface="Arial"/>
              </a:rPr>
              <a:t>KMG</a:t>
            </a:r>
            <a:endParaRPr sz="526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0F56D5-E2DC-BC80-9373-435C42946A61}"/>
              </a:ext>
            </a:extLst>
          </p:cNvPr>
          <p:cNvSpPr txBox="1"/>
          <p:nvPr/>
        </p:nvSpPr>
        <p:spPr>
          <a:xfrm>
            <a:off x="265133" y="184920"/>
            <a:ext cx="1527048" cy="1477328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EPCC Transfer Course Articulation Chart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33E264-2CE2-4BCA-E7F0-7AF41CE17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925" y="-4442"/>
            <a:ext cx="5810249" cy="68221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1048328" y="1091943"/>
          <a:ext cx="10095345" cy="4634602"/>
        </p:xfrm>
        <a:graphic>
          <a:graphicData uri="http://schemas.openxmlformats.org/drawingml/2006/table">
            <a:tbl>
              <a:tblPr/>
              <a:tblGrid>
                <a:gridCol w="1653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4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7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0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Hydrogeologist: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distribution, movement, and quality of groundwater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Mining/Exploration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Searches for and analyzes mineral deposits for economic extraction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Petroleum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Explores for, evaluates, and aids in the extraction of oil and natural gas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Engineering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Assesses geological factors affecting engineering structures like dams, bridges, and tunnels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Geologist/Scientist: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Identifies and mitigates pollution and environmental hazards, often working on remediation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Geochemist: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the chemical composition of rocks, soils, and water to locate resources or map contamination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Paleontologist: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fossils to understand prehistoric life and ecosystems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Seismologist: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earthquakes and seismic waves to assess hazard risks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Volcanologist: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volcanoes and volcanic activity to predict eruptions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Sedimentologist: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sediment deposits and sedimentary rocks to reconstruct past environments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Geomorphologist: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landforms and the processes that shape Earth's surface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Mineralogist: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the composition and structure of minerals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687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GIS Specialist/Technician: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Geographic Information Systems to map and model geological data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Natural Hazards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Predicts and plans for disasters like landslides, floods, and volcanic eruptions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Marine Geologist/Oceanographer: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Explores the geology of the ocean floor and coastal areas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Planetary Geologist: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geology of planets and moons other than Earth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physical principles (seismic, gravitational, magnetic) to study Earth's structure, often for energy exploration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GEOLOGICAL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450577" y="6053577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1253</Words>
  <Application>Microsoft Office PowerPoint</Application>
  <PresentationFormat>Widescreen</PresentationFormat>
  <Paragraphs>319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10</cp:revision>
  <dcterms:created xsi:type="dcterms:W3CDTF">2026-02-27T15:31:27Z</dcterms:created>
  <dcterms:modified xsi:type="dcterms:W3CDTF">2026-09-10T16:15:40Z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