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0" r:id="rId2"/>
    <p:sldId id="256" r:id="rId3"/>
    <p:sldId id="268" r:id="rId4"/>
    <p:sldId id="270" r:id="rId5"/>
    <p:sldId id="271" r:id="rId6"/>
    <p:sldId id="274" r:id="rId7"/>
    <p:sldId id="284" r:id="rId8"/>
    <p:sldId id="27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0F9AD4-6340-417D-BCD4-338A8D707A90}" v="16" dt="2026-09-10T15:30:54.1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">
      <pc:chgData name="Navarro, Krysten A" userId="b7169f5f-d46c-4cf1-8195-d10e9ff7e7f1" providerId="ADAL" clId="{694A5C7A-2432-4FC9-B20F-292CBBF6E5F7}" dt="2026-09-10T15:38:06.921" v="124" actId="26606"/>
      <pc:docMkLst>
        <pc:docMk/>
      </pc:docMkLst>
      <pc:sldChg chg="modSp add mod setBg">
        <pc:chgData name="Navarro, Krysten A" userId="b7169f5f-d46c-4cf1-8195-d10e9ff7e7f1" providerId="ADAL" clId="{694A5C7A-2432-4FC9-B20F-292CBBF6E5F7}" dt="2026-09-10T15:32:07.337" v="123" actId="1076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10T15:28:51.219" v="81" actId="20577"/>
          <ac:spMkLst>
            <pc:docMk/>
            <pc:sldMk cId="1790204022" sldId="276"/>
            <ac:spMk id="6" creationId="{17E1755D-5BF3-285B-0B85-0B2D7B0C1C06}"/>
          </ac:spMkLst>
        </pc:spChg>
        <pc:spChg chg="mod">
          <ac:chgData name="Navarro, Krysten A" userId="b7169f5f-d46c-4cf1-8195-d10e9ff7e7f1" providerId="ADAL" clId="{694A5C7A-2432-4FC9-B20F-292CBBF6E5F7}" dt="2026-09-10T15:32:07.337" v="123" actId="1076"/>
          <ac:spMkLst>
            <pc:docMk/>
            <pc:sldMk cId="1790204022" sldId="276"/>
            <ac:spMk id="7" creationId="{B5ADCDE8-67D1-3ED9-CB97-A50C99FFFC81}"/>
          </ac:spMkLst>
        </pc:spChg>
        <pc:graphicFrameChg chg="mod modGraphic">
          <ac:chgData name="Navarro, Krysten A" userId="b7169f5f-d46c-4cf1-8195-d10e9ff7e7f1" providerId="ADAL" clId="{694A5C7A-2432-4FC9-B20F-292CBBF6E5F7}" dt="2026-09-10T15:31:56.418" v="122" actId="12788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  <pc:sldChg chg="del">
        <pc:chgData name="Navarro, Krysten A" userId="b7169f5f-d46c-4cf1-8195-d10e9ff7e7f1" providerId="ADAL" clId="{694A5C7A-2432-4FC9-B20F-292CBBF6E5F7}" dt="2026-09-10T15:28:40.833" v="54" actId="2696"/>
        <pc:sldMkLst>
          <pc:docMk/>
          <pc:sldMk cId="1326206951" sldId="283"/>
        </pc:sldMkLst>
      </pc:sldChg>
      <pc:sldChg chg="addSp modSp new mod setBg">
        <pc:chgData name="Navarro, Krysten A" userId="b7169f5f-d46c-4cf1-8195-d10e9ff7e7f1" providerId="ADAL" clId="{694A5C7A-2432-4FC9-B20F-292CBBF6E5F7}" dt="2026-09-10T15:38:06.921" v="124" actId="26606"/>
        <pc:sldMkLst>
          <pc:docMk/>
          <pc:sldMk cId="868268666" sldId="284"/>
        </pc:sldMkLst>
        <pc:spChg chg="add">
          <ac:chgData name="Navarro, Krysten A" userId="b7169f5f-d46c-4cf1-8195-d10e9ff7e7f1" providerId="ADAL" clId="{694A5C7A-2432-4FC9-B20F-292CBBF6E5F7}" dt="2026-09-10T15:38:06.921" v="124" actId="26606"/>
          <ac:spMkLst>
            <pc:docMk/>
            <pc:sldMk cId="868268666" sldId="284"/>
            <ac:spMk id="7" creationId="{AB8C311F-7253-4AED-9701-7FC0708C41C7}"/>
          </ac:spMkLst>
        </pc:spChg>
        <pc:spChg chg="add">
          <ac:chgData name="Navarro, Krysten A" userId="b7169f5f-d46c-4cf1-8195-d10e9ff7e7f1" providerId="ADAL" clId="{694A5C7A-2432-4FC9-B20F-292CBBF6E5F7}" dt="2026-09-10T15:38:06.921" v="124" actId="26606"/>
          <ac:spMkLst>
            <pc:docMk/>
            <pc:sldMk cId="868268666" sldId="284"/>
            <ac:spMk id="9" creationId="{FD073016-B734-483B-8953-5BADEE145112}"/>
          </ac:spMkLst>
        </pc:spChg>
        <pc:spChg chg="add">
          <ac:chgData name="Navarro, Krysten A" userId="b7169f5f-d46c-4cf1-8195-d10e9ff7e7f1" providerId="ADAL" clId="{694A5C7A-2432-4FC9-B20F-292CBBF6E5F7}" dt="2026-09-10T15:38:06.921" v="124" actId="26606"/>
          <ac:spMkLst>
            <pc:docMk/>
            <pc:sldMk cId="868268666" sldId="284"/>
            <ac:spMk id="11" creationId="{90A7EAB6-59D3-4325-8DE6-E0CA4009CE53}"/>
          </ac:spMkLst>
        </pc:spChg>
        <pc:spChg chg="add">
          <ac:chgData name="Navarro, Krysten A" userId="b7169f5f-d46c-4cf1-8195-d10e9ff7e7f1" providerId="ADAL" clId="{694A5C7A-2432-4FC9-B20F-292CBBF6E5F7}" dt="2026-09-10T15:38:06.921" v="124" actId="26606"/>
          <ac:spMkLst>
            <pc:docMk/>
            <pc:sldMk cId="868268666" sldId="284"/>
            <ac:spMk id="13" creationId="{A8D57A06-A426-446D-B02C-A2DC6B62E45E}"/>
          </ac:spMkLst>
        </pc:spChg>
        <pc:graphicFrameChg chg="add mod">
          <ac:chgData name="Navarro, Krysten A" userId="b7169f5f-d46c-4cf1-8195-d10e9ff7e7f1" providerId="ADAL" clId="{694A5C7A-2432-4FC9-B20F-292CBBF6E5F7}" dt="2026-09-10T15:38:06.921" v="124" actId="26606"/>
          <ac:graphicFrameMkLst>
            <pc:docMk/>
            <pc:sldMk cId="868268666" sldId="284"/>
            <ac:graphicFrameMk id="2" creationId="{06F2BDFC-2FE9-2F3A-E20C-D874711EB34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DB2A2-15D7-4A05-9F0B-44A8C0D064D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AD5E3-8460-466A-892C-F5C6D5075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36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7255A-1DEF-4406-719A-881D69B28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4F0A63-7298-F58D-A37E-1C69871268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DF6E0-076E-7232-9CFA-067A6E337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2F662-258D-2B1D-F9E2-8B420A58E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FC501-5527-D391-CA24-ADC9308DB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42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51BE6-925A-6D60-851C-615213F83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D6229-D9BF-F582-9ED6-77C2B4B90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F13E1-E8AC-C93E-825E-E5E72B713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B7EFA-01E5-D8D3-E037-2A7E1BEE8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4E42C-95B7-5447-AF90-2AA732050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45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9226B-4DA7-CE5D-E73D-D5E68E8DE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53BDA-347F-E96C-957B-14145D8DF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5AC96-99F5-0B56-B954-58FD4B99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995A0-4F53-226C-FC96-2A71C2511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7157E-7E63-2F75-C2A8-002277CE6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3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EB687-BB82-1A27-B030-CF596D092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EEFA6-2FF8-C81C-9F8A-E8E1FEA08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92DCF-3963-8A9B-295D-AD3928C317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D77EDE-6CED-2D80-5B24-0B16DBE8A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B2597-8540-3B92-63FC-5B8290143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99EDBD-800A-5223-160A-E0E46DFFE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31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68E2C-A8A0-5D90-7269-815892219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A4D91-1AC5-7C56-701D-2FFCFE4AF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51DF8-CED0-BF5B-2F2D-FE81429B8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ABC557-6E2F-01EB-CB34-DD2834B91F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F25017-D7F0-4D85-6F44-A3BC3CE363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AD8FE-720C-945B-DDE6-077638E84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02E7B2-9FA2-9288-1B2B-2F28D3400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A69297-5A6D-8D82-658F-29A86AA79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385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AD5C-DE4B-A3AF-27D2-E49B80F2C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7CC5E-06CC-159C-1CFD-F56051ED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D612A-5B03-C42A-4D09-AC5AD97DD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D4661-DB24-FFCE-82EE-A21CFAE83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66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FAC8CA-770A-D3C7-743E-5CEEABD38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9A8970-1588-0945-E236-3F086005A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10DAA-BF9A-6D28-584F-932F6D5DB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5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B6737-73E9-731B-0350-F6E9EEEDB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EC25E-84A5-B086-503D-B7E68BC5E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104E8-D25B-6A59-5197-1FCC800F9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B764A-6703-54E3-ECEB-5D64FAE0C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C03496-4030-126A-546F-83D9F6CF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A207B-3347-7927-0F7F-90E94639F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2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8DE8D-1791-C518-A78C-0E667DC15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4D0DC3-3C22-5654-DA92-4CEF730623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6C9D2-68C4-E304-B781-AD0F0607B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4863D0-DF41-05E7-3622-051DC1611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31788-DA0C-82C4-0623-E68FEB638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AF88D1-5C24-C6C8-E764-12DDC14EE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59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E68B-184E-449D-DC3B-D5475F31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38D2CA-6353-631E-38B8-1BB52F87E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06F26-4CC3-97F5-870E-2900A37AF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46F43-CADC-E8B9-9362-1EA9859D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50C2A-14CF-4224-454B-0E7A820F3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3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0F72C7-0C7E-EBBD-04EE-2BF59B2AA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4CB6BE-D307-D145-38FE-0374E7C3E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7306D-9EE7-29DB-EE77-5A008CBEB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29A21-05FF-D252-091E-783336FB3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1F531-E50F-2B9F-6FA0-6CE050945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97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CA5153-2489-1EE9-EA37-3F6D26FB2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99993-72D6-C2D5-9363-20D3D3840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D741D-57E7-0FF0-5F3E-A3A86730E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E9ADA4-68B8-456B-B5E9-297B1D986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4C63C-0B4B-DE71-FCDB-7ABF7CFEB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A777B-C7B2-DB91-5000-8A2BC1BCB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7E95C9-C1AB-4E2E-9BDD-B536D5F66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41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ep.edu/science/cor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atalog.utep.edu/undergrad/college-of-science/mathematical-sciences/mathematics-bs/" TargetMode="External"/><Relationship Id="rId4" Type="http://schemas.openxmlformats.org/officeDocument/2006/relationships/hyperlink" Target="https://www.utep.edu/science/mpi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catalog.utep.edu/search/?P=FIN%204318" TargetMode="External"/><Relationship Id="rId3" Type="http://schemas.openxmlformats.org/officeDocument/2006/relationships/hyperlink" Target="https://catalog.utep.edu/search/?P=FIN%204310" TargetMode="External"/><Relationship Id="rId7" Type="http://schemas.openxmlformats.org/officeDocument/2006/relationships/hyperlink" Target="https://catalog.utep.edu/search/?P=FIN%204316" TargetMode="External"/><Relationship Id="rId2" Type="http://schemas.openxmlformats.org/officeDocument/2006/relationships/hyperlink" Target="https://catalog.utep.edu/search/?P=FIN%20439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atalog.utep.edu/search/?P=FIN%204315" TargetMode="External"/><Relationship Id="rId5" Type="http://schemas.openxmlformats.org/officeDocument/2006/relationships/hyperlink" Target="https://catalog.utep.edu/search/?P=FIN%204312" TargetMode="External"/><Relationship Id="rId4" Type="http://schemas.openxmlformats.org/officeDocument/2006/relationships/hyperlink" Target="https://catalog.utep.edu/search/?P=FIN%204311" TargetMode="External"/><Relationship Id="rId9" Type="http://schemas.openxmlformats.org/officeDocument/2006/relationships/hyperlink" Target="https://catalog.utep.edu/search/?P=FIN%204325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86412-FE89-BED1-AA8E-FF078E0AF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39C098B-BD13-38E8-51A5-DB8B1F52BE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84ACBE4-6205-A652-9116-F295A541553B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5634532-4301-85B6-96C0-E4103FE9E96A}"/>
              </a:ext>
            </a:extLst>
          </p:cNvPr>
          <p:cNvSpPr/>
          <p:nvPr/>
        </p:nvSpPr>
        <p:spPr>
          <a:xfrm>
            <a:off x="6359339" y="3999230"/>
            <a:ext cx="1194564" cy="48403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Other Major Requirements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17D3074-C95B-27CA-3232-6ED37F87917F}"/>
              </a:ext>
            </a:extLst>
          </p:cNvPr>
          <p:cNvSpPr/>
          <p:nvPr/>
        </p:nvSpPr>
        <p:spPr>
          <a:xfrm>
            <a:off x="7862785" y="3704910"/>
            <a:ext cx="1194564" cy="306193"/>
          </a:xfrm>
          <a:prstGeom prst="roundRect">
            <a:avLst/>
          </a:prstGeom>
          <a:solidFill>
            <a:srgbClr val="9933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MINOR - Finance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AFFE75B-B108-3EBC-4F29-97A25D5B4A4A}"/>
              </a:ext>
            </a:extLst>
          </p:cNvPr>
          <p:cNvSpPr/>
          <p:nvPr/>
        </p:nvSpPr>
        <p:spPr>
          <a:xfrm>
            <a:off x="7864933" y="297947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344C4FD-2167-66AD-2502-0F5A30164244}"/>
              </a:ext>
            </a:extLst>
          </p:cNvPr>
          <p:cNvSpPr/>
          <p:nvPr/>
        </p:nvSpPr>
        <p:spPr>
          <a:xfrm>
            <a:off x="6356471" y="5620685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Elective 3 credits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3292E1E-95FA-D019-D60D-C1222615BD15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Mathematics- Actuarial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F1F3D04-830E-5DDC-F60B-67F9A0CAEB59}"/>
              </a:ext>
            </a:extLst>
          </p:cNvPr>
          <p:cNvSpPr/>
          <p:nvPr/>
        </p:nvSpPr>
        <p:spPr>
          <a:xfrm>
            <a:off x="6271722" y="176361"/>
            <a:ext cx="1369799" cy="363394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962F836-67B2-060E-7BF4-3260986A672C}"/>
              </a:ext>
            </a:extLst>
          </p:cNvPr>
          <p:cNvSpPr/>
          <p:nvPr/>
        </p:nvSpPr>
        <p:spPr>
          <a:xfrm>
            <a:off x="6269080" y="3952617"/>
            <a:ext cx="1375082" cy="1347754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622BF7B-3E36-C981-503F-74B22656EEC6}"/>
              </a:ext>
            </a:extLst>
          </p:cNvPr>
          <p:cNvSpPr/>
          <p:nvPr/>
        </p:nvSpPr>
        <p:spPr>
          <a:xfrm>
            <a:off x="7790550" y="3601129"/>
            <a:ext cx="1339034" cy="1866363"/>
          </a:xfrm>
          <a:prstGeom prst="roundRect">
            <a:avLst/>
          </a:prstGeom>
          <a:noFill/>
          <a:ln w="38100"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EB07359-C160-2A62-9091-3CD854A1C781}"/>
              </a:ext>
            </a:extLst>
          </p:cNvPr>
          <p:cNvSpPr/>
          <p:nvPr/>
        </p:nvSpPr>
        <p:spPr>
          <a:xfrm>
            <a:off x="6307907" y="5517672"/>
            <a:ext cx="1339034" cy="924135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D5E0E94-5569-2FB8-076F-AFF7641EFFB1}"/>
              </a:ext>
            </a:extLst>
          </p:cNvPr>
          <p:cNvSpPr/>
          <p:nvPr/>
        </p:nvSpPr>
        <p:spPr>
          <a:xfrm>
            <a:off x="7805506" y="180820"/>
            <a:ext cx="1313419" cy="331666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D497845-93A1-8ED9-2EB5-6DAD32494CF6}"/>
              </a:ext>
            </a:extLst>
          </p:cNvPr>
          <p:cNvSpPr/>
          <p:nvPr/>
        </p:nvSpPr>
        <p:spPr>
          <a:xfrm>
            <a:off x="6359339" y="617011"/>
            <a:ext cx="1194564" cy="1554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3ACCE2A-7D0E-D5E8-A00D-A07BAFBFE70A}"/>
              </a:ext>
            </a:extLst>
          </p:cNvPr>
          <p:cNvSpPr/>
          <p:nvPr/>
        </p:nvSpPr>
        <p:spPr>
          <a:xfrm>
            <a:off x="6359339" y="819504"/>
            <a:ext cx="1194564" cy="1554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FEBD177-52DB-F986-5E6D-035967CD9A9C}"/>
              </a:ext>
            </a:extLst>
          </p:cNvPr>
          <p:cNvSpPr/>
          <p:nvPr/>
        </p:nvSpPr>
        <p:spPr>
          <a:xfrm>
            <a:off x="6372897" y="1629476"/>
            <a:ext cx="1167448" cy="1554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6E19493-50C6-B637-32FA-20FC5739BE95}"/>
              </a:ext>
            </a:extLst>
          </p:cNvPr>
          <p:cNvSpPr/>
          <p:nvPr/>
        </p:nvSpPr>
        <p:spPr>
          <a:xfrm>
            <a:off x="6359339" y="1831969"/>
            <a:ext cx="1194564" cy="1554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0EB90F4-756D-BC2A-C6B1-8479D90B018C}"/>
              </a:ext>
            </a:extLst>
          </p:cNvPr>
          <p:cNvSpPr/>
          <p:nvPr/>
        </p:nvSpPr>
        <p:spPr>
          <a:xfrm>
            <a:off x="6359339" y="2034462"/>
            <a:ext cx="1194564" cy="1554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850701C-08D8-114E-E24D-D1E1B17B0290}"/>
              </a:ext>
            </a:extLst>
          </p:cNvPr>
          <p:cNvSpPr/>
          <p:nvPr/>
        </p:nvSpPr>
        <p:spPr>
          <a:xfrm>
            <a:off x="6327416" y="4556784"/>
            <a:ext cx="1258411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ISBA 3301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8BCD23F-7F9F-1F30-AACE-6F18AFECFB4E}"/>
              </a:ext>
            </a:extLst>
          </p:cNvPr>
          <p:cNvSpPr/>
          <p:nvPr/>
        </p:nvSpPr>
        <p:spPr>
          <a:xfrm>
            <a:off x="6359339" y="2236957"/>
            <a:ext cx="1194564" cy="1554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807E46B-D056-9F72-AC8A-33281A540064}"/>
              </a:ext>
            </a:extLst>
          </p:cNvPr>
          <p:cNvSpPr/>
          <p:nvPr/>
        </p:nvSpPr>
        <p:spPr>
          <a:xfrm>
            <a:off x="6359339" y="2460279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62BE5431-A31F-2C21-D6D4-51D9855EF6D0}"/>
              </a:ext>
            </a:extLst>
          </p:cNvPr>
          <p:cNvSpPr/>
          <p:nvPr/>
        </p:nvSpPr>
        <p:spPr>
          <a:xfrm>
            <a:off x="6350079" y="2963829"/>
            <a:ext cx="1194564" cy="1554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EF2F34E3-4216-4331-16B0-363458E0005D}"/>
              </a:ext>
            </a:extLst>
          </p:cNvPr>
          <p:cNvSpPr/>
          <p:nvPr/>
        </p:nvSpPr>
        <p:spPr>
          <a:xfrm>
            <a:off x="6359339" y="2741859"/>
            <a:ext cx="1194564" cy="1554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CAE0BB8-5585-F241-F0B9-2B796E9BE766}"/>
              </a:ext>
            </a:extLst>
          </p:cNvPr>
          <p:cNvSpPr/>
          <p:nvPr/>
        </p:nvSpPr>
        <p:spPr>
          <a:xfrm>
            <a:off x="6350078" y="1224490"/>
            <a:ext cx="1213085" cy="1554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ECON 2304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8A60292-F81D-4952-585A-AA648152A216}"/>
              </a:ext>
            </a:extLst>
          </p:cNvPr>
          <p:cNvSpPr/>
          <p:nvPr/>
        </p:nvSpPr>
        <p:spPr>
          <a:xfrm>
            <a:off x="6359339" y="5011005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3359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617F281-A889-CE12-1300-0F28B6B94AE0}"/>
              </a:ext>
            </a:extLst>
          </p:cNvPr>
          <p:cNvSpPr/>
          <p:nvPr/>
        </p:nvSpPr>
        <p:spPr>
          <a:xfrm>
            <a:off x="6359339" y="1426983"/>
            <a:ext cx="1194564" cy="1554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COMM 1302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AC150758-5116-9E28-4921-FDE12C9C0A8B}"/>
              </a:ext>
            </a:extLst>
          </p:cNvPr>
          <p:cNvSpPr/>
          <p:nvPr/>
        </p:nvSpPr>
        <p:spPr>
          <a:xfrm>
            <a:off x="6350079" y="3177998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505442C9-8663-E6E1-96D1-E175F018216B}"/>
              </a:ext>
            </a:extLst>
          </p:cNvPr>
          <p:cNvSpPr/>
          <p:nvPr/>
        </p:nvSpPr>
        <p:spPr>
          <a:xfrm>
            <a:off x="7862785" y="4046293"/>
            <a:ext cx="1194564" cy="202250"/>
          </a:xfrm>
          <a:prstGeom prst="roundRect">
            <a:avLst/>
          </a:prstGeom>
          <a:solidFill>
            <a:srgbClr val="9933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ACCT 2301 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39E4FBC-5633-FCB3-F257-23CC8F71893E}"/>
              </a:ext>
            </a:extLst>
          </p:cNvPr>
          <p:cNvSpPr/>
          <p:nvPr/>
        </p:nvSpPr>
        <p:spPr>
          <a:xfrm>
            <a:off x="6359339" y="34355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EED05435-3A06-E0FD-A4DC-C893938B255D}"/>
              </a:ext>
            </a:extLst>
          </p:cNvPr>
          <p:cNvSpPr/>
          <p:nvPr/>
        </p:nvSpPr>
        <p:spPr>
          <a:xfrm>
            <a:off x="7862785" y="4297751"/>
            <a:ext cx="1194564" cy="182222"/>
          </a:xfrm>
          <a:prstGeom prst="roundRect">
            <a:avLst/>
          </a:prstGeom>
          <a:solidFill>
            <a:srgbClr val="9933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FIN 3310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96B3E7D-3C9F-10FD-D068-2C10395DCC98}"/>
              </a:ext>
            </a:extLst>
          </p:cNvPr>
          <p:cNvSpPr/>
          <p:nvPr/>
        </p:nvSpPr>
        <p:spPr>
          <a:xfrm>
            <a:off x="7862785" y="4752375"/>
            <a:ext cx="1194564" cy="151526"/>
          </a:xfrm>
          <a:prstGeom prst="roundRect">
            <a:avLst/>
          </a:prstGeom>
          <a:solidFill>
            <a:srgbClr val="9933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FIN 3325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9A2C4178-85DD-9ADE-546F-937BBA0FFC48}"/>
              </a:ext>
            </a:extLst>
          </p:cNvPr>
          <p:cNvSpPr/>
          <p:nvPr/>
        </p:nvSpPr>
        <p:spPr>
          <a:xfrm>
            <a:off x="7862785" y="4953874"/>
            <a:ext cx="1194564" cy="182222"/>
          </a:xfrm>
          <a:prstGeom prst="roundRect">
            <a:avLst/>
          </a:prstGeom>
          <a:solidFill>
            <a:srgbClr val="9933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FIN 43xx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800C68BE-B600-84F5-4EDB-E02EC220D1CE}"/>
              </a:ext>
            </a:extLst>
          </p:cNvPr>
          <p:cNvSpPr/>
          <p:nvPr/>
        </p:nvSpPr>
        <p:spPr>
          <a:xfrm>
            <a:off x="7864933" y="628824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35967B3B-14D5-F168-0395-1DCBDE891809}"/>
              </a:ext>
            </a:extLst>
          </p:cNvPr>
          <p:cNvSpPr/>
          <p:nvPr/>
        </p:nvSpPr>
        <p:spPr>
          <a:xfrm>
            <a:off x="7864933" y="86448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AB62F64F-0B76-478C-AF70-926713D8D876}"/>
              </a:ext>
            </a:extLst>
          </p:cNvPr>
          <p:cNvSpPr/>
          <p:nvPr/>
        </p:nvSpPr>
        <p:spPr>
          <a:xfrm>
            <a:off x="7864933" y="108975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2320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75E7993-50B9-827B-7BF8-E4AF3B404A69}"/>
              </a:ext>
            </a:extLst>
          </p:cNvPr>
          <p:cNvSpPr/>
          <p:nvPr/>
        </p:nvSpPr>
        <p:spPr>
          <a:xfrm>
            <a:off x="6380142" y="6128596"/>
            <a:ext cx="1194564" cy="2863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Major 3 credits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556EE0EF-ED03-DDED-CB07-3A224E659F16}"/>
              </a:ext>
            </a:extLst>
          </p:cNvPr>
          <p:cNvSpPr/>
          <p:nvPr/>
        </p:nvSpPr>
        <p:spPr>
          <a:xfrm>
            <a:off x="9573768" y="3672335"/>
            <a:ext cx="2167127" cy="194834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0F0B001F-CF43-0BF2-6130-6F42A6081010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9357397-52B1-45DE-C9AB-AC7B965FF7D5}"/>
              </a:ext>
            </a:extLst>
          </p:cNvPr>
          <p:cNvSpPr txBox="1"/>
          <p:nvPr/>
        </p:nvSpPr>
        <p:spPr>
          <a:xfrm>
            <a:off x="9755782" y="4138297"/>
            <a:ext cx="1783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Cannot use FIN 4396 for minor elective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Consult with advisor for elective options and additional credit hours.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E8CFB3C-4F59-998B-1767-A570C161838D}"/>
              </a:ext>
            </a:extLst>
          </p:cNvPr>
          <p:cNvSpPr/>
          <p:nvPr/>
        </p:nvSpPr>
        <p:spPr>
          <a:xfrm>
            <a:off x="6359339" y="1021997"/>
            <a:ext cx="1194564" cy="1554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7D5A32-C484-D7F1-9FD6-0C9FE8CF869C}"/>
              </a:ext>
            </a:extLst>
          </p:cNvPr>
          <p:cNvSpPr/>
          <p:nvPr/>
        </p:nvSpPr>
        <p:spPr>
          <a:xfrm>
            <a:off x="7864933" y="1304189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2326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7409C0-167A-90FA-2A0B-81029CE179A7}"/>
              </a:ext>
            </a:extLst>
          </p:cNvPr>
          <p:cNvSpPr/>
          <p:nvPr/>
        </p:nvSpPr>
        <p:spPr>
          <a:xfrm>
            <a:off x="7864933" y="152777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3320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F0F2557-07CF-402D-4FCC-B2CA0F64DFF1}"/>
              </a:ext>
            </a:extLst>
          </p:cNvPr>
          <p:cNvSpPr/>
          <p:nvPr/>
        </p:nvSpPr>
        <p:spPr>
          <a:xfrm>
            <a:off x="7864933" y="175149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3325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FD21DE2C-F707-755A-6F03-A22A23732CA2}"/>
              </a:ext>
            </a:extLst>
          </p:cNvPr>
          <p:cNvSpPr/>
          <p:nvPr/>
        </p:nvSpPr>
        <p:spPr>
          <a:xfrm>
            <a:off x="7864933" y="1962265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3341 (FA)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5957FD2F-05E7-BF99-86E9-E17AE81182CE}"/>
              </a:ext>
            </a:extLst>
          </p:cNvPr>
          <p:cNvSpPr/>
          <p:nvPr/>
        </p:nvSpPr>
        <p:spPr>
          <a:xfrm>
            <a:off x="7864933" y="218702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3320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E06423BF-6BD9-22A9-31D2-1C8C653006FD}"/>
              </a:ext>
            </a:extLst>
          </p:cNvPr>
          <p:cNvSpPr/>
          <p:nvPr/>
        </p:nvSpPr>
        <p:spPr>
          <a:xfrm>
            <a:off x="7864933" y="2410609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3330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67DB0B1A-3783-16FD-05C9-443796944937}"/>
              </a:ext>
            </a:extLst>
          </p:cNvPr>
          <p:cNvSpPr/>
          <p:nvPr/>
        </p:nvSpPr>
        <p:spPr>
          <a:xfrm>
            <a:off x="7864933" y="261968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2300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62543396-1071-13BC-E145-682F94E0F55A}"/>
              </a:ext>
            </a:extLst>
          </p:cNvPr>
          <p:cNvSpPr/>
          <p:nvPr/>
        </p:nvSpPr>
        <p:spPr>
          <a:xfrm>
            <a:off x="7864933" y="2839070"/>
            <a:ext cx="1253992" cy="14263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3323 or 4326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23E6238-5430-B47F-2723-72E24B4AED0F}"/>
              </a:ext>
            </a:extLst>
          </p:cNvPr>
          <p:cNvSpPr/>
          <p:nvPr/>
        </p:nvSpPr>
        <p:spPr>
          <a:xfrm>
            <a:off x="7864933" y="303840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4380 or 4385  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FD0919CE-8E75-1DDC-DD2F-04A979A4CEEE}"/>
              </a:ext>
            </a:extLst>
          </p:cNvPr>
          <p:cNvSpPr/>
          <p:nvPr/>
        </p:nvSpPr>
        <p:spPr>
          <a:xfrm>
            <a:off x="7862785" y="4523798"/>
            <a:ext cx="1194564" cy="182222"/>
          </a:xfrm>
          <a:prstGeom prst="roundRect">
            <a:avLst/>
          </a:prstGeom>
          <a:solidFill>
            <a:srgbClr val="9933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FIN 3315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66CAFA36-ABCE-B0D6-EE0A-FE6099DF843C}"/>
              </a:ext>
            </a:extLst>
          </p:cNvPr>
          <p:cNvSpPr/>
          <p:nvPr/>
        </p:nvSpPr>
        <p:spPr>
          <a:xfrm>
            <a:off x="7862785" y="5181626"/>
            <a:ext cx="1194564" cy="182222"/>
          </a:xfrm>
          <a:prstGeom prst="roundRect">
            <a:avLst/>
          </a:prstGeom>
          <a:solidFill>
            <a:srgbClr val="9933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FIN 43xx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9FDA8B3-EE4A-C7D4-C57E-99B633A741C2}"/>
              </a:ext>
            </a:extLst>
          </p:cNvPr>
          <p:cNvSpPr/>
          <p:nvPr/>
        </p:nvSpPr>
        <p:spPr>
          <a:xfrm>
            <a:off x="7805506" y="5541118"/>
            <a:ext cx="1435970" cy="12495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EABE889-3C0A-8573-6D2D-3F70C64B68CD}"/>
              </a:ext>
            </a:extLst>
          </p:cNvPr>
          <p:cNvSpPr/>
          <p:nvPr/>
        </p:nvSpPr>
        <p:spPr>
          <a:xfrm>
            <a:off x="7879091" y="5627716"/>
            <a:ext cx="1288800" cy="48403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0" b="1" dirty="0">
                <a:solidFill>
                  <a:schemeClr val="tx1"/>
                </a:solidFill>
              </a:rPr>
              <a:t>Additional Hours 6 credits</a:t>
            </a:r>
            <a:endParaRPr lang="en-US" sz="1070" b="1" dirty="0">
              <a:solidFill>
                <a:schemeClr val="tx1"/>
              </a:solidFill>
              <a:latin typeface="Calibri" panose="020F0502020204030204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3EB474D-2CD8-0873-D181-48356652212B}"/>
              </a:ext>
            </a:extLst>
          </p:cNvPr>
          <p:cNvSpPr/>
          <p:nvPr/>
        </p:nvSpPr>
        <p:spPr>
          <a:xfrm>
            <a:off x="7868932" y="6178268"/>
            <a:ext cx="1309119" cy="23667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1F8015-DF1C-11B9-78F7-48A8D4F90351}"/>
              </a:ext>
            </a:extLst>
          </p:cNvPr>
          <p:cNvSpPr/>
          <p:nvPr/>
        </p:nvSpPr>
        <p:spPr>
          <a:xfrm>
            <a:off x="7874959" y="6467110"/>
            <a:ext cx="1297064" cy="23994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85AF0D3-7E9F-0944-80E6-394BD885932F}"/>
              </a:ext>
            </a:extLst>
          </p:cNvPr>
          <p:cNvSpPr/>
          <p:nvPr/>
        </p:nvSpPr>
        <p:spPr>
          <a:xfrm>
            <a:off x="6340476" y="4787565"/>
            <a:ext cx="1258411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CS 1320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F7F0362-859B-A590-3257-37D7F00D21DC}"/>
              </a:ext>
            </a:extLst>
          </p:cNvPr>
          <p:cNvSpPr/>
          <p:nvPr/>
        </p:nvSpPr>
        <p:spPr>
          <a:xfrm>
            <a:off x="7894647" y="3239075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4329</a:t>
            </a:r>
          </a:p>
        </p:txBody>
      </p:sp>
    </p:spTree>
    <p:extLst>
      <p:ext uri="{BB962C8B-B14F-4D97-AF65-F5344CB8AC3E}">
        <p14:creationId xmlns:p14="http://schemas.microsoft.com/office/powerpoint/2010/main" val="405692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93028" y="569024"/>
            <a:ext cx="195263" cy="78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1" b="1" spc="-7" dirty="0">
                <a:latin typeface="Arial"/>
                <a:cs typeface="Arial"/>
              </a:rPr>
              <a:t>N</a:t>
            </a:r>
            <a:r>
              <a:rPr sz="511" b="1" spc="-3" dirty="0">
                <a:latin typeface="Arial"/>
                <a:cs typeface="Arial"/>
              </a:rPr>
              <a:t>ame</a:t>
            </a:r>
            <a:endParaRPr sz="511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90949" y="942983"/>
            <a:ext cx="1537422" cy="6269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64538">
              <a:lnSpc>
                <a:spcPct val="140000"/>
              </a:lnSpc>
              <a:tabLst>
                <a:tab pos="1157689" algn="l"/>
              </a:tabLst>
            </a:pP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te:  </a:t>
            </a: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U</a:t>
            </a:r>
            <a:r>
              <a:rPr sz="409" b="1" spc="-10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ffi</a:t>
            </a:r>
            <a:r>
              <a:rPr sz="409" b="1" spc="-7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i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al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- </a:t>
            </a: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B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ased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 o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409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2025-202</a:t>
            </a: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6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ata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lo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g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epar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ent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hair: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r.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ariani  </a:t>
            </a:r>
            <a:r>
              <a:rPr sz="409" dirty="0">
                <a:latin typeface="Arial"/>
                <a:cs typeface="Arial"/>
                <a:hlinkClick r:id="rId3"/>
              </a:rPr>
              <a:t>Acade</a:t>
            </a:r>
            <a:r>
              <a:rPr sz="409" spc="10" dirty="0">
                <a:latin typeface="Arial"/>
                <a:cs typeface="Arial"/>
                <a:hlinkClick r:id="rId3"/>
              </a:rPr>
              <a:t>m</a:t>
            </a:r>
            <a:r>
              <a:rPr sz="409" spc="-3" dirty="0">
                <a:latin typeface="Arial"/>
                <a:cs typeface="Arial"/>
                <a:hlinkClick r:id="rId3"/>
              </a:rPr>
              <a:t>i</a:t>
            </a:r>
            <a:r>
              <a:rPr sz="409" spc="3" dirty="0">
                <a:latin typeface="Arial"/>
                <a:cs typeface="Arial"/>
                <a:hlinkClick r:id="rId3"/>
              </a:rPr>
              <a:t>c A</a:t>
            </a:r>
            <a:r>
              <a:rPr sz="409" dirty="0">
                <a:latin typeface="Arial"/>
                <a:cs typeface="Arial"/>
                <a:hlinkClick r:id="rId3"/>
              </a:rPr>
              <a:t>d</a:t>
            </a:r>
            <a:r>
              <a:rPr sz="409" spc="14" dirty="0">
                <a:latin typeface="Arial"/>
                <a:cs typeface="Arial"/>
                <a:hlinkClick r:id="rId3"/>
              </a:rPr>
              <a:t>v</a:t>
            </a:r>
            <a:r>
              <a:rPr sz="409" spc="-3" dirty="0">
                <a:latin typeface="Arial"/>
                <a:cs typeface="Arial"/>
                <a:hlinkClick r:id="rId3"/>
              </a:rPr>
              <a:t>i</a:t>
            </a:r>
            <a:r>
              <a:rPr sz="409" spc="7" dirty="0">
                <a:latin typeface="Arial"/>
                <a:cs typeface="Arial"/>
                <a:hlinkClick r:id="rId3"/>
              </a:rPr>
              <a:t>s</a:t>
            </a:r>
            <a:r>
              <a:rPr sz="409" dirty="0">
                <a:latin typeface="Arial"/>
                <a:cs typeface="Arial"/>
                <a:hlinkClick r:id="rId3"/>
              </a:rPr>
              <a:t>ing:</a:t>
            </a:r>
            <a:r>
              <a:rPr sz="409" u="sng" spc="-3" dirty="0">
                <a:latin typeface="Arial"/>
                <a:cs typeface="Arial"/>
                <a:hlinkClick r:id="rId3"/>
              </a:rPr>
              <a:t> </a:t>
            </a:r>
            <a:r>
              <a:rPr sz="409" u="sng" spc="3" dirty="0">
                <a:latin typeface="Arial"/>
                <a:cs typeface="Arial"/>
                <a:hlinkClick r:id="rId3"/>
              </a:rPr>
              <a:t>www</a:t>
            </a:r>
            <a:r>
              <a:rPr sz="409" u="sng" spc="-3" dirty="0">
                <a:latin typeface="Arial"/>
                <a:cs typeface="Arial"/>
                <a:hlinkClick r:id="rId3"/>
              </a:rPr>
              <a:t>.</a:t>
            </a:r>
            <a:r>
              <a:rPr sz="409" u="sng" dirty="0">
                <a:latin typeface="Arial"/>
                <a:cs typeface="Arial"/>
                <a:hlinkClick r:id="rId3"/>
              </a:rPr>
              <a:t>u</a:t>
            </a:r>
            <a:r>
              <a:rPr sz="409" u="sng" spc="-3" dirty="0">
                <a:latin typeface="Arial"/>
                <a:cs typeface="Arial"/>
                <a:hlinkClick r:id="rId3"/>
              </a:rPr>
              <a:t>t</a:t>
            </a:r>
            <a:r>
              <a:rPr sz="409" u="sng" dirty="0">
                <a:latin typeface="Arial"/>
                <a:cs typeface="Arial"/>
                <a:hlinkClick r:id="rId3"/>
              </a:rPr>
              <a:t>ep</a:t>
            </a:r>
            <a:r>
              <a:rPr sz="409" u="sng" spc="-3" dirty="0">
                <a:latin typeface="Arial"/>
                <a:cs typeface="Arial"/>
                <a:hlinkClick r:id="rId3"/>
              </a:rPr>
              <a:t>.</a:t>
            </a:r>
            <a:r>
              <a:rPr sz="409" u="sng" dirty="0">
                <a:latin typeface="Arial"/>
                <a:cs typeface="Arial"/>
                <a:hlinkClick r:id="rId3"/>
              </a:rPr>
              <a:t>edu</a:t>
            </a:r>
            <a:r>
              <a:rPr sz="409" u="sng" spc="-3" dirty="0">
                <a:latin typeface="Arial"/>
                <a:cs typeface="Arial"/>
                <a:hlinkClick r:id="rId3"/>
              </a:rPr>
              <a:t>/</a:t>
            </a:r>
            <a:r>
              <a:rPr sz="409" u="sng" spc="7" dirty="0">
                <a:latin typeface="Arial"/>
                <a:cs typeface="Arial"/>
                <a:hlinkClick r:id="rId3"/>
              </a:rPr>
              <a:t>sc</a:t>
            </a:r>
            <a:r>
              <a:rPr sz="409" u="sng" dirty="0">
                <a:latin typeface="Arial"/>
                <a:cs typeface="Arial"/>
                <a:hlinkClick r:id="rId3"/>
              </a:rPr>
              <a:t>ien</a:t>
            </a:r>
            <a:r>
              <a:rPr sz="409" u="sng" spc="7" dirty="0">
                <a:latin typeface="Arial"/>
                <a:cs typeface="Arial"/>
                <a:hlinkClick r:id="rId3"/>
              </a:rPr>
              <a:t>c</a:t>
            </a:r>
            <a:r>
              <a:rPr sz="409" u="sng" dirty="0">
                <a:latin typeface="Arial"/>
                <a:cs typeface="Arial"/>
                <a:hlinkClick r:id="rId3"/>
              </a:rPr>
              <a:t>e</a:t>
            </a:r>
            <a:r>
              <a:rPr sz="409" u="sng" spc="-3" dirty="0">
                <a:latin typeface="Arial"/>
                <a:cs typeface="Arial"/>
                <a:hlinkClick r:id="rId3"/>
              </a:rPr>
              <a:t>/</a:t>
            </a:r>
            <a:r>
              <a:rPr sz="409" u="sng" spc="7" dirty="0">
                <a:latin typeface="Arial"/>
                <a:cs typeface="Arial"/>
                <a:hlinkClick r:id="rId3"/>
              </a:rPr>
              <a:t>c</a:t>
            </a:r>
            <a:r>
              <a:rPr sz="409" u="sng" dirty="0">
                <a:latin typeface="Arial"/>
                <a:cs typeface="Arial"/>
                <a:hlinkClick r:id="rId3"/>
              </a:rPr>
              <a:t>o</a:t>
            </a:r>
            <a:r>
              <a:rPr sz="409" u="sng" spc="3" dirty="0">
                <a:latin typeface="Arial"/>
                <a:cs typeface="Arial"/>
                <a:hlinkClick r:id="rId3"/>
              </a:rPr>
              <a:t>re</a:t>
            </a:r>
            <a:r>
              <a:rPr sz="409" u="sng" dirty="0">
                <a:latin typeface="Arial"/>
                <a:cs typeface="Arial"/>
              </a:rPr>
              <a:t> 	</a:t>
            </a:r>
            <a:endParaRPr sz="409">
              <a:latin typeface="Arial"/>
              <a:cs typeface="Arial"/>
            </a:endParaRPr>
          </a:p>
          <a:p>
            <a:pPr marL="8659" marR="75765">
              <a:lnSpc>
                <a:spcPct val="143300"/>
              </a:lnSpc>
              <a:spcBef>
                <a:spcPts val="31"/>
              </a:spcBef>
            </a:pP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olleg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Scien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re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or 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d</a:t>
            </a:r>
            <a:r>
              <a:rPr sz="409" spc="14" dirty="0">
                <a:latin typeface="Arial"/>
                <a:cs typeface="Arial"/>
              </a:rPr>
              <a:t>v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ing: 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r.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Kr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tin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Gar</a:t>
            </a:r>
            <a:r>
              <a:rPr sz="409" spc="-3" dirty="0">
                <a:latin typeface="Arial"/>
                <a:cs typeface="Arial"/>
              </a:rPr>
              <a:t>z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spc="3" dirty="0">
                <a:latin typeface="Arial"/>
                <a:cs typeface="Arial"/>
                <a:hlinkClick r:id="rId4"/>
              </a:rPr>
              <a:t> Pr</a:t>
            </a:r>
            <a:r>
              <a:rPr sz="409" dirty="0">
                <a:latin typeface="Arial"/>
                <a:cs typeface="Arial"/>
                <a:hlinkClick r:id="rId4"/>
              </a:rPr>
              <a:t>e</a:t>
            </a:r>
            <a:r>
              <a:rPr sz="409" spc="3" dirty="0">
                <a:latin typeface="Arial"/>
                <a:cs typeface="Arial"/>
              </a:rPr>
              <a:t>-H</a:t>
            </a:r>
            <a:r>
              <a:rPr sz="409" dirty="0">
                <a:latin typeface="Arial"/>
                <a:cs typeface="Arial"/>
              </a:rPr>
              <a:t>eal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f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7" dirty="0">
                <a:latin typeface="Arial"/>
                <a:cs typeface="Arial"/>
              </a:rPr>
              <a:t>ss</a:t>
            </a:r>
            <a:r>
              <a:rPr sz="409" dirty="0">
                <a:latin typeface="Arial"/>
                <a:cs typeface="Arial"/>
              </a:rPr>
              <a:t>ional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d</a:t>
            </a:r>
            <a:r>
              <a:rPr sz="409" spc="14" dirty="0">
                <a:latin typeface="Arial"/>
                <a:cs typeface="Arial"/>
              </a:rPr>
              <a:t>v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ing: 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r.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G</a:t>
            </a:r>
            <a:r>
              <a:rPr sz="409" spc="-3" dirty="0">
                <a:latin typeface="Arial"/>
                <a:cs typeface="Arial"/>
              </a:rPr>
              <a:t>ai</a:t>
            </a:r>
            <a:r>
              <a:rPr sz="409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Ar</a:t>
            </a:r>
            <a:r>
              <a:rPr sz="409" dirty="0">
                <a:latin typeface="Arial"/>
                <a:cs typeface="Arial"/>
              </a:rPr>
              <a:t>nol</a:t>
            </a:r>
            <a:r>
              <a:rPr sz="409" spc="3" dirty="0">
                <a:latin typeface="Arial"/>
                <a:cs typeface="Arial"/>
              </a:rPr>
              <a:t>d</a:t>
            </a:r>
            <a:endParaRPr sz="409">
              <a:latin typeface="Arial"/>
              <a:cs typeface="Arial"/>
            </a:endParaRPr>
          </a:p>
          <a:p>
            <a:pPr marL="541612">
              <a:spcBef>
                <a:spcPts val="177"/>
              </a:spcBef>
              <a:tabLst>
                <a:tab pos="1400137" algn="l"/>
              </a:tabLst>
            </a:pPr>
            <a:r>
              <a:rPr sz="409" b="1" spc="-10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tem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    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j</a:t>
            </a:r>
            <a:r>
              <a:rPr sz="409" b="1" dirty="0">
                <a:latin typeface="Arial"/>
                <a:cs typeface="Arial"/>
              </a:rPr>
              <a:t>ec</a:t>
            </a:r>
            <a:r>
              <a:rPr sz="409" b="1" spc="3" dirty="0">
                <a:latin typeface="Arial"/>
                <a:cs typeface="Arial"/>
              </a:rPr>
              <a:t>ts</a:t>
            </a:r>
            <a:r>
              <a:rPr sz="409" b="1" dirty="0">
                <a:latin typeface="Arial"/>
                <a:cs typeface="Arial"/>
              </a:rPr>
              <a:t>	</a:t>
            </a:r>
            <a:r>
              <a:rPr sz="443" b="1" spc="10" dirty="0">
                <a:latin typeface="Arial"/>
                <a:cs typeface="Arial"/>
              </a:rPr>
              <a:t>SEM</a:t>
            </a:r>
            <a:endParaRPr sz="443">
              <a:latin typeface="Arial"/>
              <a:cs typeface="Arial"/>
            </a:endParaRPr>
          </a:p>
          <a:p>
            <a:pPr marL="50221">
              <a:spcBef>
                <a:spcPts val="205"/>
              </a:spcBef>
            </a:pPr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A   </a:t>
            </a:r>
            <a:r>
              <a:rPr sz="409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D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es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ig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n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ated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C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r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2090" y="843517"/>
            <a:ext cx="1369868" cy="167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13470"/>
            <a:r>
              <a:rPr sz="511" spc="3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511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511" spc="-3" dirty="0">
                <a:solidFill>
                  <a:srgbClr val="0000FF"/>
                </a:solidFill>
                <a:latin typeface="Arial"/>
                <a:cs typeface="Arial"/>
              </a:rPr>
              <a:t>no</a:t>
            </a:r>
            <a:r>
              <a:rPr sz="511" dirty="0">
                <a:solidFill>
                  <a:srgbClr val="0000FF"/>
                </a:solidFill>
                <a:latin typeface="Arial"/>
                <a:cs typeface="Arial"/>
              </a:rPr>
              <a:t>r:</a:t>
            </a:r>
            <a:r>
              <a:rPr sz="511" spc="7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511" spc="-7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511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511" spc="-3" dirty="0">
                <a:solidFill>
                  <a:srgbClr val="0000FF"/>
                </a:solidFill>
                <a:latin typeface="Arial"/>
                <a:cs typeface="Arial"/>
              </a:rPr>
              <a:t>nan</a:t>
            </a:r>
            <a:r>
              <a:rPr sz="511" spc="3" dirty="0">
                <a:solidFill>
                  <a:srgbClr val="0000FF"/>
                </a:solidFill>
                <a:latin typeface="Arial"/>
                <a:cs typeface="Arial"/>
              </a:rPr>
              <a:t>ce</a:t>
            </a:r>
            <a:endParaRPr sz="511">
              <a:latin typeface="Arial"/>
              <a:cs typeface="Arial"/>
            </a:endParaRPr>
          </a:p>
          <a:p>
            <a:pPr marL="8659">
              <a:spcBef>
                <a:spcPts val="191"/>
              </a:spcBef>
            </a:pP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grades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or be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 require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Lo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our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es</a:t>
            </a:r>
            <a:endParaRPr sz="409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96310" y="1032345"/>
            <a:ext cx="1910195" cy="4268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7750" algn="r"/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grades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or be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 require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pper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our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hat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409" spc="14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prerequi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es</a:t>
            </a:r>
            <a:endParaRPr sz="409">
              <a:latin typeface="Arial"/>
              <a:cs typeface="Arial"/>
            </a:endParaRPr>
          </a:p>
          <a:p>
            <a:pPr marL="894893" marR="16885" indent="-213441" algn="r">
              <a:lnSpc>
                <a:spcPct val="143300"/>
              </a:lnSpc>
            </a:pP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equire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- 2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GPA 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ajor;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409" spc="14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al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GPA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(SP)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our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onl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ff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 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pr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in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 (F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)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our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onl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ff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 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Fal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endParaRPr sz="409">
              <a:latin typeface="Arial"/>
              <a:cs typeface="Arial"/>
            </a:endParaRPr>
          </a:p>
          <a:p>
            <a:pPr marR="3464" algn="r">
              <a:spcBef>
                <a:spcPts val="177"/>
              </a:spcBef>
              <a:tabLst>
                <a:tab pos="875844" algn="l"/>
                <a:tab pos="1104438" algn="l"/>
                <a:tab pos="1295798" algn="l"/>
              </a:tabLst>
            </a:pPr>
            <a:r>
              <a:rPr sz="409" b="1" spc="-10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tem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    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j</a:t>
            </a:r>
            <a:r>
              <a:rPr sz="409" b="1" dirty="0">
                <a:latin typeface="Arial"/>
                <a:cs typeface="Arial"/>
              </a:rPr>
              <a:t>ec</a:t>
            </a:r>
            <a:r>
              <a:rPr sz="409" b="1" spc="3" dirty="0">
                <a:latin typeface="Arial"/>
                <a:cs typeface="Arial"/>
              </a:rPr>
              <a:t>ts</a:t>
            </a:r>
            <a:r>
              <a:rPr sz="409" b="1" dirty="0">
                <a:latin typeface="Arial"/>
                <a:cs typeface="Arial"/>
              </a:rPr>
              <a:t>	</a:t>
            </a:r>
            <a:r>
              <a:rPr sz="443" b="1" spc="10" dirty="0">
                <a:latin typeface="Arial"/>
                <a:cs typeface="Arial"/>
              </a:rPr>
              <a:t>SE</a:t>
            </a:r>
            <a:r>
              <a:rPr sz="443" b="1" spc="17" dirty="0">
                <a:latin typeface="Arial"/>
                <a:cs typeface="Arial"/>
              </a:rPr>
              <a:t>M</a:t>
            </a:r>
            <a:r>
              <a:rPr sz="443" b="1" dirty="0">
                <a:latin typeface="Arial"/>
                <a:cs typeface="Arial"/>
              </a:rPr>
              <a:t>	</a:t>
            </a:r>
            <a:r>
              <a:rPr sz="443" b="1" spc="14" dirty="0">
                <a:latin typeface="Arial"/>
                <a:cs typeface="Arial"/>
              </a:rPr>
              <a:t>GR</a:t>
            </a:r>
            <a:r>
              <a:rPr sz="443" b="1" dirty="0">
                <a:latin typeface="Arial"/>
                <a:cs typeface="Arial"/>
              </a:rPr>
              <a:t>	</a:t>
            </a:r>
            <a:r>
              <a:rPr sz="443" b="1" spc="10" dirty="0">
                <a:latin typeface="Arial"/>
                <a:cs typeface="Arial"/>
              </a:rPr>
              <a:t>H</a:t>
            </a:r>
            <a:r>
              <a:rPr sz="443" b="1" spc="-7" dirty="0">
                <a:latin typeface="Arial"/>
                <a:cs typeface="Arial"/>
              </a:rPr>
              <a:t>A</a:t>
            </a:r>
            <a:r>
              <a:rPr sz="443" b="1" spc="14" dirty="0">
                <a:latin typeface="Arial"/>
                <a:cs typeface="Arial"/>
              </a:rPr>
              <a:t>S</a:t>
            </a:r>
            <a:r>
              <a:rPr sz="443" b="1" dirty="0">
                <a:latin typeface="Arial"/>
                <a:cs typeface="Arial"/>
              </a:rPr>
              <a:t>  </a:t>
            </a:r>
            <a:r>
              <a:rPr sz="443" b="1" spc="-20" dirty="0">
                <a:latin typeface="Arial"/>
                <a:cs typeface="Arial"/>
              </a:rPr>
              <a:t> 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NE</a:t>
            </a:r>
            <a:r>
              <a:rPr sz="443" b="1" spc="14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43" b="1" spc="14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endParaRPr sz="443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11325" y="1384739"/>
            <a:ext cx="57972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>
              <a:tabLst>
                <a:tab pos="199587" algn="l"/>
              </a:tabLst>
            </a:pPr>
            <a:r>
              <a:rPr sz="443" b="1" spc="14" dirty="0">
                <a:latin typeface="Arial"/>
                <a:cs typeface="Arial"/>
              </a:rPr>
              <a:t>GR</a:t>
            </a:r>
            <a:r>
              <a:rPr sz="443" b="1" dirty="0">
                <a:latin typeface="Arial"/>
                <a:cs typeface="Arial"/>
              </a:rPr>
              <a:t>	</a:t>
            </a:r>
            <a:r>
              <a:rPr sz="443" b="1" spc="10" dirty="0">
                <a:latin typeface="Arial"/>
                <a:cs typeface="Arial"/>
              </a:rPr>
              <a:t>H</a:t>
            </a:r>
            <a:r>
              <a:rPr sz="443" b="1" spc="-7" dirty="0">
                <a:latin typeface="Arial"/>
                <a:cs typeface="Arial"/>
              </a:rPr>
              <a:t>A</a:t>
            </a:r>
            <a:r>
              <a:rPr sz="443" b="1" spc="14" dirty="0">
                <a:latin typeface="Arial"/>
                <a:cs typeface="Arial"/>
              </a:rPr>
              <a:t>S</a:t>
            </a:r>
            <a:r>
              <a:rPr sz="443" b="1" dirty="0">
                <a:latin typeface="Arial"/>
                <a:cs typeface="Arial"/>
              </a:rPr>
              <a:t>  </a:t>
            </a:r>
            <a:r>
              <a:rPr sz="443" b="1" spc="-20" dirty="0">
                <a:latin typeface="Arial"/>
                <a:cs typeface="Arial"/>
              </a:rPr>
              <a:t> 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NE</a:t>
            </a:r>
            <a:r>
              <a:rPr sz="443" b="1" spc="14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43" b="1" spc="14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endParaRPr sz="443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97917" y="1479154"/>
            <a:ext cx="70355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C    </a:t>
            </a:r>
            <a:r>
              <a:rPr sz="409" b="1" spc="-27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ce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trat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</a:rPr>
              <a:t>io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409" b="1" u="sng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rse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7966" y="1568515"/>
            <a:ext cx="44377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4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1</a:t>
            </a:r>
            <a:r>
              <a:rPr sz="409" b="1" dirty="0">
                <a:latin typeface="Arial"/>
                <a:cs typeface="Arial"/>
              </a:rPr>
              <a:t>  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spc="10" dirty="0">
                <a:latin typeface="Arial"/>
                <a:cs typeface="Arial"/>
              </a:rPr>
              <a:t>M</a:t>
            </a:r>
            <a:r>
              <a:rPr sz="409" b="1" dirty="0">
                <a:latin typeface="Arial"/>
                <a:cs typeface="Arial"/>
              </a:rPr>
              <a:t>at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emat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3370" y="1568515"/>
            <a:ext cx="45763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C1 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spc="10" dirty="0">
                <a:latin typeface="Arial"/>
                <a:cs typeface="Arial"/>
              </a:rPr>
              <a:t>M</a:t>
            </a:r>
            <a:r>
              <a:rPr sz="409" b="1" dirty="0">
                <a:latin typeface="Arial"/>
                <a:cs typeface="Arial"/>
              </a:rPr>
              <a:t>at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emat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26032" y="1652825"/>
            <a:ext cx="1420524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>
              <a:tabLst>
                <a:tab pos="1248607" algn="l"/>
              </a:tabLst>
            </a:pP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erequi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it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dirty="0">
                <a:latin typeface="Arial"/>
                <a:cs typeface="Arial"/>
              </a:rPr>
              <a:t>	</a:t>
            </a:r>
            <a:r>
              <a:rPr sz="443" b="1" spc="27" dirty="0">
                <a:latin typeface="Arial"/>
                <a:cs typeface="Arial"/>
              </a:rPr>
              <a:t>M</a:t>
            </a:r>
            <a:r>
              <a:rPr sz="443" b="1" spc="14" dirty="0">
                <a:latin typeface="Arial"/>
                <a:cs typeface="Arial"/>
              </a:rPr>
              <a:t>ET?</a:t>
            </a:r>
            <a:endParaRPr sz="44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10831" y="1652825"/>
            <a:ext cx="122959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latin typeface="Arial"/>
                <a:cs typeface="Arial"/>
              </a:rPr>
              <a:t>Yes</a:t>
            </a:r>
            <a:endParaRPr sz="443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05116" y="1653721"/>
            <a:ext cx="112828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141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al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ulu</a:t>
            </a:r>
            <a:r>
              <a:rPr sz="409" spc="3" dirty="0">
                <a:latin typeface="Arial"/>
                <a:cs typeface="Arial"/>
              </a:rPr>
              <a:t>s 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i="1" spc="3" dirty="0">
                <a:latin typeface="Arial"/>
                <a:cs typeface="Arial"/>
              </a:rPr>
              <a:t>(S</a:t>
            </a:r>
            <a:r>
              <a:rPr sz="409" i="1" dirty="0">
                <a:latin typeface="Arial"/>
                <a:cs typeface="Arial"/>
              </a:rPr>
              <a:t>e</a:t>
            </a:r>
            <a:r>
              <a:rPr sz="409" i="1" spc="3" dirty="0">
                <a:latin typeface="Arial"/>
                <a:cs typeface="Arial"/>
              </a:rPr>
              <a:t>e</a:t>
            </a:r>
            <a:r>
              <a:rPr sz="409" i="1" spc="-3" dirty="0">
                <a:latin typeface="Arial"/>
                <a:cs typeface="Arial"/>
              </a:rPr>
              <a:t> </a:t>
            </a:r>
            <a:r>
              <a:rPr sz="409" i="1" spc="3" dirty="0">
                <a:latin typeface="Arial"/>
                <a:cs typeface="Arial"/>
              </a:rPr>
              <a:t>D</a:t>
            </a:r>
            <a:r>
              <a:rPr sz="409" i="1" dirty="0">
                <a:latin typeface="Arial"/>
                <a:cs typeface="Arial"/>
              </a:rPr>
              <a:t>e</a:t>
            </a:r>
            <a:r>
              <a:rPr sz="409" i="1" spc="7" dirty="0">
                <a:latin typeface="Arial"/>
                <a:cs typeface="Arial"/>
              </a:rPr>
              <a:t>s</a:t>
            </a:r>
            <a:r>
              <a:rPr sz="409" i="1" spc="-14" dirty="0">
                <a:latin typeface="Arial"/>
                <a:cs typeface="Arial"/>
              </a:rPr>
              <a:t>i</a:t>
            </a:r>
            <a:r>
              <a:rPr sz="409" i="1" dirty="0">
                <a:latin typeface="Arial"/>
                <a:cs typeface="Arial"/>
              </a:rPr>
              <a:t>gna</a:t>
            </a:r>
            <a:r>
              <a:rPr sz="409" i="1" spc="-3" dirty="0">
                <a:latin typeface="Arial"/>
                <a:cs typeface="Arial"/>
              </a:rPr>
              <a:t>t</a:t>
            </a:r>
            <a:r>
              <a:rPr sz="409" i="1" dirty="0">
                <a:latin typeface="Arial"/>
                <a:cs typeface="Arial"/>
              </a:rPr>
              <a:t>e</a:t>
            </a:r>
            <a:r>
              <a:rPr sz="409" i="1" spc="3" dirty="0">
                <a:latin typeface="Arial"/>
                <a:cs typeface="Arial"/>
              </a:rPr>
              <a:t>d</a:t>
            </a:r>
            <a:r>
              <a:rPr sz="409" i="1" spc="-3" dirty="0">
                <a:latin typeface="Arial"/>
                <a:cs typeface="Arial"/>
              </a:rPr>
              <a:t> </a:t>
            </a:r>
            <a:r>
              <a:rPr sz="409" i="1" spc="3" dirty="0">
                <a:latin typeface="Arial"/>
                <a:cs typeface="Arial"/>
              </a:rPr>
              <a:t>C</a:t>
            </a:r>
            <a:r>
              <a:rPr sz="409" i="1" dirty="0">
                <a:latin typeface="Arial"/>
                <a:cs typeface="Arial"/>
              </a:rPr>
              <a:t>ore)</a:t>
            </a:r>
            <a:endParaRPr sz="409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26032" y="1747239"/>
            <a:ext cx="57756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141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al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ulus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55018" y="1742186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443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5117" y="1747239"/>
            <a:ext cx="59098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131</a:t>
            </a:r>
            <a:r>
              <a:rPr sz="409" spc="3" dirty="0">
                <a:latin typeface="Arial"/>
                <a:cs typeface="Arial"/>
              </a:rPr>
              <a:t>2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al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ulus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70297" y="1742186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05116" y="1836601"/>
            <a:ext cx="60483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231</a:t>
            </a:r>
            <a:r>
              <a:rPr sz="409" spc="3" dirty="0">
                <a:latin typeface="Arial"/>
                <a:cs typeface="Arial"/>
              </a:rPr>
              <a:t>3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al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ulus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II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70297" y="1831548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17966" y="1925963"/>
            <a:ext cx="81005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4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2</a:t>
            </a:r>
            <a:r>
              <a:rPr sz="409" b="1" dirty="0">
                <a:latin typeface="Arial"/>
                <a:cs typeface="Arial"/>
              </a:rPr>
              <a:t>  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Li</a:t>
            </a:r>
            <a:r>
              <a:rPr sz="409" b="1" spc="3" dirty="0">
                <a:latin typeface="Arial"/>
                <a:cs typeface="Arial"/>
              </a:rPr>
              <a:t>fe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7" dirty="0">
                <a:latin typeface="Arial"/>
                <a:cs typeface="Arial"/>
              </a:rPr>
              <a:t>y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05117" y="1925963"/>
            <a:ext cx="71091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232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ere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t</a:t>
            </a:r>
            <a:endParaRPr sz="409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70297" y="1920910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26032" y="2015325"/>
            <a:ext cx="97631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PH</a:t>
            </a:r>
            <a:r>
              <a:rPr sz="409" spc="-10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S 232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hani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s </a:t>
            </a:r>
            <a:r>
              <a:rPr sz="409" dirty="0">
                <a:latin typeface="Arial"/>
                <a:cs typeface="Arial"/>
              </a:rPr>
              <a:t>(</a:t>
            </a:r>
            <a:r>
              <a:rPr sz="409" spc="-3" dirty="0">
                <a:latin typeface="Arial"/>
                <a:cs typeface="Arial"/>
              </a:rPr>
              <a:t>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ure)</a:t>
            </a:r>
            <a:endParaRPr sz="409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55018" y="2010272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05117" y="2015325"/>
            <a:ext cx="84426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232</a:t>
            </a:r>
            <a:r>
              <a:rPr sz="409" spc="3" dirty="0">
                <a:latin typeface="Arial"/>
                <a:cs typeface="Arial"/>
              </a:rPr>
              <a:t>6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iff</a:t>
            </a:r>
            <a:r>
              <a:rPr sz="409" dirty="0">
                <a:latin typeface="Arial"/>
                <a:cs typeface="Arial"/>
              </a:rPr>
              <a:t>eren</a:t>
            </a:r>
            <a:r>
              <a:rPr sz="409" spc="-3" dirty="0">
                <a:latin typeface="Arial"/>
                <a:cs typeface="Arial"/>
              </a:rPr>
              <a:t>tia</a:t>
            </a:r>
            <a:r>
              <a:rPr sz="409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dirty="0">
                <a:latin typeface="Arial"/>
                <a:cs typeface="Arial"/>
              </a:rPr>
              <a:t>qua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ion</a:t>
            </a:r>
            <a:r>
              <a:rPr sz="409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70297" y="2010272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26032" y="2104946"/>
            <a:ext cx="111962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PH</a:t>
            </a:r>
            <a:r>
              <a:rPr sz="409" spc="-10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S 212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hani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(</a:t>
            </a:r>
            <a:r>
              <a:rPr sz="409" spc="-3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wr</a:t>
            </a:r>
            <a:r>
              <a:rPr sz="409" spc="-3" dirty="0">
                <a:latin typeface="Arial"/>
                <a:cs typeface="Arial"/>
              </a:rPr>
              <a:t>k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hp)</a:t>
            </a:r>
            <a:endParaRPr sz="409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55018" y="2099894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443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036859" y="2104946"/>
            <a:ext cx="47192" cy="5060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11"/>
              </a:spcBef>
            </a:pPr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11"/>
              </a:spcBef>
            </a:pPr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11"/>
              </a:spcBef>
            </a:pPr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11"/>
              </a:spcBef>
            </a:pPr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11"/>
              </a:spcBef>
            </a:pPr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05116" y="2104946"/>
            <a:ext cx="682769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332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Ac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uar</a:t>
            </a:r>
            <a:r>
              <a:rPr sz="409" spc="-3" dirty="0">
                <a:latin typeface="Arial"/>
                <a:cs typeface="Arial"/>
              </a:rPr>
              <a:t>ia</a:t>
            </a:r>
            <a:r>
              <a:rPr sz="409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endParaRPr sz="409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70297" y="2099894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26032" y="2194308"/>
            <a:ext cx="114559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PH</a:t>
            </a:r>
            <a:r>
              <a:rPr sz="409" spc="-10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S 232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ro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agne</a:t>
            </a:r>
            <a:r>
              <a:rPr sz="409" spc="-3" dirty="0">
                <a:latin typeface="Arial"/>
                <a:cs typeface="Arial"/>
              </a:rPr>
              <a:t>ti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(</a:t>
            </a:r>
            <a:r>
              <a:rPr sz="409" spc="-3" dirty="0">
                <a:latin typeface="Arial"/>
                <a:cs typeface="Arial"/>
              </a:rPr>
              <a:t>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ure)</a:t>
            </a:r>
            <a:endParaRPr sz="409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55018" y="2189255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05117" y="2194308"/>
            <a:ext cx="76503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332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spc="-3" dirty="0">
                <a:latin typeface="Arial"/>
                <a:cs typeface="Arial"/>
              </a:rPr>
              <a:t>in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iple</a:t>
            </a:r>
            <a:r>
              <a:rPr sz="409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endParaRPr sz="409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70297" y="2189255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26032" y="2283669"/>
            <a:ext cx="1120919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PH</a:t>
            </a:r>
            <a:r>
              <a:rPr sz="409" spc="-10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S 242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ro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ag.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(+</a:t>
            </a:r>
            <a:r>
              <a:rPr sz="409" spc="-3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wr</a:t>
            </a:r>
            <a:r>
              <a:rPr sz="409" spc="-3" dirty="0">
                <a:latin typeface="Arial"/>
                <a:cs typeface="Arial"/>
              </a:rPr>
              <a:t>k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hp)</a:t>
            </a:r>
            <a:endParaRPr sz="409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55018" y="2278617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443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305116" y="2283669"/>
            <a:ext cx="83646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334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nal</a:t>
            </a:r>
            <a:r>
              <a:rPr sz="409" spc="-3" dirty="0">
                <a:latin typeface="Arial"/>
                <a:cs typeface="Arial"/>
              </a:rPr>
              <a:t>y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s </a:t>
            </a:r>
            <a:r>
              <a:rPr sz="409" dirty="0">
                <a:latin typeface="Arial"/>
                <a:cs typeface="Arial"/>
              </a:rPr>
              <a:t>(F</a:t>
            </a:r>
            <a:r>
              <a:rPr sz="409" spc="-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)</a:t>
            </a:r>
            <a:endParaRPr sz="409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270297" y="2278617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305116" y="2373032"/>
            <a:ext cx="794039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432</a:t>
            </a:r>
            <a:r>
              <a:rPr sz="409" spc="3" dirty="0">
                <a:latin typeface="Arial"/>
                <a:cs typeface="Arial"/>
              </a:rPr>
              <a:t>9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dirty="0">
                <a:latin typeface="Arial"/>
                <a:cs typeface="Arial"/>
              </a:rPr>
              <a:t>u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nal</a:t>
            </a:r>
            <a:r>
              <a:rPr sz="409" spc="-3" dirty="0">
                <a:latin typeface="Arial"/>
                <a:cs typeface="Arial"/>
              </a:rPr>
              <a:t>y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270297" y="2367979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17966" y="2462393"/>
            <a:ext cx="91050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4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3</a:t>
            </a:r>
            <a:r>
              <a:rPr sz="409" b="1" dirty="0">
                <a:latin typeface="Arial"/>
                <a:cs typeface="Arial"/>
              </a:rPr>
              <a:t>  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B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ral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05116" y="2462393"/>
            <a:ext cx="8503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AT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332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obabili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&amp; 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ti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270297" y="2457341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926032" y="2551755"/>
            <a:ext cx="909205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EC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N </a:t>
            </a:r>
            <a:r>
              <a:rPr sz="409" dirty="0">
                <a:latin typeface="Arial"/>
                <a:cs typeface="Arial"/>
              </a:rPr>
              <a:t>230</a:t>
            </a:r>
            <a:r>
              <a:rPr sz="409" spc="3" dirty="0">
                <a:latin typeface="Arial"/>
                <a:cs typeface="Arial"/>
              </a:rPr>
              <a:t>4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spc="-3" dirty="0">
                <a:latin typeface="Arial"/>
                <a:cs typeface="Arial"/>
              </a:rPr>
              <a:t>in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iple</a:t>
            </a:r>
            <a:r>
              <a:rPr sz="409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Econo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55018" y="2546703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305116" y="2551755"/>
            <a:ext cx="574964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AT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333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obabili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y</a:t>
            </a:r>
            <a:endParaRPr sz="409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270297" y="2546703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305117" y="2641116"/>
            <a:ext cx="67237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230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sc</a:t>
            </a:r>
            <a:r>
              <a:rPr sz="409" dirty="0">
                <a:latin typeface="Arial"/>
                <a:cs typeface="Arial"/>
              </a:rPr>
              <a:t>re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endParaRPr sz="409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270297" y="2636064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817966" y="2730479"/>
            <a:ext cx="54682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4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4</a:t>
            </a:r>
            <a:r>
              <a:rPr sz="409" b="1" dirty="0">
                <a:latin typeface="Arial"/>
                <a:cs typeface="Arial"/>
              </a:rPr>
              <a:t>  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po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t </a:t>
            </a:r>
            <a:r>
              <a:rPr sz="409" b="1" spc="-14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re</a:t>
            </a:r>
            <a:r>
              <a:rPr sz="409" b="1" spc="3" dirty="0">
                <a:latin typeface="Arial"/>
                <a:cs typeface="Arial"/>
              </a:rPr>
              <a:t>a</a:t>
            </a:r>
            <a:endParaRPr sz="409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036859" y="2730479"/>
            <a:ext cx="47192" cy="151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11"/>
              </a:spcBef>
            </a:pPr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305116" y="2730479"/>
            <a:ext cx="68580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332</a:t>
            </a:r>
            <a:r>
              <a:rPr sz="409" spc="3" dirty="0">
                <a:latin typeface="Arial"/>
                <a:cs typeface="Arial"/>
              </a:rPr>
              <a:t>3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x A</a:t>
            </a:r>
            <a:r>
              <a:rPr sz="409" dirty="0">
                <a:latin typeface="Arial"/>
                <a:cs typeface="Arial"/>
              </a:rPr>
              <a:t>lgeb</a:t>
            </a:r>
            <a:r>
              <a:rPr sz="409" spc="3" dirty="0">
                <a:latin typeface="Arial"/>
                <a:cs typeface="Arial"/>
              </a:rPr>
              <a:t>ra</a:t>
            </a:r>
            <a:endParaRPr sz="409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270297" y="2725426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926032" y="2819841"/>
            <a:ext cx="101398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2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dirty="0">
                <a:latin typeface="Arial"/>
                <a:cs typeface="Arial"/>
              </a:rPr>
              <a:t>u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ine</a:t>
            </a:r>
            <a:r>
              <a:rPr sz="409" spc="3" dirty="0">
                <a:latin typeface="Arial"/>
                <a:cs typeface="Arial"/>
              </a:rPr>
              <a:t>ss</a:t>
            </a:r>
            <a:r>
              <a:rPr sz="409" spc="-3" dirty="0">
                <a:latin typeface="Arial"/>
                <a:cs typeface="Arial"/>
              </a:rPr>
              <a:t>/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f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3" dirty="0">
                <a:latin typeface="Arial"/>
                <a:cs typeface="Arial"/>
              </a:rPr>
              <a:t>ss</a:t>
            </a:r>
            <a:r>
              <a:rPr sz="409" spc="-3" dirty="0">
                <a:latin typeface="Arial"/>
                <a:cs typeface="Arial"/>
              </a:rPr>
              <a:t>io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spc="7" dirty="0">
                <a:latin typeface="Arial"/>
                <a:cs typeface="Arial"/>
              </a:rPr>
              <a:t>m</a:t>
            </a:r>
            <a:endParaRPr sz="409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855018" y="2814788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305117" y="2819841"/>
            <a:ext cx="997094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AT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438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pplie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R</a:t>
            </a:r>
            <a:r>
              <a:rPr sz="409" dirty="0">
                <a:latin typeface="Arial"/>
                <a:cs typeface="Arial"/>
              </a:rPr>
              <a:t>egre</a:t>
            </a:r>
            <a:r>
              <a:rPr sz="409" spc="3" dirty="0">
                <a:latin typeface="Arial"/>
                <a:cs typeface="Arial"/>
              </a:rPr>
              <a:t>ss</a:t>
            </a:r>
            <a:r>
              <a:rPr sz="409" spc="-3" dirty="0">
                <a:latin typeface="Arial"/>
                <a:cs typeface="Arial"/>
              </a:rPr>
              <a:t>io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nal</a:t>
            </a:r>
            <a:r>
              <a:rPr sz="409" spc="-7" dirty="0">
                <a:latin typeface="Arial"/>
                <a:cs typeface="Arial"/>
              </a:rPr>
              <a:t>y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270297" y="2814788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831474" y="2998564"/>
            <a:ext cx="82088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>
              <a:tabLst>
                <a:tab pos="811768" algn="l"/>
              </a:tabLst>
            </a:pPr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B   </a:t>
            </a:r>
            <a:r>
              <a:rPr sz="409" b="1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U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n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i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v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ers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i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ty C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r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</a:t>
            </a:r>
            <a:r>
              <a:rPr sz="409" b="1" u="sng" spc="-7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C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u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rr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i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c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u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l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u</a:t>
            </a:r>
            <a:r>
              <a:rPr sz="409" b="1" u="sng" spc="7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m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 	</a:t>
            </a:r>
            <a:endParaRPr sz="409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183370" y="2998564"/>
            <a:ext cx="64337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C2 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Ot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er </a:t>
            </a:r>
            <a:r>
              <a:rPr sz="409" b="1" spc="3" dirty="0">
                <a:latin typeface="Arial"/>
                <a:cs typeface="Arial"/>
              </a:rPr>
              <a:t>R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q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reme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3" dirty="0">
                <a:latin typeface="Arial"/>
                <a:cs typeface="Arial"/>
              </a:rPr>
              <a:t>ts</a:t>
            </a:r>
            <a:endParaRPr sz="409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816927" y="3087926"/>
            <a:ext cx="522576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B1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mm</a:t>
            </a:r>
            <a:r>
              <a:rPr sz="409" b="1" spc="-10" dirty="0">
                <a:latin typeface="Arial"/>
                <a:cs typeface="Arial"/>
              </a:rPr>
              <a:t>un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cat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n</a:t>
            </a:r>
            <a:endParaRPr sz="409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036859" y="3087926"/>
            <a:ext cx="4719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305116" y="3087926"/>
            <a:ext cx="985405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SBA 330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s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g</a:t>
            </a:r>
            <a:endParaRPr sz="409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270297" y="3082874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926032" y="3177288"/>
            <a:ext cx="903576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R</a:t>
            </a:r>
            <a:r>
              <a:rPr sz="409" spc="17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S 130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R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po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itio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855018" y="3172235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305116" y="3177288"/>
            <a:ext cx="104601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S 132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pu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er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ogra</a:t>
            </a:r>
            <a:r>
              <a:rPr sz="409" spc="10" dirty="0">
                <a:latin typeface="Arial"/>
                <a:cs typeface="Arial"/>
              </a:rPr>
              <a:t>mm</a:t>
            </a:r>
            <a:r>
              <a:rPr sz="409" spc="-3" dirty="0">
                <a:latin typeface="Arial"/>
                <a:cs typeface="Arial"/>
              </a:rPr>
              <a:t>in</a:t>
            </a:r>
            <a:r>
              <a:rPr sz="409" spc="3" dirty="0">
                <a:latin typeface="Arial"/>
                <a:cs typeface="Arial"/>
              </a:rPr>
              <a:t>g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Sc</a:t>
            </a:r>
            <a:r>
              <a:rPr sz="409" spc="-3" dirty="0">
                <a:latin typeface="Arial"/>
                <a:cs typeface="Arial"/>
              </a:rPr>
              <a:t>i/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dirty="0">
                <a:latin typeface="Arial"/>
                <a:cs typeface="Arial"/>
              </a:rPr>
              <a:t>ngr</a:t>
            </a:r>
            <a:endParaRPr sz="409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270297" y="3172235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926032" y="3266650"/>
            <a:ext cx="91743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R</a:t>
            </a:r>
            <a:r>
              <a:rPr sz="409" spc="17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S 130</a:t>
            </a:r>
            <a:r>
              <a:rPr sz="409" spc="3" dirty="0">
                <a:latin typeface="Arial"/>
                <a:cs typeface="Arial"/>
              </a:rPr>
              <a:t>2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R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po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itio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855018" y="3261597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036859" y="3266650"/>
            <a:ext cx="4719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305116" y="3266650"/>
            <a:ext cx="72649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R</a:t>
            </a:r>
            <a:r>
              <a:rPr sz="409" spc="17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S 335</a:t>
            </a:r>
            <a:r>
              <a:rPr sz="409" spc="3" dirty="0">
                <a:latin typeface="Arial"/>
                <a:cs typeface="Arial"/>
              </a:rPr>
              <a:t>9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hni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7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r</a:t>
            </a:r>
            <a:r>
              <a:rPr sz="409" spc="-3" dirty="0">
                <a:latin typeface="Arial"/>
                <a:cs typeface="Arial"/>
              </a:rPr>
              <a:t>itin</a:t>
            </a:r>
            <a:r>
              <a:rPr sz="409" spc="3" dirty="0">
                <a:latin typeface="Arial"/>
                <a:cs typeface="Arial"/>
              </a:rPr>
              <a:t>g</a:t>
            </a:r>
            <a:endParaRPr sz="409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270297" y="3261597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816927" y="3445373"/>
            <a:ext cx="56024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B2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-14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mer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can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3" dirty="0">
                <a:latin typeface="Arial"/>
                <a:cs typeface="Arial"/>
              </a:rPr>
              <a:t>tory</a:t>
            </a:r>
            <a:endParaRPr sz="409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183369" y="3445373"/>
            <a:ext cx="36628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C3 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ect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926032" y="3534908"/>
            <a:ext cx="84382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H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ST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ry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U</a:t>
            </a:r>
            <a:r>
              <a:rPr sz="409" spc="-3" dirty="0">
                <a:latin typeface="Arial"/>
                <a:cs typeface="Arial"/>
              </a:rPr>
              <a:t>.</a:t>
            </a:r>
            <a:r>
              <a:rPr sz="409" dirty="0">
                <a:latin typeface="Arial"/>
                <a:cs typeface="Arial"/>
              </a:rPr>
              <a:t>S.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186</a:t>
            </a:r>
            <a:r>
              <a:rPr sz="409" spc="3" dirty="0">
                <a:latin typeface="Arial"/>
                <a:cs typeface="Arial"/>
              </a:rPr>
              <a:t>5</a:t>
            </a:r>
            <a:endParaRPr sz="409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855018" y="3529856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466177" y="3534908"/>
            <a:ext cx="94254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add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iti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onal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hou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rs w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it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ad</a:t>
            </a:r>
            <a:r>
              <a:rPr sz="409" spc="14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or appro</a:t>
            </a:r>
            <a:r>
              <a:rPr sz="409" spc="14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al</a:t>
            </a:r>
            <a:endParaRPr sz="409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270297" y="3529856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926032" y="3624270"/>
            <a:ext cx="923925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H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ST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2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ry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U</a:t>
            </a:r>
            <a:r>
              <a:rPr sz="409" spc="-3" dirty="0">
                <a:latin typeface="Arial"/>
                <a:cs typeface="Arial"/>
              </a:rPr>
              <a:t>.</a:t>
            </a:r>
            <a:r>
              <a:rPr sz="409" dirty="0">
                <a:latin typeface="Arial"/>
                <a:cs typeface="Arial"/>
              </a:rPr>
              <a:t>S.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in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186</a:t>
            </a:r>
            <a:r>
              <a:rPr sz="409" spc="3" dirty="0">
                <a:latin typeface="Arial"/>
                <a:cs typeface="Arial"/>
              </a:rPr>
              <a:t>5</a:t>
            </a:r>
            <a:endParaRPr sz="409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855018" y="3619218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816927" y="3802994"/>
            <a:ext cx="94990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B3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-3" dirty="0">
                <a:latin typeface="Arial"/>
                <a:cs typeface="Arial"/>
              </a:rPr>
              <a:t>g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g</a:t>
            </a:r>
            <a:r>
              <a:rPr sz="409" b="1" dirty="0">
                <a:latin typeface="Arial"/>
                <a:cs typeface="Arial"/>
              </a:rPr>
              <a:t>e,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ilo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op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7" dirty="0">
                <a:latin typeface="Arial"/>
                <a:cs typeface="Arial"/>
              </a:rPr>
              <a:t>y</a:t>
            </a:r>
            <a:r>
              <a:rPr sz="409" b="1" dirty="0">
                <a:latin typeface="Arial"/>
                <a:cs typeface="Arial"/>
              </a:rPr>
              <a:t>,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&amp;</a:t>
            </a:r>
            <a:r>
              <a:rPr sz="409" b="1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926032" y="3892355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855018" y="3887303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198957" y="3981717"/>
            <a:ext cx="51045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dirty="0">
                <a:solidFill>
                  <a:srgbClr val="0000FF"/>
                </a:solidFill>
                <a:latin typeface="Arial"/>
                <a:cs typeface="Arial"/>
              </a:rPr>
              <a:t>E    </a:t>
            </a:r>
            <a:r>
              <a:rPr sz="409" b="1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1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</a:rPr>
              <a:t> Fi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816927" y="4071079"/>
            <a:ext cx="101744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B4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10" dirty="0">
                <a:latin typeface="Arial"/>
                <a:cs typeface="Arial"/>
              </a:rPr>
              <a:t>M</a:t>
            </a:r>
            <a:r>
              <a:rPr sz="409" b="1" dirty="0">
                <a:latin typeface="Arial"/>
                <a:cs typeface="Arial"/>
              </a:rPr>
              <a:t>at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emat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-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es</a:t>
            </a:r>
            <a:r>
              <a:rPr sz="409" b="1" spc="-3" dirty="0">
                <a:latin typeface="Arial"/>
                <a:cs typeface="Arial"/>
              </a:rPr>
              <a:t>ig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ated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305117" y="4071079"/>
            <a:ext cx="57756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141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al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ulus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036859" y="4160441"/>
            <a:ext cx="47192" cy="240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11"/>
              </a:spcBef>
            </a:pPr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11"/>
              </a:spcBef>
            </a:pPr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6305117" y="4160441"/>
            <a:ext cx="93085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ACC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230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spc="-3" dirty="0">
                <a:latin typeface="Arial"/>
                <a:cs typeface="Arial"/>
              </a:rPr>
              <a:t>in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iple</a:t>
            </a:r>
            <a:r>
              <a:rPr sz="409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Ac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oun</a:t>
            </a:r>
            <a:r>
              <a:rPr sz="409" spc="-3" dirty="0">
                <a:latin typeface="Arial"/>
                <a:cs typeface="Arial"/>
              </a:rPr>
              <a:t>tin</a:t>
            </a:r>
            <a:r>
              <a:rPr sz="409" spc="3" dirty="0">
                <a:latin typeface="Arial"/>
                <a:cs typeface="Arial"/>
              </a:rPr>
              <a:t>g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270297" y="4155389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816927" y="4249802"/>
            <a:ext cx="138329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B5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Li</a:t>
            </a:r>
            <a:r>
              <a:rPr sz="409" b="1" spc="3" dirty="0">
                <a:latin typeface="Arial"/>
                <a:cs typeface="Arial"/>
              </a:rPr>
              <a:t>fe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7" dirty="0">
                <a:latin typeface="Arial"/>
                <a:cs typeface="Arial"/>
              </a:rPr>
              <a:t>y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-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es</a:t>
            </a:r>
            <a:r>
              <a:rPr sz="409" b="1" spc="-3" dirty="0">
                <a:latin typeface="Arial"/>
                <a:cs typeface="Arial"/>
              </a:rPr>
              <a:t>ig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ated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305116" y="4249802"/>
            <a:ext cx="103303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EC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N </a:t>
            </a:r>
            <a:r>
              <a:rPr sz="409" dirty="0">
                <a:latin typeface="Arial"/>
                <a:cs typeface="Arial"/>
              </a:rPr>
              <a:t>230</a:t>
            </a:r>
            <a:r>
              <a:rPr sz="409" spc="3" dirty="0">
                <a:latin typeface="Arial"/>
                <a:cs typeface="Arial"/>
              </a:rPr>
              <a:t>4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spc="-3" dirty="0">
                <a:latin typeface="Arial"/>
                <a:cs typeface="Arial"/>
              </a:rPr>
              <a:t>in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iple</a:t>
            </a:r>
            <a:r>
              <a:rPr sz="409" spc="3" dirty="0">
                <a:latin typeface="Arial"/>
                <a:cs typeface="Arial"/>
              </a:rPr>
              <a:t>s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roe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ono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305116" y="4339165"/>
            <a:ext cx="66934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-3" dirty="0">
                <a:latin typeface="Arial"/>
                <a:cs typeface="Arial"/>
              </a:rPr>
              <a:t>F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dirty="0">
                <a:latin typeface="Arial"/>
                <a:cs typeface="Arial"/>
              </a:rPr>
              <a:t> 331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dirty="0">
                <a:latin typeface="Arial"/>
                <a:cs typeface="Arial"/>
              </a:rPr>
              <a:t>u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in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F</a:t>
            </a:r>
            <a:r>
              <a:rPr sz="409" dirty="0">
                <a:latin typeface="Arial"/>
                <a:cs typeface="Arial"/>
              </a:rPr>
              <a:t>inan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270297" y="4334112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816927" y="4428527"/>
            <a:ext cx="86287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B6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G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dirty="0">
                <a:latin typeface="Arial"/>
                <a:cs typeface="Arial"/>
              </a:rPr>
              <a:t>er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me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/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3" dirty="0">
                <a:latin typeface="Arial"/>
                <a:cs typeface="Arial"/>
              </a:rPr>
              <a:t>oli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305116" y="4428527"/>
            <a:ext cx="56457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-3" dirty="0">
                <a:latin typeface="Arial"/>
                <a:cs typeface="Arial"/>
              </a:rPr>
              <a:t>F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dirty="0">
                <a:latin typeface="Arial"/>
                <a:cs typeface="Arial"/>
              </a:rPr>
              <a:t> 331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14" dirty="0">
                <a:latin typeface="Arial"/>
                <a:cs typeface="Arial"/>
              </a:rPr>
              <a:t>v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270297" y="4423474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3926032" y="4517888"/>
            <a:ext cx="68017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POLS 231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</a:t>
            </a:r>
            <a:r>
              <a:rPr sz="409" spc="-3" dirty="0">
                <a:latin typeface="Arial"/>
                <a:cs typeface="Arial"/>
              </a:rPr>
              <a:t>oliti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855018" y="4512836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036859" y="4517888"/>
            <a:ext cx="47192" cy="151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11"/>
              </a:spcBef>
            </a:pPr>
            <a:r>
              <a:rPr sz="409" i="1" spc="3" dirty="0">
                <a:latin typeface="Arial"/>
                <a:cs typeface="Arial"/>
              </a:rPr>
              <a:t>3</a:t>
            </a:r>
            <a:endParaRPr sz="409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305116" y="4517888"/>
            <a:ext cx="866775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-3" dirty="0">
                <a:latin typeface="Arial"/>
                <a:cs typeface="Arial"/>
              </a:rPr>
              <a:t>F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dirty="0">
                <a:latin typeface="Arial"/>
                <a:cs typeface="Arial"/>
              </a:rPr>
              <a:t> 332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oney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api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ar</a:t>
            </a:r>
            <a:r>
              <a:rPr sz="409" spc="-3" dirty="0">
                <a:latin typeface="Arial"/>
                <a:cs typeface="Arial"/>
              </a:rPr>
              <a:t>k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270297" y="4512836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3926032" y="4607250"/>
            <a:ext cx="91873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POLS 231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A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Go</a:t>
            </a:r>
            <a:r>
              <a:rPr sz="409" spc="10" dirty="0">
                <a:latin typeface="Arial"/>
                <a:cs typeface="Arial"/>
              </a:rPr>
              <a:t>v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P</a:t>
            </a:r>
            <a:r>
              <a:rPr sz="409" spc="-3" dirty="0">
                <a:latin typeface="Arial"/>
                <a:cs typeface="Arial"/>
              </a:rPr>
              <a:t>oliti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855018" y="4602198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305116" y="4607250"/>
            <a:ext cx="134778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ele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x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hou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rs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F</a:t>
            </a:r>
            <a:r>
              <a:rPr sz="409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 at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430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le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el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xc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ept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F</a:t>
            </a:r>
            <a:r>
              <a:rPr sz="409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 439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409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305117" y="4696612"/>
            <a:ext cx="244186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-3" dirty="0">
                <a:latin typeface="Arial"/>
                <a:cs typeface="Arial"/>
              </a:rPr>
              <a:t>F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dirty="0">
                <a:latin typeface="Arial"/>
                <a:cs typeface="Arial"/>
              </a:rPr>
              <a:t> 43</a:t>
            </a:r>
            <a:r>
              <a:rPr sz="409" spc="-10" dirty="0">
                <a:latin typeface="Arial"/>
                <a:cs typeface="Arial"/>
              </a:rPr>
              <a:t>X</a:t>
            </a:r>
            <a:r>
              <a:rPr sz="409" dirty="0">
                <a:latin typeface="Arial"/>
                <a:cs typeface="Arial"/>
              </a:rPr>
              <a:t>X</a:t>
            </a:r>
            <a:endParaRPr sz="409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270297" y="4691559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816927" y="4785974"/>
            <a:ext cx="148416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B7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B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ral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-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es</a:t>
            </a:r>
            <a:r>
              <a:rPr sz="409" b="1" spc="-3" dirty="0">
                <a:latin typeface="Arial"/>
                <a:cs typeface="Arial"/>
              </a:rPr>
              <a:t>ig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ated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305117" y="4785974"/>
            <a:ext cx="244186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-3" dirty="0">
                <a:latin typeface="Arial"/>
                <a:cs typeface="Arial"/>
              </a:rPr>
              <a:t>F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dirty="0">
                <a:latin typeface="Arial"/>
                <a:cs typeface="Arial"/>
              </a:rPr>
              <a:t> 43</a:t>
            </a:r>
            <a:r>
              <a:rPr sz="409" spc="-10" dirty="0">
                <a:latin typeface="Arial"/>
                <a:cs typeface="Arial"/>
              </a:rPr>
              <a:t>X</a:t>
            </a:r>
            <a:r>
              <a:rPr sz="409" dirty="0">
                <a:latin typeface="Arial"/>
                <a:cs typeface="Arial"/>
              </a:rPr>
              <a:t>X</a:t>
            </a:r>
            <a:endParaRPr sz="409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8270297" y="4780921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3816926" y="4964697"/>
            <a:ext cx="452005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B8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Cr</a:t>
            </a:r>
            <a:r>
              <a:rPr sz="409" b="1" dirty="0">
                <a:latin typeface="Arial"/>
                <a:cs typeface="Arial"/>
              </a:rPr>
              <a:t>eat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-14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rts</a:t>
            </a:r>
            <a:endParaRPr sz="409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926032" y="5054319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5855018" y="5049266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201035" y="5054319"/>
            <a:ext cx="748145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dirty="0">
                <a:solidFill>
                  <a:srgbClr val="0000FF"/>
                </a:solidFill>
                <a:latin typeface="Arial"/>
                <a:cs typeface="Arial"/>
              </a:rPr>
              <a:t>F    </a:t>
            </a:r>
            <a:r>
              <a:rPr sz="409" b="1" spc="-7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spc="-14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409" b="1" spc="-3" dirty="0">
                <a:solidFill>
                  <a:srgbClr val="0000FF"/>
                </a:solidFill>
                <a:latin typeface="Arial"/>
                <a:cs typeface="Arial"/>
              </a:rPr>
              <a:t>ddi</a:t>
            </a:r>
            <a:r>
              <a:rPr sz="409" b="1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409" b="1" spc="-3" dirty="0">
                <a:solidFill>
                  <a:srgbClr val="0000FF"/>
                </a:solidFill>
                <a:latin typeface="Arial"/>
                <a:cs typeface="Arial"/>
              </a:rPr>
              <a:t>io</a:t>
            </a:r>
            <a:r>
              <a:rPr sz="409" b="1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409" b="1" dirty="0">
                <a:solidFill>
                  <a:srgbClr val="0000FF"/>
                </a:solidFill>
                <a:latin typeface="Arial"/>
                <a:cs typeface="Arial"/>
              </a:rPr>
              <a:t>al</a:t>
            </a:r>
            <a:r>
              <a:rPr sz="409" b="1" spc="-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409" b="1" spc="-3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409" b="1" spc="-1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rs</a:t>
            </a:r>
            <a:r>
              <a:rPr sz="409" b="1" spc="-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spc="-14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409" b="1" spc="-3" dirty="0">
                <a:solidFill>
                  <a:srgbClr val="0000FF"/>
                </a:solidFill>
                <a:latin typeface="Arial"/>
                <a:cs typeface="Arial"/>
              </a:rPr>
              <a:t>ppli</a:t>
            </a:r>
            <a:r>
              <a:rPr sz="409" b="1" dirty="0">
                <a:solidFill>
                  <a:srgbClr val="0000FF"/>
                </a:solidFill>
                <a:latin typeface="Arial"/>
                <a:cs typeface="Arial"/>
              </a:rPr>
              <a:t>ed</a:t>
            </a:r>
            <a:endParaRPr sz="409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8270297" y="5049266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6</a:t>
            </a:r>
            <a:endParaRPr sz="443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3816927" y="5233043"/>
            <a:ext cx="1304059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B9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po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t </a:t>
            </a:r>
            <a:r>
              <a:rPr sz="409" b="1" spc="-14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re</a:t>
            </a:r>
            <a:r>
              <a:rPr sz="409" b="1" spc="3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O</a:t>
            </a:r>
            <a:r>
              <a:rPr sz="409" b="1" spc="-3" dirty="0">
                <a:latin typeface="Arial"/>
                <a:cs typeface="Arial"/>
              </a:rPr>
              <a:t>p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n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-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es</a:t>
            </a:r>
            <a:r>
              <a:rPr sz="409" b="1" spc="-3" dirty="0">
                <a:latin typeface="Arial"/>
                <a:cs typeface="Arial"/>
              </a:rPr>
              <a:t>ig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ated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3926032" y="5322405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5855018" y="5317352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4475884" y="5411766"/>
            <a:ext cx="65549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dirty="0">
                <a:latin typeface="Arial"/>
                <a:cs typeface="Arial"/>
              </a:rPr>
              <a:t>rr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7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tot</a:t>
            </a:r>
            <a:r>
              <a:rPr sz="409" b="1" spc="-3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l</a:t>
            </a:r>
            <a:endParaRPr sz="409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5647199" y="5406714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latin typeface="Arial"/>
                <a:cs typeface="Arial"/>
              </a:rPr>
              <a:t>0</a:t>
            </a:r>
            <a:endParaRPr sz="443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5838392" y="5406714"/>
            <a:ext cx="83993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45</a:t>
            </a:r>
            <a:endParaRPr sz="443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5826961" y="5590489"/>
            <a:ext cx="10650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Hrs</a:t>
            </a:r>
            <a:endParaRPr sz="409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6022311" y="6037264"/>
            <a:ext cx="7576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i="1" dirty="0">
                <a:latin typeface="Arial"/>
                <a:cs typeface="Arial"/>
              </a:rPr>
              <a:t>45</a:t>
            </a:r>
            <a:endParaRPr sz="409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6791411" y="6037264"/>
            <a:ext cx="75507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g</a:t>
            </a:r>
            <a:r>
              <a:rPr sz="409" b="1" dirty="0">
                <a:latin typeface="Arial"/>
                <a:cs typeface="Arial"/>
              </a:rPr>
              <a:t>re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R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q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reme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t 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tot</a:t>
            </a:r>
            <a:r>
              <a:rPr sz="409" b="1" spc="-3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l</a:t>
            </a:r>
            <a:endParaRPr sz="409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8062479" y="6032212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latin typeface="Arial"/>
                <a:cs typeface="Arial"/>
              </a:rPr>
              <a:t>0</a:t>
            </a:r>
            <a:endParaRPr sz="443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8253672" y="6032212"/>
            <a:ext cx="83993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75</a:t>
            </a:r>
            <a:endParaRPr sz="443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857096" y="6120392"/>
            <a:ext cx="4719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409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7250690" y="6120392"/>
            <a:ext cx="31086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tal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3" dirty="0">
                <a:latin typeface="Arial"/>
                <a:cs typeface="Arial"/>
              </a:rPr>
              <a:t>rs</a:t>
            </a:r>
            <a:endParaRPr sz="409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8062479" y="6115339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latin typeface="Arial"/>
                <a:cs typeface="Arial"/>
              </a:rPr>
              <a:t>0</a:t>
            </a:r>
            <a:endParaRPr sz="443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8237047" y="6115339"/>
            <a:ext cx="117331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120</a:t>
            </a:r>
            <a:endParaRPr sz="443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8187516" y="6285254"/>
            <a:ext cx="207818" cy="78611"/>
          </a:xfrm>
          <a:prstGeom prst="rect">
            <a:avLst/>
          </a:prstGeom>
          <a:ln w="19558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5892"/>
            <a:r>
              <a:rPr sz="511" b="1" spc="-3" dirty="0">
                <a:latin typeface="Arial"/>
                <a:cs typeface="Arial"/>
              </a:rPr>
              <a:t>120</a:t>
            </a:r>
            <a:endParaRPr sz="511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401974" y="669845"/>
            <a:ext cx="1166379" cy="2713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4" marR="3464" indent="199154">
              <a:lnSpc>
                <a:spcPct val="132300"/>
              </a:lnSpc>
            </a:pPr>
            <a:r>
              <a:rPr sz="443" b="1" spc="10" dirty="0">
                <a:latin typeface="Arial"/>
                <a:cs typeface="Arial"/>
              </a:rPr>
              <a:t>Co</a:t>
            </a:r>
            <a:r>
              <a:rPr sz="443" b="1" spc="7" dirty="0">
                <a:latin typeface="Arial"/>
                <a:cs typeface="Arial"/>
              </a:rPr>
              <a:t>llege </a:t>
            </a:r>
            <a:r>
              <a:rPr sz="443" b="1" spc="10" dirty="0">
                <a:latin typeface="Arial"/>
                <a:cs typeface="Arial"/>
              </a:rPr>
              <a:t>of</a:t>
            </a:r>
            <a:r>
              <a:rPr sz="443" b="1" spc="7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Science</a:t>
            </a:r>
            <a:r>
              <a:rPr sz="443" b="1" spc="3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Bachelor</a:t>
            </a:r>
            <a:r>
              <a:rPr sz="443" b="1" spc="3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of</a:t>
            </a:r>
            <a:r>
              <a:rPr sz="443" b="1" spc="7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Science</a:t>
            </a:r>
            <a:r>
              <a:rPr sz="443" b="1" spc="7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Deg</a:t>
            </a:r>
            <a:r>
              <a:rPr sz="443" b="1" spc="3" dirty="0">
                <a:latin typeface="Arial"/>
                <a:cs typeface="Arial"/>
              </a:rPr>
              <a:t>r</a:t>
            </a:r>
            <a:r>
              <a:rPr sz="443" b="1" spc="10" dirty="0">
                <a:latin typeface="Arial"/>
                <a:cs typeface="Arial"/>
              </a:rPr>
              <a:t>ee</a:t>
            </a:r>
            <a:r>
              <a:rPr sz="443" b="1" spc="7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Plan</a:t>
            </a:r>
            <a:endParaRPr sz="443">
              <a:latin typeface="Arial"/>
              <a:cs typeface="Arial"/>
            </a:endParaRPr>
          </a:p>
          <a:p>
            <a:pPr marL="8659">
              <a:spcBef>
                <a:spcPts val="102"/>
              </a:spcBef>
            </a:pPr>
            <a:r>
              <a:rPr sz="511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M</a:t>
            </a:r>
            <a:r>
              <a:rPr sz="511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at</a:t>
            </a:r>
            <a:r>
              <a:rPr sz="511" b="1" u="sng" spc="-7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h</a:t>
            </a:r>
            <a:r>
              <a:rPr sz="511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emat</a:t>
            </a:r>
            <a:r>
              <a:rPr sz="511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i</a:t>
            </a:r>
            <a:r>
              <a:rPr sz="511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cs</a:t>
            </a:r>
            <a:r>
              <a:rPr sz="511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 -</a:t>
            </a:r>
            <a:r>
              <a:rPr sz="511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 </a:t>
            </a:r>
            <a:r>
              <a:rPr sz="511" b="1" u="sng" spc="-7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A</a:t>
            </a:r>
            <a:r>
              <a:rPr sz="511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ct</a:t>
            </a:r>
            <a:r>
              <a:rPr sz="511" b="1" u="sng" spc="-7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u</a:t>
            </a:r>
            <a:r>
              <a:rPr sz="511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a</a:t>
            </a:r>
            <a:r>
              <a:rPr sz="511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r</a:t>
            </a:r>
            <a:r>
              <a:rPr sz="511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i</a:t>
            </a:r>
            <a:r>
              <a:rPr sz="511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al</a:t>
            </a:r>
            <a:r>
              <a:rPr sz="511" b="1" u="sng" spc="7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 </a:t>
            </a:r>
            <a:r>
              <a:rPr sz="511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Sci</a:t>
            </a:r>
            <a:r>
              <a:rPr sz="511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e</a:t>
            </a:r>
            <a:r>
              <a:rPr sz="511" b="1" u="sng" spc="-7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n</a:t>
            </a:r>
            <a:r>
              <a:rPr sz="511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ce</a:t>
            </a:r>
            <a:endParaRPr sz="511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3926032" y="5590489"/>
            <a:ext cx="59531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N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3" dirty="0">
                <a:latin typeface="Arial"/>
                <a:cs typeface="Arial"/>
              </a:rPr>
              <a:t>-Pr</a:t>
            </a:r>
            <a:r>
              <a:rPr sz="409" b="1" spc="-3" dirty="0">
                <a:latin typeface="Arial"/>
                <a:cs typeface="Arial"/>
              </a:rPr>
              <a:t>og</a:t>
            </a:r>
            <a:r>
              <a:rPr sz="409" b="1" dirty="0">
                <a:latin typeface="Arial"/>
                <a:cs typeface="Arial"/>
              </a:rPr>
              <a:t>ra</a:t>
            </a:r>
            <a:r>
              <a:rPr sz="409" b="1" spc="7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ect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8100926" y="579128"/>
            <a:ext cx="182274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0" dirty="0">
                <a:latin typeface="Arial"/>
                <a:cs typeface="Arial"/>
              </a:rPr>
              <a:t>In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6880774" y="569024"/>
            <a:ext cx="158894" cy="78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1" b="1" spc="-7" dirty="0">
                <a:latin typeface="Arial"/>
                <a:cs typeface="Arial"/>
              </a:rPr>
              <a:t>D</a:t>
            </a:r>
            <a:r>
              <a:rPr sz="511" b="1" spc="-3" dirty="0">
                <a:latin typeface="Arial"/>
                <a:cs typeface="Arial"/>
              </a:rPr>
              <a:t>ate</a:t>
            </a:r>
            <a:endParaRPr sz="511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093364" y="6120392"/>
            <a:ext cx="66198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tal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N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3" dirty="0">
                <a:latin typeface="Arial"/>
                <a:cs typeface="Arial"/>
              </a:rPr>
              <a:t>-Pr</a:t>
            </a:r>
            <a:r>
              <a:rPr sz="409" b="1" spc="-3" dirty="0">
                <a:latin typeface="Arial"/>
                <a:cs typeface="Arial"/>
              </a:rPr>
              <a:t>og</a:t>
            </a:r>
            <a:r>
              <a:rPr sz="409" b="1" dirty="0">
                <a:latin typeface="Arial"/>
                <a:cs typeface="Arial"/>
              </a:rPr>
              <a:t>ra</a:t>
            </a:r>
            <a:r>
              <a:rPr sz="409" b="1" spc="7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3" dirty="0">
                <a:latin typeface="Arial"/>
                <a:cs typeface="Arial"/>
              </a:rPr>
              <a:t>rs</a:t>
            </a:r>
            <a:endParaRPr sz="409">
              <a:latin typeface="Arial"/>
              <a:cs typeface="Arial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3794414" y="565265"/>
            <a:ext cx="1771217" cy="0"/>
          </a:xfrm>
          <a:custGeom>
            <a:avLst/>
            <a:gdLst/>
            <a:ahLst/>
            <a:cxnLst/>
            <a:rect l="l" t="t" r="r" b="b"/>
            <a:pathLst>
              <a:path w="2597785">
                <a:moveTo>
                  <a:pt x="0" y="0"/>
                </a:moveTo>
                <a:lnTo>
                  <a:pt x="2597531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7" name="object 137"/>
          <p:cNvSpPr/>
          <p:nvPr/>
        </p:nvSpPr>
        <p:spPr>
          <a:xfrm>
            <a:off x="6141113" y="565265"/>
            <a:ext cx="1631806" cy="0"/>
          </a:xfrm>
          <a:custGeom>
            <a:avLst/>
            <a:gdLst/>
            <a:ahLst/>
            <a:cxnLst/>
            <a:rect l="l" t="t" r="r" b="b"/>
            <a:pathLst>
              <a:path w="2393315">
                <a:moveTo>
                  <a:pt x="0" y="0"/>
                </a:moveTo>
                <a:lnTo>
                  <a:pt x="2393315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8" name="object 138"/>
          <p:cNvSpPr/>
          <p:nvPr/>
        </p:nvSpPr>
        <p:spPr>
          <a:xfrm>
            <a:off x="3794414" y="1369694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5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9" name="object 139"/>
          <p:cNvSpPr/>
          <p:nvPr/>
        </p:nvSpPr>
        <p:spPr>
          <a:xfrm>
            <a:off x="3794414" y="1459057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0" name="object 140"/>
          <p:cNvSpPr/>
          <p:nvPr/>
        </p:nvSpPr>
        <p:spPr>
          <a:xfrm>
            <a:off x="8395334" y="482138"/>
            <a:ext cx="0" cy="891020"/>
          </a:xfrm>
          <a:custGeom>
            <a:avLst/>
            <a:gdLst/>
            <a:ahLst/>
            <a:cxnLst/>
            <a:rect l="l" t="t" r="r" b="b"/>
            <a:pathLst>
              <a:path h="1306830">
                <a:moveTo>
                  <a:pt x="0" y="0"/>
                </a:moveTo>
                <a:lnTo>
                  <a:pt x="0" y="1306322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1" name="object 141"/>
          <p:cNvSpPr/>
          <p:nvPr/>
        </p:nvSpPr>
        <p:spPr>
          <a:xfrm>
            <a:off x="3794414" y="1548419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2" name="object 142"/>
          <p:cNvSpPr/>
          <p:nvPr/>
        </p:nvSpPr>
        <p:spPr>
          <a:xfrm>
            <a:off x="3794414" y="163778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3" name="object 143"/>
          <p:cNvSpPr/>
          <p:nvPr/>
        </p:nvSpPr>
        <p:spPr>
          <a:xfrm>
            <a:off x="3794414" y="1727142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4" name="object 144"/>
          <p:cNvSpPr/>
          <p:nvPr/>
        </p:nvSpPr>
        <p:spPr>
          <a:xfrm>
            <a:off x="7771880" y="1372812"/>
            <a:ext cx="0" cy="268432"/>
          </a:xfrm>
          <a:custGeom>
            <a:avLst/>
            <a:gdLst/>
            <a:ahLst/>
            <a:cxnLst/>
            <a:rect l="l" t="t" r="r" b="b"/>
            <a:pathLst>
              <a:path h="393700">
                <a:moveTo>
                  <a:pt x="0" y="0"/>
                </a:moveTo>
                <a:lnTo>
                  <a:pt x="0" y="393192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5" name="object 145"/>
          <p:cNvSpPr/>
          <p:nvPr/>
        </p:nvSpPr>
        <p:spPr>
          <a:xfrm>
            <a:off x="7979698" y="1372812"/>
            <a:ext cx="0" cy="268432"/>
          </a:xfrm>
          <a:custGeom>
            <a:avLst/>
            <a:gdLst/>
            <a:ahLst/>
            <a:cxnLst/>
            <a:rect l="l" t="t" r="r" b="b"/>
            <a:pathLst>
              <a:path h="393700">
                <a:moveTo>
                  <a:pt x="0" y="0"/>
                </a:moveTo>
                <a:lnTo>
                  <a:pt x="0" y="393192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6" name="object 146"/>
          <p:cNvSpPr/>
          <p:nvPr/>
        </p:nvSpPr>
        <p:spPr>
          <a:xfrm>
            <a:off x="8187516" y="1372812"/>
            <a:ext cx="0" cy="268432"/>
          </a:xfrm>
          <a:custGeom>
            <a:avLst/>
            <a:gdLst/>
            <a:ahLst/>
            <a:cxnLst/>
            <a:rect l="l" t="t" r="r" b="b"/>
            <a:pathLst>
              <a:path h="393700">
                <a:moveTo>
                  <a:pt x="0" y="0"/>
                </a:moveTo>
                <a:lnTo>
                  <a:pt x="0" y="393192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7" name="object 147"/>
          <p:cNvSpPr/>
          <p:nvPr/>
        </p:nvSpPr>
        <p:spPr>
          <a:xfrm>
            <a:off x="3794414" y="1816503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8" name="object 148"/>
          <p:cNvSpPr/>
          <p:nvPr/>
        </p:nvSpPr>
        <p:spPr>
          <a:xfrm>
            <a:off x="3794414" y="1905866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9" name="object 149"/>
          <p:cNvSpPr/>
          <p:nvPr/>
        </p:nvSpPr>
        <p:spPr>
          <a:xfrm>
            <a:off x="3794414" y="1995227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0" name="object 150"/>
          <p:cNvSpPr/>
          <p:nvPr/>
        </p:nvSpPr>
        <p:spPr>
          <a:xfrm>
            <a:off x="3794414" y="208459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1" name="object 151"/>
          <p:cNvSpPr/>
          <p:nvPr/>
        </p:nvSpPr>
        <p:spPr>
          <a:xfrm>
            <a:off x="3794414" y="217421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2" name="object 152"/>
          <p:cNvSpPr/>
          <p:nvPr/>
        </p:nvSpPr>
        <p:spPr>
          <a:xfrm>
            <a:off x="3794414" y="2263573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3" name="object 153"/>
          <p:cNvSpPr/>
          <p:nvPr/>
        </p:nvSpPr>
        <p:spPr>
          <a:xfrm>
            <a:off x="3794414" y="2352935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4" name="object 154"/>
          <p:cNvSpPr/>
          <p:nvPr/>
        </p:nvSpPr>
        <p:spPr>
          <a:xfrm>
            <a:off x="3794414" y="2442296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5" name="object 155"/>
          <p:cNvSpPr/>
          <p:nvPr/>
        </p:nvSpPr>
        <p:spPr>
          <a:xfrm>
            <a:off x="3794414" y="253165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6" name="object 156"/>
          <p:cNvSpPr/>
          <p:nvPr/>
        </p:nvSpPr>
        <p:spPr>
          <a:xfrm>
            <a:off x="3794414" y="262102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7" name="object 157"/>
          <p:cNvSpPr/>
          <p:nvPr/>
        </p:nvSpPr>
        <p:spPr>
          <a:xfrm>
            <a:off x="3794414" y="2710382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8" name="object 158"/>
          <p:cNvSpPr/>
          <p:nvPr/>
        </p:nvSpPr>
        <p:spPr>
          <a:xfrm>
            <a:off x="3794414" y="2799744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9" name="object 159"/>
          <p:cNvSpPr/>
          <p:nvPr/>
        </p:nvSpPr>
        <p:spPr>
          <a:xfrm>
            <a:off x="3794414" y="2889105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0" name="object 160"/>
          <p:cNvSpPr/>
          <p:nvPr/>
        </p:nvSpPr>
        <p:spPr>
          <a:xfrm>
            <a:off x="3794414" y="297846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1" name="object 161"/>
          <p:cNvSpPr/>
          <p:nvPr/>
        </p:nvSpPr>
        <p:spPr>
          <a:xfrm>
            <a:off x="3794414" y="3067829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2" name="object 162"/>
          <p:cNvSpPr/>
          <p:nvPr/>
        </p:nvSpPr>
        <p:spPr>
          <a:xfrm>
            <a:off x="3794414" y="315719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3" name="object 163"/>
          <p:cNvSpPr/>
          <p:nvPr/>
        </p:nvSpPr>
        <p:spPr>
          <a:xfrm>
            <a:off x="8395334" y="1456026"/>
            <a:ext cx="0" cy="1704542"/>
          </a:xfrm>
          <a:custGeom>
            <a:avLst/>
            <a:gdLst/>
            <a:ahLst/>
            <a:cxnLst/>
            <a:rect l="l" t="t" r="r" b="b"/>
            <a:pathLst>
              <a:path h="2499995">
                <a:moveTo>
                  <a:pt x="0" y="0"/>
                </a:moveTo>
                <a:lnTo>
                  <a:pt x="0" y="2499613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4" name="object 164"/>
          <p:cNvSpPr/>
          <p:nvPr/>
        </p:nvSpPr>
        <p:spPr>
          <a:xfrm>
            <a:off x="3794414" y="3246552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5" name="object 165"/>
          <p:cNvSpPr/>
          <p:nvPr/>
        </p:nvSpPr>
        <p:spPr>
          <a:xfrm>
            <a:off x="8395334" y="3160309"/>
            <a:ext cx="0" cy="83127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0"/>
                </a:moveTo>
                <a:lnTo>
                  <a:pt x="0" y="12192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6" name="object 166"/>
          <p:cNvSpPr/>
          <p:nvPr/>
        </p:nvSpPr>
        <p:spPr>
          <a:xfrm>
            <a:off x="3794414" y="3335915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7" name="object 167"/>
          <p:cNvSpPr/>
          <p:nvPr/>
        </p:nvSpPr>
        <p:spPr>
          <a:xfrm>
            <a:off x="3794414" y="3425277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8" name="object 168"/>
          <p:cNvSpPr/>
          <p:nvPr/>
        </p:nvSpPr>
        <p:spPr>
          <a:xfrm>
            <a:off x="3794414" y="351463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9" name="object 169"/>
          <p:cNvSpPr/>
          <p:nvPr/>
        </p:nvSpPr>
        <p:spPr>
          <a:xfrm>
            <a:off x="3794414" y="3604173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0" name="object 170"/>
          <p:cNvSpPr/>
          <p:nvPr/>
        </p:nvSpPr>
        <p:spPr>
          <a:xfrm>
            <a:off x="3794414" y="3693535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1" name="object 171"/>
          <p:cNvSpPr/>
          <p:nvPr/>
        </p:nvSpPr>
        <p:spPr>
          <a:xfrm>
            <a:off x="3794414" y="3782896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2" name="object 172"/>
          <p:cNvSpPr/>
          <p:nvPr/>
        </p:nvSpPr>
        <p:spPr>
          <a:xfrm>
            <a:off x="3794414" y="3872259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3" name="object 173"/>
          <p:cNvSpPr/>
          <p:nvPr/>
        </p:nvSpPr>
        <p:spPr>
          <a:xfrm>
            <a:off x="3794414" y="3961621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4" name="object 174"/>
          <p:cNvSpPr/>
          <p:nvPr/>
        </p:nvSpPr>
        <p:spPr>
          <a:xfrm>
            <a:off x="3794414" y="4050982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5" name="object 175"/>
          <p:cNvSpPr/>
          <p:nvPr/>
        </p:nvSpPr>
        <p:spPr>
          <a:xfrm>
            <a:off x="3794414" y="4140344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6" name="object 176"/>
          <p:cNvSpPr/>
          <p:nvPr/>
        </p:nvSpPr>
        <p:spPr>
          <a:xfrm>
            <a:off x="7771880" y="1730260"/>
            <a:ext cx="0" cy="2324099"/>
          </a:xfrm>
          <a:custGeom>
            <a:avLst/>
            <a:gdLst/>
            <a:ahLst/>
            <a:cxnLst/>
            <a:rect l="l" t="t" r="r" b="b"/>
            <a:pathLst>
              <a:path h="3408679">
                <a:moveTo>
                  <a:pt x="0" y="0"/>
                </a:moveTo>
                <a:lnTo>
                  <a:pt x="0" y="340829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7" name="object 177"/>
          <p:cNvSpPr/>
          <p:nvPr/>
        </p:nvSpPr>
        <p:spPr>
          <a:xfrm>
            <a:off x="7979698" y="1730260"/>
            <a:ext cx="0" cy="2324099"/>
          </a:xfrm>
          <a:custGeom>
            <a:avLst/>
            <a:gdLst/>
            <a:ahLst/>
            <a:cxnLst/>
            <a:rect l="l" t="t" r="r" b="b"/>
            <a:pathLst>
              <a:path h="3408679">
                <a:moveTo>
                  <a:pt x="0" y="0"/>
                </a:moveTo>
                <a:lnTo>
                  <a:pt x="0" y="340829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8" name="object 178"/>
          <p:cNvSpPr/>
          <p:nvPr/>
        </p:nvSpPr>
        <p:spPr>
          <a:xfrm>
            <a:off x="8187516" y="1730260"/>
            <a:ext cx="0" cy="2324099"/>
          </a:xfrm>
          <a:custGeom>
            <a:avLst/>
            <a:gdLst/>
            <a:ahLst/>
            <a:cxnLst/>
            <a:rect l="l" t="t" r="r" b="b"/>
            <a:pathLst>
              <a:path h="3408679">
                <a:moveTo>
                  <a:pt x="0" y="0"/>
                </a:moveTo>
                <a:lnTo>
                  <a:pt x="0" y="340829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9" name="object 179"/>
          <p:cNvSpPr/>
          <p:nvPr/>
        </p:nvSpPr>
        <p:spPr>
          <a:xfrm>
            <a:off x="3794414" y="4229706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0" name="object 180"/>
          <p:cNvSpPr/>
          <p:nvPr/>
        </p:nvSpPr>
        <p:spPr>
          <a:xfrm>
            <a:off x="5148782" y="1372811"/>
            <a:ext cx="0" cy="2860098"/>
          </a:xfrm>
          <a:custGeom>
            <a:avLst/>
            <a:gdLst/>
            <a:ahLst/>
            <a:cxnLst/>
            <a:rect l="l" t="t" r="r" b="b"/>
            <a:pathLst>
              <a:path h="4194810">
                <a:moveTo>
                  <a:pt x="0" y="0"/>
                </a:moveTo>
                <a:lnTo>
                  <a:pt x="0" y="419468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1" name="object 181"/>
          <p:cNvSpPr/>
          <p:nvPr/>
        </p:nvSpPr>
        <p:spPr>
          <a:xfrm>
            <a:off x="3794414" y="431906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2" name="object 182"/>
          <p:cNvSpPr/>
          <p:nvPr/>
        </p:nvSpPr>
        <p:spPr>
          <a:xfrm>
            <a:off x="7771880" y="4143462"/>
            <a:ext cx="0" cy="89622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3" name="object 183"/>
          <p:cNvSpPr/>
          <p:nvPr/>
        </p:nvSpPr>
        <p:spPr>
          <a:xfrm>
            <a:off x="7979698" y="4143462"/>
            <a:ext cx="0" cy="89622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4" name="object 184"/>
          <p:cNvSpPr/>
          <p:nvPr/>
        </p:nvSpPr>
        <p:spPr>
          <a:xfrm>
            <a:off x="8187516" y="4143462"/>
            <a:ext cx="0" cy="89622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06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5" name="object 185"/>
          <p:cNvSpPr/>
          <p:nvPr/>
        </p:nvSpPr>
        <p:spPr>
          <a:xfrm>
            <a:off x="3794414" y="4408429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6" name="object 186"/>
          <p:cNvSpPr/>
          <p:nvPr/>
        </p:nvSpPr>
        <p:spPr>
          <a:xfrm>
            <a:off x="3794414" y="4497791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7" name="object 187"/>
          <p:cNvSpPr/>
          <p:nvPr/>
        </p:nvSpPr>
        <p:spPr>
          <a:xfrm>
            <a:off x="3794414" y="4587153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8" name="object 188"/>
          <p:cNvSpPr/>
          <p:nvPr/>
        </p:nvSpPr>
        <p:spPr>
          <a:xfrm>
            <a:off x="3794414" y="4676515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9" name="object 189"/>
          <p:cNvSpPr/>
          <p:nvPr/>
        </p:nvSpPr>
        <p:spPr>
          <a:xfrm>
            <a:off x="7564062" y="1372812"/>
            <a:ext cx="0" cy="3217718"/>
          </a:xfrm>
          <a:custGeom>
            <a:avLst/>
            <a:gdLst/>
            <a:ahLst/>
            <a:cxnLst/>
            <a:rect l="l" t="t" r="r" b="b"/>
            <a:pathLst>
              <a:path h="4719320">
                <a:moveTo>
                  <a:pt x="0" y="0"/>
                </a:moveTo>
                <a:lnTo>
                  <a:pt x="0" y="471893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0" name="object 190"/>
          <p:cNvSpPr/>
          <p:nvPr/>
        </p:nvSpPr>
        <p:spPr>
          <a:xfrm>
            <a:off x="3794414" y="4765877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1" name="object 191"/>
          <p:cNvSpPr/>
          <p:nvPr/>
        </p:nvSpPr>
        <p:spPr>
          <a:xfrm>
            <a:off x="5148782" y="4322185"/>
            <a:ext cx="0" cy="446809"/>
          </a:xfrm>
          <a:custGeom>
            <a:avLst/>
            <a:gdLst/>
            <a:ahLst/>
            <a:cxnLst/>
            <a:rect l="l" t="t" r="r" b="b"/>
            <a:pathLst>
              <a:path h="655320">
                <a:moveTo>
                  <a:pt x="0" y="0"/>
                </a:moveTo>
                <a:lnTo>
                  <a:pt x="0" y="65532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2" name="object 192"/>
          <p:cNvSpPr/>
          <p:nvPr/>
        </p:nvSpPr>
        <p:spPr>
          <a:xfrm>
            <a:off x="3794414" y="485523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3" name="object 193"/>
          <p:cNvSpPr/>
          <p:nvPr/>
        </p:nvSpPr>
        <p:spPr>
          <a:xfrm>
            <a:off x="3794414" y="494460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4" name="object 194"/>
          <p:cNvSpPr/>
          <p:nvPr/>
        </p:nvSpPr>
        <p:spPr>
          <a:xfrm>
            <a:off x="3794414" y="5034222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5" name="object 195"/>
          <p:cNvSpPr/>
          <p:nvPr/>
        </p:nvSpPr>
        <p:spPr>
          <a:xfrm>
            <a:off x="3794414" y="5123584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6" name="object 196"/>
          <p:cNvSpPr/>
          <p:nvPr/>
        </p:nvSpPr>
        <p:spPr>
          <a:xfrm>
            <a:off x="3794414" y="5212946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7" name="object 197"/>
          <p:cNvSpPr/>
          <p:nvPr/>
        </p:nvSpPr>
        <p:spPr>
          <a:xfrm>
            <a:off x="3794414" y="530230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8" name="object 198"/>
          <p:cNvSpPr/>
          <p:nvPr/>
        </p:nvSpPr>
        <p:spPr>
          <a:xfrm>
            <a:off x="3794414" y="539167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9" name="object 199"/>
          <p:cNvSpPr/>
          <p:nvPr/>
        </p:nvSpPr>
        <p:spPr>
          <a:xfrm>
            <a:off x="3794414" y="5481031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0" name="object 200"/>
          <p:cNvSpPr/>
          <p:nvPr/>
        </p:nvSpPr>
        <p:spPr>
          <a:xfrm>
            <a:off x="3923261" y="1372899"/>
            <a:ext cx="0" cy="4111336"/>
          </a:xfrm>
          <a:custGeom>
            <a:avLst/>
            <a:gdLst/>
            <a:ahLst/>
            <a:cxnLst/>
            <a:rect l="l" t="t" r="r" b="b"/>
            <a:pathLst>
              <a:path h="6029959">
                <a:moveTo>
                  <a:pt x="0" y="0"/>
                </a:moveTo>
                <a:lnTo>
                  <a:pt x="0" y="602983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1" name="object 201"/>
          <p:cNvSpPr/>
          <p:nvPr/>
        </p:nvSpPr>
        <p:spPr>
          <a:xfrm>
            <a:off x="5772236" y="1372899"/>
            <a:ext cx="0" cy="4111336"/>
          </a:xfrm>
          <a:custGeom>
            <a:avLst/>
            <a:gdLst/>
            <a:ahLst/>
            <a:cxnLst/>
            <a:rect l="l" t="t" r="r" b="b"/>
            <a:pathLst>
              <a:path h="6029959">
                <a:moveTo>
                  <a:pt x="0" y="0"/>
                </a:moveTo>
                <a:lnTo>
                  <a:pt x="0" y="6029833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2" name="object 202"/>
          <p:cNvSpPr/>
          <p:nvPr/>
        </p:nvSpPr>
        <p:spPr>
          <a:xfrm>
            <a:off x="5980054" y="1462260"/>
            <a:ext cx="0" cy="4022148"/>
          </a:xfrm>
          <a:custGeom>
            <a:avLst/>
            <a:gdLst/>
            <a:ahLst/>
            <a:cxnLst/>
            <a:rect l="l" t="t" r="r" b="b"/>
            <a:pathLst>
              <a:path h="5899150">
                <a:moveTo>
                  <a:pt x="0" y="0"/>
                </a:moveTo>
                <a:lnTo>
                  <a:pt x="0" y="589876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3" name="object 203"/>
          <p:cNvSpPr/>
          <p:nvPr/>
        </p:nvSpPr>
        <p:spPr>
          <a:xfrm>
            <a:off x="3794414" y="5570393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4" name="object 204"/>
          <p:cNvSpPr/>
          <p:nvPr/>
        </p:nvSpPr>
        <p:spPr>
          <a:xfrm>
            <a:off x="3794414" y="5659754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5" name="object 205"/>
          <p:cNvSpPr/>
          <p:nvPr/>
        </p:nvSpPr>
        <p:spPr>
          <a:xfrm>
            <a:off x="3794414" y="5749117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6" name="object 206"/>
          <p:cNvSpPr/>
          <p:nvPr/>
        </p:nvSpPr>
        <p:spPr>
          <a:xfrm>
            <a:off x="3794414" y="5838479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7" name="object 207"/>
          <p:cNvSpPr/>
          <p:nvPr/>
        </p:nvSpPr>
        <p:spPr>
          <a:xfrm>
            <a:off x="3794414" y="592784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8" name="object 208"/>
          <p:cNvSpPr/>
          <p:nvPr/>
        </p:nvSpPr>
        <p:spPr>
          <a:xfrm>
            <a:off x="3794414" y="601716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9" name="object 209"/>
          <p:cNvSpPr/>
          <p:nvPr/>
        </p:nvSpPr>
        <p:spPr>
          <a:xfrm>
            <a:off x="3794414" y="6106529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0" name="object 210"/>
          <p:cNvSpPr/>
          <p:nvPr/>
        </p:nvSpPr>
        <p:spPr>
          <a:xfrm>
            <a:off x="8187516" y="4322237"/>
            <a:ext cx="0" cy="1867766"/>
          </a:xfrm>
          <a:custGeom>
            <a:avLst/>
            <a:gdLst/>
            <a:ahLst/>
            <a:cxnLst/>
            <a:rect l="l" t="t" r="r" b="b"/>
            <a:pathLst>
              <a:path h="2739390">
                <a:moveTo>
                  <a:pt x="0" y="0"/>
                </a:moveTo>
                <a:lnTo>
                  <a:pt x="0" y="2738882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1" name="object 211"/>
          <p:cNvSpPr/>
          <p:nvPr/>
        </p:nvSpPr>
        <p:spPr>
          <a:xfrm>
            <a:off x="8395334" y="3243401"/>
            <a:ext cx="0" cy="2958811"/>
          </a:xfrm>
          <a:custGeom>
            <a:avLst/>
            <a:gdLst/>
            <a:ahLst/>
            <a:cxnLst/>
            <a:rect l="l" t="t" r="r" b="b"/>
            <a:pathLst>
              <a:path h="4339590">
                <a:moveTo>
                  <a:pt x="0" y="0"/>
                </a:moveTo>
                <a:lnTo>
                  <a:pt x="0" y="4339462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2" name="object 212"/>
          <p:cNvSpPr/>
          <p:nvPr/>
        </p:nvSpPr>
        <p:spPr>
          <a:xfrm>
            <a:off x="3788178" y="469635"/>
            <a:ext cx="0" cy="5732751"/>
          </a:xfrm>
          <a:custGeom>
            <a:avLst/>
            <a:gdLst/>
            <a:ahLst/>
            <a:cxnLst/>
            <a:rect l="l" t="t" r="r" b="b"/>
            <a:pathLst>
              <a:path h="8408035">
                <a:moveTo>
                  <a:pt x="0" y="0"/>
                </a:moveTo>
                <a:lnTo>
                  <a:pt x="0" y="8407654"/>
                </a:lnTo>
              </a:path>
            </a:pathLst>
          </a:custGeom>
          <a:ln w="19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3" name="object 213"/>
          <p:cNvSpPr/>
          <p:nvPr/>
        </p:nvSpPr>
        <p:spPr>
          <a:xfrm>
            <a:off x="3923261" y="5573476"/>
            <a:ext cx="0" cy="616527"/>
          </a:xfrm>
          <a:custGeom>
            <a:avLst/>
            <a:gdLst/>
            <a:ahLst/>
            <a:cxnLst/>
            <a:rect l="l" t="t" r="r" b="b"/>
            <a:pathLst>
              <a:path h="904240">
                <a:moveTo>
                  <a:pt x="0" y="0"/>
                </a:moveTo>
                <a:lnTo>
                  <a:pt x="0" y="903732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4" name="object 214"/>
          <p:cNvSpPr/>
          <p:nvPr/>
        </p:nvSpPr>
        <p:spPr>
          <a:xfrm>
            <a:off x="5148782" y="4858408"/>
            <a:ext cx="0" cy="626052"/>
          </a:xfrm>
          <a:custGeom>
            <a:avLst/>
            <a:gdLst/>
            <a:ahLst/>
            <a:cxnLst/>
            <a:rect l="l" t="t" r="r" b="b"/>
            <a:pathLst>
              <a:path h="918209">
                <a:moveTo>
                  <a:pt x="0" y="0"/>
                </a:moveTo>
                <a:lnTo>
                  <a:pt x="0" y="917752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5" name="object 215"/>
          <p:cNvSpPr/>
          <p:nvPr/>
        </p:nvSpPr>
        <p:spPr>
          <a:xfrm>
            <a:off x="5356600" y="1372899"/>
            <a:ext cx="0" cy="4111336"/>
          </a:xfrm>
          <a:custGeom>
            <a:avLst/>
            <a:gdLst/>
            <a:ahLst/>
            <a:cxnLst/>
            <a:rect l="l" t="t" r="r" b="b"/>
            <a:pathLst>
              <a:path h="6029959">
                <a:moveTo>
                  <a:pt x="0" y="0"/>
                </a:moveTo>
                <a:lnTo>
                  <a:pt x="0" y="602983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6" name="object 216"/>
          <p:cNvSpPr/>
          <p:nvPr/>
        </p:nvSpPr>
        <p:spPr>
          <a:xfrm>
            <a:off x="5564418" y="1372899"/>
            <a:ext cx="0" cy="4111336"/>
          </a:xfrm>
          <a:custGeom>
            <a:avLst/>
            <a:gdLst/>
            <a:ahLst/>
            <a:cxnLst/>
            <a:rect l="l" t="t" r="r" b="b"/>
            <a:pathLst>
              <a:path h="6029959">
                <a:moveTo>
                  <a:pt x="0" y="0"/>
                </a:moveTo>
                <a:lnTo>
                  <a:pt x="0" y="602983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7" name="object 217"/>
          <p:cNvSpPr/>
          <p:nvPr/>
        </p:nvSpPr>
        <p:spPr>
          <a:xfrm>
            <a:off x="5772236" y="5573476"/>
            <a:ext cx="0" cy="616527"/>
          </a:xfrm>
          <a:custGeom>
            <a:avLst/>
            <a:gdLst/>
            <a:ahLst/>
            <a:cxnLst/>
            <a:rect l="l" t="t" r="r" b="b"/>
            <a:pathLst>
              <a:path h="904240">
                <a:moveTo>
                  <a:pt x="0" y="0"/>
                </a:moveTo>
                <a:lnTo>
                  <a:pt x="0" y="903732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8" name="object 218"/>
          <p:cNvSpPr/>
          <p:nvPr/>
        </p:nvSpPr>
        <p:spPr>
          <a:xfrm>
            <a:off x="6141113" y="1369747"/>
            <a:ext cx="0" cy="4820083"/>
          </a:xfrm>
          <a:custGeom>
            <a:avLst/>
            <a:gdLst/>
            <a:ahLst/>
            <a:cxnLst/>
            <a:rect l="l" t="t" r="r" b="b"/>
            <a:pathLst>
              <a:path h="7069455">
                <a:moveTo>
                  <a:pt x="0" y="0"/>
                </a:moveTo>
                <a:lnTo>
                  <a:pt x="0" y="7069201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9" name="object 219"/>
          <p:cNvSpPr/>
          <p:nvPr/>
        </p:nvSpPr>
        <p:spPr>
          <a:xfrm>
            <a:off x="6302345" y="1366629"/>
            <a:ext cx="0" cy="4823114"/>
          </a:xfrm>
          <a:custGeom>
            <a:avLst/>
            <a:gdLst/>
            <a:ahLst/>
            <a:cxnLst/>
            <a:rect l="l" t="t" r="r" b="b"/>
            <a:pathLst>
              <a:path h="7073900">
                <a:moveTo>
                  <a:pt x="0" y="0"/>
                </a:moveTo>
                <a:lnTo>
                  <a:pt x="0" y="7073773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0" name="object 220"/>
          <p:cNvSpPr/>
          <p:nvPr/>
        </p:nvSpPr>
        <p:spPr>
          <a:xfrm>
            <a:off x="7564062" y="4679684"/>
            <a:ext cx="0" cy="1510145"/>
          </a:xfrm>
          <a:custGeom>
            <a:avLst/>
            <a:gdLst/>
            <a:ahLst/>
            <a:cxnLst/>
            <a:rect l="l" t="t" r="r" b="b"/>
            <a:pathLst>
              <a:path h="2214879">
                <a:moveTo>
                  <a:pt x="0" y="0"/>
                </a:moveTo>
                <a:lnTo>
                  <a:pt x="0" y="221462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1" name="object 221"/>
          <p:cNvSpPr/>
          <p:nvPr/>
        </p:nvSpPr>
        <p:spPr>
          <a:xfrm>
            <a:off x="7771880" y="4322237"/>
            <a:ext cx="0" cy="1867766"/>
          </a:xfrm>
          <a:custGeom>
            <a:avLst/>
            <a:gdLst/>
            <a:ahLst/>
            <a:cxnLst/>
            <a:rect l="l" t="t" r="r" b="b"/>
            <a:pathLst>
              <a:path h="2739390">
                <a:moveTo>
                  <a:pt x="0" y="0"/>
                </a:moveTo>
                <a:lnTo>
                  <a:pt x="0" y="2738882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2" name="object 222"/>
          <p:cNvSpPr/>
          <p:nvPr/>
        </p:nvSpPr>
        <p:spPr>
          <a:xfrm>
            <a:off x="7979698" y="4322237"/>
            <a:ext cx="0" cy="1867766"/>
          </a:xfrm>
          <a:custGeom>
            <a:avLst/>
            <a:gdLst/>
            <a:ahLst/>
            <a:cxnLst/>
            <a:rect l="l" t="t" r="r" b="b"/>
            <a:pathLst>
              <a:path h="2739390">
                <a:moveTo>
                  <a:pt x="0" y="0"/>
                </a:moveTo>
                <a:lnTo>
                  <a:pt x="0" y="2738882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3" name="object 223"/>
          <p:cNvSpPr/>
          <p:nvPr/>
        </p:nvSpPr>
        <p:spPr>
          <a:xfrm>
            <a:off x="5980054" y="5573476"/>
            <a:ext cx="0" cy="616527"/>
          </a:xfrm>
          <a:custGeom>
            <a:avLst/>
            <a:gdLst/>
            <a:ahLst/>
            <a:cxnLst/>
            <a:rect l="l" t="t" r="r" b="b"/>
            <a:pathLst>
              <a:path h="904240">
                <a:moveTo>
                  <a:pt x="0" y="0"/>
                </a:moveTo>
                <a:lnTo>
                  <a:pt x="0" y="903732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4" name="object 224"/>
          <p:cNvSpPr/>
          <p:nvPr/>
        </p:nvSpPr>
        <p:spPr>
          <a:xfrm>
            <a:off x="3794414" y="475903"/>
            <a:ext cx="4607502" cy="0"/>
          </a:xfrm>
          <a:custGeom>
            <a:avLst/>
            <a:gdLst/>
            <a:ahLst/>
            <a:cxnLst/>
            <a:rect l="l" t="t" r="r" b="b"/>
            <a:pathLst>
              <a:path w="6757670">
                <a:moveTo>
                  <a:pt x="0" y="0"/>
                </a:moveTo>
                <a:lnTo>
                  <a:pt x="6757161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5" name="object 225"/>
          <p:cNvSpPr/>
          <p:nvPr/>
        </p:nvSpPr>
        <p:spPr>
          <a:xfrm>
            <a:off x="7979698" y="565265"/>
            <a:ext cx="422131" cy="0"/>
          </a:xfrm>
          <a:custGeom>
            <a:avLst/>
            <a:gdLst/>
            <a:ahLst/>
            <a:cxnLst/>
            <a:rect l="l" t="t" r="r" b="b"/>
            <a:pathLst>
              <a:path w="619125">
                <a:moveTo>
                  <a:pt x="0" y="0"/>
                </a:moveTo>
                <a:lnTo>
                  <a:pt x="618744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6" name="object 226"/>
          <p:cNvSpPr/>
          <p:nvPr/>
        </p:nvSpPr>
        <p:spPr>
          <a:xfrm>
            <a:off x="6305464" y="1369694"/>
            <a:ext cx="2083810" cy="0"/>
          </a:xfrm>
          <a:custGeom>
            <a:avLst/>
            <a:gdLst/>
            <a:ahLst/>
            <a:cxnLst/>
            <a:rect l="l" t="t" r="r" b="b"/>
            <a:pathLst>
              <a:path w="3056254">
                <a:moveTo>
                  <a:pt x="0" y="0"/>
                </a:moveTo>
                <a:lnTo>
                  <a:pt x="305587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7" name="object 227"/>
          <p:cNvSpPr/>
          <p:nvPr/>
        </p:nvSpPr>
        <p:spPr>
          <a:xfrm>
            <a:off x="6144232" y="145905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8" name="object 228"/>
          <p:cNvSpPr/>
          <p:nvPr/>
        </p:nvSpPr>
        <p:spPr>
          <a:xfrm>
            <a:off x="6144232" y="154841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9" name="object 229"/>
          <p:cNvSpPr/>
          <p:nvPr/>
        </p:nvSpPr>
        <p:spPr>
          <a:xfrm>
            <a:off x="6144232" y="163778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0" name="object 230"/>
          <p:cNvSpPr/>
          <p:nvPr/>
        </p:nvSpPr>
        <p:spPr>
          <a:xfrm>
            <a:off x="6144232" y="172714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1" name="object 231"/>
          <p:cNvSpPr/>
          <p:nvPr/>
        </p:nvSpPr>
        <p:spPr>
          <a:xfrm>
            <a:off x="6144232" y="181650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2" name="object 232"/>
          <p:cNvSpPr/>
          <p:nvPr/>
        </p:nvSpPr>
        <p:spPr>
          <a:xfrm>
            <a:off x="6144232" y="1905866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3" name="object 233"/>
          <p:cNvSpPr/>
          <p:nvPr/>
        </p:nvSpPr>
        <p:spPr>
          <a:xfrm>
            <a:off x="6144232" y="199522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4" name="object 234"/>
          <p:cNvSpPr/>
          <p:nvPr/>
        </p:nvSpPr>
        <p:spPr>
          <a:xfrm>
            <a:off x="6144232" y="208459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5" name="object 235"/>
          <p:cNvSpPr/>
          <p:nvPr/>
        </p:nvSpPr>
        <p:spPr>
          <a:xfrm>
            <a:off x="6144232" y="217421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6" name="object 236"/>
          <p:cNvSpPr/>
          <p:nvPr/>
        </p:nvSpPr>
        <p:spPr>
          <a:xfrm>
            <a:off x="6144232" y="226357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7" name="object 237"/>
          <p:cNvSpPr/>
          <p:nvPr/>
        </p:nvSpPr>
        <p:spPr>
          <a:xfrm>
            <a:off x="6144232" y="235293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8" name="object 238"/>
          <p:cNvSpPr/>
          <p:nvPr/>
        </p:nvSpPr>
        <p:spPr>
          <a:xfrm>
            <a:off x="6144232" y="2442296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9" name="object 239"/>
          <p:cNvSpPr/>
          <p:nvPr/>
        </p:nvSpPr>
        <p:spPr>
          <a:xfrm>
            <a:off x="6144232" y="253165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0" name="object 240"/>
          <p:cNvSpPr/>
          <p:nvPr/>
        </p:nvSpPr>
        <p:spPr>
          <a:xfrm>
            <a:off x="6144232" y="262102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1" name="object 241"/>
          <p:cNvSpPr/>
          <p:nvPr/>
        </p:nvSpPr>
        <p:spPr>
          <a:xfrm>
            <a:off x="6144232" y="271038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2" name="object 242"/>
          <p:cNvSpPr/>
          <p:nvPr/>
        </p:nvSpPr>
        <p:spPr>
          <a:xfrm>
            <a:off x="6144232" y="2799744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3" name="object 243"/>
          <p:cNvSpPr/>
          <p:nvPr/>
        </p:nvSpPr>
        <p:spPr>
          <a:xfrm>
            <a:off x="6144232" y="288910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4" name="object 244"/>
          <p:cNvSpPr/>
          <p:nvPr/>
        </p:nvSpPr>
        <p:spPr>
          <a:xfrm>
            <a:off x="6144232" y="297846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5" name="object 245"/>
          <p:cNvSpPr/>
          <p:nvPr/>
        </p:nvSpPr>
        <p:spPr>
          <a:xfrm>
            <a:off x="6144232" y="306782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6" name="object 246"/>
          <p:cNvSpPr/>
          <p:nvPr/>
        </p:nvSpPr>
        <p:spPr>
          <a:xfrm>
            <a:off x="6144232" y="315719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7" name="object 247"/>
          <p:cNvSpPr/>
          <p:nvPr/>
        </p:nvSpPr>
        <p:spPr>
          <a:xfrm>
            <a:off x="6144232" y="324655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8" name="object 248"/>
          <p:cNvSpPr/>
          <p:nvPr/>
        </p:nvSpPr>
        <p:spPr>
          <a:xfrm>
            <a:off x="6144232" y="333591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9" name="object 249"/>
          <p:cNvSpPr/>
          <p:nvPr/>
        </p:nvSpPr>
        <p:spPr>
          <a:xfrm>
            <a:off x="6144232" y="342527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0" name="object 250"/>
          <p:cNvSpPr/>
          <p:nvPr/>
        </p:nvSpPr>
        <p:spPr>
          <a:xfrm>
            <a:off x="6144232" y="351463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1" name="object 251"/>
          <p:cNvSpPr/>
          <p:nvPr/>
        </p:nvSpPr>
        <p:spPr>
          <a:xfrm>
            <a:off x="6144232" y="360417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2" name="object 252"/>
          <p:cNvSpPr/>
          <p:nvPr/>
        </p:nvSpPr>
        <p:spPr>
          <a:xfrm>
            <a:off x="6144232" y="369353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3" name="object 253"/>
          <p:cNvSpPr/>
          <p:nvPr/>
        </p:nvSpPr>
        <p:spPr>
          <a:xfrm>
            <a:off x="6144232" y="3782896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4" name="object 254"/>
          <p:cNvSpPr/>
          <p:nvPr/>
        </p:nvSpPr>
        <p:spPr>
          <a:xfrm>
            <a:off x="6144232" y="387225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5" name="object 255"/>
          <p:cNvSpPr/>
          <p:nvPr/>
        </p:nvSpPr>
        <p:spPr>
          <a:xfrm>
            <a:off x="6144232" y="3961621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6" name="object 256"/>
          <p:cNvSpPr/>
          <p:nvPr/>
        </p:nvSpPr>
        <p:spPr>
          <a:xfrm>
            <a:off x="6144232" y="405098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7" name="object 257"/>
          <p:cNvSpPr/>
          <p:nvPr/>
        </p:nvSpPr>
        <p:spPr>
          <a:xfrm>
            <a:off x="6144232" y="4140344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8" name="object 258"/>
          <p:cNvSpPr/>
          <p:nvPr/>
        </p:nvSpPr>
        <p:spPr>
          <a:xfrm>
            <a:off x="6144232" y="4229706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9" name="object 259"/>
          <p:cNvSpPr/>
          <p:nvPr/>
        </p:nvSpPr>
        <p:spPr>
          <a:xfrm>
            <a:off x="6144232" y="431906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0" name="object 260"/>
          <p:cNvSpPr/>
          <p:nvPr/>
        </p:nvSpPr>
        <p:spPr>
          <a:xfrm>
            <a:off x="6144232" y="440842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1" name="object 261"/>
          <p:cNvSpPr/>
          <p:nvPr/>
        </p:nvSpPr>
        <p:spPr>
          <a:xfrm>
            <a:off x="6144232" y="4497791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2" name="object 262"/>
          <p:cNvSpPr/>
          <p:nvPr/>
        </p:nvSpPr>
        <p:spPr>
          <a:xfrm>
            <a:off x="6144232" y="458715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3" name="object 263"/>
          <p:cNvSpPr/>
          <p:nvPr/>
        </p:nvSpPr>
        <p:spPr>
          <a:xfrm>
            <a:off x="6144232" y="467651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4" name="object 264"/>
          <p:cNvSpPr/>
          <p:nvPr/>
        </p:nvSpPr>
        <p:spPr>
          <a:xfrm>
            <a:off x="6144232" y="476587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5" name="object 265"/>
          <p:cNvSpPr/>
          <p:nvPr/>
        </p:nvSpPr>
        <p:spPr>
          <a:xfrm>
            <a:off x="6144232" y="485523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6" name="object 266"/>
          <p:cNvSpPr/>
          <p:nvPr/>
        </p:nvSpPr>
        <p:spPr>
          <a:xfrm>
            <a:off x="6144232" y="494460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7" name="object 267"/>
          <p:cNvSpPr/>
          <p:nvPr/>
        </p:nvSpPr>
        <p:spPr>
          <a:xfrm>
            <a:off x="6144232" y="503422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8" name="object 268"/>
          <p:cNvSpPr/>
          <p:nvPr/>
        </p:nvSpPr>
        <p:spPr>
          <a:xfrm>
            <a:off x="6144232" y="5123584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9" name="object 269"/>
          <p:cNvSpPr/>
          <p:nvPr/>
        </p:nvSpPr>
        <p:spPr>
          <a:xfrm>
            <a:off x="6144232" y="5212946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0" name="object 270"/>
          <p:cNvSpPr/>
          <p:nvPr/>
        </p:nvSpPr>
        <p:spPr>
          <a:xfrm>
            <a:off x="6144232" y="530230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1" name="object 271"/>
          <p:cNvSpPr/>
          <p:nvPr/>
        </p:nvSpPr>
        <p:spPr>
          <a:xfrm>
            <a:off x="6144232" y="539167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2" name="object 272"/>
          <p:cNvSpPr/>
          <p:nvPr/>
        </p:nvSpPr>
        <p:spPr>
          <a:xfrm>
            <a:off x="6144232" y="5481031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3" name="object 273"/>
          <p:cNvSpPr/>
          <p:nvPr/>
        </p:nvSpPr>
        <p:spPr>
          <a:xfrm>
            <a:off x="6144232" y="557039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4" name="object 274"/>
          <p:cNvSpPr/>
          <p:nvPr/>
        </p:nvSpPr>
        <p:spPr>
          <a:xfrm>
            <a:off x="6144232" y="5659754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5" name="object 275"/>
          <p:cNvSpPr/>
          <p:nvPr/>
        </p:nvSpPr>
        <p:spPr>
          <a:xfrm>
            <a:off x="6144232" y="574911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6" name="object 276"/>
          <p:cNvSpPr/>
          <p:nvPr/>
        </p:nvSpPr>
        <p:spPr>
          <a:xfrm>
            <a:off x="6144232" y="583847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7" name="object 277"/>
          <p:cNvSpPr/>
          <p:nvPr/>
        </p:nvSpPr>
        <p:spPr>
          <a:xfrm>
            <a:off x="6144232" y="592784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8" name="object 278"/>
          <p:cNvSpPr/>
          <p:nvPr/>
        </p:nvSpPr>
        <p:spPr>
          <a:xfrm>
            <a:off x="6144232" y="601716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9" name="object 279"/>
          <p:cNvSpPr/>
          <p:nvPr/>
        </p:nvSpPr>
        <p:spPr>
          <a:xfrm>
            <a:off x="6144232" y="610652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80" name="object 280"/>
          <p:cNvSpPr/>
          <p:nvPr/>
        </p:nvSpPr>
        <p:spPr>
          <a:xfrm>
            <a:off x="3794414" y="6195891"/>
            <a:ext cx="4607502" cy="0"/>
          </a:xfrm>
          <a:custGeom>
            <a:avLst/>
            <a:gdLst/>
            <a:ahLst/>
            <a:cxnLst/>
            <a:rect l="l" t="t" r="r" b="b"/>
            <a:pathLst>
              <a:path w="6757670">
                <a:moveTo>
                  <a:pt x="0" y="0"/>
                </a:moveTo>
                <a:lnTo>
                  <a:pt x="6757161" y="0"/>
                </a:lnTo>
              </a:path>
            </a:pathLst>
          </a:custGeom>
          <a:ln w="19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99" y="390832"/>
            <a:ext cx="725962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85" y="390832"/>
            <a:ext cx="11089848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14" y="390832"/>
            <a:ext cx="817939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F2BDFC-2FE9-2F3A-E20C-D874711EB3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040308"/>
              </p:ext>
            </p:extLst>
          </p:nvPr>
        </p:nvGraphicFramePr>
        <p:xfrm>
          <a:off x="457200" y="479529"/>
          <a:ext cx="11277601" cy="5898948"/>
        </p:xfrm>
        <a:graphic>
          <a:graphicData uri="http://schemas.openxmlformats.org/drawingml/2006/table">
            <a:tbl>
              <a:tblPr firstRow="1" bandRow="1">
                <a:solidFill>
                  <a:schemeClr val="bg1">
                    <a:lumMod val="95000"/>
                  </a:schemeClr>
                </a:solidFill>
              </a:tblPr>
              <a:tblGrid>
                <a:gridCol w="3984883">
                  <a:extLst>
                    <a:ext uri="{9D8B030D-6E8A-4147-A177-3AD203B41FA5}">
                      <a16:colId xmlns:a16="http://schemas.microsoft.com/office/drawing/2014/main" val="313636828"/>
                    </a:ext>
                  </a:extLst>
                </a:gridCol>
                <a:gridCol w="6505647">
                  <a:extLst>
                    <a:ext uri="{9D8B030D-6E8A-4147-A177-3AD203B41FA5}">
                      <a16:colId xmlns:a16="http://schemas.microsoft.com/office/drawing/2014/main" val="3351184365"/>
                    </a:ext>
                  </a:extLst>
                </a:gridCol>
                <a:gridCol w="787071">
                  <a:extLst>
                    <a:ext uri="{9D8B030D-6E8A-4147-A177-3AD203B41FA5}">
                      <a16:colId xmlns:a16="http://schemas.microsoft.com/office/drawing/2014/main" val="1855711128"/>
                    </a:ext>
                  </a:extLst>
                </a:gridCol>
              </a:tblGrid>
              <a:tr h="1235590">
                <a:tc grid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3000" b="0" cap="none" spc="0">
                          <a:solidFill>
                            <a:schemeClr val="bg1"/>
                          </a:solidFill>
                          <a:effectLst/>
                        </a:rPr>
                        <a:t>Finance Electives (Select six hours of FIN at the 4300 level except </a:t>
                      </a:r>
                      <a:r>
                        <a:rPr lang="en-US" sz="3000" b="0" u="none" strike="noStrike" cap="none" spc="0">
                          <a:solidFill>
                            <a:schemeClr val="bg1"/>
                          </a:solidFill>
                          <a:effectLst/>
                          <a:hlinkClick r:id="rId2" tooltip="FIN 439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FIN 4396</a:t>
                      </a:r>
                      <a:r>
                        <a:rPr lang="en-US" sz="3000" b="0" cap="none" spc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</a:p>
                  </a:txBody>
                  <a:tcPr marL="170819" marR="170819" marT="170819" marB="8540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3000" b="0" cap="none" spc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</a:p>
                  </a:txBody>
                  <a:tcPr marL="170819" marR="170819" marT="170819" marB="8540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968708"/>
                  </a:ext>
                </a:extLst>
              </a:tr>
              <a:tr h="666194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2200" u="none" strike="noStrike" cap="none" spc="0">
                          <a:solidFill>
                            <a:schemeClr val="tx1"/>
                          </a:solidFill>
                          <a:effectLst/>
                          <a:hlinkClick r:id="rId3" tooltip="FIN 43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FIN 4310</a:t>
                      </a: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200" cap="none" spc="0">
                          <a:solidFill>
                            <a:schemeClr val="tx1"/>
                          </a:solidFill>
                          <a:effectLst/>
                        </a:rPr>
                        <a:t>Advanced Corporate Finance</a:t>
                      </a: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337824"/>
                  </a:ext>
                </a:extLst>
              </a:tr>
              <a:tr h="666194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2200" u="none" strike="noStrike" cap="none" spc="0">
                          <a:solidFill>
                            <a:schemeClr val="tx1"/>
                          </a:solidFill>
                          <a:effectLst/>
                          <a:hlinkClick r:id="rId4" tooltip="FIN 43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FIN 4311</a:t>
                      </a: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200" cap="none" spc="0">
                          <a:solidFill>
                            <a:schemeClr val="tx1"/>
                          </a:solidFill>
                          <a:effectLst/>
                        </a:rPr>
                        <a:t>Bank Management</a:t>
                      </a: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09510"/>
                  </a:ext>
                </a:extLst>
              </a:tr>
              <a:tr h="666194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2200" u="none" strike="noStrike" cap="none" spc="0">
                          <a:solidFill>
                            <a:schemeClr val="tx1"/>
                          </a:solidFill>
                          <a:effectLst/>
                          <a:hlinkClick r:id="rId5" tooltip="FIN 43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FIN 4312</a:t>
                      </a: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200" cap="none" spc="0">
                          <a:solidFill>
                            <a:schemeClr val="tx1"/>
                          </a:solidFill>
                          <a:effectLst/>
                        </a:rPr>
                        <a:t>Current Issues in Banking</a:t>
                      </a: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636501"/>
                  </a:ext>
                </a:extLst>
              </a:tr>
              <a:tr h="666194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2200" u="none" strike="noStrike" cap="none" spc="0">
                          <a:solidFill>
                            <a:schemeClr val="tx1"/>
                          </a:solidFill>
                          <a:effectLst/>
                          <a:hlinkClick r:id="rId6" tooltip="FIN 43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FIN 4315</a:t>
                      </a: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200" cap="none" spc="0">
                          <a:solidFill>
                            <a:schemeClr val="tx1"/>
                          </a:solidFill>
                          <a:effectLst/>
                        </a:rPr>
                        <a:t>Portfolio Analysis</a:t>
                      </a: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7938"/>
                  </a:ext>
                </a:extLst>
              </a:tr>
              <a:tr h="666194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2200" u="none" strike="noStrike" cap="none" spc="0">
                          <a:solidFill>
                            <a:schemeClr val="tx1"/>
                          </a:solidFill>
                          <a:effectLst/>
                          <a:hlinkClick r:id="rId7" tooltip="FIN 43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FIN 4316</a:t>
                      </a: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200" cap="none" spc="0">
                          <a:solidFill>
                            <a:schemeClr val="tx1"/>
                          </a:solidFill>
                          <a:effectLst/>
                        </a:rPr>
                        <a:t>Analysis of Derivatives</a:t>
                      </a: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752777"/>
                  </a:ext>
                </a:extLst>
              </a:tr>
              <a:tr h="666194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2200" u="none" strike="noStrike" cap="none" spc="0">
                          <a:solidFill>
                            <a:schemeClr val="tx1"/>
                          </a:solidFill>
                          <a:effectLst/>
                          <a:hlinkClick r:id="rId8" tooltip="FIN 431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FIN 4318</a:t>
                      </a: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200" cap="none" spc="0">
                          <a:solidFill>
                            <a:schemeClr val="tx1"/>
                          </a:solidFill>
                          <a:effectLst/>
                        </a:rPr>
                        <a:t>Fin Anal of Firm &amp; Valuation</a:t>
                      </a: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930023"/>
                  </a:ext>
                </a:extLst>
              </a:tr>
              <a:tr h="666194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2200" u="none" strike="noStrike" cap="none" spc="0">
                          <a:solidFill>
                            <a:schemeClr val="tx1"/>
                          </a:solidFill>
                          <a:effectLst/>
                          <a:hlinkClick r:id="rId9" tooltip="FIN 432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FIN 4325</a:t>
                      </a:r>
                      <a:endParaRPr lang="en-US" sz="2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200" cap="none" spc="0">
                          <a:solidFill>
                            <a:schemeClr val="tx1"/>
                          </a:solidFill>
                          <a:effectLst/>
                        </a:rPr>
                        <a:t>International Finance</a:t>
                      </a: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70819" marR="170819" marT="170819" marB="8540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645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268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066475"/>
              </p:ext>
            </p:extLst>
          </p:nvPr>
        </p:nvGraphicFramePr>
        <p:xfrm>
          <a:off x="2207872" y="907450"/>
          <a:ext cx="7776257" cy="4846805"/>
        </p:xfrm>
        <a:graphic>
          <a:graphicData uri="http://schemas.openxmlformats.org/drawingml/2006/table">
            <a:tbl>
              <a:tblPr/>
              <a:tblGrid>
                <a:gridCol w="1592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5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1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0449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Actuary: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financial risks using mathematics, statistics, and financial theory, often in the insurance sector.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Scientist/Analyst: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sets to provide actionable business insights.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Operations Research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modeling and optimization to help organizations solve problems and improve efficiency.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Cryptographer/Cryptanalyst: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and codes for secure communication, often for government agencies like the NSA.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financial models to guide investment strategies and assess risks.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730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Collects, analyzes, and interprets data to identify trends and inform decision-making.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Applied Mathematician: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methods to solve practical problems in engineering, science, or business.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Focuses specifically on developing new statistical methods and theories.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Econometrician/Economist: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models to analyze economic data.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Numerical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for numerical approximation to solve continuous problems.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055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Machine Learning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Builds artificial intelligence algorithms and systems.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Modeler/Researcher: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mathematical representations of real-world systems (e.g., climate change, physics).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Quality Control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statistical techniques to ensure product quality in manufacturing.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 Teacher/Professor: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Teaches at the high school or university level.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901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 dirty="0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5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MATHEMATICS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791901" y="608762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2031</Words>
  <Application>Microsoft Office PowerPoint</Application>
  <PresentationFormat>Widescreen</PresentationFormat>
  <Paragraphs>472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Vela, Daniela M</dc:creator>
  <cp:lastModifiedBy>Navarro, Krysten A</cp:lastModifiedBy>
  <cp:revision>2</cp:revision>
  <dcterms:created xsi:type="dcterms:W3CDTF">2026-06-24T20:01:51Z</dcterms:created>
  <dcterms:modified xsi:type="dcterms:W3CDTF">2026-09-10T15:38:17Z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2026-06-24T20:03:17Z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dc441b24-203e-47a9-a0a7-132acfa85033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