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7" r:id="rId2"/>
    <p:sldId id="257" r:id="rId3"/>
    <p:sldId id="258" r:id="rId4"/>
    <p:sldId id="268" r:id="rId5"/>
    <p:sldId id="270" r:id="rId6"/>
    <p:sldId id="271" r:id="rId7"/>
    <p:sldId id="274" r:id="rId8"/>
    <p:sldId id="27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C8F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183EA4-5DBB-4850-8E6B-8C5DA4CF47A3}" v="345" dt="2026-09-10T16:01:12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undo custSel addSld delSld modSld">
      <pc:chgData name="Navarro, Krysten A" userId="b7169f5f-d46c-4cf1-8195-d10e9ff7e7f1" providerId="ADAL" clId="{694A5C7A-2432-4FC9-B20F-292CBBF6E5F7}" dt="2026-09-10T17:15:36.266" v="454" actId="2696"/>
      <pc:docMkLst>
        <pc:docMk/>
      </pc:docMkLst>
      <pc:sldChg chg="delSp modSp mod setBg">
        <pc:chgData name="Navarro, Krysten A" userId="b7169f5f-d46c-4cf1-8195-d10e9ff7e7f1" providerId="ADAL" clId="{694A5C7A-2432-4FC9-B20F-292CBBF6E5F7}" dt="2026-09-10T15:55:30.463" v="397"/>
        <pc:sldMkLst>
          <pc:docMk/>
          <pc:sldMk cId="0" sldId="257"/>
        </pc:sldMkLst>
        <pc:spChg chg="mod">
          <ac:chgData name="Navarro, Krysten A" userId="b7169f5f-d46c-4cf1-8195-d10e9ff7e7f1" providerId="ADAL" clId="{694A5C7A-2432-4FC9-B20F-292CBBF6E5F7}" dt="2026-09-10T15:54:39.490" v="353" actId="12788"/>
          <ac:spMkLst>
            <pc:docMk/>
            <pc:sldMk cId="0" sldId="257"/>
            <ac:spMk id="2" creationId="{00000000-0000-0000-0000-000000000000}"/>
          </ac:spMkLst>
        </pc:spChg>
        <pc:spChg chg="del mod">
          <ac:chgData name="Navarro, Krysten A" userId="b7169f5f-d46c-4cf1-8195-d10e9ff7e7f1" providerId="ADAL" clId="{694A5C7A-2432-4FC9-B20F-292CBBF6E5F7}" dt="2026-09-10T15:49:02.435" v="16" actId="478"/>
          <ac:spMkLst>
            <pc:docMk/>
            <pc:sldMk cId="0" sldId="257"/>
            <ac:spMk id="7" creationId="{00000000-0000-0000-0000-000000000000}"/>
          </ac:spMkLst>
        </pc:spChg>
        <pc:spChg chg="mod">
          <ac:chgData name="Navarro, Krysten A" userId="b7169f5f-d46c-4cf1-8195-d10e9ff7e7f1" providerId="ADAL" clId="{694A5C7A-2432-4FC9-B20F-292CBBF6E5F7}" dt="2026-09-10T15:54:39.490" v="353" actId="12788"/>
          <ac:spMkLst>
            <pc:docMk/>
            <pc:sldMk cId="0" sldId="257"/>
            <ac:spMk id="9" creationId="{E244CCD2-4162-2B04-DC52-73C4F98EC552}"/>
          </ac:spMkLst>
        </pc:spChg>
        <pc:graphicFrameChg chg="mod modGraphic">
          <ac:chgData name="Navarro, Krysten A" userId="b7169f5f-d46c-4cf1-8195-d10e9ff7e7f1" providerId="ADAL" clId="{694A5C7A-2432-4FC9-B20F-292CBBF6E5F7}" dt="2026-09-10T15:54:39.490" v="353" actId="12788"/>
          <ac:graphicFrameMkLst>
            <pc:docMk/>
            <pc:sldMk cId="0" sldId="257"/>
            <ac:graphicFrameMk id="3" creationId="{00000000-0000-0000-0000-000000000000}"/>
          </ac:graphicFrameMkLst>
        </pc:graphicFrameChg>
        <pc:graphicFrameChg chg="mod modGraphic">
          <ac:chgData name="Navarro, Krysten A" userId="b7169f5f-d46c-4cf1-8195-d10e9ff7e7f1" providerId="ADAL" clId="{694A5C7A-2432-4FC9-B20F-292CBBF6E5F7}" dt="2026-09-10T15:54:39.490" v="353" actId="12788"/>
          <ac:graphicFrameMkLst>
            <pc:docMk/>
            <pc:sldMk cId="0" sldId="257"/>
            <ac:graphicFrameMk id="8" creationId="{6A7D96F7-066A-916E-DF43-8A9C163C64FC}"/>
          </ac:graphicFrameMkLst>
        </pc:graphicFrameChg>
      </pc:sldChg>
      <pc:sldChg chg="del">
        <pc:chgData name="Navarro, Krysten A" userId="b7169f5f-d46c-4cf1-8195-d10e9ff7e7f1" providerId="ADAL" clId="{694A5C7A-2432-4FC9-B20F-292CBBF6E5F7}" dt="2026-09-10T17:15:36.266" v="454" actId="2696"/>
        <pc:sldMkLst>
          <pc:docMk/>
          <pc:sldMk cId="3189099934" sldId="272"/>
        </pc:sldMkLst>
      </pc:sldChg>
      <pc:sldChg chg="modSp add mod setBg">
        <pc:chgData name="Navarro, Krysten A" userId="b7169f5f-d46c-4cf1-8195-d10e9ff7e7f1" providerId="ADAL" clId="{694A5C7A-2432-4FC9-B20F-292CBBF6E5F7}" dt="2026-09-10T16:02:40.658" v="453" actId="12788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10T16:02:40.658" v="453" actId="12788"/>
          <ac:spMkLst>
            <pc:docMk/>
            <pc:sldMk cId="1790204022" sldId="276"/>
            <ac:spMk id="6" creationId="{17E1755D-5BF3-285B-0B85-0B2D7B0C1C06}"/>
          </ac:spMkLst>
        </pc:spChg>
        <pc:spChg chg="mod">
          <ac:chgData name="Navarro, Krysten A" userId="b7169f5f-d46c-4cf1-8195-d10e9ff7e7f1" providerId="ADAL" clId="{694A5C7A-2432-4FC9-B20F-292CBBF6E5F7}" dt="2026-09-10T16:02:40.658" v="453" actId="12788"/>
          <ac:spMkLst>
            <pc:docMk/>
            <pc:sldMk cId="1790204022" sldId="276"/>
            <ac:spMk id="7" creationId="{B5ADCDE8-67D1-3ED9-CB97-A50C99FFFC81}"/>
          </ac:spMkLst>
        </pc:spChg>
        <pc:grpChg chg="mod">
          <ac:chgData name="Navarro, Krysten A" userId="b7169f5f-d46c-4cf1-8195-d10e9ff7e7f1" providerId="ADAL" clId="{694A5C7A-2432-4FC9-B20F-292CBBF6E5F7}" dt="2026-09-10T16:02:40.658" v="453" actId="12788"/>
          <ac:grpSpMkLst>
            <pc:docMk/>
            <pc:sldMk cId="1790204022" sldId="276"/>
            <ac:grpSpMk id="3" creationId="{0BAE1891-C8FA-EF98-9870-6890C67348CD}"/>
          </ac:grpSpMkLst>
        </pc:grpChg>
        <pc:graphicFrameChg chg="mod modGraphic">
          <ac:chgData name="Navarro, Krysten A" userId="b7169f5f-d46c-4cf1-8195-d10e9ff7e7f1" providerId="ADAL" clId="{694A5C7A-2432-4FC9-B20F-292CBBF6E5F7}" dt="2026-09-10T16:02:40.658" v="453" actId="12788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97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277330"/>
            <a:ext cx="1194564" cy="30594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C8443E9-991A-5CE8-61D5-869B914D15EC}"/>
              </a:ext>
            </a:extLst>
          </p:cNvPr>
          <p:cNvSpPr/>
          <p:nvPr/>
        </p:nvSpPr>
        <p:spPr>
          <a:xfrm>
            <a:off x="6357928" y="4002183"/>
            <a:ext cx="1194564" cy="43201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Math Requirement choose 1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6353943" y="5252714"/>
            <a:ext cx="1194564" cy="2750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Chemistry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855584" y="324494"/>
            <a:ext cx="1194564" cy="3036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Requirements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9374125" y="210134"/>
            <a:ext cx="1218235" cy="506086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Interdisciplinary Major Electives 9 </a:t>
            </a:r>
            <a:r>
              <a:rPr lang="en-US" sz="1071" b="1" dirty="0" err="1">
                <a:solidFill>
                  <a:prstClr val="black"/>
                </a:solidFill>
                <a:latin typeface="Calibri" panose="020F0502020204030204"/>
              </a:rPr>
              <a:t>hrs</a:t>
            </a:r>
            <a:endParaRPr lang="en-US" sz="1071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B.S.- Neuroscience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3DB88D-4B6B-1A21-5B3D-9B4EFF7C1732}"/>
              </a:ext>
            </a:extLst>
          </p:cNvPr>
          <p:cNvSpPr/>
          <p:nvPr/>
        </p:nvSpPr>
        <p:spPr>
          <a:xfrm>
            <a:off x="6283953" y="3951412"/>
            <a:ext cx="1339034" cy="1043158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6290063" y="5155433"/>
            <a:ext cx="1339034" cy="1356242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9313726" y="137001"/>
            <a:ext cx="1339034" cy="1319751"/>
          </a:xfrm>
          <a:prstGeom prst="roundRect">
            <a:avLst/>
          </a:prstGeom>
          <a:noFill/>
          <a:ln w="38100">
            <a:solidFill>
              <a:srgbClr val="33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783349" y="214099"/>
            <a:ext cx="1339034" cy="2287508"/>
          </a:xfrm>
          <a:prstGeom prst="round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53943" y="619031"/>
            <a:ext cx="1194564" cy="16698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53943" y="816345"/>
            <a:ext cx="1194564" cy="16698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1403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2298" y="1018836"/>
            <a:ext cx="1186209" cy="16698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1404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89DA38E-EA7A-5291-CB8E-0634510051CF}"/>
              </a:ext>
            </a:extLst>
          </p:cNvPr>
          <p:cNvSpPr/>
          <p:nvPr/>
        </p:nvSpPr>
        <p:spPr>
          <a:xfrm>
            <a:off x="6353943" y="4465702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62298" y="1841344"/>
            <a:ext cx="1194564" cy="16698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53943" y="2040197"/>
            <a:ext cx="1194564" cy="27699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62298" y="2546732"/>
            <a:ext cx="1194564" cy="1787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53943" y="2350030"/>
            <a:ext cx="1194564" cy="16698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7B14750-933B-859C-A804-8D2D880498AF}"/>
              </a:ext>
            </a:extLst>
          </p:cNvPr>
          <p:cNvSpPr/>
          <p:nvPr/>
        </p:nvSpPr>
        <p:spPr>
          <a:xfrm>
            <a:off x="6353943" y="4689526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PSYC 1303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53943" y="2963127"/>
            <a:ext cx="1194564" cy="19402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6362298" y="5555668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2298" y="3391140"/>
            <a:ext cx="1194564" cy="32506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6353943" y="5785865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9DE79A3-2E24-7A38-6F85-A8A8DFDE0FEB}"/>
              </a:ext>
            </a:extLst>
          </p:cNvPr>
          <p:cNvSpPr/>
          <p:nvPr/>
        </p:nvSpPr>
        <p:spPr>
          <a:xfrm>
            <a:off x="6353943" y="5995161"/>
            <a:ext cx="1194564" cy="20319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2324-2124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C5EB0C9-E944-7D26-F348-E4122E2229F3}"/>
              </a:ext>
            </a:extLst>
          </p:cNvPr>
          <p:cNvSpPr/>
          <p:nvPr/>
        </p:nvSpPr>
        <p:spPr>
          <a:xfrm>
            <a:off x="6362298" y="6231301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3330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7846727" y="680179"/>
            <a:ext cx="1194564" cy="18850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7855584" y="893064"/>
            <a:ext cx="1194564" cy="1999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1306-1108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7846727" y="1127042"/>
            <a:ext cx="1194564" cy="3329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PSYC 2324/BIOL 2340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7855584" y="1843601"/>
            <a:ext cx="1194564" cy="33291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3192/PSYC 3102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7845047" y="1491506"/>
            <a:ext cx="1194564" cy="3280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PSYC 3340 (3201-3101)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7868226" y="2200595"/>
            <a:ext cx="1185010" cy="1736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ZOOL 4384 (FA)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9385831" y="751221"/>
            <a:ext cx="1194564" cy="172025"/>
          </a:xfrm>
          <a:prstGeom prst="roundRect">
            <a:avLst/>
          </a:prstGeom>
          <a:solidFill>
            <a:srgbClr val="3399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PSYC Elective 3 HR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BED90F-B762-4BE9-7A1C-0047AD9245E6}"/>
              </a:ext>
            </a:extLst>
          </p:cNvPr>
          <p:cNvSpPr/>
          <p:nvPr/>
        </p:nvSpPr>
        <p:spPr>
          <a:xfrm>
            <a:off x="9385831" y="1609822"/>
            <a:ext cx="1194564" cy="46304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Interdisciplinary Major Electives 9 </a:t>
            </a:r>
            <a:r>
              <a:rPr lang="en-US" sz="1071" b="1" dirty="0" err="1">
                <a:solidFill>
                  <a:prstClr val="black"/>
                </a:solidFill>
                <a:latin typeface="Calibri" panose="020F0502020204030204"/>
              </a:rPr>
              <a:t>hrs</a:t>
            </a:r>
            <a:endParaRPr lang="en-US" sz="1071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CF35D8-149E-5FBE-FE53-E5234A447D25}"/>
              </a:ext>
            </a:extLst>
          </p:cNvPr>
          <p:cNvSpPr/>
          <p:nvPr/>
        </p:nvSpPr>
        <p:spPr>
          <a:xfrm>
            <a:off x="9325918" y="1541898"/>
            <a:ext cx="1339034" cy="1260662"/>
          </a:xfrm>
          <a:prstGeom prst="round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E86BB3-D4E6-705D-9835-728AA2B78099}"/>
              </a:ext>
            </a:extLst>
          </p:cNvPr>
          <p:cNvSpPr/>
          <p:nvPr/>
        </p:nvSpPr>
        <p:spPr>
          <a:xfrm>
            <a:off x="9374125" y="2118645"/>
            <a:ext cx="1194564" cy="18222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Elective 3 HR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D41258-6162-5ED1-1737-869655BC87BD}"/>
              </a:ext>
            </a:extLst>
          </p:cNvPr>
          <p:cNvSpPr/>
          <p:nvPr/>
        </p:nvSpPr>
        <p:spPr>
          <a:xfrm>
            <a:off x="9374125" y="2329339"/>
            <a:ext cx="1194564" cy="16977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Elective 3 HR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74EACEF-8CF1-23FB-ED97-1670DF6D120F}"/>
              </a:ext>
            </a:extLst>
          </p:cNvPr>
          <p:cNvSpPr/>
          <p:nvPr/>
        </p:nvSpPr>
        <p:spPr>
          <a:xfrm>
            <a:off x="9374125" y="2527590"/>
            <a:ext cx="1194564" cy="16977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Elective 3 HR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99D9DCD-18C0-3B62-6FD2-420A33CCEF27}"/>
              </a:ext>
            </a:extLst>
          </p:cNvPr>
          <p:cNvSpPr/>
          <p:nvPr/>
        </p:nvSpPr>
        <p:spPr>
          <a:xfrm>
            <a:off x="7855584" y="2721255"/>
            <a:ext cx="1194564" cy="551533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Additional Coursework:12 </a:t>
            </a:r>
            <a:r>
              <a:rPr lang="en-US" sz="1071" b="1" dirty="0" err="1">
                <a:solidFill>
                  <a:prstClr val="black"/>
                </a:solidFill>
                <a:latin typeface="Calibri" panose="020F0502020204030204"/>
              </a:rPr>
              <a:t>hrs</a:t>
            </a: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 Major Electives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FE5555BC-2D25-9721-5BF0-3BA0C4C92B97}"/>
              </a:ext>
            </a:extLst>
          </p:cNvPr>
          <p:cNvSpPr/>
          <p:nvPr/>
        </p:nvSpPr>
        <p:spPr>
          <a:xfrm>
            <a:off x="7791214" y="2661994"/>
            <a:ext cx="1339034" cy="151784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573768" y="3672335"/>
            <a:ext cx="2167127" cy="2558965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9665208" y="4107533"/>
            <a:ext cx="19476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UD</a:t>
            </a:r>
            <a:r>
              <a:rPr lang="en-US" sz="1050" dirty="0"/>
              <a:t>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LD</a:t>
            </a:r>
            <a:r>
              <a:rPr lang="en-US" sz="1050" dirty="0"/>
              <a:t>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CS 1310 </a:t>
            </a:r>
            <a:r>
              <a:rPr lang="en-US" sz="1050" dirty="0"/>
              <a:t>is a requirement for the component area block in the Core Curriculum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Additional Coursework</a:t>
            </a:r>
            <a:r>
              <a:rPr lang="en-US" sz="1050" dirty="0"/>
              <a:t>: Major Electives must be from the list of approved courses.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AC2039-FF26-1D8E-307D-93A9F1CABC10}"/>
              </a:ext>
            </a:extLst>
          </p:cNvPr>
          <p:cNvSpPr/>
          <p:nvPr/>
        </p:nvSpPr>
        <p:spPr>
          <a:xfrm>
            <a:off x="6353943" y="3195248"/>
            <a:ext cx="1194564" cy="1640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CS 1310 (SP)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FAF5897-C588-0D8D-7C16-00407AE3406A}"/>
              </a:ext>
            </a:extLst>
          </p:cNvPr>
          <p:cNvSpPr/>
          <p:nvPr/>
        </p:nvSpPr>
        <p:spPr>
          <a:xfrm>
            <a:off x="6353943" y="2764274"/>
            <a:ext cx="1194564" cy="16698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PSYC 1301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E97BD14-EBB3-AD25-C46F-A91CB2A1559D}"/>
              </a:ext>
            </a:extLst>
          </p:cNvPr>
          <p:cNvSpPr/>
          <p:nvPr/>
        </p:nvSpPr>
        <p:spPr>
          <a:xfrm>
            <a:off x="6353943" y="1622056"/>
            <a:ext cx="1194564" cy="18294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1D1CA3AB-9D23-88A7-CE8C-06FAD8A4299C}"/>
              </a:ext>
            </a:extLst>
          </p:cNvPr>
          <p:cNvSpPr/>
          <p:nvPr/>
        </p:nvSpPr>
        <p:spPr>
          <a:xfrm>
            <a:off x="6362298" y="1418556"/>
            <a:ext cx="1194564" cy="16698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B685352-C260-E020-AED4-07E89E8E349D}"/>
              </a:ext>
            </a:extLst>
          </p:cNvPr>
          <p:cNvSpPr/>
          <p:nvPr/>
        </p:nvSpPr>
        <p:spPr>
          <a:xfrm>
            <a:off x="6353943" y="1221021"/>
            <a:ext cx="1194564" cy="16443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54E4F79-A39E-1CE7-F385-021C1F9E89EB}"/>
              </a:ext>
            </a:extLst>
          </p:cNvPr>
          <p:cNvSpPr/>
          <p:nvPr/>
        </p:nvSpPr>
        <p:spPr>
          <a:xfrm>
            <a:off x="9385831" y="959600"/>
            <a:ext cx="1194564" cy="172025"/>
          </a:xfrm>
          <a:prstGeom prst="roundRect">
            <a:avLst/>
          </a:prstGeom>
          <a:solidFill>
            <a:srgbClr val="3399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PSYC Elective 3 HR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89EEE74-07BE-B4A9-8C43-46BF966EEEE1}"/>
              </a:ext>
            </a:extLst>
          </p:cNvPr>
          <p:cNvSpPr/>
          <p:nvPr/>
        </p:nvSpPr>
        <p:spPr>
          <a:xfrm>
            <a:off x="9385831" y="1165170"/>
            <a:ext cx="1194564" cy="172025"/>
          </a:xfrm>
          <a:prstGeom prst="roundRect">
            <a:avLst/>
          </a:prstGeom>
          <a:solidFill>
            <a:srgbClr val="3399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PSYC Elective 3 HR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A9929A-EA91-3AEF-CD01-BE2FAE096FF2}"/>
              </a:ext>
            </a:extLst>
          </p:cNvPr>
          <p:cNvSpPr/>
          <p:nvPr/>
        </p:nvSpPr>
        <p:spPr>
          <a:xfrm>
            <a:off x="7863335" y="3318282"/>
            <a:ext cx="1194564" cy="169779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HR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52C3F82-A7E1-99B8-89EF-43A0C3335725}"/>
              </a:ext>
            </a:extLst>
          </p:cNvPr>
          <p:cNvSpPr/>
          <p:nvPr/>
        </p:nvSpPr>
        <p:spPr>
          <a:xfrm>
            <a:off x="7871009" y="3510206"/>
            <a:ext cx="1194564" cy="169779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>
                <a:solidFill>
                  <a:prstClr val="white"/>
                </a:solidFill>
                <a:latin typeface="Calibri" panose="020F0502020204030204"/>
              </a:rPr>
              <a:t>Elective 3 HR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978B2C9-B028-1D38-3E11-B029630ADDC0}"/>
              </a:ext>
            </a:extLst>
          </p:cNvPr>
          <p:cNvSpPr/>
          <p:nvPr/>
        </p:nvSpPr>
        <p:spPr>
          <a:xfrm>
            <a:off x="7863335" y="3702342"/>
            <a:ext cx="1194564" cy="169779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>
                <a:solidFill>
                  <a:prstClr val="white"/>
                </a:solidFill>
                <a:latin typeface="Calibri" panose="020F0502020204030204"/>
              </a:rPr>
              <a:t>Elective 3 HR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17EE991-CDF3-8391-5B64-A28C1556489E}"/>
              </a:ext>
            </a:extLst>
          </p:cNvPr>
          <p:cNvSpPr/>
          <p:nvPr/>
        </p:nvSpPr>
        <p:spPr>
          <a:xfrm>
            <a:off x="7863335" y="3909660"/>
            <a:ext cx="1194564" cy="169779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>
                <a:solidFill>
                  <a:prstClr val="white"/>
                </a:solidFill>
                <a:latin typeface="Calibri" panose="020F0502020204030204"/>
              </a:rPr>
              <a:t>Elective 3 HR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A4882B8E-DDF0-B3F1-0AAE-CA38B8A85BE3}"/>
              </a:ext>
            </a:extLst>
          </p:cNvPr>
          <p:cNvSpPr/>
          <p:nvPr/>
        </p:nvSpPr>
        <p:spPr>
          <a:xfrm>
            <a:off x="7826402" y="4295369"/>
            <a:ext cx="1339034" cy="1851732"/>
          </a:xfrm>
          <a:prstGeom prst="round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C4FB39A7-5063-DE86-6A67-82875C12C22F}"/>
              </a:ext>
            </a:extLst>
          </p:cNvPr>
          <p:cNvSpPr/>
          <p:nvPr/>
        </p:nvSpPr>
        <p:spPr>
          <a:xfrm>
            <a:off x="7871009" y="4405656"/>
            <a:ext cx="1194564" cy="5889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Additional Coursework: 9 </a:t>
            </a:r>
            <a:r>
              <a:rPr lang="en-US" sz="1071" b="1" dirty="0" err="1">
                <a:solidFill>
                  <a:prstClr val="black"/>
                </a:solidFill>
                <a:latin typeface="Calibri" panose="020F0502020204030204"/>
              </a:rPr>
              <a:t>hrs</a:t>
            </a: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 Free Electives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57FA43C6-0EC8-66B9-1D52-C5048DF92F34}"/>
              </a:ext>
            </a:extLst>
          </p:cNvPr>
          <p:cNvSpPr/>
          <p:nvPr/>
        </p:nvSpPr>
        <p:spPr>
          <a:xfrm>
            <a:off x="7871009" y="5047266"/>
            <a:ext cx="1194564" cy="3479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HR (any level)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7DA15E-2D24-A154-2EC1-1CA00962A955}"/>
              </a:ext>
            </a:extLst>
          </p:cNvPr>
          <p:cNvSpPr/>
          <p:nvPr/>
        </p:nvSpPr>
        <p:spPr>
          <a:xfrm>
            <a:off x="7871009" y="5422050"/>
            <a:ext cx="1194564" cy="3479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HR (any level)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E698FC7-2374-7CFE-F4AE-7A22364EE3D3}"/>
              </a:ext>
            </a:extLst>
          </p:cNvPr>
          <p:cNvSpPr/>
          <p:nvPr/>
        </p:nvSpPr>
        <p:spPr>
          <a:xfrm>
            <a:off x="7871009" y="5800836"/>
            <a:ext cx="1194564" cy="2288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0867" y="561004"/>
            <a:ext cx="5099434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algn="ctr"/>
            <a:r>
              <a:rPr lang="en-US" sz="1100" b="1" u="sng" dirty="0">
                <a:latin typeface="Arial"/>
                <a:cs typeface="Arial"/>
              </a:rPr>
              <a:t>Interdisciplinary Major Electives – Neuroscience (Biology Electives) </a:t>
            </a:r>
            <a:endParaRPr sz="1100" u="sng" dirty="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59274"/>
              </p:ext>
            </p:extLst>
          </p:nvPr>
        </p:nvGraphicFramePr>
        <p:xfrm>
          <a:off x="3070227" y="925575"/>
          <a:ext cx="5440715" cy="2503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0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4254"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Cour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se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Title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Pre-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quisite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st be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pas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ith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a C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ette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r)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254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BIOL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ctr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3314-3115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Molecular Cell Biology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 1306-1108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964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BIOL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ctr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3320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Genetics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 1305-1107 AND BIOL 1306-1108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988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BIOL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3321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Evolution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900" spc="-5" dirty="0">
                          <a:latin typeface="Arial"/>
                          <a:cs typeface="Arial"/>
                        </a:rPr>
                        <a:t>3320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254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4300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Introduction to Bioinformatics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 1306-1108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357195"/>
                  </a:ext>
                </a:extLst>
              </a:tr>
              <a:tr h="169988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4321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Developmental Biology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 3314-3115 OR BIOL 4388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4259002"/>
                  </a:ext>
                </a:extLst>
              </a:tr>
              <a:tr h="207964">
                <a:tc>
                  <a:txBody>
                    <a:bodyPr/>
                    <a:lstStyle/>
                    <a:p>
                      <a:pPr marL="203200" algn="l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r>
                        <a:rPr lang="en-US" sz="900" dirty="0">
                          <a:latin typeface="Arial"/>
                          <a:cs typeface="Arial"/>
                        </a:rPr>
                        <a:t>IOL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4388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Mammalian Physiology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900" spc="-5" dirty="0">
                          <a:latin typeface="Arial"/>
                          <a:cs typeface="Arial"/>
                        </a:rPr>
                        <a:t>3314-3115 OR BIOL 2313-2113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254">
                <a:tc>
                  <a:txBody>
                    <a:bodyPr/>
                    <a:lstStyle/>
                    <a:p>
                      <a:pPr marL="203200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4389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Developmental Neurobiology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 3314-3115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516439"/>
                  </a:ext>
                </a:extLst>
              </a:tr>
              <a:tr h="202541">
                <a:tc>
                  <a:txBody>
                    <a:bodyPr/>
                    <a:lstStyle/>
                    <a:p>
                      <a:pPr marL="16954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CBCH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3316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Membrane Biology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 3314-3115 AND CHEM 2325-2125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964">
                <a:tc>
                  <a:txBody>
                    <a:bodyPr/>
                    <a:lstStyle/>
                    <a:p>
                      <a:pPr marL="16954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CBCH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4414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Cellular Biochemistry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BIOL 3314-3115 AND CHEM 3330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6A7D96F7-066A-916E-DF43-8A9C163C6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19362"/>
              </p:ext>
            </p:extLst>
          </p:nvPr>
        </p:nvGraphicFramePr>
        <p:xfrm>
          <a:off x="3025302" y="4231533"/>
          <a:ext cx="5530565" cy="2065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5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9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888"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Cour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se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Title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Pre-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quisite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st be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pas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ith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a C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ette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r)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608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ctr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3320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Learning and Memory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 3201-3101 OR PSYC 3340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501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ctr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3330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spc="-5" dirty="0">
                          <a:latin typeface="Arial"/>
                          <a:cs typeface="Arial"/>
                        </a:rPr>
                        <a:t>Sensation and Perception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 3201-3101 OR PSYC 3340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673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3346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Drugs, the Brain and Behavior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[PSYC 3201-3101 OR PSYC 3340] AND [PSYC2324 OR BIOL 2340]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888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4313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Physical and Cognitive Aging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[PSYC 3201-3101 OR PSYC 3340] AND PSYC 2310</a:t>
                      </a: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357195"/>
                  </a:ext>
                </a:extLst>
              </a:tr>
              <a:tr h="219423">
                <a:tc>
                  <a:txBody>
                    <a:bodyPr/>
                    <a:lstStyle/>
                    <a:p>
                      <a:pPr marL="19240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3348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Cognitive Psychology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 3201-3101 OR PSYC 3340</a:t>
                      </a: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4259002"/>
                  </a:ext>
                </a:extLst>
              </a:tr>
              <a:tr h="212346">
                <a:tc>
                  <a:txBody>
                    <a:bodyPr/>
                    <a:lstStyle/>
                    <a:p>
                      <a:pPr marL="203200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4324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Psychobiology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None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2137">
                <a:tc>
                  <a:txBody>
                    <a:bodyPr/>
                    <a:lstStyle/>
                    <a:p>
                      <a:pPr marL="203200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4341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algn="l">
                        <a:lnSpc>
                          <a:spcPct val="100000"/>
                        </a:lnSpc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Motivation and Emotion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atin typeface="Arial"/>
                          <a:cs typeface="Arial"/>
                        </a:rPr>
                        <a:t>PSYC 3201-3101 OR PSYC 3340</a:t>
                      </a: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516439"/>
                  </a:ext>
                </a:extLst>
              </a:tr>
            </a:tbl>
          </a:graphicData>
        </a:graphic>
      </p:graphicFrame>
      <p:sp>
        <p:nvSpPr>
          <p:cNvPr id="9" name="object 2">
            <a:extLst>
              <a:ext uri="{FF2B5EF4-FFF2-40B4-BE49-F238E27FC236}">
                <a16:creationId xmlns:a16="http://schemas.microsoft.com/office/drawing/2014/main" id="{E244CCD2-4162-2B04-DC52-73C4F98EC552}"/>
              </a:ext>
            </a:extLst>
          </p:cNvPr>
          <p:cNvSpPr txBox="1"/>
          <p:nvPr/>
        </p:nvSpPr>
        <p:spPr>
          <a:xfrm>
            <a:off x="3495059" y="3866137"/>
            <a:ext cx="459105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algn="ctr"/>
            <a:r>
              <a:rPr lang="en-US" sz="1000" b="1" u="sng" dirty="0">
                <a:latin typeface="Arial"/>
                <a:cs typeface="Arial"/>
              </a:rPr>
              <a:t>Interdisciplinary Major Electives – Neuroscience (Psychology Electives) </a:t>
            </a:r>
            <a:endParaRPr sz="1000" u="sng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1864178" y="6196235"/>
            <a:ext cx="671172" cy="82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536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 spc="-8" dirty="0"/>
              <a:t>Re</a:t>
            </a:r>
            <a:r>
              <a:rPr lang="en-US" spc="-3" dirty="0"/>
              <a:t>v. </a:t>
            </a:r>
            <a:r>
              <a:rPr lang="en-US" spc="-8" dirty="0"/>
              <a:t>05/28/2026 AF</a:t>
            </a:r>
            <a:endParaRPr spc="-7" dirty="0"/>
          </a:p>
        </p:txBody>
      </p:sp>
      <p:sp>
        <p:nvSpPr>
          <p:cNvPr id="2" name="object 2"/>
          <p:cNvSpPr txBox="1"/>
          <p:nvPr/>
        </p:nvSpPr>
        <p:spPr>
          <a:xfrm>
            <a:off x="4066957" y="453439"/>
            <a:ext cx="4052888" cy="125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algn="ctr"/>
            <a:r>
              <a:rPr lang="en-US" sz="818" b="1" spc="-3" dirty="0">
                <a:latin typeface="Arial"/>
                <a:cs typeface="Arial"/>
              </a:rPr>
              <a:t>Additional Coursework – Neuroscience (Major Electives)</a:t>
            </a:r>
            <a:endParaRPr sz="818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00894" y="6278693"/>
            <a:ext cx="4785013" cy="3354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45" b="1" spc="-3" dirty="0">
                <a:latin typeface="Arial"/>
                <a:cs typeface="Arial"/>
              </a:rPr>
              <a:t>*On</a:t>
            </a:r>
            <a:r>
              <a:rPr sz="545" b="1" dirty="0">
                <a:latin typeface="Arial"/>
                <a:cs typeface="Arial"/>
              </a:rPr>
              <a:t>ly 6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h</a:t>
            </a:r>
            <a:r>
              <a:rPr sz="545" b="1" spc="-10" dirty="0">
                <a:latin typeface="Arial"/>
                <a:cs typeface="Arial"/>
              </a:rPr>
              <a:t>o</a:t>
            </a:r>
            <a:r>
              <a:rPr sz="545" b="1" dirty="0">
                <a:latin typeface="Arial"/>
                <a:cs typeface="Arial"/>
              </a:rPr>
              <a:t>urs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</a:t>
            </a:r>
            <a:r>
              <a:rPr sz="545" b="1" spc="-3" dirty="0">
                <a:latin typeface="Arial"/>
                <a:cs typeface="Arial"/>
              </a:rPr>
              <a:t>ta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Spe</a:t>
            </a:r>
            <a:r>
              <a:rPr sz="545" b="1" spc="-7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1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us</a:t>
            </a:r>
            <a:r>
              <a:rPr sz="545" b="1" spc="-7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ow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-10" dirty="0">
                <a:latin typeface="Arial"/>
                <a:cs typeface="Arial"/>
              </a:rPr>
              <a:t>eg</a:t>
            </a:r>
            <a:r>
              <a:rPr sz="545" b="1" spc="-3" dirty="0">
                <a:latin typeface="Arial"/>
                <a:cs typeface="Arial"/>
              </a:rPr>
              <a:t>ree</a:t>
            </a:r>
            <a:r>
              <a:rPr sz="545" b="1" dirty="0">
                <a:latin typeface="Arial"/>
                <a:cs typeface="Arial"/>
              </a:rPr>
              <a:t>.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7" dirty="0">
                <a:latin typeface="Arial"/>
                <a:cs typeface="Arial"/>
              </a:rPr>
              <a:t>M</a:t>
            </a:r>
            <a:r>
              <a:rPr sz="545" b="1" dirty="0">
                <a:latin typeface="Arial"/>
                <a:cs typeface="Arial"/>
              </a:rPr>
              <a:t>ore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han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3 </a:t>
            </a:r>
            <a:r>
              <a:rPr sz="545" b="1" spc="-10" dirty="0">
                <a:latin typeface="Arial"/>
                <a:cs typeface="Arial"/>
              </a:rPr>
              <a:t>h</a:t>
            </a:r>
            <a:r>
              <a:rPr sz="545" b="1" dirty="0">
                <a:latin typeface="Arial"/>
                <a:cs typeface="Arial"/>
              </a:rPr>
              <a:t>ours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pe</a:t>
            </a:r>
            <a:r>
              <a:rPr sz="545" b="1" spc="-13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spc="-10" dirty="0">
                <a:latin typeface="Arial"/>
                <a:cs typeface="Arial"/>
              </a:rPr>
              <a:t>n</a:t>
            </a:r>
            <a:r>
              <a:rPr sz="545" b="1" dirty="0">
                <a:latin typeface="Arial"/>
                <a:cs typeface="Arial"/>
              </a:rPr>
              <a:t>not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 t</a:t>
            </a:r>
            <a:r>
              <a:rPr sz="545" b="1" spc="-3" dirty="0">
                <a:latin typeface="Arial"/>
                <a:cs typeface="Arial"/>
              </a:rPr>
              <a:t>ake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in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a</a:t>
            </a:r>
            <a:r>
              <a:rPr sz="545" b="1" spc="7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ing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dirty="0">
                <a:latin typeface="Arial"/>
                <a:cs typeface="Arial"/>
              </a:rPr>
              <a:t>e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se</a:t>
            </a:r>
            <a:r>
              <a:rPr sz="545" b="1" dirty="0">
                <a:latin typeface="Arial"/>
                <a:cs typeface="Arial"/>
              </a:rPr>
              <a:t>m</a:t>
            </a:r>
            <a:r>
              <a:rPr sz="545" b="1" spc="-3" dirty="0">
                <a:latin typeface="Arial"/>
                <a:cs typeface="Arial"/>
              </a:rPr>
              <a:t>ester.</a:t>
            </a:r>
            <a:endParaRPr lang="en-US" sz="545" b="1" spc="-3" dirty="0">
              <a:latin typeface="Arial"/>
              <a:cs typeface="Arial"/>
            </a:endParaRPr>
          </a:p>
          <a:p>
            <a:pPr marL="8659"/>
            <a:r>
              <a:rPr lang="en-US" sz="545" b="1" spc="-3" dirty="0">
                <a:latin typeface="Arial"/>
                <a:cs typeface="Arial"/>
              </a:rPr>
              <a:t>* Only 6 hours total of Topics in Biology can be used toward degree. </a:t>
            </a:r>
          </a:p>
          <a:p>
            <a:pPr marL="8659"/>
            <a:r>
              <a:rPr lang="en-US" sz="545" b="1" spc="-3" dirty="0">
                <a:latin typeface="Arial"/>
                <a:cs typeface="Arial"/>
              </a:rPr>
              <a:t>* Women’s Studies: Special Topics must be related to Neuroscience in some way.</a:t>
            </a:r>
          </a:p>
          <a:p>
            <a:pPr marL="8659"/>
            <a:r>
              <a:rPr lang="en-US" sz="545" b="1" spc="-3" dirty="0">
                <a:latin typeface="Arial"/>
                <a:cs typeface="Arial"/>
              </a:rPr>
              <a:t>* Courses with “Department Approval” must be approved by advisor first. 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195188"/>
              </p:ext>
            </p:extLst>
          </p:nvPr>
        </p:nvGraphicFramePr>
        <p:xfrm>
          <a:off x="2812037" y="739500"/>
          <a:ext cx="6562725" cy="5379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0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2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5587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Cour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se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Title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Pre-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quisite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st be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pas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ith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a C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ette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r)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CHEM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2325-2125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Organic Chemistry II + Lab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CHEM 2324-2124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3314-3115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Molecular Cell Biology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OL 1306-1108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95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3320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Genetics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1306-1108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828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3321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Evolution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3320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573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4198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Special Problems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Requires instructor approval (6 hour limit toward degree)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4298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Special Problems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Requires instructor approval (6 hour limit toward degree)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0828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BIOL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4300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Introduction to Bioinformatics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BIOL 1306-1108</a:t>
                      </a: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448992"/>
                  </a:ext>
                </a:extLst>
              </a:tr>
              <a:tr h="150828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4320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Endocrinology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BIOL 1305-1107 AND CHEM 1306-1106 AND JR/SR standing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3083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4324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nimal Behavior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BIOL 1306-1108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195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4388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Mammalian Physiology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BIOL 3314-3115 OR BIOL 2313-2113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195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4389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Developmental Neurobiology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BIOL 3314-3115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8573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4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395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Topics in Biology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V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arie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lang="en-US"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lang="en-US" sz="8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lang="en-US"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our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lang="en-US"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lang="en-US" sz="8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lang="en-US" sz="8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,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 Depar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8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ppr</a:t>
                      </a:r>
                      <a:r>
                        <a:rPr lang="en-US" sz="8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v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l (can only be taken twice)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44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BIOL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4398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Special Problems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Requires instructor approval (6 hour limit toward degree)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CBCH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3316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Membrane Biology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BIOL 3314-3115 AND CHEM 2325-2125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CBCH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4414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Cellular Biochemistry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BIOL 3314-3115 AND CHEM 3330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HSCI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3305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Substance Use and Society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None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MICR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2340-2141</a:t>
                      </a:r>
                      <a:endParaRPr lang="en-US"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General Microbiology + Lab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BIOL 1305-1107 AND CHEM 1305-1105 AND [MATH 1310 or MATH 1508]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195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PHIL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3301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Philosophy of Mind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None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0828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2310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Lifecycle Development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 1301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0828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2312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Intro to Psychopathology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 1301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0828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3320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Learning and Memory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 3201-3101 OR PSYC 3340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195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3330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Sensation and Perception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 3201-3101 OR PSYC 3340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744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3346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Drugs, the Brain and Behavior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[PSYC 3201-3101 OR PSYC 3340] AND [PSYC 2324 OR BIOL 2340]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0828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3347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Behavior Modification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 3201-3101 OR PSYC 3340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0828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3348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Cognitive Psychology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[PSYC 3201-3101 OR PSYC 3340] AND PSYC 2310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lang="en-US" sz="800" spc="-5" dirty="0">
                          <a:latin typeface="Arial"/>
                          <a:cs typeface="Arial"/>
                        </a:rPr>
                        <a:t>3350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Health Psychology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 3201-3101 OR PSYC 3340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4310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Adolescent Psychology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[PSYC 3201-3101 OR PSYC 3340] AND PSYC 2310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4312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Advanced Psychopathology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[PSYC 3201-3101 OR PSYC 3340] AND PSYC 2312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4313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Physical and Cognitive Aging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[PSYC 3201-3101 OR PSYC 3340] AND PSYC 2310</a:t>
                      </a: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4324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Psychobiology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None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1955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4341</a:t>
                      </a: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Motivation and Emotion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PSYC 3201-3101 OR PSYC 3340</a:t>
                      </a:r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970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WS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 algn="l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3390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Women’s Studies: Special Topics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V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arie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lang="en-US"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lang="en-US" sz="8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lang="en-US"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our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lang="en-US"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lang="en-US" sz="8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lang="en-US" sz="8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,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 Depar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8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ppr</a:t>
                      </a:r>
                      <a:r>
                        <a:rPr lang="en-US" sz="8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v</a:t>
                      </a:r>
                      <a:r>
                        <a:rPr lang="en-US" sz="8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lang="en-US" sz="800" dirty="0">
                          <a:latin typeface="Arial"/>
                          <a:cs typeface="Arial"/>
                        </a:rPr>
                        <a:t>l</a:t>
                      </a: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238054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ZOOL</a:t>
                      </a: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 algn="l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4181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Vertebrate Physiology Methods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lang="en-US" sz="800" dirty="0">
                          <a:latin typeface="Arial"/>
                          <a:cs typeface="Arial"/>
                        </a:rPr>
                        <a:t>[CHEM 1306-1106 AND BIOL 1306-1108] OR BIOL 2313-2113 OR ZOOL 2406 OR BIOL 3314-2115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527842"/>
              </p:ext>
            </p:extLst>
          </p:nvPr>
        </p:nvGraphicFramePr>
        <p:xfrm>
          <a:off x="1958109" y="907449"/>
          <a:ext cx="8395855" cy="3886223"/>
        </p:xfrm>
        <a:graphic>
          <a:graphicData uri="http://schemas.openxmlformats.org/drawingml/2006/table">
            <a:tbl>
              <a:tblPr/>
              <a:tblGrid>
                <a:gridCol w="1717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4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7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86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64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69495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Neurologist: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Medical doctor diagnosing and treating nervous system disorders (e.g., Parkinson's, epilepsy)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2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Neurosurgeon: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Surgeon operating on the brain, spinal column, and nerves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Psychiatrist: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Physician specializing in mental illnesses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Neuropsychologist: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Assesses the relationship between brain function and behavior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Neuroradiologist: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imaging (MRI, CT, X-ray) to diagnose brain diseases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6728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Genetic Counselor: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Advises on genetic neurological risks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Research 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Conducts research on neuro-diseases and drug development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Neuroscience 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and researches in higher education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Science Writer/Writer: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Communicates neuroscience topics for journals or media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Regulatory Affairs Specialist: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FDA compliance for neuro-products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3037148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 dirty="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955643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NEUROSCIENCE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945909" y="5175889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2012</Words>
  <Application>Microsoft Office PowerPoint</Application>
  <PresentationFormat>Widescreen</PresentationFormat>
  <Paragraphs>518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12</cp:revision>
  <dcterms:created xsi:type="dcterms:W3CDTF">2026-02-27T15:31:27Z</dcterms:created>
  <dcterms:modified xsi:type="dcterms:W3CDTF">2026-09-10T17:15:37Z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