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7" r:id="rId2"/>
    <p:sldId id="268" r:id="rId3"/>
    <p:sldId id="269" r:id="rId4"/>
    <p:sldId id="270" r:id="rId5"/>
    <p:sldId id="276" r:id="rId6"/>
    <p:sldId id="271" r:id="rId7"/>
    <p:sldId id="272" r:id="rId8"/>
    <p:sldId id="274" r:id="rId9"/>
    <p:sldId id="27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54CC"/>
    <a:srgbClr val="9933FF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F06A81-F847-47BB-BC16-0BABCACF302D}" v="2" dt="2026-09-10T16:25:33.9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custSel addSld delSld modSld">
      <pc:chgData name="Navarro, Krysten A" userId="b7169f5f-d46c-4cf1-8195-d10e9ff7e7f1" providerId="ADAL" clId="{694A5C7A-2432-4FC9-B20F-292CBBF6E5F7}" dt="2026-09-10T16:25:33.914" v="65"/>
      <pc:docMkLst>
        <pc:docMk/>
      </pc:docMkLst>
      <pc:sldChg chg="addSp modSp new mod setBg">
        <pc:chgData name="Navarro, Krysten A" userId="b7169f5f-d46c-4cf1-8195-d10e9ff7e7f1" providerId="ADAL" clId="{694A5C7A-2432-4FC9-B20F-292CBBF6E5F7}" dt="2026-09-10T16:25:15.936" v="62" actId="26606"/>
        <pc:sldMkLst>
          <pc:docMk/>
          <pc:sldMk cId="1941799711" sldId="269"/>
        </pc:sldMkLst>
        <pc:spChg chg="add mod">
          <ac:chgData name="Navarro, Krysten A" userId="b7169f5f-d46c-4cf1-8195-d10e9ff7e7f1" providerId="ADAL" clId="{694A5C7A-2432-4FC9-B20F-292CBBF6E5F7}" dt="2026-09-10T16:25:15.936" v="62" actId="26606"/>
          <ac:spMkLst>
            <pc:docMk/>
            <pc:sldMk cId="1941799711" sldId="269"/>
            <ac:spMk id="2" creationId="{A63CA81A-B5D2-227A-3A30-3C74931F9642}"/>
          </ac:spMkLst>
        </pc:spChg>
        <pc:spChg chg="add">
          <ac:chgData name="Navarro, Krysten A" userId="b7169f5f-d46c-4cf1-8195-d10e9ff7e7f1" providerId="ADAL" clId="{694A5C7A-2432-4FC9-B20F-292CBBF6E5F7}" dt="2026-09-10T16:25:15.936" v="62" actId="26606"/>
          <ac:spMkLst>
            <pc:docMk/>
            <pc:sldMk cId="1941799711" sldId="269"/>
            <ac:spMk id="8" creationId="{5DCB5928-DC7D-4612-9922-441966E15627}"/>
          </ac:spMkLst>
        </pc:spChg>
        <pc:spChg chg="add">
          <ac:chgData name="Navarro, Krysten A" userId="b7169f5f-d46c-4cf1-8195-d10e9ff7e7f1" providerId="ADAL" clId="{694A5C7A-2432-4FC9-B20F-292CBBF6E5F7}" dt="2026-09-10T16:25:15.936" v="62" actId="26606"/>
          <ac:spMkLst>
            <pc:docMk/>
            <pc:sldMk cId="1941799711" sldId="269"/>
            <ac:spMk id="10" creationId="{682C1161-1736-45EC-99B7-33F3CAE9D517}"/>
          </ac:spMkLst>
        </pc:spChg>
        <pc:spChg chg="add">
          <ac:chgData name="Navarro, Krysten A" userId="b7169f5f-d46c-4cf1-8195-d10e9ff7e7f1" providerId="ADAL" clId="{694A5C7A-2432-4FC9-B20F-292CBBF6E5F7}" dt="2026-09-10T16:25:15.936" v="62" actId="26606"/>
          <ac:spMkLst>
            <pc:docMk/>
            <pc:sldMk cId="1941799711" sldId="269"/>
            <ac:spMk id="12" creationId="{84D4DDB8-B68F-45B0-9F62-C4279996F672}"/>
          </ac:spMkLst>
        </pc:spChg>
        <pc:spChg chg="add">
          <ac:chgData name="Navarro, Krysten A" userId="b7169f5f-d46c-4cf1-8195-d10e9ff7e7f1" providerId="ADAL" clId="{694A5C7A-2432-4FC9-B20F-292CBBF6E5F7}" dt="2026-09-10T16:25:15.936" v="62" actId="26606"/>
          <ac:spMkLst>
            <pc:docMk/>
            <pc:sldMk cId="1941799711" sldId="269"/>
            <ac:spMk id="14" creationId="{AF2F604E-43BE-4DC3-B983-E071523364F8}"/>
          </ac:spMkLst>
        </pc:spChg>
        <pc:spChg chg="add">
          <ac:chgData name="Navarro, Krysten A" userId="b7169f5f-d46c-4cf1-8195-d10e9ff7e7f1" providerId="ADAL" clId="{694A5C7A-2432-4FC9-B20F-292CBBF6E5F7}" dt="2026-09-10T16:25:15.936" v="62" actId="26606"/>
          <ac:spMkLst>
            <pc:docMk/>
            <pc:sldMk cId="1941799711" sldId="269"/>
            <ac:spMk id="16" creationId="{08C9B587-E65E-4B52-B37C-ABEBB6E87928}"/>
          </ac:spMkLst>
        </pc:spChg>
        <pc:graphicFrameChg chg="add mod modGraphic">
          <ac:chgData name="Navarro, Krysten A" userId="b7169f5f-d46c-4cf1-8195-d10e9ff7e7f1" providerId="ADAL" clId="{694A5C7A-2432-4FC9-B20F-292CBBF6E5F7}" dt="2026-09-10T16:25:15.936" v="62" actId="26606"/>
          <ac:graphicFrameMkLst>
            <pc:docMk/>
            <pc:sldMk cId="1941799711" sldId="269"/>
            <ac:graphicFrameMk id="3" creationId="{271A4375-EB45-7D31-F4CD-87828A396DCC}"/>
          </ac:graphicFrameMkLst>
        </pc:graphicFrameChg>
      </pc:sldChg>
      <pc:sldChg chg="del">
        <pc:chgData name="Navarro, Krysten A" userId="b7169f5f-d46c-4cf1-8195-d10e9ff7e7f1" providerId="ADAL" clId="{694A5C7A-2432-4FC9-B20F-292CBBF6E5F7}" dt="2026-09-10T16:25:25.738" v="64" actId="2696"/>
        <pc:sldMkLst>
          <pc:docMk/>
          <pc:sldMk cId="2481802802" sldId="275"/>
        </pc:sldMkLst>
      </pc:sldChg>
      <pc:sldChg chg="add setBg">
        <pc:chgData name="Navarro, Krysten A" userId="b7169f5f-d46c-4cf1-8195-d10e9ff7e7f1" providerId="ADAL" clId="{694A5C7A-2432-4FC9-B20F-292CBBF6E5F7}" dt="2026-09-10T16:25:33.914" v="65"/>
        <pc:sldMkLst>
          <pc:docMk/>
          <pc:sldMk cId="1790204022" sldId="2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1DE28-A6DD-4486-89D2-03DBEC83A38A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48A1D-ACCE-422C-BA7B-C8364310F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91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241C-EA46-9BD8-B521-569A3A62E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FF728-3360-4112-DC0E-3903CA439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34CD9-8C44-9272-A13D-DD7FA1A7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826DB-D512-97DD-BBD6-1843E940A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16EA1-C198-494E-4F91-BD762E5D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4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5F615-F93F-C895-C585-A666DB22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59056-F4C2-D65C-24C6-1C6040DA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92329-D1F4-9F91-F755-74D1665F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99865-68C8-C649-61CB-4A643EDEC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E259E-7555-6918-60E4-69F98AD3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2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3B36-1816-3343-F3FA-1577A786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0D81A-7151-6396-3F57-B459A6BE1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0173F-15F5-A92D-F5F7-1D27146A0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F145A-68EE-4F58-E2B8-B50C7A42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A12FB-7241-4A7E-165C-3C35BE15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8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8672-4768-09D6-5089-02321AF6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AFD9D-539F-532F-CBC4-3B6E50AE2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A3E37-57B3-E61A-F78A-82886E263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9AE6D-65E7-E5A7-03E4-A6BEDB154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D6A34-490A-A270-9297-CDC323469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87297-C0BA-54D2-3401-CFF0B6E6C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2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AACD-B38B-CA73-6430-CB70BBDF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BC92C-4AF2-9115-B6BB-01CAEE33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DD991-A5BC-2721-75A1-458831CCF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CD2AB-FCCF-9FE9-45F7-9E5EFDFA7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45487E-CF72-216E-9E01-F3BF8923F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93713A-7A26-2AC2-1E21-6260FFDE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DE644-2B1B-33F9-61E3-AB6BE1F9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6B80C-EDA2-AA67-3389-7441D8D29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9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7533A-2952-9AC3-B261-DBB5E1093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6F40D-0175-12DF-2567-D4C7CD5B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1FAEF-F9B4-938A-E233-DE55553D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206CD2-A8CC-A587-3687-8C65DBBA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1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3FD7B8-1B60-267D-9A85-7146C225D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C1D37B-910D-C68D-FCE3-AC7BC2C8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50E39-A9FA-F0EC-9461-FB6F3A95F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8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5D0E-FA57-8955-0F04-162C8DC59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563DC-DB1D-2108-92A4-8EED93191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94296-8825-98F2-ADD7-9C210C133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FA10-1ECE-646C-A145-4B669465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F1DDB-ECD7-4615-EEEE-C9F52DE91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36F00-0856-97D4-8046-B16842DBF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6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541C-7B8C-C027-64C5-2D3CB826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9E79A2-FC3F-6FD3-E6B2-2F27E4CFA7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B036B-95D8-64E0-C485-06AD238A7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CE102-BA8B-740E-981D-AD659A13C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C9B8D-E1C0-C8C0-4280-373C30536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151B8-B2F5-294B-48DE-42B91FC9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6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9FF99-8707-B96D-8864-A0049918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4D648-6BFE-7BF4-AB3F-A0755BAA1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DF22F-91F6-E3A9-A992-349D42B9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8D040-1B62-7C93-59E7-B4923CACC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2385D-F215-D207-22B8-926BD17F7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3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A43B0D-3138-36D8-BB7C-0EC5276E95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7C50-F674-E086-6212-5951A2409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76E6D-AF91-4D4C-E8DD-301605109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C5BE9-BD2E-F38E-9013-1CB4C063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EC2D0-2A88-1098-91A4-F51105C6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47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921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B1674D-120D-F855-32D9-38D2283F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771EA-958B-3FD8-2709-8B93F206A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C859E-7201-239C-D74D-15E50DCD0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CB61F-47AB-AF9A-23AE-A8F99BAAA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60C39-0239-3422-D49C-EC18D2E42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1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4FF9-53A2-3CFE-D3E3-FF9686DD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E7B59-15EF-13E6-0664-6BC605E12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139448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566FE6-D09D-E1AB-D1FC-345334B3A0C6}"/>
              </a:ext>
            </a:extLst>
          </p:cNvPr>
          <p:cNvSpPr/>
          <p:nvPr/>
        </p:nvSpPr>
        <p:spPr>
          <a:xfrm>
            <a:off x="6359339" y="294222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0C1918-ED9E-04D7-DEFA-F05D7B162785}"/>
              </a:ext>
            </a:extLst>
          </p:cNvPr>
          <p:cNvSpPr/>
          <p:nvPr/>
        </p:nvSpPr>
        <p:spPr>
          <a:xfrm>
            <a:off x="6368600" y="3942649"/>
            <a:ext cx="1194564" cy="30619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Req. Math courses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764340-0A20-0465-6D68-736550AA7CA3}"/>
              </a:ext>
            </a:extLst>
          </p:cNvPr>
          <p:cNvSpPr/>
          <p:nvPr/>
        </p:nvSpPr>
        <p:spPr>
          <a:xfrm>
            <a:off x="7864933" y="297947"/>
            <a:ext cx="1194564" cy="2750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courses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0DBD052-C052-4200-73B1-A4A23CBBDF8E}"/>
              </a:ext>
            </a:extLst>
          </p:cNvPr>
          <p:cNvSpPr/>
          <p:nvPr/>
        </p:nvSpPr>
        <p:spPr>
          <a:xfrm>
            <a:off x="7779522" y="4652892"/>
            <a:ext cx="1388291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PHYS UD Electives 12 credits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218846-BF75-BE53-ADD6-97605D27EB84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BS Physics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692E4D0-51EC-E5A2-4579-0C4F7C36F255}"/>
              </a:ext>
            </a:extLst>
          </p:cNvPr>
          <p:cNvSpPr/>
          <p:nvPr/>
        </p:nvSpPr>
        <p:spPr>
          <a:xfrm>
            <a:off x="6271722" y="176361"/>
            <a:ext cx="1369799" cy="3633948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18BD19-D508-303D-88C0-B19543F0EFF6}"/>
              </a:ext>
            </a:extLst>
          </p:cNvPr>
          <p:cNvSpPr/>
          <p:nvPr/>
        </p:nvSpPr>
        <p:spPr>
          <a:xfrm>
            <a:off x="6287104" y="3877072"/>
            <a:ext cx="1339034" cy="2039655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4FA1AEC-C5AB-AC7C-15D7-140045EE1AF2}"/>
              </a:ext>
            </a:extLst>
          </p:cNvPr>
          <p:cNvSpPr/>
          <p:nvPr/>
        </p:nvSpPr>
        <p:spPr>
          <a:xfrm>
            <a:off x="7707287" y="4536246"/>
            <a:ext cx="1541488" cy="1616874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9A459A-900D-1088-5D98-57E5DB30B107}"/>
              </a:ext>
            </a:extLst>
          </p:cNvPr>
          <p:cNvSpPr/>
          <p:nvPr/>
        </p:nvSpPr>
        <p:spPr>
          <a:xfrm>
            <a:off x="7805506" y="180820"/>
            <a:ext cx="1313419" cy="4224101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7A11F0C-7068-40C2-6BD2-0A5B36AC08AA}"/>
              </a:ext>
            </a:extLst>
          </p:cNvPr>
          <p:cNvSpPr/>
          <p:nvPr/>
        </p:nvSpPr>
        <p:spPr>
          <a:xfrm>
            <a:off x="6359339" y="617011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A5A1BF-5AB3-755D-8D63-206C4E8CAB1C}"/>
              </a:ext>
            </a:extLst>
          </p:cNvPr>
          <p:cNvSpPr/>
          <p:nvPr/>
        </p:nvSpPr>
        <p:spPr>
          <a:xfrm>
            <a:off x="6359339" y="774808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2ADAFCF-161A-28E0-6D7F-F66665BA3E44}"/>
              </a:ext>
            </a:extLst>
          </p:cNvPr>
          <p:cNvSpPr/>
          <p:nvPr/>
        </p:nvSpPr>
        <p:spPr>
          <a:xfrm>
            <a:off x="6372897" y="1176853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620160F-F222-876C-881B-FFA5A7025C77}"/>
              </a:ext>
            </a:extLst>
          </p:cNvPr>
          <p:cNvSpPr/>
          <p:nvPr/>
        </p:nvSpPr>
        <p:spPr>
          <a:xfrm>
            <a:off x="6359339" y="1348905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6DE8B6-E837-8AF5-F537-C4CD3449734A}"/>
              </a:ext>
            </a:extLst>
          </p:cNvPr>
          <p:cNvSpPr/>
          <p:nvPr/>
        </p:nvSpPr>
        <p:spPr>
          <a:xfrm>
            <a:off x="6359339" y="153270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B9713A-E6D6-9E97-0590-103DFE798F0E}"/>
              </a:ext>
            </a:extLst>
          </p:cNvPr>
          <p:cNvSpPr/>
          <p:nvPr/>
        </p:nvSpPr>
        <p:spPr>
          <a:xfrm>
            <a:off x="6359339" y="1684221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4CAE01-C979-686A-3D7E-1240A829A620}"/>
              </a:ext>
            </a:extLst>
          </p:cNvPr>
          <p:cNvSpPr/>
          <p:nvPr/>
        </p:nvSpPr>
        <p:spPr>
          <a:xfrm>
            <a:off x="6359339" y="184623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D34A360-FD2F-3D1E-0BEA-16532F4A7204}"/>
              </a:ext>
            </a:extLst>
          </p:cNvPr>
          <p:cNvSpPr/>
          <p:nvPr/>
        </p:nvSpPr>
        <p:spPr>
          <a:xfrm>
            <a:off x="6359339" y="2335512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1DE5A14-A287-88C1-F03B-D826A5ED371C}"/>
              </a:ext>
            </a:extLst>
          </p:cNvPr>
          <p:cNvSpPr/>
          <p:nvPr/>
        </p:nvSpPr>
        <p:spPr>
          <a:xfrm>
            <a:off x="6359339" y="2128845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6C8D04-1157-61E8-60C0-9E50362697BD}"/>
              </a:ext>
            </a:extLst>
          </p:cNvPr>
          <p:cNvSpPr/>
          <p:nvPr/>
        </p:nvSpPr>
        <p:spPr>
          <a:xfrm>
            <a:off x="6350079" y="2581792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0937AB1-1B6D-4C57-3CDB-F58885252D97}"/>
              </a:ext>
            </a:extLst>
          </p:cNvPr>
          <p:cNvSpPr/>
          <p:nvPr/>
        </p:nvSpPr>
        <p:spPr>
          <a:xfrm>
            <a:off x="6359339" y="3137311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7D473BE-4812-29A5-1482-EB83C6D3BB12}"/>
              </a:ext>
            </a:extLst>
          </p:cNvPr>
          <p:cNvSpPr/>
          <p:nvPr/>
        </p:nvSpPr>
        <p:spPr>
          <a:xfrm>
            <a:off x="6359339" y="287160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4AE10E-F1E9-1A19-7D50-4F27F27EAC5B}"/>
              </a:ext>
            </a:extLst>
          </p:cNvPr>
          <p:cNvSpPr/>
          <p:nvPr/>
        </p:nvSpPr>
        <p:spPr>
          <a:xfrm>
            <a:off x="6359339" y="5178711"/>
            <a:ext cx="1194564" cy="27939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3323 or 4329 or 4336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D1403B4-405D-AF41-F140-EAEDBDC481B1}"/>
              </a:ext>
            </a:extLst>
          </p:cNvPr>
          <p:cNvSpPr/>
          <p:nvPr/>
        </p:nvSpPr>
        <p:spPr>
          <a:xfrm>
            <a:off x="6359339" y="347104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E3BFE09-99D8-A0E9-6560-B14260D67462}"/>
              </a:ext>
            </a:extLst>
          </p:cNvPr>
          <p:cNvSpPr/>
          <p:nvPr/>
        </p:nvSpPr>
        <p:spPr>
          <a:xfrm>
            <a:off x="6345781" y="4301157"/>
            <a:ext cx="1194564" cy="18277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1AB1118-6808-FED2-A776-1902EFC42A38}"/>
              </a:ext>
            </a:extLst>
          </p:cNvPr>
          <p:cNvSpPr/>
          <p:nvPr/>
        </p:nvSpPr>
        <p:spPr>
          <a:xfrm>
            <a:off x="6368600" y="4536245"/>
            <a:ext cx="1194564" cy="165484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2313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437B0114-286D-5CB3-3BE9-7F3628BEC1F5}"/>
              </a:ext>
            </a:extLst>
          </p:cNvPr>
          <p:cNvSpPr/>
          <p:nvPr/>
        </p:nvSpPr>
        <p:spPr>
          <a:xfrm>
            <a:off x="7779521" y="5164234"/>
            <a:ext cx="1388291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Major Elective 3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hrs</a:t>
            </a:r>
            <a:endParaRPr lang="en-US" sz="964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543BB61-83D6-AC2F-E381-938C29147196}"/>
              </a:ext>
            </a:extLst>
          </p:cNvPr>
          <p:cNvSpPr/>
          <p:nvPr/>
        </p:nvSpPr>
        <p:spPr>
          <a:xfrm>
            <a:off x="9573768" y="3672336"/>
            <a:ext cx="2167127" cy="232282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40F5076-8BF1-15D3-DE69-1FFAC143BA7A}"/>
              </a:ext>
            </a:extLst>
          </p:cNvPr>
          <p:cNvSpPr/>
          <p:nvPr/>
        </p:nvSpPr>
        <p:spPr>
          <a:xfrm>
            <a:off x="9802368" y="3810309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098BCB3-865C-68B8-CCAD-ADFBAA73E4A3}"/>
              </a:ext>
            </a:extLst>
          </p:cNvPr>
          <p:cNvSpPr txBox="1"/>
          <p:nvPr/>
        </p:nvSpPr>
        <p:spPr>
          <a:xfrm>
            <a:off x="9755782" y="4138297"/>
            <a:ext cx="17830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Highly encourage to place into MATH 1411  consider JUMP program.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Consult with advisor for elective options.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6D659AD-36BE-8E02-430B-8BE37526544F}"/>
              </a:ext>
            </a:extLst>
          </p:cNvPr>
          <p:cNvSpPr/>
          <p:nvPr/>
        </p:nvSpPr>
        <p:spPr>
          <a:xfrm>
            <a:off x="6359339" y="969459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1306-1106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EC74D65-1221-06BC-2008-0F6677573C03}"/>
              </a:ext>
            </a:extLst>
          </p:cNvPr>
          <p:cNvSpPr/>
          <p:nvPr/>
        </p:nvSpPr>
        <p:spPr>
          <a:xfrm>
            <a:off x="6345781" y="4751007"/>
            <a:ext cx="1194564" cy="165484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2326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98008F6-4F66-180C-7110-7E31C774C633}"/>
              </a:ext>
            </a:extLst>
          </p:cNvPr>
          <p:cNvSpPr/>
          <p:nvPr/>
        </p:nvSpPr>
        <p:spPr>
          <a:xfrm>
            <a:off x="7853098" y="659701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2320-2120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56DF2B1-7F70-D02E-DC9D-BEF66C36F266}"/>
              </a:ext>
            </a:extLst>
          </p:cNvPr>
          <p:cNvSpPr/>
          <p:nvPr/>
        </p:nvSpPr>
        <p:spPr>
          <a:xfrm>
            <a:off x="6368600" y="4974356"/>
            <a:ext cx="1194564" cy="165484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3335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701FAAA-6AA0-BB16-0303-9AAF1F022638}"/>
              </a:ext>
            </a:extLst>
          </p:cNvPr>
          <p:cNvSpPr/>
          <p:nvPr/>
        </p:nvSpPr>
        <p:spPr>
          <a:xfrm>
            <a:off x="6368600" y="5515431"/>
            <a:ext cx="1194564" cy="27939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3323 or 4329 or 4336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B3B721A-B76C-5165-6C43-02122B6BF369}"/>
              </a:ext>
            </a:extLst>
          </p:cNvPr>
          <p:cNvSpPr/>
          <p:nvPr/>
        </p:nvSpPr>
        <p:spPr>
          <a:xfrm>
            <a:off x="7864933" y="884922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2321-2121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0ECEBF6-1F19-6AEA-A243-BF6755E24DD7}"/>
              </a:ext>
            </a:extLst>
          </p:cNvPr>
          <p:cNvSpPr/>
          <p:nvPr/>
        </p:nvSpPr>
        <p:spPr>
          <a:xfrm>
            <a:off x="7853098" y="1128647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2210 (FA)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2F68B9C-B928-E0FD-9059-7F79A57DF7F5}"/>
              </a:ext>
            </a:extLst>
          </p:cNvPr>
          <p:cNvSpPr/>
          <p:nvPr/>
        </p:nvSpPr>
        <p:spPr>
          <a:xfrm>
            <a:off x="7853098" y="1350188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2230 (SP)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09F0469-660F-0A50-54B0-8378692B4CE5}"/>
              </a:ext>
            </a:extLst>
          </p:cNvPr>
          <p:cNvSpPr/>
          <p:nvPr/>
        </p:nvSpPr>
        <p:spPr>
          <a:xfrm>
            <a:off x="7864933" y="1568998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2325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398B69C0-CC40-5DF6-B3D3-989C60FD03AD}"/>
              </a:ext>
            </a:extLst>
          </p:cNvPr>
          <p:cNvSpPr/>
          <p:nvPr/>
        </p:nvSpPr>
        <p:spPr>
          <a:xfrm>
            <a:off x="7864933" y="1787808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3280 (SP)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774903AE-4E7B-4A6C-6B72-EC3FCDDFBC29}"/>
              </a:ext>
            </a:extLst>
          </p:cNvPr>
          <p:cNvSpPr/>
          <p:nvPr/>
        </p:nvSpPr>
        <p:spPr>
          <a:xfrm>
            <a:off x="7864933" y="2007638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3323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012FB8A6-CC96-D52D-A7D9-B86F5DB60DAD}"/>
              </a:ext>
            </a:extLst>
          </p:cNvPr>
          <p:cNvSpPr/>
          <p:nvPr/>
        </p:nvSpPr>
        <p:spPr>
          <a:xfrm>
            <a:off x="7864933" y="2242780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3331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08C49700-7217-BE41-44EE-4EAE882A67E9}"/>
              </a:ext>
            </a:extLst>
          </p:cNvPr>
          <p:cNvSpPr/>
          <p:nvPr/>
        </p:nvSpPr>
        <p:spPr>
          <a:xfrm>
            <a:off x="7872929" y="2446670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3351 (FA)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960A2BE8-F72E-5247-8EAA-48000B9AC531}"/>
              </a:ext>
            </a:extLst>
          </p:cNvPr>
          <p:cNvSpPr/>
          <p:nvPr/>
        </p:nvSpPr>
        <p:spPr>
          <a:xfrm>
            <a:off x="7859359" y="2671607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3352 (SP)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81491936-5840-1ACF-03A7-4EC568518A56}"/>
              </a:ext>
            </a:extLst>
          </p:cNvPr>
          <p:cNvSpPr/>
          <p:nvPr/>
        </p:nvSpPr>
        <p:spPr>
          <a:xfrm>
            <a:off x="7853098" y="2879310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4341 (FA)</a:t>
            </a: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A8F7B69E-BF15-F532-12AF-652DACD378B5}"/>
              </a:ext>
            </a:extLst>
          </p:cNvPr>
          <p:cNvSpPr/>
          <p:nvPr/>
        </p:nvSpPr>
        <p:spPr>
          <a:xfrm>
            <a:off x="7855866" y="3098120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4342 (SP)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CB4E948F-3C96-7179-043D-C3FAA3FEB004}"/>
              </a:ext>
            </a:extLst>
          </p:cNvPr>
          <p:cNvSpPr/>
          <p:nvPr/>
        </p:nvSpPr>
        <p:spPr>
          <a:xfrm>
            <a:off x="7851757" y="3316757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4355 (FA)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351A237F-70C1-F219-85C2-323B99173A41}"/>
              </a:ext>
            </a:extLst>
          </p:cNvPr>
          <p:cNvSpPr/>
          <p:nvPr/>
        </p:nvSpPr>
        <p:spPr>
          <a:xfrm>
            <a:off x="7872929" y="3539922"/>
            <a:ext cx="1194564" cy="28708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4356 or 4357 (SP)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C525E650-7318-D459-4EEA-B723FA3BCEA1}"/>
              </a:ext>
            </a:extLst>
          </p:cNvPr>
          <p:cNvSpPr/>
          <p:nvPr/>
        </p:nvSpPr>
        <p:spPr>
          <a:xfrm>
            <a:off x="7872929" y="3870447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3243 (x2)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27115D-4723-0741-DAB9-4B6B372827A6}"/>
              </a:ext>
            </a:extLst>
          </p:cNvPr>
          <p:cNvSpPr/>
          <p:nvPr/>
        </p:nvSpPr>
        <p:spPr>
          <a:xfrm>
            <a:off x="7783885" y="5371101"/>
            <a:ext cx="1388291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Major Elective 3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hrs</a:t>
            </a:r>
            <a:endParaRPr lang="en-US" sz="964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AF7E079-9DEF-F3A9-9CAE-3339404CEDBE}"/>
              </a:ext>
            </a:extLst>
          </p:cNvPr>
          <p:cNvSpPr/>
          <p:nvPr/>
        </p:nvSpPr>
        <p:spPr>
          <a:xfrm>
            <a:off x="7783884" y="5573738"/>
            <a:ext cx="1388291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Major Elective 3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hrs</a:t>
            </a:r>
            <a:endParaRPr lang="en-US" sz="964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9342FD-3511-BAEC-C085-A0479D5D9874}"/>
              </a:ext>
            </a:extLst>
          </p:cNvPr>
          <p:cNvSpPr/>
          <p:nvPr/>
        </p:nvSpPr>
        <p:spPr>
          <a:xfrm>
            <a:off x="7779521" y="5775462"/>
            <a:ext cx="1388291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Major Elective 3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hrs</a:t>
            </a:r>
            <a:endParaRPr lang="en-US" sz="964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3934A85-C618-CA7E-CA6A-EB8A199BEE87}"/>
              </a:ext>
            </a:extLst>
          </p:cNvPr>
          <p:cNvSpPr/>
          <p:nvPr/>
        </p:nvSpPr>
        <p:spPr>
          <a:xfrm>
            <a:off x="7872929" y="4083945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3243 (x2)</a:t>
            </a:r>
          </a:p>
        </p:txBody>
      </p:sp>
    </p:spTree>
    <p:extLst>
      <p:ext uri="{BB962C8B-B14F-4D97-AF65-F5344CB8AC3E}">
        <p14:creationId xmlns:p14="http://schemas.microsoft.com/office/powerpoint/2010/main" val="8854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E2A2C3-A76D-54D5-720B-1DDA9C6AF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5091" y="0"/>
            <a:ext cx="5521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80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3CA81A-B5D2-227A-3A30-3C74931F9642}"/>
              </a:ext>
            </a:extLst>
          </p:cNvPr>
          <p:cNvSpPr txBox="1"/>
          <p:nvPr/>
        </p:nvSpPr>
        <p:spPr>
          <a:xfrm>
            <a:off x="477981" y="1122363"/>
            <a:ext cx="40233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Physics UD Elective options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71A4375-EB45-7D31-F4CD-87828A396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39172"/>
              </p:ext>
            </p:extLst>
          </p:nvPr>
        </p:nvGraphicFramePr>
        <p:xfrm>
          <a:off x="5414356" y="900994"/>
          <a:ext cx="6408836" cy="4904760"/>
        </p:xfrm>
        <a:graphic>
          <a:graphicData uri="http://schemas.openxmlformats.org/drawingml/2006/table">
            <a:tbl>
              <a:tblPr>
                <a:solidFill>
                  <a:schemeClr val="bg1">
                    <a:lumMod val="95000"/>
                  </a:schemeClr>
                </a:solidFill>
              </a:tblPr>
              <a:tblGrid>
                <a:gridCol w="6408836">
                  <a:extLst>
                    <a:ext uri="{9D8B030D-6E8A-4147-A177-3AD203B41FA5}">
                      <a16:colId xmlns:a16="http://schemas.microsoft.com/office/drawing/2014/main" val="4039271109"/>
                    </a:ext>
                  </a:extLst>
                </a:gridCol>
              </a:tblGrid>
              <a:tr h="4087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PHYS 3359 - Astrophysics </a:t>
                      </a:r>
                    </a:p>
                  </a:txBody>
                  <a:tcPr marL="69783" marR="10384" marT="19938" marB="149535" anchor="b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1013610"/>
                  </a:ext>
                </a:extLst>
              </a:tr>
              <a:tr h="4087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PHYS 3360 - Computational Methods - Physics Problems</a:t>
                      </a:r>
                    </a:p>
                  </a:txBody>
                  <a:tcPr marL="69783" marR="10384" marT="19938" marB="149535" anchor="b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4175552"/>
                  </a:ext>
                </a:extLst>
              </a:tr>
              <a:tr h="4087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PHYS 4177 - UG Research Problems</a:t>
                      </a:r>
                    </a:p>
                  </a:txBody>
                  <a:tcPr marL="69783" marR="10384" marT="19938" marB="149535" anchor="b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204626"/>
                  </a:ext>
                </a:extLst>
              </a:tr>
              <a:tr h="4087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PHYS 4277 - UG Research Problems</a:t>
                      </a:r>
                    </a:p>
                  </a:txBody>
                  <a:tcPr marL="69783" marR="10384" marT="19938" marB="149535" anchor="b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95088"/>
                  </a:ext>
                </a:extLst>
              </a:tr>
              <a:tr h="4087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PHYS 4327 - Atmospheric Physics</a:t>
                      </a:r>
                    </a:p>
                  </a:txBody>
                  <a:tcPr marL="69783" marR="10384" marT="19938" marB="149535" anchor="b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7395610"/>
                  </a:ext>
                </a:extLst>
              </a:tr>
              <a:tr h="4087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PHYS 4329 - Atmospheric Radiation</a:t>
                      </a:r>
                    </a:p>
                  </a:txBody>
                  <a:tcPr marL="69783" marR="10384" marT="19938" marB="149535" anchor="b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227952"/>
                  </a:ext>
                </a:extLst>
              </a:tr>
              <a:tr h="4087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PHYS 4353 - Methods of Math/Physics</a:t>
                      </a:r>
                    </a:p>
                  </a:txBody>
                  <a:tcPr marL="69783" marR="10384" marT="19938" marB="149535" anchor="b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905256"/>
                  </a:ext>
                </a:extLst>
              </a:tr>
              <a:tr h="4087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PHYS 4356 - Atoms, Molecules &amp; Solids</a:t>
                      </a:r>
                    </a:p>
                  </a:txBody>
                  <a:tcPr marL="69783" marR="10384" marT="19938" marB="149535" anchor="b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101205"/>
                  </a:ext>
                </a:extLst>
              </a:tr>
              <a:tr h="4087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PHYS 4370 - Health Physics I</a:t>
                      </a:r>
                    </a:p>
                  </a:txBody>
                  <a:tcPr marL="69783" marR="10384" marT="19938" marB="149535" anchor="b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157104"/>
                  </a:ext>
                </a:extLst>
              </a:tr>
              <a:tr h="4087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PHYS 4371 - Health Physics II</a:t>
                      </a:r>
                    </a:p>
                  </a:txBody>
                  <a:tcPr marL="69783" marR="10384" marT="19938" marB="149535" anchor="b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677173"/>
                  </a:ext>
                </a:extLst>
              </a:tr>
              <a:tr h="4087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PHYS 4377 - UG Research Problems</a:t>
                      </a:r>
                    </a:p>
                  </a:txBody>
                  <a:tcPr marL="69783" marR="10384" marT="19938" marB="149535" anchor="b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525391"/>
                  </a:ext>
                </a:extLst>
              </a:tr>
              <a:tr h="4087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PHYS 4393 - Special Topics in Physics</a:t>
                      </a:r>
                    </a:p>
                  </a:txBody>
                  <a:tcPr marL="69783" marR="10384" marT="19938" marB="149535" anchor="b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934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1799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DD4F0-216D-255C-5E0E-8E46AE2BDD23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499" y="390832"/>
            <a:ext cx="725962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411" y="390832"/>
            <a:ext cx="6525797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85" y="390832"/>
            <a:ext cx="11089848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614" y="390832"/>
            <a:ext cx="817939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/>
        </p:nvGraphicFramePr>
        <p:xfrm>
          <a:off x="1454727" y="1028688"/>
          <a:ext cx="9282546" cy="4679385"/>
        </p:xfrm>
        <a:graphic>
          <a:graphicData uri="http://schemas.openxmlformats.org/drawingml/2006/table">
            <a:tbl>
              <a:tblPr/>
              <a:tblGrid>
                <a:gridCol w="1671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7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5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86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24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62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36541"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Research Scientist: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Performs experiments in laboratories to understand new concepts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1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Materials Scientist/Metallurgist: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new materials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Geophysicist: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the physical aspects of the Earth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Astronomer: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celestial bodies and the universe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Nanotechnologist: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Works with materials at the atomic scale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Aerospace Engineer: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Designs and tests aircraft and satellites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5374"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Nuclear Engineer/Technician: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processes for nuclear energy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Robotics Engineer: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Designs automated systems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Software Developer/Application Developer: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Creates software, often for simulation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Data Analyst/Scientist: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Interprets complex data in finance, health, and tech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Quantitative Analyst: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physics models to predict financial markets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Medical Physicist/Clinical Scientist: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Applies physics to medical imaging and cancer treatment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7470">
                <a:tc>
                  <a:txBody>
                    <a:bodyPr/>
                    <a:lstStyle/>
                    <a:p>
                      <a:pPr lvl="0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High School Physics Teacher: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Educates future scientists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University Lecturer/Professor: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Conducts academic research and teaching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Radiation Protection Practitioner: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Ensures safety in environments with radiation 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Optical Engineer/Laser Engineer: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technologies using light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230582" y="203200"/>
            <a:ext cx="7730837" cy="484957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152073" y="350310"/>
            <a:ext cx="7887855" cy="259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PHYSICS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885873" y="5917162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1442</Words>
  <Application>Microsoft Office PowerPoint</Application>
  <PresentationFormat>Widescreen</PresentationFormat>
  <Paragraphs>320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Navarro, Krysten A</dc:creator>
  <cp:lastModifiedBy>Navarro, Krysten A</cp:lastModifiedBy>
  <cp:revision>7</cp:revision>
  <dcterms:created xsi:type="dcterms:W3CDTF">2026-02-27T15:31:27Z</dcterms:created>
  <dcterms:modified xsi:type="dcterms:W3CDTF">2026-09-10T16:25:35Z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2026-02-27T16:00:06Z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8e1a1c8b-57e2-4f2d-96e8-0986807a08b8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