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28"/>
  </p:notesMasterIdLst>
  <p:sldIdLst>
    <p:sldId id="296" r:id="rId6"/>
    <p:sldId id="322" r:id="rId7"/>
    <p:sldId id="355" r:id="rId8"/>
    <p:sldId id="358" r:id="rId9"/>
    <p:sldId id="382" r:id="rId10"/>
    <p:sldId id="383" r:id="rId11"/>
    <p:sldId id="384" r:id="rId12"/>
    <p:sldId id="381" r:id="rId13"/>
    <p:sldId id="361" r:id="rId14"/>
    <p:sldId id="385" r:id="rId15"/>
    <p:sldId id="389" r:id="rId16"/>
    <p:sldId id="363" r:id="rId17"/>
    <p:sldId id="390" r:id="rId18"/>
    <p:sldId id="386" r:id="rId19"/>
    <p:sldId id="366" r:id="rId20"/>
    <p:sldId id="391" r:id="rId21"/>
    <p:sldId id="387" r:id="rId22"/>
    <p:sldId id="367" r:id="rId23"/>
    <p:sldId id="392" r:id="rId24"/>
    <p:sldId id="388" r:id="rId25"/>
    <p:sldId id="393" r:id="rId26"/>
    <p:sldId id="2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200"/>
    <a:srgbClr val="041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73"/>
    <p:restoredTop sz="82313"/>
  </p:normalViewPr>
  <p:slideViewPr>
    <p:cSldViewPr snapToGrid="0" snapToObjects="1">
      <p:cViewPr varScale="1">
        <p:scale>
          <a:sx n="104" d="100"/>
          <a:sy n="104" d="100"/>
        </p:scale>
        <p:origin x="1704" y="200"/>
      </p:cViewPr>
      <p:guideLst/>
    </p:cSldViewPr>
  </p:slideViewPr>
  <p:notesTextViewPr>
    <p:cViewPr>
      <p:scale>
        <a:sx n="1" d="1"/>
        <a:sy n="1" d="1"/>
      </p:scale>
      <p:origin x="0" y="-544"/>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543FCB-379A-0B4C-B3AF-A3A8D4263A22}" type="datetimeFigureOut">
              <a:rPr lang="en-US" smtClean="0"/>
              <a:t>4/8/21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8C559C-07AE-F24E-A0BE-185B9F540590}" type="slidenum">
              <a:rPr lang="en-US" smtClean="0"/>
              <a:t>‹#›</a:t>
            </a:fld>
            <a:endParaRPr lang="en-US"/>
          </a:p>
        </p:txBody>
      </p:sp>
    </p:spTree>
    <p:extLst>
      <p:ext uri="{BB962C8B-B14F-4D97-AF65-F5344CB8AC3E}">
        <p14:creationId xmlns:p14="http://schemas.microsoft.com/office/powerpoint/2010/main" val="3929401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8C559C-07AE-F24E-A0BE-185B9F540590}" type="slidenum">
              <a:rPr lang="en-US" smtClean="0"/>
              <a:t>1</a:t>
            </a:fld>
            <a:endParaRPr lang="en-US"/>
          </a:p>
        </p:txBody>
      </p:sp>
    </p:spTree>
    <p:extLst>
      <p:ext uri="{BB962C8B-B14F-4D97-AF65-F5344CB8AC3E}">
        <p14:creationId xmlns:p14="http://schemas.microsoft.com/office/powerpoint/2010/main" val="611608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2060"/>
              </a:solidFill>
            </a:endParaRPr>
          </a:p>
        </p:txBody>
      </p:sp>
      <p:sp>
        <p:nvSpPr>
          <p:cNvPr id="4" name="Slide Number Placeholder 3"/>
          <p:cNvSpPr>
            <a:spLocks noGrp="1"/>
          </p:cNvSpPr>
          <p:nvPr>
            <p:ph type="sldNum" sz="quarter" idx="5"/>
          </p:nvPr>
        </p:nvSpPr>
        <p:spPr/>
        <p:txBody>
          <a:bodyPr/>
          <a:lstStyle/>
          <a:p>
            <a:fld id="{368C559C-07AE-F24E-A0BE-185B9F540590}" type="slidenum">
              <a:rPr lang="en-US" smtClean="0"/>
              <a:t>10</a:t>
            </a:fld>
            <a:endParaRPr lang="en-US"/>
          </a:p>
        </p:txBody>
      </p:sp>
    </p:spTree>
    <p:extLst>
      <p:ext uri="{BB962C8B-B14F-4D97-AF65-F5344CB8AC3E}">
        <p14:creationId xmlns:p14="http://schemas.microsoft.com/office/powerpoint/2010/main" val="1506061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2060"/>
              </a:solidFill>
            </a:endParaRPr>
          </a:p>
        </p:txBody>
      </p:sp>
      <p:sp>
        <p:nvSpPr>
          <p:cNvPr id="4" name="Slide Number Placeholder 3"/>
          <p:cNvSpPr>
            <a:spLocks noGrp="1"/>
          </p:cNvSpPr>
          <p:nvPr>
            <p:ph type="sldNum" sz="quarter" idx="5"/>
          </p:nvPr>
        </p:nvSpPr>
        <p:spPr/>
        <p:txBody>
          <a:bodyPr/>
          <a:lstStyle/>
          <a:p>
            <a:fld id="{368C559C-07AE-F24E-A0BE-185B9F540590}" type="slidenum">
              <a:rPr lang="en-US" smtClean="0"/>
              <a:t>11</a:t>
            </a:fld>
            <a:endParaRPr lang="en-US"/>
          </a:p>
        </p:txBody>
      </p:sp>
    </p:spTree>
    <p:extLst>
      <p:ext uri="{BB962C8B-B14F-4D97-AF65-F5344CB8AC3E}">
        <p14:creationId xmlns:p14="http://schemas.microsoft.com/office/powerpoint/2010/main" val="1604379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u="sng" dirty="0"/>
          </a:p>
          <a:p>
            <a:endParaRPr lang="en-US" dirty="0"/>
          </a:p>
        </p:txBody>
      </p:sp>
      <p:sp>
        <p:nvSpPr>
          <p:cNvPr id="4" name="Slide Number Placeholder 3"/>
          <p:cNvSpPr>
            <a:spLocks noGrp="1"/>
          </p:cNvSpPr>
          <p:nvPr>
            <p:ph type="sldNum" sz="quarter" idx="5"/>
          </p:nvPr>
        </p:nvSpPr>
        <p:spPr/>
        <p:txBody>
          <a:bodyPr/>
          <a:lstStyle/>
          <a:p>
            <a:fld id="{368C559C-07AE-F24E-A0BE-185B9F540590}" type="slidenum">
              <a:rPr lang="en-US" smtClean="0"/>
              <a:t>12</a:t>
            </a:fld>
            <a:endParaRPr lang="en-US"/>
          </a:p>
        </p:txBody>
      </p:sp>
    </p:spTree>
    <p:extLst>
      <p:ext uri="{BB962C8B-B14F-4D97-AF65-F5344CB8AC3E}">
        <p14:creationId xmlns:p14="http://schemas.microsoft.com/office/powerpoint/2010/main" val="2238740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2060"/>
              </a:solidFill>
            </a:endParaRPr>
          </a:p>
        </p:txBody>
      </p:sp>
      <p:sp>
        <p:nvSpPr>
          <p:cNvPr id="4" name="Slide Number Placeholder 3"/>
          <p:cNvSpPr>
            <a:spLocks noGrp="1"/>
          </p:cNvSpPr>
          <p:nvPr>
            <p:ph type="sldNum" sz="quarter" idx="5"/>
          </p:nvPr>
        </p:nvSpPr>
        <p:spPr/>
        <p:txBody>
          <a:bodyPr/>
          <a:lstStyle/>
          <a:p>
            <a:fld id="{368C559C-07AE-F24E-A0BE-185B9F540590}" type="slidenum">
              <a:rPr lang="en-US" smtClean="0"/>
              <a:t>13</a:t>
            </a:fld>
            <a:endParaRPr lang="en-US"/>
          </a:p>
        </p:txBody>
      </p:sp>
    </p:spTree>
    <p:extLst>
      <p:ext uri="{BB962C8B-B14F-4D97-AF65-F5344CB8AC3E}">
        <p14:creationId xmlns:p14="http://schemas.microsoft.com/office/powerpoint/2010/main" val="4004542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2060"/>
              </a:solidFill>
            </a:endParaRPr>
          </a:p>
        </p:txBody>
      </p:sp>
      <p:sp>
        <p:nvSpPr>
          <p:cNvPr id="4" name="Slide Number Placeholder 3"/>
          <p:cNvSpPr>
            <a:spLocks noGrp="1"/>
          </p:cNvSpPr>
          <p:nvPr>
            <p:ph type="sldNum" sz="quarter" idx="5"/>
          </p:nvPr>
        </p:nvSpPr>
        <p:spPr/>
        <p:txBody>
          <a:bodyPr/>
          <a:lstStyle/>
          <a:p>
            <a:fld id="{368C559C-07AE-F24E-A0BE-185B9F540590}" type="slidenum">
              <a:rPr lang="en-US" smtClean="0"/>
              <a:t>14</a:t>
            </a:fld>
            <a:endParaRPr lang="en-US"/>
          </a:p>
        </p:txBody>
      </p:sp>
    </p:spTree>
    <p:extLst>
      <p:ext uri="{BB962C8B-B14F-4D97-AF65-F5344CB8AC3E}">
        <p14:creationId xmlns:p14="http://schemas.microsoft.com/office/powerpoint/2010/main" val="2372400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5"/>
          </p:nvPr>
        </p:nvSpPr>
        <p:spPr/>
        <p:txBody>
          <a:bodyPr/>
          <a:lstStyle/>
          <a:p>
            <a:fld id="{368C559C-07AE-F24E-A0BE-185B9F540590}" type="slidenum">
              <a:rPr lang="en-US" smtClean="0"/>
              <a:t>15</a:t>
            </a:fld>
            <a:endParaRPr lang="en-US"/>
          </a:p>
        </p:txBody>
      </p:sp>
    </p:spTree>
    <p:extLst>
      <p:ext uri="{BB962C8B-B14F-4D97-AF65-F5344CB8AC3E}">
        <p14:creationId xmlns:p14="http://schemas.microsoft.com/office/powerpoint/2010/main" val="643797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2060"/>
              </a:solidFill>
            </a:endParaRPr>
          </a:p>
        </p:txBody>
      </p:sp>
      <p:sp>
        <p:nvSpPr>
          <p:cNvPr id="4" name="Slide Number Placeholder 3"/>
          <p:cNvSpPr>
            <a:spLocks noGrp="1"/>
          </p:cNvSpPr>
          <p:nvPr>
            <p:ph type="sldNum" sz="quarter" idx="5"/>
          </p:nvPr>
        </p:nvSpPr>
        <p:spPr/>
        <p:txBody>
          <a:bodyPr/>
          <a:lstStyle/>
          <a:p>
            <a:fld id="{368C559C-07AE-F24E-A0BE-185B9F540590}" type="slidenum">
              <a:rPr lang="en-US" smtClean="0"/>
              <a:t>16</a:t>
            </a:fld>
            <a:endParaRPr lang="en-US"/>
          </a:p>
        </p:txBody>
      </p:sp>
    </p:spTree>
    <p:extLst>
      <p:ext uri="{BB962C8B-B14F-4D97-AF65-F5344CB8AC3E}">
        <p14:creationId xmlns:p14="http://schemas.microsoft.com/office/powerpoint/2010/main" val="1089344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2060"/>
              </a:solidFill>
            </a:endParaRPr>
          </a:p>
        </p:txBody>
      </p:sp>
      <p:sp>
        <p:nvSpPr>
          <p:cNvPr id="4" name="Slide Number Placeholder 3"/>
          <p:cNvSpPr>
            <a:spLocks noGrp="1"/>
          </p:cNvSpPr>
          <p:nvPr>
            <p:ph type="sldNum" sz="quarter" idx="5"/>
          </p:nvPr>
        </p:nvSpPr>
        <p:spPr/>
        <p:txBody>
          <a:bodyPr/>
          <a:lstStyle/>
          <a:p>
            <a:fld id="{368C559C-07AE-F24E-A0BE-185B9F540590}" type="slidenum">
              <a:rPr lang="en-US" smtClean="0"/>
              <a:t>17</a:t>
            </a:fld>
            <a:endParaRPr lang="en-US"/>
          </a:p>
        </p:txBody>
      </p:sp>
    </p:spTree>
    <p:extLst>
      <p:ext uri="{BB962C8B-B14F-4D97-AF65-F5344CB8AC3E}">
        <p14:creationId xmlns:p14="http://schemas.microsoft.com/office/powerpoint/2010/main" val="2946732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8C559C-07AE-F24E-A0BE-185B9F540590}" type="slidenum">
              <a:rPr lang="en-US" smtClean="0"/>
              <a:t>18</a:t>
            </a:fld>
            <a:endParaRPr lang="en-US"/>
          </a:p>
        </p:txBody>
      </p:sp>
    </p:spTree>
    <p:extLst>
      <p:ext uri="{BB962C8B-B14F-4D97-AF65-F5344CB8AC3E}">
        <p14:creationId xmlns:p14="http://schemas.microsoft.com/office/powerpoint/2010/main" val="4149363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2060"/>
              </a:solidFill>
            </a:endParaRPr>
          </a:p>
        </p:txBody>
      </p:sp>
      <p:sp>
        <p:nvSpPr>
          <p:cNvPr id="4" name="Slide Number Placeholder 3"/>
          <p:cNvSpPr>
            <a:spLocks noGrp="1"/>
          </p:cNvSpPr>
          <p:nvPr>
            <p:ph type="sldNum" sz="quarter" idx="5"/>
          </p:nvPr>
        </p:nvSpPr>
        <p:spPr/>
        <p:txBody>
          <a:bodyPr/>
          <a:lstStyle/>
          <a:p>
            <a:fld id="{368C559C-07AE-F24E-A0BE-185B9F540590}" type="slidenum">
              <a:rPr lang="en-US" smtClean="0"/>
              <a:t>19</a:t>
            </a:fld>
            <a:endParaRPr lang="en-US"/>
          </a:p>
        </p:txBody>
      </p:sp>
    </p:spTree>
    <p:extLst>
      <p:ext uri="{BB962C8B-B14F-4D97-AF65-F5344CB8AC3E}">
        <p14:creationId xmlns:p14="http://schemas.microsoft.com/office/powerpoint/2010/main" val="3382561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100" dirty="0"/>
              <a:t>In January 2020, UTEP started a strategic planning process that began with envisioning alternative futures, each rooted in elements of UTEP’s history and proven successes. With these futures as a foundation for creative exploration, a 21-member advisory committee comprised of faculty and staff representatives from across the University worked to identify current and possible initiatives that could be scaled to help the University more fully achieve its mission. </a:t>
            </a:r>
          </a:p>
          <a:p>
            <a:pPr lvl="1"/>
            <a:endParaRPr lang="en-US" sz="1100" dirty="0"/>
          </a:p>
          <a:p>
            <a:pPr lvl="1"/>
            <a:r>
              <a:rPr lang="en-US" sz="1100" dirty="0"/>
              <a:t>The team analyzed over 73 initiatives for impact and ability to scale – and then categorized them within four key mission areas: teaching and learning, research, community impact and leadership. </a:t>
            </a:r>
          </a:p>
          <a:p>
            <a:pPr lvl="1"/>
            <a:endParaRPr lang="en-US" sz="1100" dirty="0"/>
          </a:p>
          <a:p>
            <a:pPr lvl="1"/>
            <a:r>
              <a:rPr lang="en-US" sz="1100" dirty="0"/>
              <a:t>Through discussion and analysis of initiatives, the committee then identified unique strengths that not only define who we are as an institution, but that also give us clear advantages for where we want to be in 10 years: our place, our people, our culture of care and our engagement with partners. </a:t>
            </a:r>
          </a:p>
          <a:p>
            <a:pPr lvl="1"/>
            <a:endParaRPr lang="en-US" sz="1100" dirty="0"/>
          </a:p>
          <a:p>
            <a:pPr lvl="1"/>
            <a:r>
              <a:rPr lang="en-US" sz="1100" dirty="0"/>
              <a:t>With these strengths and advantages guiding the process, a core team from the advisory committee worked to bridge recommendations from the larger group with input from campus leadership and from faculty and staff colleagues throughout the campus community. </a:t>
            </a:r>
          </a:p>
          <a:p>
            <a:pPr lvl="1"/>
            <a:endParaRPr lang="en-US" sz="1100" dirty="0"/>
          </a:p>
          <a:p>
            <a:pPr lvl="1"/>
            <a:r>
              <a:rPr lang="en-US" sz="1100" dirty="0"/>
              <a:t>Drafts were shared formally and informally and, as ideas were refined with college, school, and research leaders, department heads and Cabinet members, the value of the plan was deepened by the process of collective planning. </a:t>
            </a:r>
          </a:p>
        </p:txBody>
      </p:sp>
      <p:sp>
        <p:nvSpPr>
          <p:cNvPr id="4" name="Slide Number Placeholder 3"/>
          <p:cNvSpPr>
            <a:spLocks noGrp="1"/>
          </p:cNvSpPr>
          <p:nvPr>
            <p:ph type="sldNum" sz="quarter" idx="5"/>
          </p:nvPr>
        </p:nvSpPr>
        <p:spPr/>
        <p:txBody>
          <a:bodyPr/>
          <a:lstStyle/>
          <a:p>
            <a:fld id="{368C559C-07AE-F24E-A0BE-185B9F540590}" type="slidenum">
              <a:rPr lang="en-US" smtClean="0"/>
              <a:t>2</a:t>
            </a:fld>
            <a:endParaRPr lang="en-US"/>
          </a:p>
        </p:txBody>
      </p:sp>
    </p:spTree>
    <p:extLst>
      <p:ext uri="{BB962C8B-B14F-4D97-AF65-F5344CB8AC3E}">
        <p14:creationId xmlns:p14="http://schemas.microsoft.com/office/powerpoint/2010/main" val="4038415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2060"/>
              </a:solidFill>
            </a:endParaRPr>
          </a:p>
        </p:txBody>
      </p:sp>
      <p:sp>
        <p:nvSpPr>
          <p:cNvPr id="4" name="Slide Number Placeholder 3"/>
          <p:cNvSpPr>
            <a:spLocks noGrp="1"/>
          </p:cNvSpPr>
          <p:nvPr>
            <p:ph type="sldNum" sz="quarter" idx="5"/>
          </p:nvPr>
        </p:nvSpPr>
        <p:spPr/>
        <p:txBody>
          <a:bodyPr/>
          <a:lstStyle/>
          <a:p>
            <a:fld id="{368C559C-07AE-F24E-A0BE-185B9F540590}" type="slidenum">
              <a:rPr lang="en-US" smtClean="0"/>
              <a:t>20</a:t>
            </a:fld>
            <a:endParaRPr lang="en-US"/>
          </a:p>
        </p:txBody>
      </p:sp>
    </p:spTree>
    <p:extLst>
      <p:ext uri="{BB962C8B-B14F-4D97-AF65-F5344CB8AC3E}">
        <p14:creationId xmlns:p14="http://schemas.microsoft.com/office/powerpoint/2010/main" val="1186237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8C559C-07AE-F24E-A0BE-185B9F540590}" type="slidenum">
              <a:rPr lang="en-US" smtClean="0"/>
              <a:t>21</a:t>
            </a:fld>
            <a:endParaRPr lang="en-US"/>
          </a:p>
        </p:txBody>
      </p:sp>
    </p:spTree>
    <p:extLst>
      <p:ext uri="{BB962C8B-B14F-4D97-AF65-F5344CB8AC3E}">
        <p14:creationId xmlns:p14="http://schemas.microsoft.com/office/powerpoint/2010/main" val="449484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8C559C-07AE-F24E-A0BE-185B9F540590}" type="slidenum">
              <a:rPr lang="en-US" smtClean="0"/>
              <a:t>22</a:t>
            </a:fld>
            <a:endParaRPr lang="en-US"/>
          </a:p>
        </p:txBody>
      </p:sp>
    </p:spTree>
    <p:extLst>
      <p:ext uri="{BB962C8B-B14F-4D97-AF65-F5344CB8AC3E}">
        <p14:creationId xmlns:p14="http://schemas.microsoft.com/office/powerpoint/2010/main" val="3008469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Regions of the world that choose to educate their people will thrive in the 21st century. Those that do not will be left behind. </a:t>
            </a:r>
          </a:p>
          <a:p>
            <a:endParaRPr lang="en-US" dirty="0"/>
          </a:p>
          <a:p>
            <a:r>
              <a:rPr lang="en-US" dirty="0"/>
              <a:t>Over the last year, UTEP has undertaken a strategic planning process that caused us to evaluate carefully our inherent strengths and the needs of the community we serve. </a:t>
            </a:r>
          </a:p>
          <a:p>
            <a:endParaRPr lang="en-US" dirty="0"/>
          </a:p>
          <a:p>
            <a:r>
              <a:rPr lang="en-US" dirty="0"/>
              <a:t>With this strategic plan, we have reaffirmed and embraced who we are – America’s Leading Hispanic-Serving University. That is more than a description; it is a responsibility.</a:t>
            </a:r>
          </a:p>
          <a:p>
            <a:endParaRPr lang="en-US" dirty="0"/>
          </a:p>
          <a:p>
            <a:r>
              <a:rPr lang="en-US" dirty="0"/>
              <a:t>Ten years from now, when we reflect on this decade of UTEP’s history, it is my hope that this strategic plan will have been an important tool that helped us to focus our work and guide the way. </a:t>
            </a:r>
          </a:p>
          <a:p>
            <a:endParaRPr lang="en-US" dirty="0"/>
          </a:p>
          <a:p>
            <a:r>
              <a:rPr lang="en-US" dirty="0"/>
              <a:t>To start the process, we looked at our mission.</a:t>
            </a:r>
          </a:p>
        </p:txBody>
      </p:sp>
      <p:sp>
        <p:nvSpPr>
          <p:cNvPr id="4" name="Slide Number Placeholder 3"/>
          <p:cNvSpPr>
            <a:spLocks noGrp="1"/>
          </p:cNvSpPr>
          <p:nvPr>
            <p:ph type="sldNum" sz="quarter" idx="5"/>
          </p:nvPr>
        </p:nvSpPr>
        <p:spPr/>
        <p:txBody>
          <a:bodyPr/>
          <a:lstStyle/>
          <a:p>
            <a:fld id="{368C559C-07AE-F24E-A0BE-185B9F540590}" type="slidenum">
              <a:rPr lang="en-US" smtClean="0"/>
              <a:t>3</a:t>
            </a:fld>
            <a:endParaRPr lang="en-US"/>
          </a:p>
        </p:txBody>
      </p:sp>
    </p:spTree>
    <p:extLst>
      <p:ext uri="{BB962C8B-B14F-4D97-AF65-F5344CB8AC3E}">
        <p14:creationId xmlns:p14="http://schemas.microsoft.com/office/powerpoint/2010/main" val="1879362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2060"/>
                </a:solidFill>
              </a:rPr>
              <a:t>Region of 3 states and 2 countries along an international border</a:t>
            </a:r>
          </a:p>
          <a:p>
            <a:endParaRPr lang="en-US" dirty="0">
              <a:solidFill>
                <a:srgbClr val="002060"/>
              </a:solidFill>
            </a:endParaRPr>
          </a:p>
          <a:p>
            <a:r>
              <a:rPr lang="en-US" dirty="0">
                <a:solidFill>
                  <a:srgbClr val="002060"/>
                </a:solidFill>
              </a:rPr>
              <a:t>Gateway to opportunity and a trade route for &gt;400 years</a:t>
            </a:r>
          </a:p>
          <a:p>
            <a:endParaRPr lang="en-US" dirty="0">
              <a:solidFill>
                <a:srgbClr val="002060"/>
              </a:solidFill>
            </a:endParaRPr>
          </a:p>
          <a:p>
            <a:r>
              <a:rPr lang="en-US" dirty="0">
                <a:solidFill>
                  <a:srgbClr val="002060"/>
                </a:solidFill>
              </a:rPr>
              <a:t>5</a:t>
            </a:r>
            <a:r>
              <a:rPr lang="en-US" baseline="30000" dirty="0">
                <a:solidFill>
                  <a:srgbClr val="002060"/>
                </a:solidFill>
              </a:rPr>
              <a:t>th</a:t>
            </a:r>
            <a:r>
              <a:rPr lang="en-US" dirty="0">
                <a:solidFill>
                  <a:srgbClr val="002060"/>
                </a:solidFill>
              </a:rPr>
              <a:t> largest manufacturing region in North America</a:t>
            </a:r>
          </a:p>
          <a:p>
            <a:endParaRPr lang="en-US" dirty="0">
              <a:solidFill>
                <a:srgbClr val="002060"/>
              </a:solidFill>
            </a:endParaRPr>
          </a:p>
          <a:p>
            <a:r>
              <a:rPr lang="en-US" dirty="0">
                <a:solidFill>
                  <a:srgbClr val="002060"/>
                </a:solidFill>
              </a:rPr>
              <a:t>Largest military installation in the U.S.</a:t>
            </a:r>
          </a:p>
          <a:p>
            <a:endParaRPr lang="en-US" dirty="0"/>
          </a:p>
        </p:txBody>
      </p:sp>
      <p:sp>
        <p:nvSpPr>
          <p:cNvPr id="4" name="Slide Number Placeholder 3"/>
          <p:cNvSpPr>
            <a:spLocks noGrp="1"/>
          </p:cNvSpPr>
          <p:nvPr>
            <p:ph type="sldNum" sz="quarter" idx="5"/>
          </p:nvPr>
        </p:nvSpPr>
        <p:spPr/>
        <p:txBody>
          <a:bodyPr/>
          <a:lstStyle/>
          <a:p>
            <a:fld id="{368C559C-07AE-F24E-A0BE-185B9F540590}" type="slidenum">
              <a:rPr lang="en-US" smtClean="0"/>
              <a:t>4</a:t>
            </a:fld>
            <a:endParaRPr lang="en-US"/>
          </a:p>
        </p:txBody>
      </p:sp>
    </p:spTree>
    <p:extLst>
      <p:ext uri="{BB962C8B-B14F-4D97-AF65-F5344CB8AC3E}">
        <p14:creationId xmlns:p14="http://schemas.microsoft.com/office/powerpoint/2010/main" val="919604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2060"/>
                </a:solidFill>
              </a:rPr>
              <a:t>One of the largest bilingual, binational, multicultural communities in the Western Hemisphere</a:t>
            </a:r>
          </a:p>
          <a:p>
            <a:endParaRPr lang="en-US" dirty="0">
              <a:solidFill>
                <a:srgbClr val="002060"/>
              </a:solidFill>
            </a:endParaRPr>
          </a:p>
          <a:p>
            <a:r>
              <a:rPr lang="en-US" dirty="0">
                <a:solidFill>
                  <a:srgbClr val="002060"/>
                </a:solidFill>
              </a:rPr>
              <a:t>We thrive in fluid, blended traditions of a border and trading community</a:t>
            </a:r>
          </a:p>
          <a:p>
            <a:endParaRPr lang="en-US" dirty="0">
              <a:solidFill>
                <a:srgbClr val="002060"/>
              </a:solidFill>
            </a:endParaRPr>
          </a:p>
          <a:p>
            <a:r>
              <a:rPr lang="en-US" dirty="0">
                <a:solidFill>
                  <a:srgbClr val="002060"/>
                </a:solidFill>
              </a:rPr>
              <a:t>College-going culture values education as a pathway to opportunity</a:t>
            </a:r>
          </a:p>
          <a:p>
            <a:endParaRPr lang="en-US" dirty="0">
              <a:solidFill>
                <a:srgbClr val="002060"/>
              </a:solidFill>
            </a:endParaRPr>
          </a:p>
          <a:p>
            <a:r>
              <a:rPr lang="en-US" dirty="0">
                <a:solidFill>
                  <a:srgbClr val="002060"/>
                </a:solidFill>
              </a:rPr>
              <a:t>Workforce is second-most educated in Texas, after Austin</a:t>
            </a:r>
          </a:p>
          <a:p>
            <a:endParaRPr lang="en-US" dirty="0"/>
          </a:p>
        </p:txBody>
      </p:sp>
      <p:sp>
        <p:nvSpPr>
          <p:cNvPr id="4" name="Slide Number Placeholder 3"/>
          <p:cNvSpPr>
            <a:spLocks noGrp="1"/>
          </p:cNvSpPr>
          <p:nvPr>
            <p:ph type="sldNum" sz="quarter" idx="5"/>
          </p:nvPr>
        </p:nvSpPr>
        <p:spPr/>
        <p:txBody>
          <a:bodyPr/>
          <a:lstStyle/>
          <a:p>
            <a:fld id="{368C559C-07AE-F24E-A0BE-185B9F540590}" type="slidenum">
              <a:rPr lang="en-US" smtClean="0"/>
              <a:t>5</a:t>
            </a:fld>
            <a:endParaRPr lang="en-US"/>
          </a:p>
        </p:txBody>
      </p:sp>
    </p:spTree>
    <p:extLst>
      <p:ext uri="{BB962C8B-B14F-4D97-AF65-F5344CB8AC3E}">
        <p14:creationId xmlns:p14="http://schemas.microsoft.com/office/powerpoint/2010/main" val="2715207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2060"/>
                </a:solidFill>
              </a:rPr>
              <a:t>Culture of care and belonging for traditionally underrepresented students</a:t>
            </a:r>
          </a:p>
          <a:p>
            <a:endParaRPr lang="en-US" dirty="0">
              <a:solidFill>
                <a:srgbClr val="002060"/>
              </a:solidFill>
            </a:endParaRPr>
          </a:p>
          <a:p>
            <a:r>
              <a:rPr lang="en-US" dirty="0">
                <a:solidFill>
                  <a:srgbClr val="002060"/>
                </a:solidFill>
              </a:rPr>
              <a:t>The only open-access, top tier university in America with retention rates that exceed those at selective universities</a:t>
            </a:r>
          </a:p>
          <a:p>
            <a:endParaRPr lang="en-US" dirty="0">
              <a:solidFill>
                <a:srgbClr val="002060"/>
              </a:solidFill>
            </a:endParaRPr>
          </a:p>
          <a:p>
            <a:r>
              <a:rPr lang="en-US" dirty="0">
                <a:solidFill>
                  <a:srgbClr val="002060"/>
                </a:solidFill>
              </a:rPr>
              <a:t>Meet our students where they are, believe in their potential and help them succeed</a:t>
            </a:r>
          </a:p>
          <a:p>
            <a:endParaRPr lang="en-US" dirty="0">
              <a:solidFill>
                <a:srgbClr val="002060"/>
              </a:solidFill>
            </a:endParaRPr>
          </a:p>
          <a:p>
            <a:r>
              <a:rPr lang="en-US" dirty="0">
                <a:solidFill>
                  <a:srgbClr val="002060"/>
                </a:solidFill>
              </a:rPr>
              <a:t>Generous, family-oriented, close-knit community shaped by traditions and customs of more than 4 centuries</a:t>
            </a:r>
          </a:p>
          <a:p>
            <a:endParaRPr lang="en-US" dirty="0"/>
          </a:p>
        </p:txBody>
      </p:sp>
      <p:sp>
        <p:nvSpPr>
          <p:cNvPr id="4" name="Slide Number Placeholder 3"/>
          <p:cNvSpPr>
            <a:spLocks noGrp="1"/>
          </p:cNvSpPr>
          <p:nvPr>
            <p:ph type="sldNum" sz="quarter" idx="5"/>
          </p:nvPr>
        </p:nvSpPr>
        <p:spPr/>
        <p:txBody>
          <a:bodyPr/>
          <a:lstStyle/>
          <a:p>
            <a:fld id="{368C559C-07AE-F24E-A0BE-185B9F540590}" type="slidenum">
              <a:rPr lang="en-US" smtClean="0"/>
              <a:t>6</a:t>
            </a:fld>
            <a:endParaRPr lang="en-US"/>
          </a:p>
        </p:txBody>
      </p:sp>
    </p:spTree>
    <p:extLst>
      <p:ext uri="{BB962C8B-B14F-4D97-AF65-F5344CB8AC3E}">
        <p14:creationId xmlns:p14="http://schemas.microsoft.com/office/powerpoint/2010/main" val="373336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2060"/>
                </a:solidFill>
              </a:rPr>
              <a:t>Strong alignment among public school districts, El Paso Community College and the University</a:t>
            </a:r>
          </a:p>
          <a:p>
            <a:endParaRPr lang="en-US" dirty="0">
              <a:solidFill>
                <a:srgbClr val="002060"/>
              </a:solidFill>
            </a:endParaRPr>
          </a:p>
          <a:p>
            <a:r>
              <a:rPr lang="en-US" dirty="0">
                <a:solidFill>
                  <a:srgbClr val="002060"/>
                </a:solidFill>
              </a:rPr>
              <a:t>One of the best research universities for connecting students with the community</a:t>
            </a:r>
          </a:p>
          <a:p>
            <a:endParaRPr lang="en-US" dirty="0">
              <a:solidFill>
                <a:srgbClr val="002060"/>
              </a:solidFill>
            </a:endParaRPr>
          </a:p>
          <a:p>
            <a:r>
              <a:rPr lang="en-US" dirty="0">
                <a:solidFill>
                  <a:srgbClr val="002060"/>
                </a:solidFill>
              </a:rPr>
              <a:t>Potential to enhance hands-on learning through internships, co-ops, community-based service learning, undergraduate research, etc.</a:t>
            </a:r>
          </a:p>
          <a:p>
            <a:endParaRPr lang="en-US" dirty="0">
              <a:solidFill>
                <a:srgbClr val="002060"/>
              </a:solidFill>
            </a:endParaRPr>
          </a:p>
          <a:p>
            <a:r>
              <a:rPr lang="en-US" dirty="0">
                <a:solidFill>
                  <a:srgbClr val="002060"/>
                </a:solidFill>
              </a:rPr>
              <a:t>Build partnerships with other educational partners and research sponsors</a:t>
            </a:r>
          </a:p>
          <a:p>
            <a:endParaRPr lang="en-US" dirty="0">
              <a:solidFill>
                <a:srgbClr val="002060"/>
              </a:solidFill>
            </a:endParaRPr>
          </a:p>
          <a:p>
            <a:endParaRPr lang="en-US" dirty="0"/>
          </a:p>
        </p:txBody>
      </p:sp>
      <p:sp>
        <p:nvSpPr>
          <p:cNvPr id="4" name="Slide Number Placeholder 3"/>
          <p:cNvSpPr>
            <a:spLocks noGrp="1"/>
          </p:cNvSpPr>
          <p:nvPr>
            <p:ph type="sldNum" sz="quarter" idx="5"/>
          </p:nvPr>
        </p:nvSpPr>
        <p:spPr/>
        <p:txBody>
          <a:bodyPr/>
          <a:lstStyle/>
          <a:p>
            <a:fld id="{368C559C-07AE-F24E-A0BE-185B9F540590}" type="slidenum">
              <a:rPr lang="en-US" smtClean="0"/>
              <a:t>7</a:t>
            </a:fld>
            <a:endParaRPr lang="en-US"/>
          </a:p>
        </p:txBody>
      </p:sp>
    </p:spTree>
    <p:extLst>
      <p:ext uri="{BB962C8B-B14F-4D97-AF65-F5344CB8AC3E}">
        <p14:creationId xmlns:p14="http://schemas.microsoft.com/office/powerpoint/2010/main" val="2290140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2060"/>
                </a:solidFill>
              </a:rPr>
              <a:t>Four goals tied to core areas within UTEP’s mission: </a:t>
            </a:r>
          </a:p>
          <a:p>
            <a:pPr lvl="1"/>
            <a:r>
              <a:rPr lang="en-US" dirty="0">
                <a:solidFill>
                  <a:srgbClr val="002060"/>
                </a:solidFill>
              </a:rPr>
              <a:t>Teaching, Learning and the Student Experience</a:t>
            </a:r>
          </a:p>
          <a:p>
            <a:pPr lvl="1"/>
            <a:r>
              <a:rPr lang="en-US" dirty="0">
                <a:solidFill>
                  <a:srgbClr val="002060"/>
                </a:solidFill>
              </a:rPr>
              <a:t>Advance Discovery</a:t>
            </a:r>
          </a:p>
          <a:p>
            <a:pPr lvl="1"/>
            <a:r>
              <a:rPr lang="en-US" dirty="0">
                <a:solidFill>
                  <a:srgbClr val="002060"/>
                </a:solidFill>
              </a:rPr>
              <a:t>Community Impact and Public Service</a:t>
            </a:r>
          </a:p>
          <a:p>
            <a:pPr lvl="1"/>
            <a:r>
              <a:rPr lang="en-US" dirty="0">
                <a:solidFill>
                  <a:srgbClr val="002060"/>
                </a:solidFill>
              </a:rPr>
              <a:t>Shape the Future of Higher Education</a:t>
            </a:r>
          </a:p>
          <a:p>
            <a:endParaRPr lang="en-US" dirty="0">
              <a:solidFill>
                <a:srgbClr val="002060"/>
              </a:solidFill>
            </a:endParaRPr>
          </a:p>
          <a:p>
            <a:r>
              <a:rPr lang="en-US" dirty="0">
                <a:solidFill>
                  <a:srgbClr val="002060"/>
                </a:solidFill>
              </a:rPr>
              <a:t>Goals look ahead to 2030</a:t>
            </a:r>
          </a:p>
          <a:p>
            <a:endParaRPr lang="en-US" dirty="0">
              <a:solidFill>
                <a:srgbClr val="002060"/>
              </a:solidFill>
            </a:endParaRPr>
          </a:p>
          <a:p>
            <a:r>
              <a:rPr lang="en-US" dirty="0">
                <a:solidFill>
                  <a:srgbClr val="002060"/>
                </a:solidFill>
              </a:rPr>
              <a:t>Goals are achievable with focused effort</a:t>
            </a:r>
          </a:p>
          <a:p>
            <a:endParaRPr lang="en-US" dirty="0">
              <a:solidFill>
                <a:srgbClr val="002060"/>
              </a:solidFill>
            </a:endParaRPr>
          </a:p>
          <a:p>
            <a:r>
              <a:rPr lang="en-US" dirty="0">
                <a:solidFill>
                  <a:srgbClr val="002060"/>
                </a:solidFill>
              </a:rPr>
              <a:t>Each goal has three initiatives</a:t>
            </a:r>
          </a:p>
          <a:p>
            <a:endParaRPr lang="en-US" dirty="0">
              <a:solidFill>
                <a:srgbClr val="002060"/>
              </a:solidFill>
            </a:endParaRPr>
          </a:p>
          <a:p>
            <a:r>
              <a:rPr lang="en-US" dirty="0">
                <a:solidFill>
                  <a:srgbClr val="002060"/>
                </a:solidFill>
              </a:rPr>
              <a:t>Goals are the “what,” initiatives are the “how” </a:t>
            </a:r>
          </a:p>
        </p:txBody>
      </p:sp>
      <p:sp>
        <p:nvSpPr>
          <p:cNvPr id="4" name="Slide Number Placeholder 3"/>
          <p:cNvSpPr>
            <a:spLocks noGrp="1"/>
          </p:cNvSpPr>
          <p:nvPr>
            <p:ph type="sldNum" sz="quarter" idx="5"/>
          </p:nvPr>
        </p:nvSpPr>
        <p:spPr/>
        <p:txBody>
          <a:bodyPr/>
          <a:lstStyle/>
          <a:p>
            <a:fld id="{368C559C-07AE-F24E-A0BE-185B9F540590}" type="slidenum">
              <a:rPr lang="en-US" smtClean="0"/>
              <a:t>8</a:t>
            </a:fld>
            <a:endParaRPr lang="en-US"/>
          </a:p>
        </p:txBody>
      </p:sp>
    </p:spTree>
    <p:extLst>
      <p:ext uri="{BB962C8B-B14F-4D97-AF65-F5344CB8AC3E}">
        <p14:creationId xmlns:p14="http://schemas.microsoft.com/office/powerpoint/2010/main" val="920630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8C559C-07AE-F24E-A0BE-185B9F540590}" type="slidenum">
              <a:rPr lang="en-US" smtClean="0"/>
              <a:t>9</a:t>
            </a:fld>
            <a:endParaRPr lang="en-US"/>
          </a:p>
        </p:txBody>
      </p:sp>
    </p:spTree>
    <p:extLst>
      <p:ext uri="{BB962C8B-B14F-4D97-AF65-F5344CB8AC3E}">
        <p14:creationId xmlns:p14="http://schemas.microsoft.com/office/powerpoint/2010/main" val="3756730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09CB-D1C2-E147-B2AC-A8F8B19493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36A640-7D22-D640-9199-4B32BC90A9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ACF39F-CA22-984D-B6E1-C0FC8DED3DA0}"/>
              </a:ext>
            </a:extLst>
          </p:cNvPr>
          <p:cNvSpPr>
            <a:spLocks noGrp="1"/>
          </p:cNvSpPr>
          <p:nvPr>
            <p:ph type="dt" sz="half" idx="10"/>
          </p:nvPr>
        </p:nvSpPr>
        <p:spPr/>
        <p:txBody>
          <a:bodyPr/>
          <a:lstStyle/>
          <a:p>
            <a:fld id="{EECFEABA-92CC-4C46-9B0C-DA709555A666}" type="datetime1">
              <a:rPr lang="en-US" smtClean="0"/>
              <a:t>4/8/21</a:t>
            </a:fld>
            <a:endParaRPr lang="en-US"/>
          </a:p>
        </p:txBody>
      </p:sp>
      <p:sp>
        <p:nvSpPr>
          <p:cNvPr id="5" name="Footer Placeholder 4">
            <a:extLst>
              <a:ext uri="{FF2B5EF4-FFF2-40B4-BE49-F238E27FC236}">
                <a16:creationId xmlns:a16="http://schemas.microsoft.com/office/drawing/2014/main" id="{AB551521-38D2-BB4E-B680-E96C45959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B2EA29-7702-0F49-96F2-BE02D21738E7}"/>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3953551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2BD62-1F1B-8643-B905-A004F74695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C1F580-53D2-1C44-A0F0-436FED8C4B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50F77-0341-2D48-8CC7-41D7BF1CE57B}"/>
              </a:ext>
            </a:extLst>
          </p:cNvPr>
          <p:cNvSpPr>
            <a:spLocks noGrp="1"/>
          </p:cNvSpPr>
          <p:nvPr>
            <p:ph type="dt" sz="half" idx="10"/>
          </p:nvPr>
        </p:nvSpPr>
        <p:spPr/>
        <p:txBody>
          <a:bodyPr/>
          <a:lstStyle/>
          <a:p>
            <a:fld id="{9B7C3C40-F808-F44E-8910-E270F4495D37}" type="datetime1">
              <a:rPr lang="en-US" smtClean="0"/>
              <a:t>4/8/21</a:t>
            </a:fld>
            <a:endParaRPr lang="en-US"/>
          </a:p>
        </p:txBody>
      </p:sp>
      <p:sp>
        <p:nvSpPr>
          <p:cNvPr id="5" name="Footer Placeholder 4">
            <a:extLst>
              <a:ext uri="{FF2B5EF4-FFF2-40B4-BE49-F238E27FC236}">
                <a16:creationId xmlns:a16="http://schemas.microsoft.com/office/drawing/2014/main" id="{72632154-7CCF-DB48-97B1-B4F9E33CE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565EF9-A675-6146-9A02-AD37F4C738A9}"/>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1591543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FD42A1-DD3E-E64C-9FDF-DB37BC6CFD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45729D-D371-8648-9213-6C7689EF38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6762A-3EAC-8D47-908D-B031C6801AAC}"/>
              </a:ext>
            </a:extLst>
          </p:cNvPr>
          <p:cNvSpPr>
            <a:spLocks noGrp="1"/>
          </p:cNvSpPr>
          <p:nvPr>
            <p:ph type="dt" sz="half" idx="10"/>
          </p:nvPr>
        </p:nvSpPr>
        <p:spPr/>
        <p:txBody>
          <a:bodyPr/>
          <a:lstStyle/>
          <a:p>
            <a:fld id="{43C1A78E-EEBA-944C-94D5-71BFC22FA5A5}" type="datetime1">
              <a:rPr lang="en-US" smtClean="0"/>
              <a:t>4/8/21</a:t>
            </a:fld>
            <a:endParaRPr lang="en-US"/>
          </a:p>
        </p:txBody>
      </p:sp>
      <p:sp>
        <p:nvSpPr>
          <p:cNvPr id="5" name="Footer Placeholder 4">
            <a:extLst>
              <a:ext uri="{FF2B5EF4-FFF2-40B4-BE49-F238E27FC236}">
                <a16:creationId xmlns:a16="http://schemas.microsoft.com/office/drawing/2014/main" id="{8EAA20FC-E916-474F-B706-4BE8A0464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7F70E-3771-8C4D-B63E-32DACEC96DFB}"/>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300025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sid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2078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198DE-91D7-4F4B-998D-1F9D50CFB3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38D86A-7472-BD41-87E1-126B858652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D5861-DAC5-B84D-B01A-62E5F627E3AF}"/>
              </a:ext>
            </a:extLst>
          </p:cNvPr>
          <p:cNvSpPr>
            <a:spLocks noGrp="1"/>
          </p:cNvSpPr>
          <p:nvPr>
            <p:ph type="dt" sz="half" idx="10"/>
          </p:nvPr>
        </p:nvSpPr>
        <p:spPr/>
        <p:txBody>
          <a:bodyPr/>
          <a:lstStyle/>
          <a:p>
            <a:fld id="{9A76D12C-2614-B743-A328-97A9819A69A9}" type="datetime1">
              <a:rPr lang="en-US" smtClean="0"/>
              <a:t>4/8/21</a:t>
            </a:fld>
            <a:endParaRPr lang="en-US"/>
          </a:p>
        </p:txBody>
      </p:sp>
      <p:sp>
        <p:nvSpPr>
          <p:cNvPr id="5" name="Footer Placeholder 4">
            <a:extLst>
              <a:ext uri="{FF2B5EF4-FFF2-40B4-BE49-F238E27FC236}">
                <a16:creationId xmlns:a16="http://schemas.microsoft.com/office/drawing/2014/main" id="{E2C60FB0-8B7B-4145-AD50-55F5364AD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E154C7-E3FC-A14B-9924-B21B6EA0E3B5}"/>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3754730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B68AA-274C-0B47-9CAF-925DF90CA6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73ACAE-1952-B542-858C-90714447C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108998-2ECB-3348-8759-A0FE6F867407}"/>
              </a:ext>
            </a:extLst>
          </p:cNvPr>
          <p:cNvSpPr>
            <a:spLocks noGrp="1"/>
          </p:cNvSpPr>
          <p:nvPr>
            <p:ph type="dt" sz="half" idx="10"/>
          </p:nvPr>
        </p:nvSpPr>
        <p:spPr/>
        <p:txBody>
          <a:bodyPr/>
          <a:lstStyle/>
          <a:p>
            <a:fld id="{2698EDEB-AEB9-1645-8C63-E1809CFFA545}" type="datetime1">
              <a:rPr lang="en-US" smtClean="0"/>
              <a:t>4/8/21</a:t>
            </a:fld>
            <a:endParaRPr lang="en-US"/>
          </a:p>
        </p:txBody>
      </p:sp>
      <p:sp>
        <p:nvSpPr>
          <p:cNvPr id="5" name="Footer Placeholder 4">
            <a:extLst>
              <a:ext uri="{FF2B5EF4-FFF2-40B4-BE49-F238E27FC236}">
                <a16:creationId xmlns:a16="http://schemas.microsoft.com/office/drawing/2014/main" id="{21035E48-1681-F640-8DBF-C35312C2E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BF732-1BB1-E44C-BC6A-16B85ABAF84E}"/>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3009889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D40E7-68FB-EB4D-BD21-061EC7F651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BEFCD6-903A-D747-9B51-B4AE6F1EC0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D0C02-CF3D-F041-A76A-80DF9BFB28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5B9E5D-AC13-294B-A78C-00E11D61E7C2}"/>
              </a:ext>
            </a:extLst>
          </p:cNvPr>
          <p:cNvSpPr>
            <a:spLocks noGrp="1"/>
          </p:cNvSpPr>
          <p:nvPr>
            <p:ph type="dt" sz="half" idx="10"/>
          </p:nvPr>
        </p:nvSpPr>
        <p:spPr/>
        <p:txBody>
          <a:bodyPr/>
          <a:lstStyle/>
          <a:p>
            <a:fld id="{071300D7-E9D5-9547-9049-8F3E84070087}" type="datetime1">
              <a:rPr lang="en-US" smtClean="0"/>
              <a:t>4/8/21</a:t>
            </a:fld>
            <a:endParaRPr lang="en-US"/>
          </a:p>
        </p:txBody>
      </p:sp>
      <p:sp>
        <p:nvSpPr>
          <p:cNvPr id="6" name="Footer Placeholder 5">
            <a:extLst>
              <a:ext uri="{FF2B5EF4-FFF2-40B4-BE49-F238E27FC236}">
                <a16:creationId xmlns:a16="http://schemas.microsoft.com/office/drawing/2014/main" id="{F54E9FBF-7A5E-9646-86D1-DC2C001FD2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35EA54-634B-E64B-97C8-F8E21C1EB883}"/>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398716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EB831-44EF-C645-A9AA-60E5335F62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1602F0-8CED-5244-B479-09A0D75B7D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F6475-2B43-334B-90E1-A3811C2954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EE9016-6921-8F42-A9EC-F8F428CD40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7FF87A-0AD2-5D4A-8C05-7AF2A5D8A9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9EFA33-64DF-3443-9A58-7D961A40AF71}"/>
              </a:ext>
            </a:extLst>
          </p:cNvPr>
          <p:cNvSpPr>
            <a:spLocks noGrp="1"/>
          </p:cNvSpPr>
          <p:nvPr>
            <p:ph type="dt" sz="half" idx="10"/>
          </p:nvPr>
        </p:nvSpPr>
        <p:spPr/>
        <p:txBody>
          <a:bodyPr/>
          <a:lstStyle/>
          <a:p>
            <a:fld id="{CBE2620C-1262-A24A-B1EB-86D5DC031AFC}" type="datetime1">
              <a:rPr lang="en-US" smtClean="0"/>
              <a:t>4/8/21</a:t>
            </a:fld>
            <a:endParaRPr lang="en-US"/>
          </a:p>
        </p:txBody>
      </p:sp>
      <p:sp>
        <p:nvSpPr>
          <p:cNvPr id="8" name="Footer Placeholder 7">
            <a:extLst>
              <a:ext uri="{FF2B5EF4-FFF2-40B4-BE49-F238E27FC236}">
                <a16:creationId xmlns:a16="http://schemas.microsoft.com/office/drawing/2014/main" id="{D26CA92F-FF39-3140-95A4-2551C128CC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EBE4A5-F9F9-5B4A-81F6-219A15EBC249}"/>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23620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F5FB3-6969-F046-B20B-51E2FE3336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EF1597-D3B6-DD48-8CEF-7C70653AE0D9}"/>
              </a:ext>
            </a:extLst>
          </p:cNvPr>
          <p:cNvSpPr>
            <a:spLocks noGrp="1"/>
          </p:cNvSpPr>
          <p:nvPr>
            <p:ph type="dt" sz="half" idx="10"/>
          </p:nvPr>
        </p:nvSpPr>
        <p:spPr/>
        <p:txBody>
          <a:bodyPr/>
          <a:lstStyle/>
          <a:p>
            <a:fld id="{E65FF3DF-B433-7446-9CB5-8AAF952FAD10}" type="datetime1">
              <a:rPr lang="en-US" smtClean="0"/>
              <a:t>4/8/21</a:t>
            </a:fld>
            <a:endParaRPr lang="en-US"/>
          </a:p>
        </p:txBody>
      </p:sp>
      <p:sp>
        <p:nvSpPr>
          <p:cNvPr id="4" name="Footer Placeholder 3">
            <a:extLst>
              <a:ext uri="{FF2B5EF4-FFF2-40B4-BE49-F238E27FC236}">
                <a16:creationId xmlns:a16="http://schemas.microsoft.com/office/drawing/2014/main" id="{9FBD39D8-9AF5-0441-89FF-0357BE27A5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BE7D5D-2B64-5749-81CD-27678D036E9E}"/>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3642007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D2E757-261F-594D-A18E-D1A7617D9C4D}"/>
              </a:ext>
            </a:extLst>
          </p:cNvPr>
          <p:cNvSpPr>
            <a:spLocks noGrp="1"/>
          </p:cNvSpPr>
          <p:nvPr>
            <p:ph type="dt" sz="half" idx="10"/>
          </p:nvPr>
        </p:nvSpPr>
        <p:spPr/>
        <p:txBody>
          <a:bodyPr/>
          <a:lstStyle/>
          <a:p>
            <a:fld id="{6D83A2E3-F440-924E-87AE-CE08C8C6BEDA}" type="datetime1">
              <a:rPr lang="en-US" smtClean="0"/>
              <a:t>4/8/21</a:t>
            </a:fld>
            <a:endParaRPr lang="en-US"/>
          </a:p>
        </p:txBody>
      </p:sp>
      <p:sp>
        <p:nvSpPr>
          <p:cNvPr id="3" name="Footer Placeholder 2">
            <a:extLst>
              <a:ext uri="{FF2B5EF4-FFF2-40B4-BE49-F238E27FC236}">
                <a16:creationId xmlns:a16="http://schemas.microsoft.com/office/drawing/2014/main" id="{AF20CBE5-6C41-044F-8651-BE06963FAF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136660-DEE1-BE45-9EA6-68BC78EF6538}"/>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321735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8E752-0100-024F-8AFA-14A524BFA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67DD57-2833-F84B-A69A-0F4B0C159A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052AA3-59CF-854E-A9FF-7832AAE2B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948021-F7D5-F048-97D6-33C04CC98F84}"/>
              </a:ext>
            </a:extLst>
          </p:cNvPr>
          <p:cNvSpPr>
            <a:spLocks noGrp="1"/>
          </p:cNvSpPr>
          <p:nvPr>
            <p:ph type="dt" sz="half" idx="10"/>
          </p:nvPr>
        </p:nvSpPr>
        <p:spPr/>
        <p:txBody>
          <a:bodyPr/>
          <a:lstStyle/>
          <a:p>
            <a:fld id="{CEEDD54D-7C1B-9648-B5E4-D868F489CAEE}" type="datetime1">
              <a:rPr lang="en-US" smtClean="0"/>
              <a:t>4/8/21</a:t>
            </a:fld>
            <a:endParaRPr lang="en-US"/>
          </a:p>
        </p:txBody>
      </p:sp>
      <p:sp>
        <p:nvSpPr>
          <p:cNvPr id="6" name="Footer Placeholder 5">
            <a:extLst>
              <a:ext uri="{FF2B5EF4-FFF2-40B4-BE49-F238E27FC236}">
                <a16:creationId xmlns:a16="http://schemas.microsoft.com/office/drawing/2014/main" id="{C5D1A28F-E2A6-E248-BDC5-A9856A9A98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2A5B8E-D953-DB40-A042-6456B5E2556E}"/>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2286279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D3AE7-F551-9C40-9370-88CFBBAAE2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07E9F9-E2C8-AC49-BB39-106C760F27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030BF2-50A4-B94F-B692-2E963A77B5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257587-7FBB-284F-8FE6-D22323D1CDF4}"/>
              </a:ext>
            </a:extLst>
          </p:cNvPr>
          <p:cNvSpPr>
            <a:spLocks noGrp="1"/>
          </p:cNvSpPr>
          <p:nvPr>
            <p:ph type="dt" sz="half" idx="10"/>
          </p:nvPr>
        </p:nvSpPr>
        <p:spPr/>
        <p:txBody>
          <a:bodyPr/>
          <a:lstStyle/>
          <a:p>
            <a:fld id="{B4D28969-F8DA-324F-AE7C-80C8A8E29C10}" type="datetime1">
              <a:rPr lang="en-US" smtClean="0"/>
              <a:t>4/8/21</a:t>
            </a:fld>
            <a:endParaRPr lang="en-US"/>
          </a:p>
        </p:txBody>
      </p:sp>
      <p:sp>
        <p:nvSpPr>
          <p:cNvPr id="6" name="Footer Placeholder 5">
            <a:extLst>
              <a:ext uri="{FF2B5EF4-FFF2-40B4-BE49-F238E27FC236}">
                <a16:creationId xmlns:a16="http://schemas.microsoft.com/office/drawing/2014/main" id="{898C7E00-8E18-1741-8FB8-A164EE52C7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6F43C6-7531-F44B-B8F4-1C3C6AEC228E}"/>
              </a:ext>
            </a:extLst>
          </p:cNvPr>
          <p:cNvSpPr>
            <a:spLocks noGrp="1"/>
          </p:cNvSpPr>
          <p:nvPr>
            <p:ph type="sldNum" sz="quarter" idx="12"/>
          </p:nvPr>
        </p:nvSpPr>
        <p:spPr/>
        <p:txBody>
          <a:bodyPr/>
          <a:lstStyle/>
          <a:p>
            <a:fld id="{186B1722-0194-2447-970E-5E334137925F}" type="slidenum">
              <a:rPr lang="en-US" smtClean="0"/>
              <a:t>‹#›</a:t>
            </a:fld>
            <a:endParaRPr lang="en-US"/>
          </a:p>
        </p:txBody>
      </p:sp>
    </p:spTree>
    <p:extLst>
      <p:ext uri="{BB962C8B-B14F-4D97-AF65-F5344CB8AC3E}">
        <p14:creationId xmlns:p14="http://schemas.microsoft.com/office/powerpoint/2010/main" val="3735734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401892-A538-894C-A52D-AE84D71896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706277-E360-8349-A616-083C8B02CE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B8481-BFE1-A946-8A74-5757D2DF21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74E50D-A65E-3F40-8FAB-722C4E7E2915}" type="datetime1">
              <a:rPr lang="en-US" smtClean="0"/>
              <a:t>4/8/21</a:t>
            </a:fld>
            <a:endParaRPr lang="en-US"/>
          </a:p>
        </p:txBody>
      </p:sp>
      <p:sp>
        <p:nvSpPr>
          <p:cNvPr id="5" name="Footer Placeholder 4">
            <a:extLst>
              <a:ext uri="{FF2B5EF4-FFF2-40B4-BE49-F238E27FC236}">
                <a16:creationId xmlns:a16="http://schemas.microsoft.com/office/drawing/2014/main" id="{1B4BF3F5-E250-5146-AB65-BE735E74EB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22D573-7E37-7A47-8C3C-24AC139A10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6B1722-0194-2447-970E-5E334137925F}" type="slidenum">
              <a:rPr lang="en-US" smtClean="0"/>
              <a:t>‹#›</a:t>
            </a:fld>
            <a:endParaRPr lang="en-US"/>
          </a:p>
        </p:txBody>
      </p:sp>
    </p:spTree>
    <p:extLst>
      <p:ext uri="{BB962C8B-B14F-4D97-AF65-F5344CB8AC3E}">
        <p14:creationId xmlns:p14="http://schemas.microsoft.com/office/powerpoint/2010/main" val="2301358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6153CC-6D2B-6B4F-A778-44A6DF06AC2C}"/>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47193166"/>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1A8E5F9D-8FF2-FF45-85DD-5C040E07AE07}"/>
              </a:ext>
            </a:extLst>
          </p:cNvPr>
          <p:cNvSpPr txBox="1">
            <a:spLocks/>
          </p:cNvSpPr>
          <p:nvPr/>
        </p:nvSpPr>
        <p:spPr>
          <a:xfrm>
            <a:off x="778475" y="2512291"/>
            <a:ext cx="5308289" cy="273396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endParaRPr lang="en-US" sz="1800" b="1" dirty="0">
              <a:solidFill>
                <a:schemeClr val="accent2"/>
              </a:solidFill>
            </a:endParaRPr>
          </a:p>
          <a:p>
            <a:pPr algn="l">
              <a:lnSpc>
                <a:spcPct val="120000"/>
              </a:lnSpc>
            </a:pPr>
            <a:br>
              <a:rPr lang="en-US" sz="1800" dirty="0">
                <a:solidFill>
                  <a:schemeClr val="accent2"/>
                </a:solidFill>
              </a:rPr>
            </a:br>
            <a:endParaRPr lang="en-US" sz="1800" b="1" dirty="0">
              <a:solidFill>
                <a:schemeClr val="accent2"/>
              </a:solidFill>
            </a:endParaRPr>
          </a:p>
        </p:txBody>
      </p:sp>
      <p:pic>
        <p:nvPicPr>
          <p:cNvPr id="24" name="Picture 23" descr="A picture containing sky, outdoor&#10;&#10;Description automatically generated">
            <a:extLst>
              <a:ext uri="{FF2B5EF4-FFF2-40B4-BE49-F238E27FC236}">
                <a16:creationId xmlns:a16="http://schemas.microsoft.com/office/drawing/2014/main" id="{59250649-988F-814B-9B11-6A66B4460D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 y="0"/>
            <a:ext cx="12188952" cy="6858000"/>
          </a:xfrm>
          <a:prstGeom prst="rect">
            <a:avLst/>
          </a:prstGeom>
        </p:spPr>
      </p:pic>
      <p:sp>
        <p:nvSpPr>
          <p:cNvPr id="13" name="TextBox 12">
            <a:extLst>
              <a:ext uri="{FF2B5EF4-FFF2-40B4-BE49-F238E27FC236}">
                <a16:creationId xmlns:a16="http://schemas.microsoft.com/office/drawing/2014/main" id="{3E806B94-B81F-DC44-AD1D-0301B1847AC1}"/>
              </a:ext>
            </a:extLst>
          </p:cNvPr>
          <p:cNvSpPr txBox="1"/>
          <p:nvPr/>
        </p:nvSpPr>
        <p:spPr>
          <a:xfrm>
            <a:off x="6782189" y="1571622"/>
            <a:ext cx="4221993" cy="369332"/>
          </a:xfrm>
          <a:prstGeom prst="rect">
            <a:avLst/>
          </a:prstGeom>
          <a:noFill/>
        </p:spPr>
        <p:txBody>
          <a:bodyPr wrap="square" rtlCol="0">
            <a:spAutoFit/>
          </a:bodyPr>
          <a:lstStyle/>
          <a:p>
            <a:pPr algn="r"/>
            <a:r>
              <a:rPr lang="en-US" dirty="0">
                <a:solidFill>
                  <a:srgbClr val="FFFFFF"/>
                </a:solidFill>
              </a:rPr>
              <a:t>THE UNIVERSITY OF TEXAS AT EL PASO </a:t>
            </a:r>
            <a:endParaRPr lang="en-US" dirty="0"/>
          </a:p>
        </p:txBody>
      </p:sp>
      <p:sp>
        <p:nvSpPr>
          <p:cNvPr id="14" name="Title 1">
            <a:extLst>
              <a:ext uri="{FF2B5EF4-FFF2-40B4-BE49-F238E27FC236}">
                <a16:creationId xmlns:a16="http://schemas.microsoft.com/office/drawing/2014/main" id="{73DDB819-3376-5346-B561-07AEAF913149}"/>
              </a:ext>
            </a:extLst>
          </p:cNvPr>
          <p:cNvSpPr txBox="1">
            <a:spLocks/>
          </p:cNvSpPr>
          <p:nvPr/>
        </p:nvSpPr>
        <p:spPr>
          <a:xfrm>
            <a:off x="6400289" y="1983238"/>
            <a:ext cx="4603893" cy="1487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dirty="0">
                <a:solidFill>
                  <a:srgbClr val="FFFFFF"/>
                </a:solidFill>
                <a:latin typeface="+mn-lt"/>
              </a:rPr>
              <a:t>AMERICA’S LEADING </a:t>
            </a:r>
            <a:endParaRPr lang="en-US" sz="3600" dirty="0">
              <a:latin typeface="+mn-lt"/>
            </a:endParaRPr>
          </a:p>
          <a:p>
            <a:pPr algn="r"/>
            <a:r>
              <a:rPr lang="en-US" sz="3600" b="1" dirty="0">
                <a:solidFill>
                  <a:srgbClr val="FFFFFF"/>
                </a:solidFill>
                <a:latin typeface="+mn-lt"/>
              </a:rPr>
              <a:t>HISPANIC-SERVING </a:t>
            </a:r>
            <a:endParaRPr lang="en-US" sz="3600" dirty="0">
              <a:latin typeface="+mn-lt"/>
            </a:endParaRPr>
          </a:p>
          <a:p>
            <a:pPr algn="r"/>
            <a:r>
              <a:rPr lang="en-US" sz="3600" b="1" dirty="0">
                <a:solidFill>
                  <a:srgbClr val="FFFFFF"/>
                </a:solidFill>
                <a:latin typeface="+mn-lt"/>
              </a:rPr>
              <a:t>UNIVERSITY </a:t>
            </a:r>
            <a:endParaRPr lang="en-US" sz="3600" dirty="0">
              <a:latin typeface="+mn-lt"/>
            </a:endParaRPr>
          </a:p>
        </p:txBody>
      </p:sp>
      <p:sp>
        <p:nvSpPr>
          <p:cNvPr id="15" name="Content Placeholder 5">
            <a:extLst>
              <a:ext uri="{FF2B5EF4-FFF2-40B4-BE49-F238E27FC236}">
                <a16:creationId xmlns:a16="http://schemas.microsoft.com/office/drawing/2014/main" id="{3CCCFC74-E832-D74E-B2A7-33C0C077EEBC}"/>
              </a:ext>
            </a:extLst>
          </p:cNvPr>
          <p:cNvSpPr txBox="1">
            <a:spLocks/>
          </p:cNvSpPr>
          <p:nvPr/>
        </p:nvSpPr>
        <p:spPr>
          <a:xfrm>
            <a:off x="8260982" y="3512663"/>
            <a:ext cx="2743200" cy="3387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dirty="0">
                <a:solidFill>
                  <a:schemeClr val="bg1"/>
                </a:solidFill>
                <a:cs typeface="Calibri" panose="020F0502020204030204" pitchFamily="34" charset="0"/>
              </a:rPr>
              <a:t>2030 STRATEGIC PLAN</a:t>
            </a:r>
            <a:endParaRPr lang="en-US" sz="2000" dirty="0">
              <a:solidFill>
                <a:schemeClr val="bg1"/>
              </a:solidFill>
            </a:endParaRPr>
          </a:p>
        </p:txBody>
      </p:sp>
      <p:pic>
        <p:nvPicPr>
          <p:cNvPr id="19" name="Picture 18" descr="Logo&#10;&#10;Description automatically generated">
            <a:extLst>
              <a:ext uri="{FF2B5EF4-FFF2-40B4-BE49-F238E27FC236}">
                <a16:creationId xmlns:a16="http://schemas.microsoft.com/office/drawing/2014/main" id="{FDF107D7-833D-0545-A3A9-A3D62CF0B6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04300" y="0"/>
            <a:ext cx="1186329" cy="999769"/>
          </a:xfrm>
          <a:prstGeom prst="rect">
            <a:avLst/>
          </a:prstGeom>
        </p:spPr>
      </p:pic>
      <p:pic>
        <p:nvPicPr>
          <p:cNvPr id="21" name="Picture 20">
            <a:extLst>
              <a:ext uri="{FF2B5EF4-FFF2-40B4-BE49-F238E27FC236}">
                <a16:creationId xmlns:a16="http://schemas.microsoft.com/office/drawing/2014/main" id="{5F83D053-F7C2-8F46-A254-0F9452B4A3D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87394" y="5015946"/>
            <a:ext cx="17606469" cy="3780013"/>
          </a:xfrm>
          <a:prstGeom prst="rect">
            <a:avLst/>
          </a:prstGeom>
        </p:spPr>
      </p:pic>
      <p:sp>
        <p:nvSpPr>
          <p:cNvPr id="5" name="Slide Number Placeholder 4">
            <a:extLst>
              <a:ext uri="{FF2B5EF4-FFF2-40B4-BE49-F238E27FC236}">
                <a16:creationId xmlns:a16="http://schemas.microsoft.com/office/drawing/2014/main" id="{735FBC46-8202-FF42-B2CD-BA9E13C2B494}"/>
              </a:ext>
            </a:extLst>
          </p:cNvPr>
          <p:cNvSpPr>
            <a:spLocks noGrp="1"/>
          </p:cNvSpPr>
          <p:nvPr>
            <p:ph type="sldNum" sz="quarter" idx="12"/>
          </p:nvPr>
        </p:nvSpPr>
        <p:spPr>
          <a:xfrm>
            <a:off x="9226296" y="6356350"/>
            <a:ext cx="2743200" cy="365125"/>
          </a:xfrm>
        </p:spPr>
        <p:txBody>
          <a:bodyPr/>
          <a:lstStyle/>
          <a:p>
            <a:fld id="{186B1722-0194-2447-970E-5E334137925F}" type="slidenum">
              <a:rPr lang="en-US" smtClean="0">
                <a:solidFill>
                  <a:schemeClr val="bg1"/>
                </a:solidFill>
              </a:rPr>
              <a:t>1</a:t>
            </a:fld>
            <a:endParaRPr lang="en-US" dirty="0">
              <a:solidFill>
                <a:schemeClr val="bg1"/>
              </a:solidFill>
            </a:endParaRPr>
          </a:p>
        </p:txBody>
      </p:sp>
    </p:spTree>
    <p:extLst>
      <p:ext uri="{BB962C8B-B14F-4D97-AF65-F5344CB8AC3E}">
        <p14:creationId xmlns:p14="http://schemas.microsoft.com/office/powerpoint/2010/main" val="1953822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D5FBE8-2E6C-0E46-9553-D3EE7291C866}"/>
              </a:ext>
            </a:extLst>
          </p:cNvPr>
          <p:cNvSpPr>
            <a:spLocks noGrp="1"/>
          </p:cNvSpPr>
          <p:nvPr>
            <p:ph type="sldNum" sz="quarter" idx="12"/>
          </p:nvPr>
        </p:nvSpPr>
        <p:spPr/>
        <p:txBody>
          <a:bodyPr/>
          <a:lstStyle/>
          <a:p>
            <a:fld id="{186B1722-0194-2447-970E-5E334137925F}" type="slidenum">
              <a:rPr lang="en-US" smtClean="0">
                <a:solidFill>
                  <a:schemeClr val="bg1"/>
                </a:solidFill>
              </a:rPr>
              <a:t>10</a:t>
            </a:fld>
            <a:endParaRPr lang="en-US" dirty="0">
              <a:solidFill>
                <a:schemeClr val="bg1"/>
              </a:solidFill>
            </a:endParaRPr>
          </a:p>
        </p:txBody>
      </p:sp>
      <p:pic>
        <p:nvPicPr>
          <p:cNvPr id="4" name="Picture 3">
            <a:extLst>
              <a:ext uri="{FF2B5EF4-FFF2-40B4-BE49-F238E27FC236}">
                <a16:creationId xmlns:a16="http://schemas.microsoft.com/office/drawing/2014/main" id="{8BDC9997-8B86-D54C-9269-A554672409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6446"/>
          <a:stretch/>
        </p:blipFill>
        <p:spPr>
          <a:xfrm>
            <a:off x="-1" y="0"/>
            <a:ext cx="12192000" cy="6858000"/>
          </a:xfrm>
          <a:prstGeom prst="rect">
            <a:avLst/>
          </a:prstGeom>
        </p:spPr>
      </p:pic>
      <p:sp>
        <p:nvSpPr>
          <p:cNvPr id="6" name="Rectangle 5">
            <a:extLst>
              <a:ext uri="{FF2B5EF4-FFF2-40B4-BE49-F238E27FC236}">
                <a16:creationId xmlns:a16="http://schemas.microsoft.com/office/drawing/2014/main" id="{1D17342D-8E7B-2E4A-B9E7-319AF072EABD}"/>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8998FC-2027-A34D-96F3-CA5EB7466189}"/>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8" name="Rectangle 7">
            <a:extLst>
              <a:ext uri="{FF2B5EF4-FFF2-40B4-BE49-F238E27FC236}">
                <a16:creationId xmlns:a16="http://schemas.microsoft.com/office/drawing/2014/main" id="{B2D546EB-74EF-0B46-BE3E-DD817DEA949E}"/>
              </a:ext>
            </a:extLst>
          </p:cNvPr>
          <p:cNvSpPr/>
          <p:nvPr/>
        </p:nvSpPr>
        <p:spPr>
          <a:xfrm>
            <a:off x="7221832" y="2178"/>
            <a:ext cx="49701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9" name="TextBox 8">
            <a:extLst>
              <a:ext uri="{FF2B5EF4-FFF2-40B4-BE49-F238E27FC236}">
                <a16:creationId xmlns:a16="http://schemas.microsoft.com/office/drawing/2014/main" id="{8373B514-ECCA-2B42-AC8F-47A6524B07D4}"/>
              </a:ext>
            </a:extLst>
          </p:cNvPr>
          <p:cNvSpPr txBox="1"/>
          <p:nvPr/>
        </p:nvSpPr>
        <p:spPr>
          <a:xfrm>
            <a:off x="7588107" y="934976"/>
            <a:ext cx="3394279" cy="369332"/>
          </a:xfrm>
          <a:prstGeom prst="rect">
            <a:avLst/>
          </a:prstGeom>
          <a:noFill/>
        </p:spPr>
        <p:txBody>
          <a:bodyPr wrap="square" rtlCol="0">
            <a:spAutoFit/>
          </a:bodyPr>
          <a:lstStyle/>
          <a:p>
            <a:r>
              <a:rPr lang="en-US" b="1" spc="300" dirty="0">
                <a:solidFill>
                  <a:srgbClr val="041E42"/>
                </a:solidFill>
                <a:latin typeface="Calibri" panose="020F0502020204030204" pitchFamily="34" charset="0"/>
                <a:cs typeface="Calibri" panose="020F0502020204030204" pitchFamily="34" charset="0"/>
              </a:rPr>
              <a:t>GOAL 1</a:t>
            </a:r>
          </a:p>
        </p:txBody>
      </p:sp>
      <p:sp>
        <p:nvSpPr>
          <p:cNvPr id="10" name="Title 1">
            <a:extLst>
              <a:ext uri="{FF2B5EF4-FFF2-40B4-BE49-F238E27FC236}">
                <a16:creationId xmlns:a16="http://schemas.microsoft.com/office/drawing/2014/main" id="{8C7EC11B-9666-9146-B5BE-CB28A33F4CB1}"/>
              </a:ext>
            </a:extLst>
          </p:cNvPr>
          <p:cNvSpPr txBox="1">
            <a:spLocks/>
          </p:cNvSpPr>
          <p:nvPr/>
        </p:nvSpPr>
        <p:spPr>
          <a:xfrm>
            <a:off x="7588107" y="869009"/>
            <a:ext cx="4603893" cy="15571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Initiatives</a:t>
            </a:r>
          </a:p>
        </p:txBody>
      </p:sp>
      <p:sp>
        <p:nvSpPr>
          <p:cNvPr id="12" name="Content Placeholder 5">
            <a:extLst>
              <a:ext uri="{FF2B5EF4-FFF2-40B4-BE49-F238E27FC236}">
                <a16:creationId xmlns:a16="http://schemas.microsoft.com/office/drawing/2014/main" id="{41D9257A-E3EB-0A43-B3CF-54FE4EA118F6}"/>
              </a:ext>
            </a:extLst>
          </p:cNvPr>
          <p:cNvSpPr txBox="1">
            <a:spLocks/>
          </p:cNvSpPr>
          <p:nvPr/>
        </p:nvSpPr>
        <p:spPr>
          <a:xfrm>
            <a:off x="7588107" y="1990811"/>
            <a:ext cx="4103345" cy="4127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dirty="0">
                <a:solidFill>
                  <a:srgbClr val="002060"/>
                </a:solidFill>
                <a:latin typeface="Calibri" panose="020F0502020204030204" pitchFamily="34" charset="0"/>
                <a:cs typeface="Calibri" panose="020F0502020204030204" pitchFamily="34" charset="0"/>
              </a:rPr>
              <a:t>New enrollment strategy</a:t>
            </a:r>
          </a:p>
          <a:p>
            <a:pPr>
              <a:buFontTx/>
              <a:buChar char="-"/>
            </a:pPr>
            <a:r>
              <a:rPr lang="en-US" dirty="0">
                <a:solidFill>
                  <a:srgbClr val="002060"/>
                </a:solidFill>
                <a:latin typeface="Calibri" panose="020F0502020204030204" pitchFamily="34" charset="0"/>
                <a:cs typeface="Calibri" panose="020F0502020204030204" pitchFamily="34" charset="0"/>
              </a:rPr>
              <a:t>Enhance on-campus living</a:t>
            </a:r>
          </a:p>
          <a:p>
            <a:pPr>
              <a:buFontTx/>
              <a:buChar char="-"/>
            </a:pPr>
            <a:r>
              <a:rPr lang="en-US" dirty="0">
                <a:solidFill>
                  <a:srgbClr val="002060"/>
                </a:solidFill>
                <a:latin typeface="Calibri" panose="020F0502020204030204" pitchFamily="34" charset="0"/>
                <a:cs typeface="Calibri" panose="020F0502020204030204" pitchFamily="34" charset="0"/>
              </a:rPr>
              <a:t>Prioritize scholarships</a:t>
            </a:r>
          </a:p>
          <a:p>
            <a:pPr>
              <a:buFontTx/>
              <a:buChar char="-"/>
            </a:pPr>
            <a:r>
              <a:rPr lang="en-US" dirty="0">
                <a:solidFill>
                  <a:srgbClr val="002060"/>
                </a:solidFill>
                <a:latin typeface="Calibri" panose="020F0502020204030204" pitchFamily="34" charset="0"/>
                <a:cs typeface="Calibri" panose="020F0502020204030204" pitchFamily="34" charset="0"/>
              </a:rPr>
              <a:t>Redesign core for engaged learning</a:t>
            </a:r>
          </a:p>
          <a:p>
            <a:pPr>
              <a:buFontTx/>
              <a:buChar char="-"/>
            </a:pPr>
            <a:r>
              <a:rPr lang="en-US" dirty="0">
                <a:solidFill>
                  <a:srgbClr val="002060"/>
                </a:solidFill>
              </a:rPr>
              <a:t>Transfer student alignment</a:t>
            </a:r>
          </a:p>
          <a:p>
            <a:pPr>
              <a:buFontTx/>
              <a:buChar char="-"/>
            </a:pPr>
            <a:r>
              <a:rPr lang="en-US" dirty="0">
                <a:solidFill>
                  <a:srgbClr val="002060"/>
                </a:solidFill>
              </a:rPr>
              <a:t>Internships &amp; Co-ops</a:t>
            </a:r>
          </a:p>
          <a:p>
            <a:pPr>
              <a:buFontTx/>
              <a:buChar char="-"/>
            </a:pPr>
            <a:endParaRPr lang="en-US" sz="2000" dirty="0">
              <a:solidFill>
                <a:srgbClr val="002060"/>
              </a:solidFill>
              <a:latin typeface="Calibri" panose="020F0502020204030204" pitchFamily="34" charset="0"/>
              <a:cs typeface="Calibri" panose="020F0502020204030204" pitchFamily="34" charset="0"/>
            </a:endParaRPr>
          </a:p>
          <a:p>
            <a:pPr>
              <a:buFontTx/>
              <a:buChar char="-"/>
            </a:pPr>
            <a:endParaRPr lang="en-US" sz="2000" dirty="0">
              <a:solidFill>
                <a:srgbClr val="041E42"/>
              </a:solidFill>
            </a:endParaRPr>
          </a:p>
          <a:p>
            <a:pPr marL="0" indent="0">
              <a:buNone/>
            </a:pPr>
            <a:endParaRPr lang="en-US" sz="2000" dirty="0">
              <a:solidFill>
                <a:srgbClr val="041E42"/>
              </a:solidFill>
            </a:endParaRPr>
          </a:p>
        </p:txBody>
      </p:sp>
      <p:pic>
        <p:nvPicPr>
          <p:cNvPr id="13" name="Picture 12" descr="Logo&#10;&#10;Description automatically generated">
            <a:extLst>
              <a:ext uri="{FF2B5EF4-FFF2-40B4-BE49-F238E27FC236}">
                <a16:creationId xmlns:a16="http://schemas.microsoft.com/office/drawing/2014/main" id="{67BE3D49-0FD0-BE43-A5C4-40DBB93521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14" name="Slide Number Placeholder 3">
            <a:extLst>
              <a:ext uri="{FF2B5EF4-FFF2-40B4-BE49-F238E27FC236}">
                <a16:creationId xmlns:a16="http://schemas.microsoft.com/office/drawing/2014/main" id="{BC0C595C-5E9E-4F4E-858D-68B62F79FB0A}"/>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rgbClr val="041E42"/>
                </a:solidFill>
              </a:rPr>
              <a:pPr/>
              <a:t>10</a:t>
            </a:fld>
            <a:endParaRPr lang="en-US" dirty="0">
              <a:solidFill>
                <a:srgbClr val="041E42"/>
              </a:solidFill>
            </a:endParaRPr>
          </a:p>
        </p:txBody>
      </p:sp>
    </p:spTree>
    <p:extLst>
      <p:ext uri="{BB962C8B-B14F-4D97-AF65-F5344CB8AC3E}">
        <p14:creationId xmlns:p14="http://schemas.microsoft.com/office/powerpoint/2010/main" val="2273085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D5FBE8-2E6C-0E46-9553-D3EE7291C866}"/>
              </a:ext>
            </a:extLst>
          </p:cNvPr>
          <p:cNvSpPr>
            <a:spLocks noGrp="1"/>
          </p:cNvSpPr>
          <p:nvPr>
            <p:ph type="sldNum" sz="quarter" idx="12"/>
          </p:nvPr>
        </p:nvSpPr>
        <p:spPr/>
        <p:txBody>
          <a:bodyPr/>
          <a:lstStyle/>
          <a:p>
            <a:fld id="{186B1722-0194-2447-970E-5E334137925F}" type="slidenum">
              <a:rPr lang="en-US" smtClean="0">
                <a:solidFill>
                  <a:schemeClr val="bg1"/>
                </a:solidFill>
              </a:rPr>
              <a:t>11</a:t>
            </a:fld>
            <a:endParaRPr lang="en-US" dirty="0">
              <a:solidFill>
                <a:schemeClr val="bg1"/>
              </a:solidFill>
            </a:endParaRPr>
          </a:p>
        </p:txBody>
      </p:sp>
      <p:pic>
        <p:nvPicPr>
          <p:cNvPr id="4" name="Picture 3" descr="A group of people sitting together&#10;&#10;Description automatically generated with medium confidence">
            <a:extLst>
              <a:ext uri="{FF2B5EF4-FFF2-40B4-BE49-F238E27FC236}">
                <a16:creationId xmlns:a16="http://schemas.microsoft.com/office/drawing/2014/main" id="{8BDC9997-8B86-D54C-9269-A554672409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6383"/>
          <a:stretch/>
        </p:blipFill>
        <p:spPr>
          <a:xfrm>
            <a:off x="-1" y="0"/>
            <a:ext cx="12192000" cy="6858000"/>
          </a:xfrm>
          <a:prstGeom prst="rect">
            <a:avLst/>
          </a:prstGeom>
        </p:spPr>
      </p:pic>
      <p:sp>
        <p:nvSpPr>
          <p:cNvPr id="6" name="Rectangle 5">
            <a:extLst>
              <a:ext uri="{FF2B5EF4-FFF2-40B4-BE49-F238E27FC236}">
                <a16:creationId xmlns:a16="http://schemas.microsoft.com/office/drawing/2014/main" id="{1D17342D-8E7B-2E4A-B9E7-319AF072EABD}"/>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8998FC-2027-A34D-96F3-CA5EB7466189}"/>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8" name="Rectangle 7">
            <a:extLst>
              <a:ext uri="{FF2B5EF4-FFF2-40B4-BE49-F238E27FC236}">
                <a16:creationId xmlns:a16="http://schemas.microsoft.com/office/drawing/2014/main" id="{B2D546EB-74EF-0B46-BE3E-DD817DEA949E}"/>
              </a:ext>
            </a:extLst>
          </p:cNvPr>
          <p:cNvSpPr/>
          <p:nvPr/>
        </p:nvSpPr>
        <p:spPr>
          <a:xfrm>
            <a:off x="7221832" y="1"/>
            <a:ext cx="49701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9" name="TextBox 8">
            <a:extLst>
              <a:ext uri="{FF2B5EF4-FFF2-40B4-BE49-F238E27FC236}">
                <a16:creationId xmlns:a16="http://schemas.microsoft.com/office/drawing/2014/main" id="{8373B514-ECCA-2B42-AC8F-47A6524B07D4}"/>
              </a:ext>
            </a:extLst>
          </p:cNvPr>
          <p:cNvSpPr txBox="1"/>
          <p:nvPr/>
        </p:nvSpPr>
        <p:spPr>
          <a:xfrm>
            <a:off x="7444408" y="1948913"/>
            <a:ext cx="3394279" cy="369332"/>
          </a:xfrm>
          <a:prstGeom prst="rect">
            <a:avLst/>
          </a:prstGeom>
          <a:noFill/>
        </p:spPr>
        <p:txBody>
          <a:bodyPr wrap="square" rtlCol="0">
            <a:spAutoFit/>
          </a:bodyPr>
          <a:lstStyle/>
          <a:p>
            <a:r>
              <a:rPr lang="en-US" b="1" spc="300" dirty="0">
                <a:solidFill>
                  <a:srgbClr val="041E42"/>
                </a:solidFill>
                <a:latin typeface="Calibri" panose="020F0502020204030204" pitchFamily="34" charset="0"/>
                <a:cs typeface="Calibri" panose="020F0502020204030204" pitchFamily="34" charset="0"/>
              </a:rPr>
              <a:t>MEASURING SUCCESS</a:t>
            </a:r>
          </a:p>
        </p:txBody>
      </p:sp>
      <p:sp>
        <p:nvSpPr>
          <p:cNvPr id="10" name="Title 1">
            <a:extLst>
              <a:ext uri="{FF2B5EF4-FFF2-40B4-BE49-F238E27FC236}">
                <a16:creationId xmlns:a16="http://schemas.microsoft.com/office/drawing/2014/main" id="{8C7EC11B-9666-9146-B5BE-CB28A33F4CB1}"/>
              </a:ext>
            </a:extLst>
          </p:cNvPr>
          <p:cNvSpPr txBox="1">
            <a:spLocks/>
          </p:cNvSpPr>
          <p:nvPr/>
        </p:nvSpPr>
        <p:spPr>
          <a:xfrm>
            <a:off x="7444409" y="2318245"/>
            <a:ext cx="4603893" cy="103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Teaching, Learning And </a:t>
            </a:r>
            <a:br>
              <a:rPr lang="en-US" sz="3200" b="1" dirty="0">
                <a:solidFill>
                  <a:srgbClr val="FF8200"/>
                </a:solidFill>
                <a:latin typeface="+mn-lt"/>
                <a:cs typeface="Calibri"/>
              </a:rPr>
            </a:br>
            <a:r>
              <a:rPr lang="en-US" sz="3200" b="1" dirty="0">
                <a:solidFill>
                  <a:srgbClr val="FF8200"/>
                </a:solidFill>
                <a:latin typeface="+mn-lt"/>
                <a:cs typeface="Calibri"/>
              </a:rPr>
              <a:t>The Student Experience</a:t>
            </a:r>
          </a:p>
        </p:txBody>
      </p:sp>
      <p:sp>
        <p:nvSpPr>
          <p:cNvPr id="12" name="Content Placeholder 5">
            <a:extLst>
              <a:ext uri="{FF2B5EF4-FFF2-40B4-BE49-F238E27FC236}">
                <a16:creationId xmlns:a16="http://schemas.microsoft.com/office/drawing/2014/main" id="{41D9257A-E3EB-0A43-B3CF-54FE4EA118F6}"/>
              </a:ext>
            </a:extLst>
          </p:cNvPr>
          <p:cNvSpPr txBox="1">
            <a:spLocks/>
          </p:cNvSpPr>
          <p:nvPr/>
        </p:nvSpPr>
        <p:spPr>
          <a:xfrm>
            <a:off x="7444409" y="3626405"/>
            <a:ext cx="4103345" cy="2492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41E42"/>
                </a:solidFill>
              </a:rPr>
              <a:t>- Degrees Awarded</a:t>
            </a:r>
          </a:p>
          <a:p>
            <a:pPr marL="0" indent="0">
              <a:buNone/>
            </a:pPr>
            <a:r>
              <a:rPr lang="en-US" sz="2000" dirty="0">
                <a:solidFill>
                  <a:srgbClr val="041E42"/>
                </a:solidFill>
              </a:rPr>
              <a:t>- Enrollment</a:t>
            </a:r>
          </a:p>
          <a:p>
            <a:pPr marL="0" indent="0">
              <a:buNone/>
            </a:pPr>
            <a:r>
              <a:rPr lang="en-US" sz="2000" dirty="0">
                <a:solidFill>
                  <a:srgbClr val="041E42"/>
                </a:solidFill>
              </a:rPr>
              <a:t>- Retention Rate</a:t>
            </a:r>
          </a:p>
          <a:p>
            <a:pPr marL="0" indent="0">
              <a:buNone/>
            </a:pPr>
            <a:r>
              <a:rPr lang="en-US" sz="2000" dirty="0">
                <a:solidFill>
                  <a:srgbClr val="041E42"/>
                </a:solidFill>
              </a:rPr>
              <a:t>- Student Participation in High-Impact    </a:t>
            </a:r>
            <a:br>
              <a:rPr lang="en-US" sz="2000" dirty="0">
                <a:solidFill>
                  <a:srgbClr val="041E42"/>
                </a:solidFill>
              </a:rPr>
            </a:br>
            <a:r>
              <a:rPr lang="en-US" sz="2000" dirty="0">
                <a:solidFill>
                  <a:srgbClr val="041E42"/>
                </a:solidFill>
              </a:rPr>
              <a:t>  Programs</a:t>
            </a:r>
          </a:p>
        </p:txBody>
      </p:sp>
      <p:pic>
        <p:nvPicPr>
          <p:cNvPr id="13" name="Picture 12" descr="Logo&#10;&#10;Description automatically generated">
            <a:extLst>
              <a:ext uri="{FF2B5EF4-FFF2-40B4-BE49-F238E27FC236}">
                <a16:creationId xmlns:a16="http://schemas.microsoft.com/office/drawing/2014/main" id="{67BE3D49-0FD0-BE43-A5C4-40DBB93521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14" name="Slide Number Placeholder 3">
            <a:extLst>
              <a:ext uri="{FF2B5EF4-FFF2-40B4-BE49-F238E27FC236}">
                <a16:creationId xmlns:a16="http://schemas.microsoft.com/office/drawing/2014/main" id="{BC0C595C-5E9E-4F4E-858D-68B62F79FB0A}"/>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rgbClr val="041E42"/>
                </a:solidFill>
              </a:rPr>
              <a:pPr/>
              <a:t>11</a:t>
            </a:fld>
            <a:endParaRPr lang="en-US" dirty="0">
              <a:solidFill>
                <a:srgbClr val="041E42"/>
              </a:solidFill>
            </a:endParaRPr>
          </a:p>
        </p:txBody>
      </p:sp>
    </p:spTree>
    <p:extLst>
      <p:ext uri="{BB962C8B-B14F-4D97-AF65-F5344CB8AC3E}">
        <p14:creationId xmlns:p14="http://schemas.microsoft.com/office/powerpoint/2010/main" val="710699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D012C2-DABE-6B4E-8A06-3C399A1741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88952" cy="6858000"/>
          </a:xfrm>
          <a:prstGeom prst="rect">
            <a:avLst/>
          </a:prstGeom>
        </p:spPr>
      </p:pic>
      <p:sp>
        <p:nvSpPr>
          <p:cNvPr id="6" name="Rectangle 5">
            <a:extLst>
              <a:ext uri="{FF2B5EF4-FFF2-40B4-BE49-F238E27FC236}">
                <a16:creationId xmlns:a16="http://schemas.microsoft.com/office/drawing/2014/main" id="{62830A3D-1BEC-1049-BAB7-0292070D8081}"/>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E95C1B7-4803-7E4A-94C2-191BD68DFC25}"/>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10" name="Rectangle 9">
            <a:extLst>
              <a:ext uri="{FF2B5EF4-FFF2-40B4-BE49-F238E27FC236}">
                <a16:creationId xmlns:a16="http://schemas.microsoft.com/office/drawing/2014/main" id="{1F670321-484C-1C47-B7D3-B8ED3B76799D}"/>
              </a:ext>
            </a:extLst>
          </p:cNvPr>
          <p:cNvSpPr/>
          <p:nvPr/>
        </p:nvSpPr>
        <p:spPr>
          <a:xfrm>
            <a:off x="7221832" y="1977887"/>
            <a:ext cx="4970167" cy="4880113"/>
          </a:xfrm>
          <a:prstGeom prst="rect">
            <a:avLst/>
          </a:prstGeom>
          <a:solidFill>
            <a:srgbClr val="041E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11" name="TextBox 10">
            <a:extLst>
              <a:ext uri="{FF2B5EF4-FFF2-40B4-BE49-F238E27FC236}">
                <a16:creationId xmlns:a16="http://schemas.microsoft.com/office/drawing/2014/main" id="{B419A0F4-3854-7A4F-BC58-74F93BF545CA}"/>
              </a:ext>
            </a:extLst>
          </p:cNvPr>
          <p:cNvSpPr txBox="1"/>
          <p:nvPr/>
        </p:nvSpPr>
        <p:spPr>
          <a:xfrm>
            <a:off x="7444409" y="2204353"/>
            <a:ext cx="1431234" cy="369332"/>
          </a:xfrm>
          <a:prstGeom prst="rect">
            <a:avLst/>
          </a:prstGeom>
          <a:noFill/>
        </p:spPr>
        <p:txBody>
          <a:bodyPr wrap="square" rtlCol="0">
            <a:spAutoFit/>
          </a:bodyPr>
          <a:lstStyle/>
          <a:p>
            <a:r>
              <a:rPr lang="en-US" b="1" spc="300" dirty="0">
                <a:solidFill>
                  <a:schemeClr val="bg1"/>
                </a:solidFill>
                <a:latin typeface="Calibri" panose="020F0502020204030204" pitchFamily="34" charset="0"/>
                <a:cs typeface="Calibri" panose="020F0502020204030204" pitchFamily="34" charset="0"/>
              </a:rPr>
              <a:t>GOAL 2</a:t>
            </a:r>
          </a:p>
        </p:txBody>
      </p:sp>
      <p:sp>
        <p:nvSpPr>
          <p:cNvPr id="12" name="Title 1">
            <a:extLst>
              <a:ext uri="{FF2B5EF4-FFF2-40B4-BE49-F238E27FC236}">
                <a16:creationId xmlns:a16="http://schemas.microsoft.com/office/drawing/2014/main" id="{AF269957-0EE2-854A-84E3-7397BFAF4CC5}"/>
              </a:ext>
            </a:extLst>
          </p:cNvPr>
          <p:cNvSpPr txBox="1">
            <a:spLocks/>
          </p:cNvSpPr>
          <p:nvPr/>
        </p:nvSpPr>
        <p:spPr>
          <a:xfrm>
            <a:off x="7444409" y="2573685"/>
            <a:ext cx="4603893" cy="6139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Advance Discovery</a:t>
            </a:r>
          </a:p>
        </p:txBody>
      </p:sp>
      <p:sp>
        <p:nvSpPr>
          <p:cNvPr id="13" name="Content Placeholder 5">
            <a:extLst>
              <a:ext uri="{FF2B5EF4-FFF2-40B4-BE49-F238E27FC236}">
                <a16:creationId xmlns:a16="http://schemas.microsoft.com/office/drawing/2014/main" id="{B3EB1DA6-D443-E145-9D8D-977821BC2F53}"/>
              </a:ext>
            </a:extLst>
          </p:cNvPr>
          <p:cNvSpPr txBox="1">
            <a:spLocks/>
          </p:cNvSpPr>
          <p:nvPr/>
        </p:nvSpPr>
        <p:spPr>
          <a:xfrm>
            <a:off x="7444409" y="3315777"/>
            <a:ext cx="4103345" cy="1562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Advance research, scholarship and artistic expression with emphasis on areas of current and emerging strength. </a:t>
            </a:r>
            <a:endParaRPr lang="en-US" sz="2000" dirty="0">
              <a:solidFill>
                <a:schemeClr val="bg1"/>
              </a:solidFill>
              <a:effectLst/>
            </a:endParaRPr>
          </a:p>
        </p:txBody>
      </p:sp>
      <p:pic>
        <p:nvPicPr>
          <p:cNvPr id="14" name="Picture 13" descr="Logo&#10;&#10;Description automatically generated">
            <a:extLst>
              <a:ext uri="{FF2B5EF4-FFF2-40B4-BE49-F238E27FC236}">
                <a16:creationId xmlns:a16="http://schemas.microsoft.com/office/drawing/2014/main" id="{46102637-0627-1740-AAD5-0F14A33653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15" name="Slide Number Placeholder 3">
            <a:extLst>
              <a:ext uri="{FF2B5EF4-FFF2-40B4-BE49-F238E27FC236}">
                <a16:creationId xmlns:a16="http://schemas.microsoft.com/office/drawing/2014/main" id="{13DF7029-2822-C642-8E78-FA8360439992}"/>
              </a:ext>
            </a:extLst>
          </p:cNvPr>
          <p:cNvSpPr>
            <a:spLocks noGrp="1"/>
          </p:cNvSpPr>
          <p:nvPr>
            <p:ph type="sldNum" sz="quarter" idx="12"/>
          </p:nvPr>
        </p:nvSpPr>
        <p:spPr>
          <a:xfrm>
            <a:off x="9226296" y="6356350"/>
            <a:ext cx="2743200" cy="365125"/>
          </a:xfrm>
        </p:spPr>
        <p:txBody>
          <a:bodyPr/>
          <a:lstStyle/>
          <a:p>
            <a:fld id="{186B1722-0194-2447-970E-5E334137925F}" type="slidenum">
              <a:rPr lang="en-US" smtClean="0">
                <a:solidFill>
                  <a:schemeClr val="bg1"/>
                </a:solidFill>
              </a:rPr>
              <a:t>12</a:t>
            </a:fld>
            <a:endParaRPr lang="en-US" dirty="0">
              <a:solidFill>
                <a:schemeClr val="bg1"/>
              </a:solidFill>
            </a:endParaRPr>
          </a:p>
        </p:txBody>
      </p:sp>
      <p:pic>
        <p:nvPicPr>
          <p:cNvPr id="16" name="Picture 15">
            <a:extLst>
              <a:ext uri="{FF2B5EF4-FFF2-40B4-BE49-F238E27FC236}">
                <a16:creationId xmlns:a16="http://schemas.microsoft.com/office/drawing/2014/main" id="{CFF6E312-CABF-FE43-B7DE-B9FAAC3E99D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1125272">
            <a:off x="7127238" y="5551046"/>
            <a:ext cx="7501863" cy="1610609"/>
          </a:xfrm>
          <a:prstGeom prst="rect">
            <a:avLst/>
          </a:prstGeom>
        </p:spPr>
      </p:pic>
    </p:spTree>
    <p:extLst>
      <p:ext uri="{BB962C8B-B14F-4D97-AF65-F5344CB8AC3E}">
        <p14:creationId xmlns:p14="http://schemas.microsoft.com/office/powerpoint/2010/main" val="1730412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D5FBE8-2E6C-0E46-9553-D3EE7291C866}"/>
              </a:ext>
            </a:extLst>
          </p:cNvPr>
          <p:cNvSpPr>
            <a:spLocks noGrp="1"/>
          </p:cNvSpPr>
          <p:nvPr>
            <p:ph type="sldNum" sz="quarter" idx="12"/>
          </p:nvPr>
        </p:nvSpPr>
        <p:spPr/>
        <p:txBody>
          <a:bodyPr/>
          <a:lstStyle/>
          <a:p>
            <a:fld id="{186B1722-0194-2447-970E-5E334137925F}" type="slidenum">
              <a:rPr lang="en-US" smtClean="0">
                <a:solidFill>
                  <a:schemeClr val="bg1"/>
                </a:solidFill>
              </a:rPr>
              <a:t>13</a:t>
            </a:fld>
            <a:endParaRPr lang="en-US" dirty="0">
              <a:solidFill>
                <a:schemeClr val="bg1"/>
              </a:solidFill>
            </a:endParaRPr>
          </a:p>
        </p:txBody>
      </p:sp>
      <p:pic>
        <p:nvPicPr>
          <p:cNvPr id="4" name="Picture 3">
            <a:extLst>
              <a:ext uri="{FF2B5EF4-FFF2-40B4-BE49-F238E27FC236}">
                <a16:creationId xmlns:a16="http://schemas.microsoft.com/office/drawing/2014/main" id="{8BDC9997-8B86-D54C-9269-A554672409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1136"/>
          <a:stretch/>
        </p:blipFill>
        <p:spPr>
          <a:xfrm>
            <a:off x="-1" y="0"/>
            <a:ext cx="12192000" cy="6858000"/>
          </a:xfrm>
          <a:prstGeom prst="rect">
            <a:avLst/>
          </a:prstGeom>
        </p:spPr>
      </p:pic>
      <p:sp>
        <p:nvSpPr>
          <p:cNvPr id="6" name="Rectangle 5">
            <a:extLst>
              <a:ext uri="{FF2B5EF4-FFF2-40B4-BE49-F238E27FC236}">
                <a16:creationId xmlns:a16="http://schemas.microsoft.com/office/drawing/2014/main" id="{1D17342D-8E7B-2E4A-B9E7-319AF072EABD}"/>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8998FC-2027-A34D-96F3-CA5EB7466189}"/>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8" name="Rectangle 7">
            <a:extLst>
              <a:ext uri="{FF2B5EF4-FFF2-40B4-BE49-F238E27FC236}">
                <a16:creationId xmlns:a16="http://schemas.microsoft.com/office/drawing/2014/main" id="{B2D546EB-74EF-0B46-BE3E-DD817DEA949E}"/>
              </a:ext>
            </a:extLst>
          </p:cNvPr>
          <p:cNvSpPr/>
          <p:nvPr/>
        </p:nvSpPr>
        <p:spPr>
          <a:xfrm>
            <a:off x="7221832" y="0"/>
            <a:ext cx="49701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9" name="TextBox 8">
            <a:extLst>
              <a:ext uri="{FF2B5EF4-FFF2-40B4-BE49-F238E27FC236}">
                <a16:creationId xmlns:a16="http://schemas.microsoft.com/office/drawing/2014/main" id="{8373B514-ECCA-2B42-AC8F-47A6524B07D4}"/>
              </a:ext>
            </a:extLst>
          </p:cNvPr>
          <p:cNvSpPr txBox="1"/>
          <p:nvPr/>
        </p:nvSpPr>
        <p:spPr>
          <a:xfrm>
            <a:off x="7588105" y="648703"/>
            <a:ext cx="3394279" cy="369332"/>
          </a:xfrm>
          <a:prstGeom prst="rect">
            <a:avLst/>
          </a:prstGeom>
          <a:noFill/>
        </p:spPr>
        <p:txBody>
          <a:bodyPr wrap="square" rtlCol="0">
            <a:spAutoFit/>
          </a:bodyPr>
          <a:lstStyle/>
          <a:p>
            <a:r>
              <a:rPr lang="en-US" b="1" spc="300" dirty="0">
                <a:solidFill>
                  <a:srgbClr val="041E42"/>
                </a:solidFill>
                <a:latin typeface="Calibri" panose="020F0502020204030204" pitchFamily="34" charset="0"/>
                <a:cs typeface="Calibri" panose="020F0502020204030204" pitchFamily="34" charset="0"/>
              </a:rPr>
              <a:t>GOAL 2</a:t>
            </a:r>
          </a:p>
        </p:txBody>
      </p:sp>
      <p:sp>
        <p:nvSpPr>
          <p:cNvPr id="10" name="Title 1">
            <a:extLst>
              <a:ext uri="{FF2B5EF4-FFF2-40B4-BE49-F238E27FC236}">
                <a16:creationId xmlns:a16="http://schemas.microsoft.com/office/drawing/2014/main" id="{8C7EC11B-9666-9146-B5BE-CB28A33F4CB1}"/>
              </a:ext>
            </a:extLst>
          </p:cNvPr>
          <p:cNvSpPr txBox="1">
            <a:spLocks/>
          </p:cNvSpPr>
          <p:nvPr/>
        </p:nvSpPr>
        <p:spPr>
          <a:xfrm>
            <a:off x="7588106" y="854829"/>
            <a:ext cx="4603893" cy="103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Initiatives</a:t>
            </a:r>
          </a:p>
        </p:txBody>
      </p:sp>
      <p:sp>
        <p:nvSpPr>
          <p:cNvPr id="12" name="Content Placeholder 5">
            <a:extLst>
              <a:ext uri="{FF2B5EF4-FFF2-40B4-BE49-F238E27FC236}">
                <a16:creationId xmlns:a16="http://schemas.microsoft.com/office/drawing/2014/main" id="{41D9257A-E3EB-0A43-B3CF-54FE4EA118F6}"/>
              </a:ext>
            </a:extLst>
          </p:cNvPr>
          <p:cNvSpPr txBox="1">
            <a:spLocks/>
          </p:cNvSpPr>
          <p:nvPr/>
        </p:nvSpPr>
        <p:spPr>
          <a:xfrm>
            <a:off x="7588105" y="1731140"/>
            <a:ext cx="4103345" cy="31713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endParaRPr lang="en-US" sz="2000" dirty="0">
              <a:solidFill>
                <a:srgbClr val="002060"/>
              </a:solidFill>
              <a:latin typeface="Calibri" panose="020F0502020204030204" pitchFamily="34" charset="0"/>
              <a:cs typeface="Calibri" panose="020F0502020204030204" pitchFamily="34" charset="0"/>
            </a:endParaRPr>
          </a:p>
          <a:p>
            <a:pPr>
              <a:buFontTx/>
              <a:buChar char="-"/>
            </a:pPr>
            <a:r>
              <a:rPr lang="en-US" sz="2000" dirty="0">
                <a:solidFill>
                  <a:srgbClr val="002060"/>
                </a:solidFill>
                <a:latin typeface="Calibri" panose="020F0502020204030204" pitchFamily="34" charset="0"/>
                <a:cs typeface="Calibri" panose="020F0502020204030204" pitchFamily="34" charset="0"/>
              </a:rPr>
              <a:t>Broad support for scholarship by all tenured and tenure track faculty</a:t>
            </a:r>
          </a:p>
          <a:p>
            <a:pPr>
              <a:buFontTx/>
              <a:buChar char="-"/>
            </a:pPr>
            <a:r>
              <a:rPr lang="en-US" sz="2000" dirty="0">
                <a:solidFill>
                  <a:srgbClr val="002060"/>
                </a:solidFill>
                <a:latin typeface="Calibri" panose="020F0502020204030204" pitchFamily="34" charset="0"/>
                <a:cs typeface="Calibri" panose="020F0502020204030204" pitchFamily="34" charset="0"/>
              </a:rPr>
              <a:t>Focus on areas of strength to build federally funded research </a:t>
            </a:r>
          </a:p>
          <a:p>
            <a:pPr>
              <a:buFontTx/>
              <a:buChar char="-"/>
            </a:pPr>
            <a:r>
              <a:rPr lang="en-US" sz="2000" dirty="0">
                <a:solidFill>
                  <a:srgbClr val="002060"/>
                </a:solidFill>
                <a:latin typeface="Calibri" panose="020F0502020204030204" pitchFamily="34" charset="0"/>
                <a:cs typeface="Calibri" panose="020F0502020204030204" pitchFamily="34" charset="0"/>
              </a:rPr>
              <a:t>Expand Ph.D. programs and increase support</a:t>
            </a:r>
          </a:p>
          <a:p>
            <a:pPr marL="0" indent="0">
              <a:buNone/>
            </a:pPr>
            <a:endParaRPr lang="en-US" sz="2000" dirty="0">
              <a:solidFill>
                <a:srgbClr val="002060"/>
              </a:solidFill>
            </a:endParaRPr>
          </a:p>
          <a:p>
            <a:pPr marL="0" indent="0">
              <a:buNone/>
            </a:pPr>
            <a:endParaRPr lang="en-US" sz="2000" dirty="0">
              <a:solidFill>
                <a:srgbClr val="041E42"/>
              </a:solidFill>
            </a:endParaRPr>
          </a:p>
        </p:txBody>
      </p:sp>
      <p:pic>
        <p:nvPicPr>
          <p:cNvPr id="13" name="Picture 12" descr="Logo&#10;&#10;Description automatically generated">
            <a:extLst>
              <a:ext uri="{FF2B5EF4-FFF2-40B4-BE49-F238E27FC236}">
                <a16:creationId xmlns:a16="http://schemas.microsoft.com/office/drawing/2014/main" id="{67BE3D49-0FD0-BE43-A5C4-40DBB93521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14" name="Slide Number Placeholder 3">
            <a:extLst>
              <a:ext uri="{FF2B5EF4-FFF2-40B4-BE49-F238E27FC236}">
                <a16:creationId xmlns:a16="http://schemas.microsoft.com/office/drawing/2014/main" id="{BC0C595C-5E9E-4F4E-858D-68B62F79FB0A}"/>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rgbClr val="041E42"/>
                </a:solidFill>
              </a:rPr>
              <a:pPr/>
              <a:t>13</a:t>
            </a:fld>
            <a:endParaRPr lang="en-US" dirty="0">
              <a:solidFill>
                <a:srgbClr val="041E42"/>
              </a:solidFill>
            </a:endParaRPr>
          </a:p>
        </p:txBody>
      </p:sp>
    </p:spTree>
    <p:extLst>
      <p:ext uri="{BB962C8B-B14F-4D97-AF65-F5344CB8AC3E}">
        <p14:creationId xmlns:p14="http://schemas.microsoft.com/office/powerpoint/2010/main" val="1016861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F7CCBB45-E713-CD4B-9620-1032A71E9F5C}"/>
              </a:ext>
            </a:extLst>
          </p:cNvPr>
          <p:cNvSpPr>
            <a:spLocks noGrp="1"/>
          </p:cNvSpPr>
          <p:nvPr>
            <p:ph type="sldNum" sz="quarter" idx="12"/>
          </p:nvPr>
        </p:nvSpPr>
        <p:spPr>
          <a:xfrm>
            <a:off x="8610600" y="6356350"/>
            <a:ext cx="2743200" cy="365125"/>
          </a:xfrm>
        </p:spPr>
        <p:txBody>
          <a:bodyPr/>
          <a:lstStyle/>
          <a:p>
            <a:fld id="{186B1722-0194-2447-970E-5E334137925F}" type="slidenum">
              <a:rPr lang="en-US" smtClean="0">
                <a:solidFill>
                  <a:schemeClr val="bg1"/>
                </a:solidFill>
              </a:rPr>
              <a:t>14</a:t>
            </a:fld>
            <a:endParaRPr lang="en-US" dirty="0">
              <a:solidFill>
                <a:schemeClr val="bg1"/>
              </a:solidFill>
            </a:endParaRPr>
          </a:p>
        </p:txBody>
      </p:sp>
      <p:pic>
        <p:nvPicPr>
          <p:cNvPr id="5" name="Picture 4">
            <a:extLst>
              <a:ext uri="{FF2B5EF4-FFF2-40B4-BE49-F238E27FC236}">
                <a16:creationId xmlns:a16="http://schemas.microsoft.com/office/drawing/2014/main" id="{AE6780D7-C8E4-E743-99D6-80A034A45C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7167"/>
          <a:stretch/>
        </p:blipFill>
        <p:spPr>
          <a:xfrm>
            <a:off x="-1" y="0"/>
            <a:ext cx="12192000" cy="6858000"/>
          </a:xfrm>
          <a:prstGeom prst="rect">
            <a:avLst/>
          </a:prstGeom>
        </p:spPr>
      </p:pic>
      <p:sp>
        <p:nvSpPr>
          <p:cNvPr id="6" name="Rectangle 5">
            <a:extLst>
              <a:ext uri="{FF2B5EF4-FFF2-40B4-BE49-F238E27FC236}">
                <a16:creationId xmlns:a16="http://schemas.microsoft.com/office/drawing/2014/main" id="{0DA9B90D-8C2D-7F41-B40F-A5ECB4C0DB0A}"/>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8FF1C9-AAC8-024F-B6EB-AF0D89965C53}"/>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8" name="Rectangle 7">
            <a:extLst>
              <a:ext uri="{FF2B5EF4-FFF2-40B4-BE49-F238E27FC236}">
                <a16:creationId xmlns:a16="http://schemas.microsoft.com/office/drawing/2014/main" id="{2DD38B36-A6EC-2A43-B89A-CCC21A7AA478}"/>
              </a:ext>
            </a:extLst>
          </p:cNvPr>
          <p:cNvSpPr/>
          <p:nvPr/>
        </p:nvSpPr>
        <p:spPr>
          <a:xfrm>
            <a:off x="7221832" y="1"/>
            <a:ext cx="49701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9" name="TextBox 8">
            <a:extLst>
              <a:ext uri="{FF2B5EF4-FFF2-40B4-BE49-F238E27FC236}">
                <a16:creationId xmlns:a16="http://schemas.microsoft.com/office/drawing/2014/main" id="{E0C67F61-002F-E44D-9298-069036C1BEB9}"/>
              </a:ext>
            </a:extLst>
          </p:cNvPr>
          <p:cNvSpPr txBox="1"/>
          <p:nvPr/>
        </p:nvSpPr>
        <p:spPr>
          <a:xfrm>
            <a:off x="7444408" y="1948913"/>
            <a:ext cx="3394279" cy="369332"/>
          </a:xfrm>
          <a:prstGeom prst="rect">
            <a:avLst/>
          </a:prstGeom>
          <a:noFill/>
        </p:spPr>
        <p:txBody>
          <a:bodyPr wrap="square" rtlCol="0">
            <a:spAutoFit/>
          </a:bodyPr>
          <a:lstStyle/>
          <a:p>
            <a:r>
              <a:rPr lang="en-US" b="1" spc="300" dirty="0">
                <a:solidFill>
                  <a:srgbClr val="041E42"/>
                </a:solidFill>
                <a:latin typeface="Calibri" panose="020F0502020204030204" pitchFamily="34" charset="0"/>
                <a:cs typeface="Calibri" panose="020F0502020204030204" pitchFamily="34" charset="0"/>
              </a:rPr>
              <a:t>MEASURING SUCCESS</a:t>
            </a:r>
          </a:p>
        </p:txBody>
      </p:sp>
      <p:sp>
        <p:nvSpPr>
          <p:cNvPr id="10" name="Title 1">
            <a:extLst>
              <a:ext uri="{FF2B5EF4-FFF2-40B4-BE49-F238E27FC236}">
                <a16:creationId xmlns:a16="http://schemas.microsoft.com/office/drawing/2014/main" id="{7E51283B-9A2C-F345-85B7-D25DF76B2AF8}"/>
              </a:ext>
            </a:extLst>
          </p:cNvPr>
          <p:cNvSpPr txBox="1">
            <a:spLocks/>
          </p:cNvSpPr>
          <p:nvPr/>
        </p:nvSpPr>
        <p:spPr>
          <a:xfrm>
            <a:off x="7444409" y="2318246"/>
            <a:ext cx="4603893" cy="5688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Advance Discovery</a:t>
            </a:r>
          </a:p>
        </p:txBody>
      </p:sp>
      <p:sp>
        <p:nvSpPr>
          <p:cNvPr id="12" name="Content Placeholder 5">
            <a:extLst>
              <a:ext uri="{FF2B5EF4-FFF2-40B4-BE49-F238E27FC236}">
                <a16:creationId xmlns:a16="http://schemas.microsoft.com/office/drawing/2014/main" id="{91460250-0966-CD43-B44C-7614CA64CC03}"/>
              </a:ext>
            </a:extLst>
          </p:cNvPr>
          <p:cNvSpPr txBox="1">
            <a:spLocks/>
          </p:cNvSpPr>
          <p:nvPr/>
        </p:nvSpPr>
        <p:spPr>
          <a:xfrm>
            <a:off x="7444409" y="3282770"/>
            <a:ext cx="4103345" cy="2492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2060"/>
                </a:solidFill>
              </a:rPr>
              <a:t>- Research Expenditures</a:t>
            </a:r>
          </a:p>
          <a:p>
            <a:pPr marL="0" indent="0">
              <a:buNone/>
            </a:pPr>
            <a:r>
              <a:rPr lang="en-US" sz="2000" dirty="0">
                <a:solidFill>
                  <a:srgbClr val="002060"/>
                </a:solidFill>
              </a:rPr>
              <a:t>- Scholarly Publications</a:t>
            </a:r>
          </a:p>
          <a:p>
            <a:pPr marL="0" indent="0">
              <a:buNone/>
            </a:pPr>
            <a:r>
              <a:rPr lang="en-US" sz="2000" dirty="0">
                <a:solidFill>
                  <a:srgbClr val="002060"/>
                </a:solidFill>
              </a:rPr>
              <a:t>- Creative Activities, Exhibitions, and </a:t>
            </a:r>
            <a:br>
              <a:rPr lang="en-US" sz="2000" dirty="0">
                <a:solidFill>
                  <a:srgbClr val="002060"/>
                </a:solidFill>
              </a:rPr>
            </a:br>
            <a:r>
              <a:rPr lang="en-US" sz="2000" dirty="0">
                <a:solidFill>
                  <a:srgbClr val="002060"/>
                </a:solidFill>
              </a:rPr>
              <a:t>  Performances</a:t>
            </a:r>
          </a:p>
          <a:p>
            <a:pPr marL="0" indent="0">
              <a:buNone/>
            </a:pPr>
            <a:r>
              <a:rPr lang="en-US" sz="2000" dirty="0">
                <a:solidFill>
                  <a:srgbClr val="002060"/>
                </a:solidFill>
              </a:rPr>
              <a:t>- Doctoral Degrees Awarded</a:t>
            </a:r>
          </a:p>
          <a:p>
            <a:pPr marL="0" indent="0">
              <a:buNone/>
            </a:pPr>
            <a:r>
              <a:rPr lang="en-US" sz="2000" dirty="0">
                <a:solidFill>
                  <a:srgbClr val="002060"/>
                </a:solidFill>
              </a:rPr>
              <a:t>- Patents</a:t>
            </a:r>
            <a:endParaRPr lang="en-US" sz="2000" dirty="0">
              <a:solidFill>
                <a:srgbClr val="041E42"/>
              </a:solidFill>
            </a:endParaRPr>
          </a:p>
        </p:txBody>
      </p:sp>
      <p:pic>
        <p:nvPicPr>
          <p:cNvPr id="13" name="Picture 12" descr="Logo&#10;&#10;Description automatically generated">
            <a:extLst>
              <a:ext uri="{FF2B5EF4-FFF2-40B4-BE49-F238E27FC236}">
                <a16:creationId xmlns:a16="http://schemas.microsoft.com/office/drawing/2014/main" id="{CA99B10C-5B74-BC47-B7BD-6DFE8BE40C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14" name="Slide Number Placeholder 3">
            <a:extLst>
              <a:ext uri="{FF2B5EF4-FFF2-40B4-BE49-F238E27FC236}">
                <a16:creationId xmlns:a16="http://schemas.microsoft.com/office/drawing/2014/main" id="{9D36445B-5299-5A47-895D-D90883367A79}"/>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rgbClr val="041E42"/>
                </a:solidFill>
              </a:rPr>
              <a:pPr/>
              <a:t>14</a:t>
            </a:fld>
            <a:endParaRPr lang="en-US" dirty="0">
              <a:solidFill>
                <a:srgbClr val="041E42"/>
              </a:solidFill>
            </a:endParaRPr>
          </a:p>
        </p:txBody>
      </p:sp>
    </p:spTree>
    <p:extLst>
      <p:ext uri="{BB962C8B-B14F-4D97-AF65-F5344CB8AC3E}">
        <p14:creationId xmlns:p14="http://schemas.microsoft.com/office/powerpoint/2010/main" val="937592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C4AC8-2D13-014D-AF14-629D3584CA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88952" cy="6858000"/>
          </a:xfrm>
          <a:prstGeom prst="rect">
            <a:avLst/>
          </a:prstGeom>
        </p:spPr>
      </p:pic>
      <p:sp>
        <p:nvSpPr>
          <p:cNvPr id="6" name="Rectangle 5">
            <a:extLst>
              <a:ext uri="{FF2B5EF4-FFF2-40B4-BE49-F238E27FC236}">
                <a16:creationId xmlns:a16="http://schemas.microsoft.com/office/drawing/2014/main" id="{E329EE9D-90DE-A447-8092-C07FBAA10F80}"/>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376AAB1-D844-1442-8346-012C2A29998F}"/>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10" name="Rectangle 9">
            <a:extLst>
              <a:ext uri="{FF2B5EF4-FFF2-40B4-BE49-F238E27FC236}">
                <a16:creationId xmlns:a16="http://schemas.microsoft.com/office/drawing/2014/main" id="{6228894A-3CD8-D34A-8DE5-67E2FEC6896E}"/>
              </a:ext>
            </a:extLst>
          </p:cNvPr>
          <p:cNvSpPr/>
          <p:nvPr/>
        </p:nvSpPr>
        <p:spPr>
          <a:xfrm>
            <a:off x="7221832" y="1977887"/>
            <a:ext cx="4970167" cy="4880113"/>
          </a:xfrm>
          <a:prstGeom prst="rect">
            <a:avLst/>
          </a:prstGeom>
          <a:solidFill>
            <a:srgbClr val="041E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11" name="TextBox 10">
            <a:extLst>
              <a:ext uri="{FF2B5EF4-FFF2-40B4-BE49-F238E27FC236}">
                <a16:creationId xmlns:a16="http://schemas.microsoft.com/office/drawing/2014/main" id="{932EC5D1-7E50-644A-80D3-95519250EEE0}"/>
              </a:ext>
            </a:extLst>
          </p:cNvPr>
          <p:cNvSpPr txBox="1"/>
          <p:nvPr/>
        </p:nvSpPr>
        <p:spPr>
          <a:xfrm>
            <a:off x="7444409" y="2186609"/>
            <a:ext cx="1431234" cy="369332"/>
          </a:xfrm>
          <a:prstGeom prst="rect">
            <a:avLst/>
          </a:prstGeom>
          <a:noFill/>
        </p:spPr>
        <p:txBody>
          <a:bodyPr wrap="square" rtlCol="0">
            <a:spAutoFit/>
          </a:bodyPr>
          <a:lstStyle/>
          <a:p>
            <a:r>
              <a:rPr lang="en-US" b="1" spc="300" dirty="0">
                <a:solidFill>
                  <a:schemeClr val="bg1"/>
                </a:solidFill>
                <a:latin typeface="Calibri" panose="020F0502020204030204" pitchFamily="34" charset="0"/>
                <a:cs typeface="Calibri" panose="020F0502020204030204" pitchFamily="34" charset="0"/>
              </a:rPr>
              <a:t>GOAL 3</a:t>
            </a:r>
          </a:p>
        </p:txBody>
      </p:sp>
      <p:sp>
        <p:nvSpPr>
          <p:cNvPr id="12" name="Title 1">
            <a:extLst>
              <a:ext uri="{FF2B5EF4-FFF2-40B4-BE49-F238E27FC236}">
                <a16:creationId xmlns:a16="http://schemas.microsoft.com/office/drawing/2014/main" id="{F6762A21-59C5-4F46-9DA3-016F3516F31F}"/>
              </a:ext>
            </a:extLst>
          </p:cNvPr>
          <p:cNvSpPr txBox="1">
            <a:spLocks/>
          </p:cNvSpPr>
          <p:nvPr/>
        </p:nvSpPr>
        <p:spPr>
          <a:xfrm>
            <a:off x="7444409" y="2555941"/>
            <a:ext cx="4603893" cy="103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Community Impact And Public Service</a:t>
            </a:r>
          </a:p>
        </p:txBody>
      </p:sp>
      <p:sp>
        <p:nvSpPr>
          <p:cNvPr id="13" name="Content Placeholder 5">
            <a:extLst>
              <a:ext uri="{FF2B5EF4-FFF2-40B4-BE49-F238E27FC236}">
                <a16:creationId xmlns:a16="http://schemas.microsoft.com/office/drawing/2014/main" id="{4A7A84BB-FAAF-ED46-B2C2-F26D6B6EFD30}"/>
              </a:ext>
            </a:extLst>
          </p:cNvPr>
          <p:cNvSpPr txBox="1">
            <a:spLocks/>
          </p:cNvSpPr>
          <p:nvPr/>
        </p:nvSpPr>
        <p:spPr>
          <a:xfrm>
            <a:off x="7444409" y="3864101"/>
            <a:ext cx="4103345" cy="1562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latin typeface="Calibri" panose="020F0502020204030204" pitchFamily="34" charset="0"/>
                <a:cs typeface="Calibri" panose="020F0502020204030204" pitchFamily="34" charset="0"/>
              </a:rPr>
              <a:t>Foster well-being in our community so that we all live healthier, more prosperous, and culturally enriched lives.</a:t>
            </a:r>
            <a:endParaRPr lang="en-US" sz="2000"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2F921A41-6DD5-AC4C-8A4B-07D19CC2DD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pic>
        <p:nvPicPr>
          <p:cNvPr id="15" name="Picture 14">
            <a:extLst>
              <a:ext uri="{FF2B5EF4-FFF2-40B4-BE49-F238E27FC236}">
                <a16:creationId xmlns:a16="http://schemas.microsoft.com/office/drawing/2014/main" id="{6C8D85F0-BAB5-5E44-A33D-1681C3B717C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1125272">
            <a:off x="7127238" y="5551046"/>
            <a:ext cx="7501863" cy="1610609"/>
          </a:xfrm>
          <a:prstGeom prst="rect">
            <a:avLst/>
          </a:prstGeom>
        </p:spPr>
      </p:pic>
      <p:sp>
        <p:nvSpPr>
          <p:cNvPr id="16" name="Slide Number Placeholder 3">
            <a:extLst>
              <a:ext uri="{FF2B5EF4-FFF2-40B4-BE49-F238E27FC236}">
                <a16:creationId xmlns:a16="http://schemas.microsoft.com/office/drawing/2014/main" id="{D0AE7CC3-66AA-2545-921F-1AE16BEEB21C}"/>
              </a:ext>
            </a:extLst>
          </p:cNvPr>
          <p:cNvSpPr>
            <a:spLocks noGrp="1"/>
          </p:cNvSpPr>
          <p:nvPr>
            <p:ph type="sldNum" sz="quarter" idx="12"/>
          </p:nvPr>
        </p:nvSpPr>
        <p:spPr>
          <a:xfrm>
            <a:off x="9226296" y="6356350"/>
            <a:ext cx="2743200" cy="365125"/>
          </a:xfrm>
        </p:spPr>
        <p:txBody>
          <a:bodyPr/>
          <a:lstStyle/>
          <a:p>
            <a:fld id="{186B1722-0194-2447-970E-5E334137925F}" type="slidenum">
              <a:rPr lang="en-US" smtClean="0">
                <a:solidFill>
                  <a:schemeClr val="bg1"/>
                </a:solidFill>
              </a:rPr>
              <a:t>15</a:t>
            </a:fld>
            <a:endParaRPr lang="en-US" dirty="0">
              <a:solidFill>
                <a:schemeClr val="bg1"/>
              </a:solidFill>
            </a:endParaRPr>
          </a:p>
        </p:txBody>
      </p:sp>
    </p:spTree>
    <p:extLst>
      <p:ext uri="{BB962C8B-B14F-4D97-AF65-F5344CB8AC3E}">
        <p14:creationId xmlns:p14="http://schemas.microsoft.com/office/powerpoint/2010/main" val="2455377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D5FBE8-2E6C-0E46-9553-D3EE7291C866}"/>
              </a:ext>
            </a:extLst>
          </p:cNvPr>
          <p:cNvSpPr>
            <a:spLocks noGrp="1"/>
          </p:cNvSpPr>
          <p:nvPr>
            <p:ph type="sldNum" sz="quarter" idx="12"/>
          </p:nvPr>
        </p:nvSpPr>
        <p:spPr/>
        <p:txBody>
          <a:bodyPr/>
          <a:lstStyle/>
          <a:p>
            <a:fld id="{186B1722-0194-2447-970E-5E334137925F}" type="slidenum">
              <a:rPr lang="en-US" smtClean="0">
                <a:solidFill>
                  <a:schemeClr val="bg1"/>
                </a:solidFill>
              </a:rPr>
              <a:t>16</a:t>
            </a:fld>
            <a:endParaRPr lang="en-US" dirty="0">
              <a:solidFill>
                <a:schemeClr val="bg1"/>
              </a:solidFill>
            </a:endParaRPr>
          </a:p>
        </p:txBody>
      </p:sp>
      <p:pic>
        <p:nvPicPr>
          <p:cNvPr id="4" name="Picture 3">
            <a:extLst>
              <a:ext uri="{FF2B5EF4-FFF2-40B4-BE49-F238E27FC236}">
                <a16:creationId xmlns:a16="http://schemas.microsoft.com/office/drawing/2014/main" id="{8BDC9997-8B86-D54C-9269-A554672409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0288"/>
          <a:stretch/>
        </p:blipFill>
        <p:spPr>
          <a:xfrm>
            <a:off x="-1" y="0"/>
            <a:ext cx="12192000" cy="6858000"/>
          </a:xfrm>
          <a:prstGeom prst="rect">
            <a:avLst/>
          </a:prstGeom>
        </p:spPr>
      </p:pic>
      <p:sp>
        <p:nvSpPr>
          <p:cNvPr id="6" name="Rectangle 5">
            <a:extLst>
              <a:ext uri="{FF2B5EF4-FFF2-40B4-BE49-F238E27FC236}">
                <a16:creationId xmlns:a16="http://schemas.microsoft.com/office/drawing/2014/main" id="{1D17342D-8E7B-2E4A-B9E7-319AF072EABD}"/>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8998FC-2027-A34D-96F3-CA5EB7466189}"/>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8" name="Rectangle 7">
            <a:extLst>
              <a:ext uri="{FF2B5EF4-FFF2-40B4-BE49-F238E27FC236}">
                <a16:creationId xmlns:a16="http://schemas.microsoft.com/office/drawing/2014/main" id="{B2D546EB-74EF-0B46-BE3E-DD817DEA949E}"/>
              </a:ext>
            </a:extLst>
          </p:cNvPr>
          <p:cNvSpPr/>
          <p:nvPr/>
        </p:nvSpPr>
        <p:spPr>
          <a:xfrm>
            <a:off x="7221832" y="1"/>
            <a:ext cx="49701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9" name="TextBox 8">
            <a:extLst>
              <a:ext uri="{FF2B5EF4-FFF2-40B4-BE49-F238E27FC236}">
                <a16:creationId xmlns:a16="http://schemas.microsoft.com/office/drawing/2014/main" id="{8373B514-ECCA-2B42-AC8F-47A6524B07D4}"/>
              </a:ext>
            </a:extLst>
          </p:cNvPr>
          <p:cNvSpPr txBox="1"/>
          <p:nvPr/>
        </p:nvSpPr>
        <p:spPr>
          <a:xfrm>
            <a:off x="7588106" y="987136"/>
            <a:ext cx="3394279" cy="369332"/>
          </a:xfrm>
          <a:prstGeom prst="rect">
            <a:avLst/>
          </a:prstGeom>
          <a:noFill/>
        </p:spPr>
        <p:txBody>
          <a:bodyPr wrap="square" rtlCol="0">
            <a:spAutoFit/>
          </a:bodyPr>
          <a:lstStyle/>
          <a:p>
            <a:r>
              <a:rPr lang="en-US" b="1" spc="300" dirty="0">
                <a:solidFill>
                  <a:srgbClr val="041E42"/>
                </a:solidFill>
                <a:latin typeface="Calibri" panose="020F0502020204030204" pitchFamily="34" charset="0"/>
                <a:cs typeface="Calibri" panose="020F0502020204030204" pitchFamily="34" charset="0"/>
              </a:rPr>
              <a:t>GOAL 3</a:t>
            </a:r>
          </a:p>
        </p:txBody>
      </p:sp>
      <p:sp>
        <p:nvSpPr>
          <p:cNvPr id="10" name="Title 1">
            <a:extLst>
              <a:ext uri="{FF2B5EF4-FFF2-40B4-BE49-F238E27FC236}">
                <a16:creationId xmlns:a16="http://schemas.microsoft.com/office/drawing/2014/main" id="{8C7EC11B-9666-9146-B5BE-CB28A33F4CB1}"/>
              </a:ext>
            </a:extLst>
          </p:cNvPr>
          <p:cNvSpPr txBox="1">
            <a:spLocks/>
          </p:cNvSpPr>
          <p:nvPr/>
        </p:nvSpPr>
        <p:spPr>
          <a:xfrm>
            <a:off x="7588106" y="1229287"/>
            <a:ext cx="4603893" cy="103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Initiatives</a:t>
            </a:r>
          </a:p>
        </p:txBody>
      </p:sp>
      <p:sp>
        <p:nvSpPr>
          <p:cNvPr id="12" name="Content Placeholder 5">
            <a:extLst>
              <a:ext uri="{FF2B5EF4-FFF2-40B4-BE49-F238E27FC236}">
                <a16:creationId xmlns:a16="http://schemas.microsoft.com/office/drawing/2014/main" id="{41D9257A-E3EB-0A43-B3CF-54FE4EA118F6}"/>
              </a:ext>
            </a:extLst>
          </p:cNvPr>
          <p:cNvSpPr txBox="1">
            <a:spLocks/>
          </p:cNvSpPr>
          <p:nvPr/>
        </p:nvSpPr>
        <p:spPr>
          <a:xfrm>
            <a:off x="7588106" y="2109244"/>
            <a:ext cx="4103345" cy="35534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2000" dirty="0">
                <a:solidFill>
                  <a:srgbClr val="041E42"/>
                </a:solidFill>
              </a:rPr>
              <a:t>Increase events</a:t>
            </a:r>
          </a:p>
          <a:p>
            <a:pPr>
              <a:buFontTx/>
              <a:buChar char="-"/>
            </a:pPr>
            <a:r>
              <a:rPr lang="en-US" sz="2000" dirty="0">
                <a:solidFill>
                  <a:srgbClr val="041E42"/>
                </a:solidFill>
              </a:rPr>
              <a:t>High quality intercollegiate athletics</a:t>
            </a:r>
          </a:p>
          <a:p>
            <a:pPr>
              <a:buFontTx/>
              <a:buChar char="-"/>
            </a:pPr>
            <a:r>
              <a:rPr lang="en-US" sz="2000" dirty="0">
                <a:solidFill>
                  <a:srgbClr val="041E42"/>
                </a:solidFill>
              </a:rPr>
              <a:t>Develop KTEP to tell the story of our region</a:t>
            </a:r>
          </a:p>
          <a:p>
            <a:pPr>
              <a:buFontTx/>
              <a:buChar char="-"/>
            </a:pPr>
            <a:r>
              <a:rPr lang="en-US" sz="2000" dirty="0">
                <a:solidFill>
                  <a:srgbClr val="041E42"/>
                </a:solidFill>
              </a:rPr>
              <a:t>Establish Business Engagement Center</a:t>
            </a:r>
          </a:p>
          <a:p>
            <a:pPr>
              <a:buFontTx/>
              <a:buChar char="-"/>
            </a:pPr>
            <a:r>
              <a:rPr lang="en-US" sz="2000" dirty="0">
                <a:solidFill>
                  <a:srgbClr val="041E42"/>
                </a:solidFill>
              </a:rPr>
              <a:t>Deepen health care partnerships</a:t>
            </a:r>
          </a:p>
          <a:p>
            <a:pPr>
              <a:buFontTx/>
              <a:buChar char="-"/>
            </a:pPr>
            <a:endParaRPr lang="en-US" sz="2000" dirty="0">
              <a:solidFill>
                <a:srgbClr val="002060"/>
              </a:solidFill>
              <a:latin typeface="Calibri" panose="020F0502020204030204" pitchFamily="34" charset="0"/>
              <a:cs typeface="Calibri" panose="020F0502020204030204" pitchFamily="34" charset="0"/>
            </a:endParaRPr>
          </a:p>
          <a:p>
            <a:pPr>
              <a:buFontTx/>
              <a:buChar char="-"/>
            </a:pPr>
            <a:endParaRPr lang="en-US" sz="2000" dirty="0">
              <a:solidFill>
                <a:srgbClr val="002060"/>
              </a:solidFill>
            </a:endParaRPr>
          </a:p>
          <a:p>
            <a:pPr marL="0" indent="0">
              <a:buNone/>
            </a:pPr>
            <a:endParaRPr lang="en-US" sz="2000" dirty="0">
              <a:solidFill>
                <a:srgbClr val="041E42"/>
              </a:solidFill>
            </a:endParaRPr>
          </a:p>
        </p:txBody>
      </p:sp>
      <p:pic>
        <p:nvPicPr>
          <p:cNvPr id="13" name="Picture 12" descr="Logo&#10;&#10;Description automatically generated">
            <a:extLst>
              <a:ext uri="{FF2B5EF4-FFF2-40B4-BE49-F238E27FC236}">
                <a16:creationId xmlns:a16="http://schemas.microsoft.com/office/drawing/2014/main" id="{67BE3D49-0FD0-BE43-A5C4-40DBB93521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14" name="Slide Number Placeholder 3">
            <a:extLst>
              <a:ext uri="{FF2B5EF4-FFF2-40B4-BE49-F238E27FC236}">
                <a16:creationId xmlns:a16="http://schemas.microsoft.com/office/drawing/2014/main" id="{BC0C595C-5E9E-4F4E-858D-68B62F79FB0A}"/>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rgbClr val="041E42"/>
                </a:solidFill>
              </a:rPr>
              <a:pPr/>
              <a:t>16</a:t>
            </a:fld>
            <a:endParaRPr lang="en-US" dirty="0">
              <a:solidFill>
                <a:srgbClr val="041E42"/>
              </a:solidFill>
            </a:endParaRPr>
          </a:p>
        </p:txBody>
      </p:sp>
    </p:spTree>
    <p:extLst>
      <p:ext uri="{BB962C8B-B14F-4D97-AF65-F5344CB8AC3E}">
        <p14:creationId xmlns:p14="http://schemas.microsoft.com/office/powerpoint/2010/main" val="100486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87D0649B-A0F5-C64C-BC6D-90085C7791EB}"/>
              </a:ext>
            </a:extLst>
          </p:cNvPr>
          <p:cNvSpPr>
            <a:spLocks noGrp="1"/>
          </p:cNvSpPr>
          <p:nvPr>
            <p:ph type="sldNum" sz="quarter" idx="12"/>
          </p:nvPr>
        </p:nvSpPr>
        <p:spPr>
          <a:xfrm>
            <a:off x="8610600" y="6356350"/>
            <a:ext cx="2743200" cy="365125"/>
          </a:xfrm>
        </p:spPr>
        <p:txBody>
          <a:bodyPr/>
          <a:lstStyle/>
          <a:p>
            <a:fld id="{186B1722-0194-2447-970E-5E334137925F}" type="slidenum">
              <a:rPr lang="en-US" smtClean="0">
                <a:solidFill>
                  <a:schemeClr val="bg1"/>
                </a:solidFill>
              </a:rPr>
              <a:t>17</a:t>
            </a:fld>
            <a:endParaRPr lang="en-US" dirty="0">
              <a:solidFill>
                <a:schemeClr val="bg1"/>
              </a:solidFill>
            </a:endParaRPr>
          </a:p>
        </p:txBody>
      </p:sp>
      <p:pic>
        <p:nvPicPr>
          <p:cNvPr id="5" name="Picture 4">
            <a:extLst>
              <a:ext uri="{FF2B5EF4-FFF2-40B4-BE49-F238E27FC236}">
                <a16:creationId xmlns:a16="http://schemas.microsoft.com/office/drawing/2014/main" id="{9CF4E3C2-734B-7841-A390-66E0FB39CD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9919"/>
          <a:stretch/>
        </p:blipFill>
        <p:spPr>
          <a:xfrm>
            <a:off x="-1" y="0"/>
            <a:ext cx="12192000" cy="6858000"/>
          </a:xfrm>
          <a:prstGeom prst="rect">
            <a:avLst/>
          </a:prstGeom>
        </p:spPr>
      </p:pic>
      <p:sp>
        <p:nvSpPr>
          <p:cNvPr id="6" name="Rectangle 5">
            <a:extLst>
              <a:ext uri="{FF2B5EF4-FFF2-40B4-BE49-F238E27FC236}">
                <a16:creationId xmlns:a16="http://schemas.microsoft.com/office/drawing/2014/main" id="{D24E9BB2-9A37-FA4F-A11A-92A4193EE7F7}"/>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5003EA2-F193-534E-85E4-A15FA9CC5C20}"/>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8" name="Rectangle 7">
            <a:extLst>
              <a:ext uri="{FF2B5EF4-FFF2-40B4-BE49-F238E27FC236}">
                <a16:creationId xmlns:a16="http://schemas.microsoft.com/office/drawing/2014/main" id="{F8CC16F1-6689-664F-94D9-DA82B4F626C2}"/>
              </a:ext>
            </a:extLst>
          </p:cNvPr>
          <p:cNvSpPr/>
          <p:nvPr/>
        </p:nvSpPr>
        <p:spPr>
          <a:xfrm>
            <a:off x="7221832" y="1"/>
            <a:ext cx="49701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9" name="TextBox 8">
            <a:extLst>
              <a:ext uri="{FF2B5EF4-FFF2-40B4-BE49-F238E27FC236}">
                <a16:creationId xmlns:a16="http://schemas.microsoft.com/office/drawing/2014/main" id="{B5F40530-8369-D447-8EEF-BA4F2F89075E}"/>
              </a:ext>
            </a:extLst>
          </p:cNvPr>
          <p:cNvSpPr txBox="1"/>
          <p:nvPr/>
        </p:nvSpPr>
        <p:spPr>
          <a:xfrm>
            <a:off x="7444408" y="1609044"/>
            <a:ext cx="3394279" cy="369332"/>
          </a:xfrm>
          <a:prstGeom prst="rect">
            <a:avLst/>
          </a:prstGeom>
          <a:noFill/>
        </p:spPr>
        <p:txBody>
          <a:bodyPr wrap="square" rtlCol="0">
            <a:spAutoFit/>
          </a:bodyPr>
          <a:lstStyle/>
          <a:p>
            <a:r>
              <a:rPr lang="en-US" b="1" spc="300" dirty="0">
                <a:solidFill>
                  <a:srgbClr val="041E42"/>
                </a:solidFill>
                <a:latin typeface="Calibri" panose="020F0502020204030204" pitchFamily="34" charset="0"/>
                <a:cs typeface="Calibri" panose="020F0502020204030204" pitchFamily="34" charset="0"/>
              </a:rPr>
              <a:t>MEASURING SUCCESS</a:t>
            </a:r>
          </a:p>
        </p:txBody>
      </p:sp>
      <p:sp>
        <p:nvSpPr>
          <p:cNvPr id="10" name="Title 1">
            <a:extLst>
              <a:ext uri="{FF2B5EF4-FFF2-40B4-BE49-F238E27FC236}">
                <a16:creationId xmlns:a16="http://schemas.microsoft.com/office/drawing/2014/main" id="{FD2E1C0A-F13C-D74E-884B-FAFE5EBC15BD}"/>
              </a:ext>
            </a:extLst>
          </p:cNvPr>
          <p:cNvSpPr txBox="1">
            <a:spLocks/>
          </p:cNvSpPr>
          <p:nvPr/>
        </p:nvSpPr>
        <p:spPr>
          <a:xfrm>
            <a:off x="7444409" y="1978376"/>
            <a:ext cx="4603893" cy="103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Community Impact And Public Service</a:t>
            </a:r>
          </a:p>
        </p:txBody>
      </p:sp>
      <p:sp>
        <p:nvSpPr>
          <p:cNvPr id="12" name="Content Placeholder 5">
            <a:extLst>
              <a:ext uri="{FF2B5EF4-FFF2-40B4-BE49-F238E27FC236}">
                <a16:creationId xmlns:a16="http://schemas.microsoft.com/office/drawing/2014/main" id="{F42C3555-96C1-4B4C-8070-F0EFE56C5015}"/>
              </a:ext>
            </a:extLst>
          </p:cNvPr>
          <p:cNvSpPr txBox="1">
            <a:spLocks/>
          </p:cNvSpPr>
          <p:nvPr/>
        </p:nvSpPr>
        <p:spPr>
          <a:xfrm>
            <a:off x="7444409" y="3286536"/>
            <a:ext cx="4189636" cy="29332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2060"/>
                </a:solidFill>
              </a:rPr>
              <a:t>- Education Level in the El Paso Region</a:t>
            </a:r>
          </a:p>
          <a:p>
            <a:pPr marL="0" indent="0">
              <a:buNone/>
            </a:pPr>
            <a:r>
              <a:rPr lang="en-US" sz="2000" dirty="0">
                <a:solidFill>
                  <a:srgbClr val="002060"/>
                </a:solidFill>
              </a:rPr>
              <a:t>- Workforce Productivity in the El Paso </a:t>
            </a:r>
            <a:br>
              <a:rPr lang="en-US" sz="2000" dirty="0">
                <a:solidFill>
                  <a:srgbClr val="002060"/>
                </a:solidFill>
              </a:rPr>
            </a:br>
            <a:r>
              <a:rPr lang="en-US" sz="2000" dirty="0">
                <a:solidFill>
                  <a:srgbClr val="002060"/>
                </a:solidFill>
              </a:rPr>
              <a:t>  Region</a:t>
            </a:r>
          </a:p>
          <a:p>
            <a:pPr marL="0" indent="0">
              <a:buNone/>
            </a:pPr>
            <a:r>
              <a:rPr lang="en-US" sz="2000" dirty="0">
                <a:solidFill>
                  <a:srgbClr val="002060"/>
                </a:solidFill>
              </a:rPr>
              <a:t>- Health of Residents in the El Paso </a:t>
            </a:r>
            <a:br>
              <a:rPr lang="en-US" sz="2000" dirty="0">
                <a:solidFill>
                  <a:srgbClr val="002060"/>
                </a:solidFill>
              </a:rPr>
            </a:br>
            <a:r>
              <a:rPr lang="en-US" sz="2000" dirty="0">
                <a:solidFill>
                  <a:srgbClr val="002060"/>
                </a:solidFill>
              </a:rPr>
              <a:t>  Region</a:t>
            </a:r>
          </a:p>
          <a:p>
            <a:pPr marL="0" indent="0">
              <a:buNone/>
            </a:pPr>
            <a:r>
              <a:rPr lang="en-US" sz="2000" dirty="0">
                <a:solidFill>
                  <a:srgbClr val="002060"/>
                </a:solidFill>
              </a:rPr>
              <a:t>- Community Participation in UTEP </a:t>
            </a:r>
            <a:br>
              <a:rPr lang="en-US" sz="2000" dirty="0">
                <a:solidFill>
                  <a:srgbClr val="002060"/>
                </a:solidFill>
              </a:rPr>
            </a:br>
            <a:r>
              <a:rPr lang="en-US" sz="2000" dirty="0">
                <a:solidFill>
                  <a:srgbClr val="002060"/>
                </a:solidFill>
              </a:rPr>
              <a:t>  Events</a:t>
            </a:r>
          </a:p>
        </p:txBody>
      </p:sp>
      <p:pic>
        <p:nvPicPr>
          <p:cNvPr id="13" name="Picture 12" descr="Logo&#10;&#10;Description automatically generated">
            <a:extLst>
              <a:ext uri="{FF2B5EF4-FFF2-40B4-BE49-F238E27FC236}">
                <a16:creationId xmlns:a16="http://schemas.microsoft.com/office/drawing/2014/main" id="{54E01E59-AB67-F44A-8B15-B3DE148059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14" name="Slide Number Placeholder 3">
            <a:extLst>
              <a:ext uri="{FF2B5EF4-FFF2-40B4-BE49-F238E27FC236}">
                <a16:creationId xmlns:a16="http://schemas.microsoft.com/office/drawing/2014/main" id="{4CCE2F21-B85C-C945-8C8A-CFA670CB374D}"/>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rgbClr val="041E42"/>
                </a:solidFill>
              </a:rPr>
              <a:pPr/>
              <a:t>17</a:t>
            </a:fld>
            <a:endParaRPr lang="en-US" dirty="0">
              <a:solidFill>
                <a:srgbClr val="041E42"/>
              </a:solidFill>
            </a:endParaRPr>
          </a:p>
        </p:txBody>
      </p:sp>
    </p:spTree>
    <p:extLst>
      <p:ext uri="{BB962C8B-B14F-4D97-AF65-F5344CB8AC3E}">
        <p14:creationId xmlns:p14="http://schemas.microsoft.com/office/powerpoint/2010/main" val="3729367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D79C4B-238B-EF47-BC1E-11B8737BA1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88952" cy="6858000"/>
          </a:xfrm>
          <a:prstGeom prst="rect">
            <a:avLst/>
          </a:prstGeom>
        </p:spPr>
      </p:pic>
      <p:sp>
        <p:nvSpPr>
          <p:cNvPr id="6" name="Rectangle 5">
            <a:extLst>
              <a:ext uri="{FF2B5EF4-FFF2-40B4-BE49-F238E27FC236}">
                <a16:creationId xmlns:a16="http://schemas.microsoft.com/office/drawing/2014/main" id="{8675E556-062F-0145-95BB-CE1121EE5050}"/>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1D63F90-156A-924B-AEC1-AC880B77DE31}"/>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10" name="Rectangle 9">
            <a:extLst>
              <a:ext uri="{FF2B5EF4-FFF2-40B4-BE49-F238E27FC236}">
                <a16:creationId xmlns:a16="http://schemas.microsoft.com/office/drawing/2014/main" id="{6A948FAB-B7B7-6848-BB03-58143E2AFE0D}"/>
              </a:ext>
            </a:extLst>
          </p:cNvPr>
          <p:cNvSpPr/>
          <p:nvPr/>
        </p:nvSpPr>
        <p:spPr>
          <a:xfrm>
            <a:off x="7221832" y="1977887"/>
            <a:ext cx="4970167" cy="4880113"/>
          </a:xfrm>
          <a:prstGeom prst="rect">
            <a:avLst/>
          </a:prstGeom>
          <a:solidFill>
            <a:srgbClr val="041E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11" name="TextBox 10">
            <a:extLst>
              <a:ext uri="{FF2B5EF4-FFF2-40B4-BE49-F238E27FC236}">
                <a16:creationId xmlns:a16="http://schemas.microsoft.com/office/drawing/2014/main" id="{9BC5A340-B471-AD43-8687-018753C78799}"/>
              </a:ext>
            </a:extLst>
          </p:cNvPr>
          <p:cNvSpPr txBox="1"/>
          <p:nvPr/>
        </p:nvSpPr>
        <p:spPr>
          <a:xfrm>
            <a:off x="7444409" y="2186609"/>
            <a:ext cx="1431234" cy="369332"/>
          </a:xfrm>
          <a:prstGeom prst="rect">
            <a:avLst/>
          </a:prstGeom>
          <a:noFill/>
        </p:spPr>
        <p:txBody>
          <a:bodyPr wrap="square" rtlCol="0">
            <a:spAutoFit/>
          </a:bodyPr>
          <a:lstStyle/>
          <a:p>
            <a:r>
              <a:rPr lang="en-US" b="1" spc="300" dirty="0">
                <a:solidFill>
                  <a:schemeClr val="bg1"/>
                </a:solidFill>
                <a:latin typeface="Calibri" panose="020F0502020204030204" pitchFamily="34" charset="0"/>
                <a:cs typeface="Calibri" panose="020F0502020204030204" pitchFamily="34" charset="0"/>
              </a:rPr>
              <a:t>GOAL 4</a:t>
            </a:r>
          </a:p>
        </p:txBody>
      </p:sp>
      <p:sp>
        <p:nvSpPr>
          <p:cNvPr id="12" name="Title 1">
            <a:extLst>
              <a:ext uri="{FF2B5EF4-FFF2-40B4-BE49-F238E27FC236}">
                <a16:creationId xmlns:a16="http://schemas.microsoft.com/office/drawing/2014/main" id="{5AFB39DD-D767-E149-BA9D-4BE0FA9D0435}"/>
              </a:ext>
            </a:extLst>
          </p:cNvPr>
          <p:cNvSpPr txBox="1">
            <a:spLocks/>
          </p:cNvSpPr>
          <p:nvPr/>
        </p:nvSpPr>
        <p:spPr>
          <a:xfrm>
            <a:off x="7444409" y="2555941"/>
            <a:ext cx="4603893" cy="103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Shape The Future Of Higher Education</a:t>
            </a:r>
          </a:p>
        </p:txBody>
      </p:sp>
      <p:sp>
        <p:nvSpPr>
          <p:cNvPr id="13" name="Content Placeholder 5">
            <a:extLst>
              <a:ext uri="{FF2B5EF4-FFF2-40B4-BE49-F238E27FC236}">
                <a16:creationId xmlns:a16="http://schemas.microsoft.com/office/drawing/2014/main" id="{CCCB15F2-96DE-C444-99AE-B6F9167E1E15}"/>
              </a:ext>
            </a:extLst>
          </p:cNvPr>
          <p:cNvSpPr txBox="1">
            <a:spLocks/>
          </p:cNvSpPr>
          <p:nvPr/>
        </p:nvSpPr>
        <p:spPr>
          <a:xfrm>
            <a:off x="7444409" y="3864101"/>
            <a:ext cx="4103345" cy="1562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latin typeface="Calibri" panose="020F0502020204030204" pitchFamily="34" charset="0"/>
                <a:cs typeface="Calibri" panose="020F0502020204030204" pitchFamily="34" charset="0"/>
              </a:rPr>
              <a:t>Positively impact American higher education as the exemplary Hispanic-serving research university.</a:t>
            </a:r>
            <a:endParaRPr lang="en-US" sz="2000"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9D160A72-81ED-A14A-801B-B53BAF61BC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pic>
        <p:nvPicPr>
          <p:cNvPr id="15" name="Picture 14">
            <a:extLst>
              <a:ext uri="{FF2B5EF4-FFF2-40B4-BE49-F238E27FC236}">
                <a16:creationId xmlns:a16="http://schemas.microsoft.com/office/drawing/2014/main" id="{B22CC426-3205-6F46-90A9-40F922A2F45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1125272">
            <a:off x="7127238" y="5551046"/>
            <a:ext cx="7501863" cy="1610609"/>
          </a:xfrm>
          <a:prstGeom prst="rect">
            <a:avLst/>
          </a:prstGeom>
        </p:spPr>
      </p:pic>
      <p:sp>
        <p:nvSpPr>
          <p:cNvPr id="16" name="Slide Number Placeholder 3">
            <a:extLst>
              <a:ext uri="{FF2B5EF4-FFF2-40B4-BE49-F238E27FC236}">
                <a16:creationId xmlns:a16="http://schemas.microsoft.com/office/drawing/2014/main" id="{2D28EB84-3CB3-604E-BD5D-1A15766603C3}"/>
              </a:ext>
            </a:extLst>
          </p:cNvPr>
          <p:cNvSpPr>
            <a:spLocks noGrp="1"/>
          </p:cNvSpPr>
          <p:nvPr>
            <p:ph type="sldNum" sz="quarter" idx="12"/>
          </p:nvPr>
        </p:nvSpPr>
        <p:spPr>
          <a:xfrm>
            <a:off x="9226296" y="6356350"/>
            <a:ext cx="2743200" cy="365125"/>
          </a:xfrm>
        </p:spPr>
        <p:txBody>
          <a:bodyPr/>
          <a:lstStyle/>
          <a:p>
            <a:fld id="{186B1722-0194-2447-970E-5E334137925F}" type="slidenum">
              <a:rPr lang="en-US" smtClean="0">
                <a:solidFill>
                  <a:schemeClr val="bg1"/>
                </a:solidFill>
              </a:rPr>
              <a:t>18</a:t>
            </a:fld>
            <a:endParaRPr lang="en-US" dirty="0">
              <a:solidFill>
                <a:schemeClr val="bg1"/>
              </a:solidFill>
            </a:endParaRPr>
          </a:p>
        </p:txBody>
      </p:sp>
    </p:spTree>
    <p:extLst>
      <p:ext uri="{BB962C8B-B14F-4D97-AF65-F5344CB8AC3E}">
        <p14:creationId xmlns:p14="http://schemas.microsoft.com/office/powerpoint/2010/main" val="3293774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D5FBE8-2E6C-0E46-9553-D3EE7291C866}"/>
              </a:ext>
            </a:extLst>
          </p:cNvPr>
          <p:cNvSpPr>
            <a:spLocks noGrp="1"/>
          </p:cNvSpPr>
          <p:nvPr>
            <p:ph type="sldNum" sz="quarter" idx="12"/>
          </p:nvPr>
        </p:nvSpPr>
        <p:spPr/>
        <p:txBody>
          <a:bodyPr/>
          <a:lstStyle/>
          <a:p>
            <a:fld id="{186B1722-0194-2447-970E-5E334137925F}" type="slidenum">
              <a:rPr lang="en-US" smtClean="0">
                <a:solidFill>
                  <a:schemeClr val="bg1"/>
                </a:solidFill>
              </a:rPr>
              <a:t>19</a:t>
            </a:fld>
            <a:endParaRPr lang="en-US" dirty="0">
              <a:solidFill>
                <a:schemeClr val="bg1"/>
              </a:solidFill>
            </a:endParaRPr>
          </a:p>
        </p:txBody>
      </p:sp>
      <p:pic>
        <p:nvPicPr>
          <p:cNvPr id="4" name="Picture 3">
            <a:extLst>
              <a:ext uri="{FF2B5EF4-FFF2-40B4-BE49-F238E27FC236}">
                <a16:creationId xmlns:a16="http://schemas.microsoft.com/office/drawing/2014/main" id="{8BDC9997-8B86-D54C-9269-A554672409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7428"/>
          <a:stretch/>
        </p:blipFill>
        <p:spPr>
          <a:xfrm>
            <a:off x="-1" y="0"/>
            <a:ext cx="12192000" cy="6858000"/>
          </a:xfrm>
          <a:prstGeom prst="rect">
            <a:avLst/>
          </a:prstGeom>
        </p:spPr>
      </p:pic>
      <p:sp>
        <p:nvSpPr>
          <p:cNvPr id="6" name="Rectangle 5">
            <a:extLst>
              <a:ext uri="{FF2B5EF4-FFF2-40B4-BE49-F238E27FC236}">
                <a16:creationId xmlns:a16="http://schemas.microsoft.com/office/drawing/2014/main" id="{1D17342D-8E7B-2E4A-B9E7-319AF072EABD}"/>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8998FC-2027-A34D-96F3-CA5EB7466189}"/>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8" name="Rectangle 7">
            <a:extLst>
              <a:ext uri="{FF2B5EF4-FFF2-40B4-BE49-F238E27FC236}">
                <a16:creationId xmlns:a16="http://schemas.microsoft.com/office/drawing/2014/main" id="{B2D546EB-74EF-0B46-BE3E-DD817DEA949E}"/>
              </a:ext>
            </a:extLst>
          </p:cNvPr>
          <p:cNvSpPr/>
          <p:nvPr/>
        </p:nvSpPr>
        <p:spPr>
          <a:xfrm>
            <a:off x="7221832" y="1"/>
            <a:ext cx="49701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9" name="TextBox 8">
            <a:extLst>
              <a:ext uri="{FF2B5EF4-FFF2-40B4-BE49-F238E27FC236}">
                <a16:creationId xmlns:a16="http://schemas.microsoft.com/office/drawing/2014/main" id="{8373B514-ECCA-2B42-AC8F-47A6524B07D4}"/>
              </a:ext>
            </a:extLst>
          </p:cNvPr>
          <p:cNvSpPr txBox="1"/>
          <p:nvPr/>
        </p:nvSpPr>
        <p:spPr>
          <a:xfrm>
            <a:off x="7620975" y="625339"/>
            <a:ext cx="3394279" cy="369332"/>
          </a:xfrm>
          <a:prstGeom prst="rect">
            <a:avLst/>
          </a:prstGeom>
          <a:noFill/>
        </p:spPr>
        <p:txBody>
          <a:bodyPr wrap="square" rtlCol="0">
            <a:spAutoFit/>
          </a:bodyPr>
          <a:lstStyle/>
          <a:p>
            <a:r>
              <a:rPr lang="en-US" b="1" spc="300" dirty="0">
                <a:solidFill>
                  <a:srgbClr val="041E42"/>
                </a:solidFill>
                <a:latin typeface="Calibri" panose="020F0502020204030204" pitchFamily="34" charset="0"/>
                <a:cs typeface="Calibri" panose="020F0502020204030204" pitchFamily="34" charset="0"/>
              </a:rPr>
              <a:t>GOAL 4</a:t>
            </a:r>
          </a:p>
        </p:txBody>
      </p:sp>
      <p:sp>
        <p:nvSpPr>
          <p:cNvPr id="10" name="Title 1">
            <a:extLst>
              <a:ext uri="{FF2B5EF4-FFF2-40B4-BE49-F238E27FC236}">
                <a16:creationId xmlns:a16="http://schemas.microsoft.com/office/drawing/2014/main" id="{8C7EC11B-9666-9146-B5BE-CB28A33F4CB1}"/>
              </a:ext>
            </a:extLst>
          </p:cNvPr>
          <p:cNvSpPr txBox="1">
            <a:spLocks/>
          </p:cNvSpPr>
          <p:nvPr/>
        </p:nvSpPr>
        <p:spPr>
          <a:xfrm>
            <a:off x="7620975" y="829893"/>
            <a:ext cx="4603893" cy="103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Initiatives</a:t>
            </a:r>
          </a:p>
        </p:txBody>
      </p:sp>
      <p:sp>
        <p:nvSpPr>
          <p:cNvPr id="12" name="Content Placeholder 5">
            <a:extLst>
              <a:ext uri="{FF2B5EF4-FFF2-40B4-BE49-F238E27FC236}">
                <a16:creationId xmlns:a16="http://schemas.microsoft.com/office/drawing/2014/main" id="{41D9257A-E3EB-0A43-B3CF-54FE4EA118F6}"/>
              </a:ext>
            </a:extLst>
          </p:cNvPr>
          <p:cNvSpPr txBox="1">
            <a:spLocks/>
          </p:cNvSpPr>
          <p:nvPr/>
        </p:nvSpPr>
        <p:spPr>
          <a:xfrm>
            <a:off x="7620975" y="1731139"/>
            <a:ext cx="4103345" cy="32815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2000" dirty="0">
                <a:solidFill>
                  <a:srgbClr val="041E42"/>
                </a:solidFill>
              </a:rPr>
              <a:t>Center for the Study of Hispanic Education</a:t>
            </a:r>
          </a:p>
          <a:p>
            <a:pPr>
              <a:buFontTx/>
              <a:buChar char="-"/>
            </a:pPr>
            <a:r>
              <a:rPr lang="en-US" sz="2000" dirty="0">
                <a:solidFill>
                  <a:srgbClr val="041E42"/>
                </a:solidFill>
              </a:rPr>
              <a:t>Re-establish UTEP University Press as a digital only publisher to focus on minority-serving universities</a:t>
            </a:r>
          </a:p>
          <a:p>
            <a:pPr>
              <a:buFontTx/>
              <a:buChar char="-"/>
            </a:pPr>
            <a:r>
              <a:rPr lang="en-US" sz="2000" dirty="0">
                <a:solidFill>
                  <a:srgbClr val="041E42"/>
                </a:solidFill>
              </a:rPr>
              <a:t>Train administrators</a:t>
            </a:r>
          </a:p>
          <a:p>
            <a:pPr>
              <a:buFontTx/>
              <a:buChar char="-"/>
            </a:pPr>
            <a:r>
              <a:rPr lang="en-US" sz="2000" dirty="0">
                <a:solidFill>
                  <a:srgbClr val="041E42"/>
                </a:solidFill>
              </a:rPr>
              <a:t>National leader in bilingualism</a:t>
            </a:r>
          </a:p>
          <a:p>
            <a:pPr marL="0" indent="0">
              <a:buNone/>
            </a:pPr>
            <a:endParaRPr lang="en-US" sz="2000" dirty="0">
              <a:solidFill>
                <a:srgbClr val="041E42"/>
              </a:solidFill>
            </a:endParaRPr>
          </a:p>
        </p:txBody>
      </p:sp>
      <p:pic>
        <p:nvPicPr>
          <p:cNvPr id="13" name="Picture 12" descr="Logo&#10;&#10;Description automatically generated">
            <a:extLst>
              <a:ext uri="{FF2B5EF4-FFF2-40B4-BE49-F238E27FC236}">
                <a16:creationId xmlns:a16="http://schemas.microsoft.com/office/drawing/2014/main" id="{67BE3D49-0FD0-BE43-A5C4-40DBB93521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14" name="Slide Number Placeholder 3">
            <a:extLst>
              <a:ext uri="{FF2B5EF4-FFF2-40B4-BE49-F238E27FC236}">
                <a16:creationId xmlns:a16="http://schemas.microsoft.com/office/drawing/2014/main" id="{BC0C595C-5E9E-4F4E-858D-68B62F79FB0A}"/>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rgbClr val="041E42"/>
                </a:solidFill>
              </a:rPr>
              <a:pPr/>
              <a:t>19</a:t>
            </a:fld>
            <a:endParaRPr lang="en-US" dirty="0">
              <a:solidFill>
                <a:srgbClr val="041E42"/>
              </a:solidFill>
            </a:endParaRPr>
          </a:p>
        </p:txBody>
      </p:sp>
    </p:spTree>
    <p:extLst>
      <p:ext uri="{BB962C8B-B14F-4D97-AF65-F5344CB8AC3E}">
        <p14:creationId xmlns:p14="http://schemas.microsoft.com/office/powerpoint/2010/main" val="3004471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6632E7F-98E3-2545-88E6-21721D451CFF}"/>
              </a:ext>
            </a:extLst>
          </p:cNvPr>
          <p:cNvSpPr/>
          <p:nvPr/>
        </p:nvSpPr>
        <p:spPr>
          <a:xfrm>
            <a:off x="0" y="-98613"/>
            <a:ext cx="12192000" cy="5814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0642092-C41F-9A46-9DBF-722C098E2157}"/>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2F7635A-3C72-E24A-A922-B6B4CB0B2035}"/>
              </a:ext>
            </a:extLst>
          </p:cNvPr>
          <p:cNvSpPr txBox="1"/>
          <p:nvPr/>
        </p:nvSpPr>
        <p:spPr>
          <a:xfrm>
            <a:off x="1005383" y="511722"/>
            <a:ext cx="3527495" cy="400110"/>
          </a:xfrm>
          <a:prstGeom prst="rect">
            <a:avLst/>
          </a:prstGeom>
          <a:noFill/>
        </p:spPr>
        <p:txBody>
          <a:bodyPr wrap="square" rtlCol="0">
            <a:spAutoFit/>
          </a:bodyPr>
          <a:lstStyle/>
          <a:p>
            <a:r>
              <a:rPr lang="en-US" sz="2000" b="1" spc="300" dirty="0">
                <a:solidFill>
                  <a:schemeClr val="bg1"/>
                </a:solidFill>
              </a:rPr>
              <a:t>THANK YOU!!!</a:t>
            </a:r>
          </a:p>
        </p:txBody>
      </p:sp>
      <p:sp>
        <p:nvSpPr>
          <p:cNvPr id="4" name="TextBox 3">
            <a:extLst>
              <a:ext uri="{FF2B5EF4-FFF2-40B4-BE49-F238E27FC236}">
                <a16:creationId xmlns:a16="http://schemas.microsoft.com/office/drawing/2014/main" id="{80211DB9-D057-7048-8504-C818ED3234C4}"/>
              </a:ext>
            </a:extLst>
          </p:cNvPr>
          <p:cNvSpPr txBox="1"/>
          <p:nvPr/>
        </p:nvSpPr>
        <p:spPr>
          <a:xfrm>
            <a:off x="1398874" y="1641915"/>
            <a:ext cx="2157257" cy="707886"/>
          </a:xfrm>
          <a:prstGeom prst="rect">
            <a:avLst/>
          </a:prstGeom>
          <a:noFill/>
        </p:spPr>
        <p:txBody>
          <a:bodyPr wrap="square" rtlCol="0">
            <a:spAutoFit/>
          </a:bodyPr>
          <a:lstStyle/>
          <a:p>
            <a:r>
              <a:rPr lang="en-US" sz="2000" b="1" dirty="0">
                <a:solidFill>
                  <a:srgbClr val="002060"/>
                </a:solidFill>
              </a:rPr>
              <a:t>Envision alternative futures</a:t>
            </a:r>
            <a:endParaRPr lang="en-US" sz="2000" dirty="0">
              <a:solidFill>
                <a:srgbClr val="002060"/>
              </a:solidFill>
            </a:endParaRPr>
          </a:p>
        </p:txBody>
      </p:sp>
      <p:sp>
        <p:nvSpPr>
          <p:cNvPr id="7" name="TextBox 6">
            <a:extLst>
              <a:ext uri="{FF2B5EF4-FFF2-40B4-BE49-F238E27FC236}">
                <a16:creationId xmlns:a16="http://schemas.microsoft.com/office/drawing/2014/main" id="{672C0A2D-78A7-F448-A3D8-D145EB8CC84B}"/>
              </a:ext>
            </a:extLst>
          </p:cNvPr>
          <p:cNvSpPr txBox="1"/>
          <p:nvPr/>
        </p:nvSpPr>
        <p:spPr>
          <a:xfrm>
            <a:off x="4704445" y="1649071"/>
            <a:ext cx="1909483" cy="707886"/>
          </a:xfrm>
          <a:prstGeom prst="rect">
            <a:avLst/>
          </a:prstGeom>
          <a:noFill/>
        </p:spPr>
        <p:txBody>
          <a:bodyPr wrap="square" rtlCol="0">
            <a:spAutoFit/>
          </a:bodyPr>
          <a:lstStyle/>
          <a:p>
            <a:r>
              <a:rPr lang="en-US" sz="2000" b="1" dirty="0">
                <a:solidFill>
                  <a:srgbClr val="002060"/>
                </a:solidFill>
              </a:rPr>
              <a:t>Analyze</a:t>
            </a:r>
          </a:p>
          <a:p>
            <a:r>
              <a:rPr lang="en-US" sz="2000" b="1" dirty="0">
                <a:solidFill>
                  <a:srgbClr val="002060"/>
                </a:solidFill>
              </a:rPr>
              <a:t>initiatives</a:t>
            </a:r>
            <a:endParaRPr lang="en-US" sz="2000" dirty="0">
              <a:solidFill>
                <a:srgbClr val="002060"/>
              </a:solidFill>
            </a:endParaRPr>
          </a:p>
        </p:txBody>
      </p:sp>
      <p:sp>
        <p:nvSpPr>
          <p:cNvPr id="9" name="TextBox 8">
            <a:extLst>
              <a:ext uri="{FF2B5EF4-FFF2-40B4-BE49-F238E27FC236}">
                <a16:creationId xmlns:a16="http://schemas.microsoft.com/office/drawing/2014/main" id="{EE821238-25E1-B147-BA1F-3BA0534A661E}"/>
              </a:ext>
            </a:extLst>
          </p:cNvPr>
          <p:cNvSpPr txBox="1"/>
          <p:nvPr/>
        </p:nvSpPr>
        <p:spPr>
          <a:xfrm>
            <a:off x="1398874" y="3051021"/>
            <a:ext cx="2146134" cy="1015663"/>
          </a:xfrm>
          <a:prstGeom prst="rect">
            <a:avLst/>
          </a:prstGeom>
          <a:noFill/>
        </p:spPr>
        <p:txBody>
          <a:bodyPr wrap="square" rtlCol="0">
            <a:spAutoFit/>
          </a:bodyPr>
          <a:lstStyle/>
          <a:p>
            <a:r>
              <a:rPr lang="en-US" sz="2000" b="1" dirty="0">
                <a:solidFill>
                  <a:srgbClr val="002060"/>
                </a:solidFill>
              </a:rPr>
              <a:t>Categorize initiatives into key mission areas</a:t>
            </a:r>
            <a:endParaRPr lang="en-US" sz="2000" dirty="0">
              <a:solidFill>
                <a:srgbClr val="002060"/>
              </a:solidFill>
            </a:endParaRPr>
          </a:p>
        </p:txBody>
      </p:sp>
      <p:sp>
        <p:nvSpPr>
          <p:cNvPr id="12" name="TextBox 11">
            <a:extLst>
              <a:ext uri="{FF2B5EF4-FFF2-40B4-BE49-F238E27FC236}">
                <a16:creationId xmlns:a16="http://schemas.microsoft.com/office/drawing/2014/main" id="{151FCDE8-7362-C240-9AB2-BB33C30602DD}"/>
              </a:ext>
            </a:extLst>
          </p:cNvPr>
          <p:cNvSpPr txBox="1"/>
          <p:nvPr/>
        </p:nvSpPr>
        <p:spPr>
          <a:xfrm>
            <a:off x="4692933" y="3051021"/>
            <a:ext cx="1909483" cy="1015663"/>
          </a:xfrm>
          <a:prstGeom prst="rect">
            <a:avLst/>
          </a:prstGeom>
          <a:noFill/>
        </p:spPr>
        <p:txBody>
          <a:bodyPr wrap="square" rtlCol="0">
            <a:spAutoFit/>
          </a:bodyPr>
          <a:lstStyle/>
          <a:p>
            <a:r>
              <a:rPr lang="en-US" sz="2000" b="1" dirty="0">
                <a:solidFill>
                  <a:srgbClr val="002060"/>
                </a:solidFill>
              </a:rPr>
              <a:t>Identify strategic advantages</a:t>
            </a:r>
            <a:endParaRPr lang="en-US" sz="2000" dirty="0">
              <a:solidFill>
                <a:srgbClr val="002060"/>
              </a:solidFill>
            </a:endParaRPr>
          </a:p>
        </p:txBody>
      </p:sp>
      <p:cxnSp>
        <p:nvCxnSpPr>
          <p:cNvPr id="16" name="Straight Arrow Connector 15">
            <a:extLst>
              <a:ext uri="{FF2B5EF4-FFF2-40B4-BE49-F238E27FC236}">
                <a16:creationId xmlns:a16="http://schemas.microsoft.com/office/drawing/2014/main" id="{B8ABC4F2-9F4B-FE40-B10E-D24DDFD31E4B}"/>
              </a:ext>
            </a:extLst>
          </p:cNvPr>
          <p:cNvCxnSpPr>
            <a:cxnSpLocks/>
          </p:cNvCxnSpPr>
          <p:nvPr/>
        </p:nvCxnSpPr>
        <p:spPr>
          <a:xfrm>
            <a:off x="869456" y="3556548"/>
            <a:ext cx="309283"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1A04E4F-D966-8C41-A06C-B21606906385}"/>
              </a:ext>
            </a:extLst>
          </p:cNvPr>
          <p:cNvCxnSpPr>
            <a:cxnSpLocks/>
          </p:cNvCxnSpPr>
          <p:nvPr/>
        </p:nvCxnSpPr>
        <p:spPr>
          <a:xfrm flipV="1">
            <a:off x="3903881" y="3556548"/>
            <a:ext cx="430178" cy="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51259BB-60CF-FA48-A702-C3C5DD2D3250}"/>
              </a:ext>
            </a:extLst>
          </p:cNvPr>
          <p:cNvSpPr txBox="1"/>
          <p:nvPr/>
        </p:nvSpPr>
        <p:spPr>
          <a:xfrm>
            <a:off x="1398874" y="4745873"/>
            <a:ext cx="2157257" cy="707886"/>
          </a:xfrm>
          <a:prstGeom prst="rect">
            <a:avLst/>
          </a:prstGeom>
          <a:noFill/>
        </p:spPr>
        <p:txBody>
          <a:bodyPr wrap="square" rtlCol="0">
            <a:spAutoFit/>
          </a:bodyPr>
          <a:lstStyle/>
          <a:p>
            <a:r>
              <a:rPr lang="en-US" sz="2000" b="1" dirty="0">
                <a:solidFill>
                  <a:srgbClr val="002060"/>
                </a:solidFill>
              </a:rPr>
              <a:t>Develop goals and initiatives</a:t>
            </a:r>
            <a:endParaRPr lang="en-US" sz="2000" dirty="0">
              <a:solidFill>
                <a:srgbClr val="002060"/>
              </a:solidFill>
            </a:endParaRPr>
          </a:p>
        </p:txBody>
      </p:sp>
      <p:sp>
        <p:nvSpPr>
          <p:cNvPr id="24" name="TextBox 23">
            <a:extLst>
              <a:ext uri="{FF2B5EF4-FFF2-40B4-BE49-F238E27FC236}">
                <a16:creationId xmlns:a16="http://schemas.microsoft.com/office/drawing/2014/main" id="{28A93F37-A974-E042-A0E1-2423DF0889CC}"/>
              </a:ext>
            </a:extLst>
          </p:cNvPr>
          <p:cNvSpPr txBox="1"/>
          <p:nvPr/>
        </p:nvSpPr>
        <p:spPr>
          <a:xfrm>
            <a:off x="4704445" y="4754189"/>
            <a:ext cx="2157257" cy="707886"/>
          </a:xfrm>
          <a:prstGeom prst="rect">
            <a:avLst/>
          </a:prstGeom>
          <a:noFill/>
        </p:spPr>
        <p:txBody>
          <a:bodyPr wrap="square" rtlCol="0">
            <a:spAutoFit/>
          </a:bodyPr>
          <a:lstStyle/>
          <a:p>
            <a:r>
              <a:rPr lang="en-US" sz="2000" b="1" dirty="0">
                <a:solidFill>
                  <a:srgbClr val="002060"/>
                </a:solidFill>
              </a:rPr>
              <a:t>Refine drafts and seek input</a:t>
            </a:r>
            <a:endParaRPr lang="en-US" sz="2000" dirty="0">
              <a:solidFill>
                <a:srgbClr val="002060"/>
              </a:solidFill>
            </a:endParaRPr>
          </a:p>
        </p:txBody>
      </p:sp>
      <p:cxnSp>
        <p:nvCxnSpPr>
          <p:cNvPr id="26" name="Straight Arrow Connector 25">
            <a:extLst>
              <a:ext uri="{FF2B5EF4-FFF2-40B4-BE49-F238E27FC236}">
                <a16:creationId xmlns:a16="http://schemas.microsoft.com/office/drawing/2014/main" id="{3950CA21-AA40-8143-9A49-11FC9C9C2872}"/>
              </a:ext>
            </a:extLst>
          </p:cNvPr>
          <p:cNvCxnSpPr>
            <a:cxnSpLocks/>
          </p:cNvCxnSpPr>
          <p:nvPr/>
        </p:nvCxnSpPr>
        <p:spPr>
          <a:xfrm>
            <a:off x="869456" y="5107972"/>
            <a:ext cx="309283"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7EE3E48-AD93-B14B-956F-2CFB16F75C1A}"/>
              </a:ext>
            </a:extLst>
          </p:cNvPr>
          <p:cNvCxnSpPr>
            <a:cxnSpLocks/>
          </p:cNvCxnSpPr>
          <p:nvPr/>
        </p:nvCxnSpPr>
        <p:spPr>
          <a:xfrm flipV="1">
            <a:off x="3903881" y="5107972"/>
            <a:ext cx="430178" cy="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F370B0B-E226-1B4D-B6E9-0A5D083EA9AC}"/>
              </a:ext>
            </a:extLst>
          </p:cNvPr>
          <p:cNvCxnSpPr>
            <a:cxnSpLocks/>
          </p:cNvCxnSpPr>
          <p:nvPr/>
        </p:nvCxnSpPr>
        <p:spPr>
          <a:xfrm flipV="1">
            <a:off x="3903881" y="2005126"/>
            <a:ext cx="430178" cy="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A group of people sitting at a table with laptops and papers&#10;&#10;Description automatically generated with low confidence">
            <a:extLst>
              <a:ext uri="{FF2B5EF4-FFF2-40B4-BE49-F238E27FC236}">
                <a16:creationId xmlns:a16="http://schemas.microsoft.com/office/drawing/2014/main" id="{8EB799AF-3E45-FE44-924F-56D2C59DA0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10031" y="3101418"/>
            <a:ext cx="4481968" cy="3756581"/>
          </a:xfrm>
          <a:prstGeom prst="rect">
            <a:avLst/>
          </a:prstGeom>
        </p:spPr>
      </p:pic>
      <p:pic>
        <p:nvPicPr>
          <p:cNvPr id="6" name="Picture 5" descr="A picture containing text, indoor, computer, electronics&#10;&#10;Description automatically generated">
            <a:extLst>
              <a:ext uri="{FF2B5EF4-FFF2-40B4-BE49-F238E27FC236}">
                <a16:creationId xmlns:a16="http://schemas.microsoft.com/office/drawing/2014/main" id="{10764A69-E49A-7E41-AC49-0F536ACADC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3405" y="-1169016"/>
            <a:ext cx="4481968" cy="3361476"/>
          </a:xfrm>
          <a:prstGeom prst="rect">
            <a:avLst/>
          </a:prstGeom>
        </p:spPr>
      </p:pic>
      <p:sp>
        <p:nvSpPr>
          <p:cNvPr id="11" name="Slide Number Placeholder 10">
            <a:extLst>
              <a:ext uri="{FF2B5EF4-FFF2-40B4-BE49-F238E27FC236}">
                <a16:creationId xmlns:a16="http://schemas.microsoft.com/office/drawing/2014/main" id="{B8D619B7-05E6-384E-A78E-582827730F0C}"/>
              </a:ext>
            </a:extLst>
          </p:cNvPr>
          <p:cNvSpPr>
            <a:spLocks noGrp="1"/>
          </p:cNvSpPr>
          <p:nvPr>
            <p:ph type="sldNum" sz="quarter" idx="12"/>
          </p:nvPr>
        </p:nvSpPr>
        <p:spPr>
          <a:xfrm>
            <a:off x="9226296" y="6356350"/>
            <a:ext cx="2743200" cy="365125"/>
          </a:xfrm>
        </p:spPr>
        <p:txBody>
          <a:bodyPr rIns="91440"/>
          <a:lstStyle/>
          <a:p>
            <a:fld id="{186B1722-0194-2447-970E-5E334137925F}" type="slidenum">
              <a:rPr lang="en-US" smtClean="0">
                <a:solidFill>
                  <a:schemeClr val="bg1"/>
                </a:solidFill>
              </a:rPr>
              <a:t>2</a:t>
            </a:fld>
            <a:endParaRPr lang="en-US" dirty="0">
              <a:solidFill>
                <a:schemeClr val="bg1"/>
              </a:solidFill>
            </a:endParaRPr>
          </a:p>
        </p:txBody>
      </p:sp>
      <p:pic>
        <p:nvPicPr>
          <p:cNvPr id="29" name="Picture 28" descr="Logo&#10;&#10;Description automatically generated">
            <a:extLst>
              <a:ext uri="{FF2B5EF4-FFF2-40B4-BE49-F238E27FC236}">
                <a16:creationId xmlns:a16="http://schemas.microsoft.com/office/drawing/2014/main" id="{D8E33BEF-15B5-0A40-89F5-CBC7365FE2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Tree>
    <p:extLst>
      <p:ext uri="{BB962C8B-B14F-4D97-AF65-F5344CB8AC3E}">
        <p14:creationId xmlns:p14="http://schemas.microsoft.com/office/powerpoint/2010/main" val="2491738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4298ED0B-B296-E74C-8306-905433DC4A6E}"/>
              </a:ext>
            </a:extLst>
          </p:cNvPr>
          <p:cNvSpPr>
            <a:spLocks noGrp="1"/>
          </p:cNvSpPr>
          <p:nvPr>
            <p:ph type="sldNum" sz="quarter" idx="12"/>
          </p:nvPr>
        </p:nvSpPr>
        <p:spPr>
          <a:xfrm>
            <a:off x="8610600" y="6356350"/>
            <a:ext cx="2743200" cy="365125"/>
          </a:xfrm>
        </p:spPr>
        <p:txBody>
          <a:bodyPr/>
          <a:lstStyle/>
          <a:p>
            <a:fld id="{186B1722-0194-2447-970E-5E334137925F}" type="slidenum">
              <a:rPr lang="en-US" smtClean="0">
                <a:solidFill>
                  <a:schemeClr val="bg1"/>
                </a:solidFill>
              </a:rPr>
              <a:t>20</a:t>
            </a:fld>
            <a:endParaRPr lang="en-US" dirty="0">
              <a:solidFill>
                <a:schemeClr val="bg1"/>
              </a:solidFill>
            </a:endParaRPr>
          </a:p>
        </p:txBody>
      </p:sp>
      <p:pic>
        <p:nvPicPr>
          <p:cNvPr id="5" name="Picture 4">
            <a:extLst>
              <a:ext uri="{FF2B5EF4-FFF2-40B4-BE49-F238E27FC236}">
                <a16:creationId xmlns:a16="http://schemas.microsoft.com/office/drawing/2014/main" id="{0C15D392-050E-BF4C-AEE0-2B27FF7950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600"/>
          <a:stretch/>
        </p:blipFill>
        <p:spPr>
          <a:xfrm>
            <a:off x="-1" y="0"/>
            <a:ext cx="12192000" cy="6858000"/>
          </a:xfrm>
          <a:prstGeom prst="rect">
            <a:avLst/>
          </a:prstGeom>
        </p:spPr>
      </p:pic>
      <p:sp>
        <p:nvSpPr>
          <p:cNvPr id="6" name="Rectangle 5">
            <a:extLst>
              <a:ext uri="{FF2B5EF4-FFF2-40B4-BE49-F238E27FC236}">
                <a16:creationId xmlns:a16="http://schemas.microsoft.com/office/drawing/2014/main" id="{AD5C170F-0DA4-DC41-B595-42DD7AC4964C}"/>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8B1DED7-E168-604E-8F5F-21900E48CDC0}"/>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8" name="Rectangle 7">
            <a:extLst>
              <a:ext uri="{FF2B5EF4-FFF2-40B4-BE49-F238E27FC236}">
                <a16:creationId xmlns:a16="http://schemas.microsoft.com/office/drawing/2014/main" id="{148C2B10-C92C-CC42-9625-A65C1C716338}"/>
              </a:ext>
            </a:extLst>
          </p:cNvPr>
          <p:cNvSpPr/>
          <p:nvPr/>
        </p:nvSpPr>
        <p:spPr>
          <a:xfrm>
            <a:off x="7221832" y="1"/>
            <a:ext cx="49701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9" name="TextBox 8">
            <a:extLst>
              <a:ext uri="{FF2B5EF4-FFF2-40B4-BE49-F238E27FC236}">
                <a16:creationId xmlns:a16="http://schemas.microsoft.com/office/drawing/2014/main" id="{832AFB25-1B0B-DB45-BFC3-5F2890632D52}"/>
              </a:ext>
            </a:extLst>
          </p:cNvPr>
          <p:cNvSpPr txBox="1"/>
          <p:nvPr/>
        </p:nvSpPr>
        <p:spPr>
          <a:xfrm>
            <a:off x="7444408" y="1609044"/>
            <a:ext cx="3394279" cy="369332"/>
          </a:xfrm>
          <a:prstGeom prst="rect">
            <a:avLst/>
          </a:prstGeom>
          <a:noFill/>
        </p:spPr>
        <p:txBody>
          <a:bodyPr wrap="square" rtlCol="0">
            <a:spAutoFit/>
          </a:bodyPr>
          <a:lstStyle/>
          <a:p>
            <a:r>
              <a:rPr lang="en-US" b="1" spc="300" dirty="0">
                <a:solidFill>
                  <a:srgbClr val="041E42"/>
                </a:solidFill>
                <a:latin typeface="Calibri" panose="020F0502020204030204" pitchFamily="34" charset="0"/>
                <a:cs typeface="Calibri" panose="020F0502020204030204" pitchFamily="34" charset="0"/>
              </a:rPr>
              <a:t>MEASURING SUCCESS</a:t>
            </a:r>
          </a:p>
        </p:txBody>
      </p:sp>
      <p:sp>
        <p:nvSpPr>
          <p:cNvPr id="10" name="Title 1">
            <a:extLst>
              <a:ext uri="{FF2B5EF4-FFF2-40B4-BE49-F238E27FC236}">
                <a16:creationId xmlns:a16="http://schemas.microsoft.com/office/drawing/2014/main" id="{FA265F3F-F1EC-5142-8B9A-E08660BBE633}"/>
              </a:ext>
            </a:extLst>
          </p:cNvPr>
          <p:cNvSpPr txBox="1">
            <a:spLocks/>
          </p:cNvSpPr>
          <p:nvPr/>
        </p:nvSpPr>
        <p:spPr>
          <a:xfrm>
            <a:off x="7444409" y="1978376"/>
            <a:ext cx="4603893" cy="103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Shape The Future Of Higher Education</a:t>
            </a:r>
          </a:p>
        </p:txBody>
      </p:sp>
      <p:sp>
        <p:nvSpPr>
          <p:cNvPr id="12" name="Content Placeholder 5">
            <a:extLst>
              <a:ext uri="{FF2B5EF4-FFF2-40B4-BE49-F238E27FC236}">
                <a16:creationId xmlns:a16="http://schemas.microsoft.com/office/drawing/2014/main" id="{0B2525D8-0C89-604C-81B5-CBFD1780BFCF}"/>
              </a:ext>
            </a:extLst>
          </p:cNvPr>
          <p:cNvSpPr txBox="1">
            <a:spLocks/>
          </p:cNvSpPr>
          <p:nvPr/>
        </p:nvSpPr>
        <p:spPr>
          <a:xfrm>
            <a:off x="7444409" y="3286536"/>
            <a:ext cx="4189636" cy="29332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2060"/>
                </a:solidFill>
              </a:rPr>
              <a:t>- UTEP Representation on National </a:t>
            </a:r>
            <a:br>
              <a:rPr lang="en-US" sz="2000" dirty="0">
                <a:solidFill>
                  <a:srgbClr val="002060"/>
                </a:solidFill>
              </a:rPr>
            </a:br>
            <a:r>
              <a:rPr lang="en-US" sz="2000" dirty="0">
                <a:solidFill>
                  <a:srgbClr val="002060"/>
                </a:solidFill>
              </a:rPr>
              <a:t>  Boards, Agencies, Commissions and </a:t>
            </a:r>
            <a:br>
              <a:rPr lang="en-US" sz="2000" dirty="0">
                <a:solidFill>
                  <a:srgbClr val="002060"/>
                </a:solidFill>
              </a:rPr>
            </a:br>
            <a:r>
              <a:rPr lang="en-US" sz="2000" dirty="0">
                <a:solidFill>
                  <a:srgbClr val="002060"/>
                </a:solidFill>
              </a:rPr>
              <a:t>  Committees</a:t>
            </a:r>
          </a:p>
          <a:p>
            <a:pPr marL="0" indent="0">
              <a:buNone/>
            </a:pPr>
            <a:r>
              <a:rPr lang="en-US" sz="2000" dirty="0">
                <a:solidFill>
                  <a:srgbClr val="002060"/>
                </a:solidFill>
              </a:rPr>
              <a:t>- UTEP Scholarly Activities Related to </a:t>
            </a:r>
            <a:br>
              <a:rPr lang="en-US" sz="2000" dirty="0">
                <a:solidFill>
                  <a:srgbClr val="002060"/>
                </a:solidFill>
              </a:rPr>
            </a:br>
            <a:r>
              <a:rPr lang="en-US" sz="2000" dirty="0">
                <a:solidFill>
                  <a:srgbClr val="002060"/>
                </a:solidFill>
              </a:rPr>
              <a:t>  Hispanic-Serving Institutions</a:t>
            </a:r>
          </a:p>
          <a:p>
            <a:pPr marL="0" indent="0">
              <a:buNone/>
            </a:pPr>
            <a:r>
              <a:rPr lang="en-US" sz="2000" dirty="0">
                <a:solidFill>
                  <a:srgbClr val="002060"/>
                </a:solidFill>
              </a:rPr>
              <a:t>- National Recognition for UTEP</a:t>
            </a:r>
          </a:p>
        </p:txBody>
      </p:sp>
      <p:pic>
        <p:nvPicPr>
          <p:cNvPr id="13" name="Picture 12" descr="Logo&#10;&#10;Description automatically generated">
            <a:extLst>
              <a:ext uri="{FF2B5EF4-FFF2-40B4-BE49-F238E27FC236}">
                <a16:creationId xmlns:a16="http://schemas.microsoft.com/office/drawing/2014/main" id="{86ED19DD-8A17-2144-A9F9-3A0A8D162D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14" name="Slide Number Placeholder 3">
            <a:extLst>
              <a:ext uri="{FF2B5EF4-FFF2-40B4-BE49-F238E27FC236}">
                <a16:creationId xmlns:a16="http://schemas.microsoft.com/office/drawing/2014/main" id="{27D25A04-A094-5245-9D86-BC1F43C37DC4}"/>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rgbClr val="041E42"/>
                </a:solidFill>
              </a:rPr>
              <a:pPr/>
              <a:t>20</a:t>
            </a:fld>
            <a:endParaRPr lang="en-US" dirty="0">
              <a:solidFill>
                <a:srgbClr val="041E42"/>
              </a:solidFill>
            </a:endParaRPr>
          </a:p>
        </p:txBody>
      </p:sp>
    </p:spTree>
    <p:extLst>
      <p:ext uri="{BB962C8B-B14F-4D97-AF65-F5344CB8AC3E}">
        <p14:creationId xmlns:p14="http://schemas.microsoft.com/office/powerpoint/2010/main" val="3152167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A65D60D-7138-ED4F-BE97-D30FA68B10FB}"/>
              </a:ext>
            </a:extLst>
          </p:cNvPr>
          <p:cNvSpPr/>
          <p:nvPr/>
        </p:nvSpPr>
        <p:spPr>
          <a:xfrm>
            <a:off x="0" y="0"/>
            <a:ext cx="12192000" cy="5814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F3C755A2-6701-FB43-A6A8-929926F4A8B4}"/>
              </a:ext>
            </a:extLst>
          </p:cNvPr>
          <p:cNvSpPr txBox="1">
            <a:spLocks/>
          </p:cNvSpPr>
          <p:nvPr/>
        </p:nvSpPr>
        <p:spPr>
          <a:xfrm>
            <a:off x="1049482" y="1713214"/>
            <a:ext cx="9448438" cy="391895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b="1" dirty="0">
                <a:solidFill>
                  <a:srgbClr val="002060"/>
                </a:solidFill>
              </a:rPr>
              <a:t>Spread the Word</a:t>
            </a:r>
          </a:p>
          <a:p>
            <a:pPr>
              <a:lnSpc>
                <a:spcPct val="100000"/>
              </a:lnSpc>
              <a:spcBef>
                <a:spcPts val="0"/>
              </a:spcBef>
              <a:spcAft>
                <a:spcPts val="1200"/>
              </a:spcAft>
            </a:pPr>
            <a:r>
              <a:rPr lang="en-US" dirty="0">
                <a:solidFill>
                  <a:srgbClr val="002060"/>
                </a:solidFill>
              </a:rPr>
              <a:t>Presentations to each unit on campus through April</a:t>
            </a:r>
          </a:p>
          <a:p>
            <a:pPr>
              <a:lnSpc>
                <a:spcPct val="100000"/>
              </a:lnSpc>
              <a:spcBef>
                <a:spcPts val="0"/>
              </a:spcBef>
              <a:spcAft>
                <a:spcPts val="1200"/>
              </a:spcAft>
            </a:pPr>
            <a:r>
              <a:rPr lang="en-US" dirty="0">
                <a:solidFill>
                  <a:srgbClr val="002060"/>
                </a:solidFill>
              </a:rPr>
              <a:t>Distribution of plan to external stakeholders</a:t>
            </a:r>
          </a:p>
          <a:p>
            <a:pPr>
              <a:lnSpc>
                <a:spcPct val="100000"/>
              </a:lnSpc>
              <a:spcBef>
                <a:spcPts val="0"/>
              </a:spcBef>
              <a:spcAft>
                <a:spcPts val="1200"/>
              </a:spcAft>
            </a:pPr>
            <a:r>
              <a:rPr lang="en-US" dirty="0">
                <a:solidFill>
                  <a:srgbClr val="002060"/>
                </a:solidFill>
              </a:rPr>
              <a:t>Presentations to partners and community groups</a:t>
            </a:r>
          </a:p>
          <a:p>
            <a:pPr marL="0" indent="0">
              <a:lnSpc>
                <a:spcPct val="100000"/>
              </a:lnSpc>
              <a:spcBef>
                <a:spcPts val="0"/>
              </a:spcBef>
              <a:spcAft>
                <a:spcPts val="1200"/>
              </a:spcAft>
              <a:buNone/>
            </a:pPr>
            <a:endParaRPr lang="en-US" b="1" dirty="0">
              <a:solidFill>
                <a:srgbClr val="002060"/>
              </a:solidFill>
            </a:endParaRPr>
          </a:p>
          <a:p>
            <a:pPr marL="0" indent="0">
              <a:lnSpc>
                <a:spcPct val="100000"/>
              </a:lnSpc>
              <a:spcBef>
                <a:spcPts val="0"/>
              </a:spcBef>
              <a:spcAft>
                <a:spcPts val="1200"/>
              </a:spcAft>
              <a:buNone/>
            </a:pPr>
            <a:r>
              <a:rPr lang="en-US" b="1" dirty="0">
                <a:solidFill>
                  <a:srgbClr val="002060"/>
                </a:solidFill>
              </a:rPr>
              <a:t>Implementation </a:t>
            </a:r>
          </a:p>
          <a:p>
            <a:pPr>
              <a:lnSpc>
                <a:spcPct val="100000"/>
              </a:lnSpc>
              <a:spcBef>
                <a:spcPts val="0"/>
              </a:spcBef>
              <a:spcAft>
                <a:spcPts val="1200"/>
              </a:spcAft>
            </a:pPr>
            <a:r>
              <a:rPr lang="en-US" dirty="0">
                <a:solidFill>
                  <a:srgbClr val="002060"/>
                </a:solidFill>
              </a:rPr>
              <a:t>Implementation of initiatives</a:t>
            </a:r>
          </a:p>
          <a:p>
            <a:pPr marL="0" indent="0">
              <a:lnSpc>
                <a:spcPct val="150000"/>
              </a:lnSpc>
              <a:buNone/>
            </a:pPr>
            <a:endParaRPr lang="en-US" b="1" dirty="0">
              <a:solidFill>
                <a:srgbClr val="002060"/>
              </a:solidFill>
            </a:endParaRPr>
          </a:p>
        </p:txBody>
      </p:sp>
      <p:sp>
        <p:nvSpPr>
          <p:cNvPr id="3" name="Slide Number Placeholder 2">
            <a:extLst>
              <a:ext uri="{FF2B5EF4-FFF2-40B4-BE49-F238E27FC236}">
                <a16:creationId xmlns:a16="http://schemas.microsoft.com/office/drawing/2014/main" id="{77D5FBE8-2E6C-0E46-9553-D3EE7291C866}"/>
              </a:ext>
            </a:extLst>
          </p:cNvPr>
          <p:cNvSpPr>
            <a:spLocks noGrp="1"/>
          </p:cNvSpPr>
          <p:nvPr>
            <p:ph type="sldNum" sz="quarter" idx="12"/>
          </p:nvPr>
        </p:nvSpPr>
        <p:spPr>
          <a:xfrm>
            <a:off x="9226296" y="6356350"/>
            <a:ext cx="2743200" cy="365125"/>
          </a:xfrm>
        </p:spPr>
        <p:txBody>
          <a:bodyPr/>
          <a:lstStyle/>
          <a:p>
            <a:fld id="{186B1722-0194-2447-970E-5E334137925F}" type="slidenum">
              <a:rPr lang="en-US" smtClean="0">
                <a:solidFill>
                  <a:schemeClr val="bg1"/>
                </a:solidFill>
              </a:rPr>
              <a:t>21</a:t>
            </a:fld>
            <a:endParaRPr lang="en-US" dirty="0">
              <a:solidFill>
                <a:schemeClr val="bg1"/>
              </a:solidFill>
            </a:endParaRPr>
          </a:p>
        </p:txBody>
      </p:sp>
      <p:sp>
        <p:nvSpPr>
          <p:cNvPr id="2" name="Rectangle 1">
            <a:extLst>
              <a:ext uri="{FF2B5EF4-FFF2-40B4-BE49-F238E27FC236}">
                <a16:creationId xmlns:a16="http://schemas.microsoft.com/office/drawing/2014/main" id="{CC5EAF5A-1CC3-D34A-8686-A3D3CFA566E4}"/>
              </a:ext>
            </a:extLst>
          </p:cNvPr>
          <p:cNvSpPr/>
          <p:nvPr/>
        </p:nvSpPr>
        <p:spPr>
          <a:xfrm>
            <a:off x="-1" y="436418"/>
            <a:ext cx="3917373" cy="783190"/>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173628A-1B2C-454D-9BBA-33A842EEB0C4}"/>
              </a:ext>
            </a:extLst>
          </p:cNvPr>
          <p:cNvSpPr txBox="1"/>
          <p:nvPr/>
        </p:nvSpPr>
        <p:spPr>
          <a:xfrm>
            <a:off x="1049482" y="627958"/>
            <a:ext cx="2867891" cy="400110"/>
          </a:xfrm>
          <a:prstGeom prst="rect">
            <a:avLst/>
          </a:prstGeom>
          <a:noFill/>
        </p:spPr>
        <p:txBody>
          <a:bodyPr wrap="square" rtlCol="0">
            <a:spAutoFit/>
          </a:bodyPr>
          <a:lstStyle/>
          <a:p>
            <a:r>
              <a:rPr lang="en-US" sz="2000" b="1" spc="300" dirty="0">
                <a:solidFill>
                  <a:schemeClr val="bg1"/>
                </a:solidFill>
              </a:rPr>
              <a:t>WHAT’S NEXT</a:t>
            </a:r>
          </a:p>
        </p:txBody>
      </p:sp>
    </p:spTree>
    <p:extLst>
      <p:ext uri="{BB962C8B-B14F-4D97-AF65-F5344CB8AC3E}">
        <p14:creationId xmlns:p14="http://schemas.microsoft.com/office/powerpoint/2010/main" val="2957509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CD90B62C-E86C-D240-B381-DAB12EB7932E}"/>
              </a:ext>
            </a:extLst>
          </p:cNvPr>
          <p:cNvSpPr>
            <a:spLocks noGrp="1"/>
          </p:cNvSpPr>
          <p:nvPr>
            <p:ph type="sldNum" sz="quarter" idx="12"/>
          </p:nvPr>
        </p:nvSpPr>
        <p:spPr>
          <a:xfrm>
            <a:off x="9226296" y="6356350"/>
            <a:ext cx="2743200" cy="365125"/>
          </a:xfrm>
        </p:spPr>
        <p:txBody>
          <a:bodyPr/>
          <a:lstStyle/>
          <a:p>
            <a:fld id="{186B1722-0194-2447-970E-5E334137925F}" type="slidenum">
              <a:rPr lang="en-US" smtClean="0">
                <a:solidFill>
                  <a:srgbClr val="041E42"/>
                </a:solidFill>
              </a:rPr>
              <a:t>22</a:t>
            </a:fld>
            <a:endParaRPr lang="en-US" dirty="0">
              <a:solidFill>
                <a:srgbClr val="041E42"/>
              </a:solidFill>
            </a:endParaRPr>
          </a:p>
        </p:txBody>
      </p:sp>
      <p:pic>
        <p:nvPicPr>
          <p:cNvPr id="13" name="Picture 12">
            <a:extLst>
              <a:ext uri="{FF2B5EF4-FFF2-40B4-BE49-F238E27FC236}">
                <a16:creationId xmlns:a16="http://schemas.microsoft.com/office/drawing/2014/main" id="{D9E2F58B-CE9F-B144-A872-3C0106DE7C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5967"/>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DC39E7CC-5ADF-054E-AA80-718E6B03F03E}"/>
              </a:ext>
            </a:extLst>
          </p:cNvPr>
          <p:cNvSpPr/>
          <p:nvPr/>
        </p:nvSpPr>
        <p:spPr>
          <a:xfrm>
            <a:off x="1" y="1"/>
            <a:ext cx="4437888" cy="6858000"/>
          </a:xfrm>
          <a:prstGeom prst="rect">
            <a:avLst/>
          </a:prstGeom>
          <a:gradFill flip="none" rotWithShape="1">
            <a:gsLst>
              <a:gs pos="0">
                <a:schemeClr val="accent1">
                  <a:lumMod val="75000"/>
                </a:schemeClr>
              </a:gs>
              <a:gs pos="71000">
                <a:srgbClr val="041E42"/>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17" name="TextBox 16">
            <a:extLst>
              <a:ext uri="{FF2B5EF4-FFF2-40B4-BE49-F238E27FC236}">
                <a16:creationId xmlns:a16="http://schemas.microsoft.com/office/drawing/2014/main" id="{61069FB8-4D20-054B-A1A4-C0005749DAEE}"/>
              </a:ext>
            </a:extLst>
          </p:cNvPr>
          <p:cNvSpPr txBox="1"/>
          <p:nvPr/>
        </p:nvSpPr>
        <p:spPr>
          <a:xfrm>
            <a:off x="476001" y="3825200"/>
            <a:ext cx="3394279" cy="369332"/>
          </a:xfrm>
          <a:prstGeom prst="rect">
            <a:avLst/>
          </a:prstGeom>
          <a:noFill/>
        </p:spPr>
        <p:txBody>
          <a:bodyPr wrap="square" rtlCol="0">
            <a:spAutoFit/>
          </a:bodyPr>
          <a:lstStyle/>
          <a:p>
            <a:r>
              <a:rPr lang="en-US" b="1" spc="300" dirty="0" err="1">
                <a:solidFill>
                  <a:schemeClr val="bg1"/>
                </a:solidFill>
                <a:latin typeface="Calibri" panose="020F0502020204030204" pitchFamily="34" charset="0"/>
                <a:cs typeface="Calibri" panose="020F0502020204030204" pitchFamily="34" charset="0"/>
              </a:rPr>
              <a:t>utep.edu</a:t>
            </a:r>
            <a:r>
              <a:rPr lang="en-US" b="1" spc="300" dirty="0">
                <a:solidFill>
                  <a:schemeClr val="bg1"/>
                </a:solidFill>
                <a:latin typeface="Calibri" panose="020F0502020204030204" pitchFamily="34" charset="0"/>
                <a:cs typeface="Calibri" panose="020F0502020204030204" pitchFamily="34" charset="0"/>
              </a:rPr>
              <a:t>/strategic-plan</a:t>
            </a:r>
          </a:p>
        </p:txBody>
      </p:sp>
      <p:sp>
        <p:nvSpPr>
          <p:cNvPr id="18" name="Title 1">
            <a:extLst>
              <a:ext uri="{FF2B5EF4-FFF2-40B4-BE49-F238E27FC236}">
                <a16:creationId xmlns:a16="http://schemas.microsoft.com/office/drawing/2014/main" id="{2F100B8C-3F67-E44E-BC21-D9448F7603C0}"/>
              </a:ext>
            </a:extLst>
          </p:cNvPr>
          <p:cNvSpPr txBox="1">
            <a:spLocks/>
          </p:cNvSpPr>
          <p:nvPr/>
        </p:nvSpPr>
        <p:spPr>
          <a:xfrm>
            <a:off x="476002" y="3207120"/>
            <a:ext cx="4603893" cy="622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Learn More</a:t>
            </a:r>
          </a:p>
        </p:txBody>
      </p:sp>
      <p:pic>
        <p:nvPicPr>
          <p:cNvPr id="24" name="Picture 23" descr="Logo&#10;&#10;Description automatically generated">
            <a:extLst>
              <a:ext uri="{FF2B5EF4-FFF2-40B4-BE49-F238E27FC236}">
                <a16:creationId xmlns:a16="http://schemas.microsoft.com/office/drawing/2014/main" id="{2E60A790-1285-714B-B998-5449C416FB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9090" y="1842054"/>
            <a:ext cx="1186329" cy="999769"/>
          </a:xfrm>
          <a:prstGeom prst="rect">
            <a:avLst/>
          </a:prstGeom>
        </p:spPr>
      </p:pic>
      <p:sp>
        <p:nvSpPr>
          <p:cNvPr id="21" name="Slide Number Placeholder 3">
            <a:extLst>
              <a:ext uri="{FF2B5EF4-FFF2-40B4-BE49-F238E27FC236}">
                <a16:creationId xmlns:a16="http://schemas.microsoft.com/office/drawing/2014/main" id="{A7397616-F05B-5B40-AC39-E96FA12F87BC}"/>
              </a:ext>
            </a:extLst>
          </p:cNvPr>
          <p:cNvSpPr txBox="1">
            <a:spLocks/>
          </p:cNvSpPr>
          <p:nvPr/>
        </p:nvSpPr>
        <p:spPr>
          <a:xfrm>
            <a:off x="9226297"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chemeClr val="bg1"/>
                </a:solidFill>
              </a:rPr>
              <a:pPr/>
              <a:t>22</a:t>
            </a:fld>
            <a:endParaRPr lang="en-US" dirty="0">
              <a:solidFill>
                <a:schemeClr val="bg1"/>
              </a:solidFill>
            </a:endParaRPr>
          </a:p>
        </p:txBody>
      </p:sp>
      <p:pic>
        <p:nvPicPr>
          <p:cNvPr id="27" name="Picture 26">
            <a:extLst>
              <a:ext uri="{FF2B5EF4-FFF2-40B4-BE49-F238E27FC236}">
                <a16:creationId xmlns:a16="http://schemas.microsoft.com/office/drawing/2014/main" id="{BC8D8A80-5923-1241-854E-B9955A12BFF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0298" y="5356806"/>
            <a:ext cx="5028187" cy="1610609"/>
          </a:xfrm>
          <a:prstGeom prst="rect">
            <a:avLst/>
          </a:prstGeom>
        </p:spPr>
      </p:pic>
    </p:spTree>
    <p:extLst>
      <p:ext uri="{BB962C8B-B14F-4D97-AF65-F5344CB8AC3E}">
        <p14:creationId xmlns:p14="http://schemas.microsoft.com/office/powerpoint/2010/main" val="2336818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A65D60D-7138-ED4F-BE97-D30FA68B10FB}"/>
              </a:ext>
            </a:extLst>
          </p:cNvPr>
          <p:cNvSpPr/>
          <p:nvPr/>
        </p:nvSpPr>
        <p:spPr>
          <a:xfrm>
            <a:off x="0" y="0"/>
            <a:ext cx="12192000" cy="5814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F3C755A2-6701-FB43-A6A8-929926F4A8B4}"/>
              </a:ext>
            </a:extLst>
          </p:cNvPr>
          <p:cNvSpPr txBox="1">
            <a:spLocks/>
          </p:cNvSpPr>
          <p:nvPr/>
        </p:nvSpPr>
        <p:spPr>
          <a:xfrm>
            <a:off x="1049482" y="1713215"/>
            <a:ext cx="9448438" cy="34315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dirty="0">
                <a:solidFill>
                  <a:srgbClr val="002060"/>
                </a:solidFill>
              </a:rPr>
              <a:t>UTEP is a comprehensive public research university that </a:t>
            </a:r>
            <a:br>
              <a:rPr lang="en-US" dirty="0">
                <a:solidFill>
                  <a:srgbClr val="002060"/>
                </a:solidFill>
              </a:rPr>
            </a:br>
            <a:r>
              <a:rPr lang="en-US" dirty="0">
                <a:solidFill>
                  <a:srgbClr val="002060"/>
                </a:solidFill>
              </a:rPr>
              <a:t>is increasing </a:t>
            </a:r>
            <a:r>
              <a:rPr lang="en-US" dirty="0">
                <a:solidFill>
                  <a:schemeClr val="accent2"/>
                </a:solidFill>
              </a:rPr>
              <a:t>access</a:t>
            </a:r>
            <a:r>
              <a:rPr lang="en-US" dirty="0">
                <a:solidFill>
                  <a:srgbClr val="002060"/>
                </a:solidFill>
              </a:rPr>
              <a:t> to </a:t>
            </a:r>
            <a:r>
              <a:rPr lang="en-US" dirty="0">
                <a:solidFill>
                  <a:schemeClr val="accent2"/>
                </a:solidFill>
              </a:rPr>
              <a:t>excellent</a:t>
            </a:r>
            <a:r>
              <a:rPr lang="en-US" dirty="0">
                <a:solidFill>
                  <a:srgbClr val="002060"/>
                </a:solidFill>
              </a:rPr>
              <a:t> higher education.</a:t>
            </a:r>
            <a:br>
              <a:rPr lang="en-US" dirty="0">
                <a:solidFill>
                  <a:srgbClr val="002060"/>
                </a:solidFill>
              </a:rPr>
            </a:br>
            <a:r>
              <a:rPr lang="en-US" dirty="0">
                <a:solidFill>
                  <a:srgbClr val="002060"/>
                </a:solidFill>
              </a:rPr>
              <a:t>We advance discovery of public value and positively </a:t>
            </a:r>
            <a:r>
              <a:rPr lang="en-US" dirty="0">
                <a:solidFill>
                  <a:schemeClr val="accent2"/>
                </a:solidFill>
              </a:rPr>
              <a:t>impact</a:t>
            </a:r>
            <a:r>
              <a:rPr lang="en-US" dirty="0">
                <a:solidFill>
                  <a:srgbClr val="002060"/>
                </a:solidFill>
              </a:rPr>
              <a:t> the health, culture, education and economy of the community we serve.</a:t>
            </a:r>
            <a:endParaRPr lang="en-US" b="1" dirty="0">
              <a:solidFill>
                <a:srgbClr val="002060"/>
              </a:solidFill>
            </a:endParaRPr>
          </a:p>
        </p:txBody>
      </p:sp>
      <p:sp>
        <p:nvSpPr>
          <p:cNvPr id="3" name="Slide Number Placeholder 2">
            <a:extLst>
              <a:ext uri="{FF2B5EF4-FFF2-40B4-BE49-F238E27FC236}">
                <a16:creationId xmlns:a16="http://schemas.microsoft.com/office/drawing/2014/main" id="{77D5FBE8-2E6C-0E46-9553-D3EE7291C866}"/>
              </a:ext>
            </a:extLst>
          </p:cNvPr>
          <p:cNvSpPr>
            <a:spLocks noGrp="1"/>
          </p:cNvSpPr>
          <p:nvPr>
            <p:ph type="sldNum" sz="quarter" idx="12"/>
          </p:nvPr>
        </p:nvSpPr>
        <p:spPr>
          <a:xfrm>
            <a:off x="9226296" y="6356350"/>
            <a:ext cx="2743200" cy="365125"/>
          </a:xfrm>
        </p:spPr>
        <p:txBody>
          <a:bodyPr/>
          <a:lstStyle/>
          <a:p>
            <a:fld id="{186B1722-0194-2447-970E-5E334137925F}" type="slidenum">
              <a:rPr lang="en-US" smtClean="0">
                <a:solidFill>
                  <a:schemeClr val="bg1"/>
                </a:solidFill>
              </a:rPr>
              <a:t>3</a:t>
            </a:fld>
            <a:endParaRPr lang="en-US" dirty="0">
              <a:solidFill>
                <a:schemeClr val="bg1"/>
              </a:solidFill>
            </a:endParaRPr>
          </a:p>
        </p:txBody>
      </p:sp>
      <p:sp>
        <p:nvSpPr>
          <p:cNvPr id="2" name="Rectangle 1">
            <a:extLst>
              <a:ext uri="{FF2B5EF4-FFF2-40B4-BE49-F238E27FC236}">
                <a16:creationId xmlns:a16="http://schemas.microsoft.com/office/drawing/2014/main" id="{CC5EAF5A-1CC3-D34A-8686-A3D3CFA566E4}"/>
              </a:ext>
            </a:extLst>
          </p:cNvPr>
          <p:cNvSpPr/>
          <p:nvPr/>
        </p:nvSpPr>
        <p:spPr>
          <a:xfrm>
            <a:off x="0" y="436418"/>
            <a:ext cx="2930236"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173628A-1B2C-454D-9BBA-33A842EEB0C4}"/>
              </a:ext>
            </a:extLst>
          </p:cNvPr>
          <p:cNvSpPr txBox="1"/>
          <p:nvPr/>
        </p:nvSpPr>
        <p:spPr>
          <a:xfrm>
            <a:off x="1049482" y="511722"/>
            <a:ext cx="2867891" cy="400110"/>
          </a:xfrm>
          <a:prstGeom prst="rect">
            <a:avLst/>
          </a:prstGeom>
          <a:noFill/>
        </p:spPr>
        <p:txBody>
          <a:bodyPr wrap="square" rtlCol="0">
            <a:spAutoFit/>
          </a:bodyPr>
          <a:lstStyle/>
          <a:p>
            <a:r>
              <a:rPr lang="en-US" sz="2000" b="1" spc="300" dirty="0">
                <a:solidFill>
                  <a:schemeClr val="bg1"/>
                </a:solidFill>
              </a:rPr>
              <a:t>MISSION</a:t>
            </a:r>
          </a:p>
        </p:txBody>
      </p:sp>
    </p:spTree>
    <p:extLst>
      <p:ext uri="{BB962C8B-B14F-4D97-AF65-F5344CB8AC3E}">
        <p14:creationId xmlns:p14="http://schemas.microsoft.com/office/powerpoint/2010/main" val="375128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A8848-8093-F648-8D56-1B23200F37D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92295" y="-1"/>
            <a:ext cx="8296655" cy="6858000"/>
          </a:xfrm>
          <a:prstGeom prst="rect">
            <a:avLst/>
          </a:prstGeom>
        </p:spPr>
      </p:pic>
      <p:sp>
        <p:nvSpPr>
          <p:cNvPr id="15" name="Rectangle 14">
            <a:extLst>
              <a:ext uri="{FF2B5EF4-FFF2-40B4-BE49-F238E27FC236}">
                <a16:creationId xmlns:a16="http://schemas.microsoft.com/office/drawing/2014/main" id="{3624BE2E-EF11-5349-B861-40C429C166E8}"/>
              </a:ext>
            </a:extLst>
          </p:cNvPr>
          <p:cNvSpPr/>
          <p:nvPr/>
        </p:nvSpPr>
        <p:spPr>
          <a:xfrm>
            <a:off x="1" y="1"/>
            <a:ext cx="3892295" cy="6858000"/>
          </a:xfrm>
          <a:prstGeom prst="rect">
            <a:avLst/>
          </a:prstGeom>
          <a:gradFill flip="none" rotWithShape="1">
            <a:gsLst>
              <a:gs pos="0">
                <a:schemeClr val="accent1">
                  <a:lumMod val="75000"/>
                </a:schemeClr>
              </a:gs>
              <a:gs pos="71000">
                <a:srgbClr val="041E42"/>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pic>
        <p:nvPicPr>
          <p:cNvPr id="16" name="Picture 15">
            <a:extLst>
              <a:ext uri="{FF2B5EF4-FFF2-40B4-BE49-F238E27FC236}">
                <a16:creationId xmlns:a16="http://schemas.microsoft.com/office/drawing/2014/main" id="{5AC79CBC-1B0F-5543-B6BB-1386AC1C45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0297" y="5356806"/>
            <a:ext cx="4482594" cy="1610609"/>
          </a:xfrm>
          <a:prstGeom prst="rect">
            <a:avLst/>
          </a:prstGeom>
        </p:spPr>
      </p:pic>
      <p:sp>
        <p:nvSpPr>
          <p:cNvPr id="5" name="Rectangle 4">
            <a:extLst>
              <a:ext uri="{FF2B5EF4-FFF2-40B4-BE49-F238E27FC236}">
                <a16:creationId xmlns:a16="http://schemas.microsoft.com/office/drawing/2014/main" id="{8291E61A-157E-9F41-ABB2-B67E565837A2}"/>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AEA7CF-23C3-D84A-9EB0-7A4F59ACD16F}"/>
              </a:ext>
            </a:extLst>
          </p:cNvPr>
          <p:cNvSpPr txBox="1"/>
          <p:nvPr/>
        </p:nvSpPr>
        <p:spPr>
          <a:xfrm>
            <a:off x="557955" y="511722"/>
            <a:ext cx="3659619" cy="400110"/>
          </a:xfrm>
          <a:prstGeom prst="rect">
            <a:avLst/>
          </a:prstGeom>
          <a:noFill/>
        </p:spPr>
        <p:txBody>
          <a:bodyPr wrap="square" rtlCol="0">
            <a:spAutoFit/>
          </a:bodyPr>
          <a:lstStyle/>
          <a:p>
            <a:r>
              <a:rPr lang="en-US" sz="2000" b="1" spc="300" dirty="0">
                <a:solidFill>
                  <a:schemeClr val="bg1"/>
                </a:solidFill>
              </a:rPr>
              <a:t>STRATEGIC ADVANTAGES</a:t>
            </a:r>
          </a:p>
        </p:txBody>
      </p:sp>
      <p:sp>
        <p:nvSpPr>
          <p:cNvPr id="8" name="TextBox 7">
            <a:extLst>
              <a:ext uri="{FF2B5EF4-FFF2-40B4-BE49-F238E27FC236}">
                <a16:creationId xmlns:a16="http://schemas.microsoft.com/office/drawing/2014/main" id="{35984247-2DE4-6D4C-BC88-8F531F27D372}"/>
              </a:ext>
            </a:extLst>
          </p:cNvPr>
          <p:cNvSpPr txBox="1"/>
          <p:nvPr/>
        </p:nvSpPr>
        <p:spPr>
          <a:xfrm>
            <a:off x="557955" y="1253873"/>
            <a:ext cx="5552896" cy="1754326"/>
          </a:xfrm>
          <a:prstGeom prst="rect">
            <a:avLst/>
          </a:prstGeom>
          <a:noFill/>
        </p:spPr>
        <p:txBody>
          <a:bodyPr wrap="square" rtlCol="0">
            <a:spAutoFit/>
          </a:bodyPr>
          <a:lstStyle/>
          <a:p>
            <a:r>
              <a:rPr lang="en-US" sz="3600" dirty="0">
                <a:solidFill>
                  <a:schemeClr val="bg1"/>
                </a:solidFill>
                <a:latin typeface="Calibri" panose="020F0502020204030204" pitchFamily="34" charset="0"/>
                <a:cs typeface="Calibri" panose="020F0502020204030204" pitchFamily="34" charset="0"/>
              </a:rPr>
              <a:t>LEVERAGE</a:t>
            </a:r>
          </a:p>
          <a:p>
            <a:r>
              <a:rPr lang="en-US" sz="3600" dirty="0">
                <a:solidFill>
                  <a:schemeClr val="bg1"/>
                </a:solidFill>
                <a:latin typeface="Calibri" panose="020F0502020204030204" pitchFamily="34" charset="0"/>
                <a:cs typeface="Calibri" panose="020F0502020204030204" pitchFamily="34" charset="0"/>
              </a:rPr>
              <a:t>OUR</a:t>
            </a:r>
          </a:p>
          <a:p>
            <a:r>
              <a:rPr lang="en-US" sz="3600" b="1" dirty="0">
                <a:solidFill>
                  <a:srgbClr val="FF8200"/>
                </a:solidFill>
                <a:latin typeface="Calibri" panose="020F0502020204030204" pitchFamily="34" charset="0"/>
                <a:cs typeface="Calibri" panose="020F0502020204030204" pitchFamily="34" charset="0"/>
              </a:rPr>
              <a:t>PLACE</a:t>
            </a:r>
          </a:p>
        </p:txBody>
      </p:sp>
      <p:pic>
        <p:nvPicPr>
          <p:cNvPr id="12" name="Picture 11" descr="Logo&#10;&#10;Description automatically generated">
            <a:extLst>
              <a:ext uri="{FF2B5EF4-FFF2-40B4-BE49-F238E27FC236}">
                <a16:creationId xmlns:a16="http://schemas.microsoft.com/office/drawing/2014/main" id="{1527D756-A015-A04D-B3D6-6B5ECA91B4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13" name="Slide Number Placeholder 3">
            <a:extLst>
              <a:ext uri="{FF2B5EF4-FFF2-40B4-BE49-F238E27FC236}">
                <a16:creationId xmlns:a16="http://schemas.microsoft.com/office/drawing/2014/main" id="{19B7702C-FE9A-1E41-8ECB-3DC023D70903}"/>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chemeClr val="bg1"/>
                </a:solidFill>
              </a:rPr>
              <a:pPr/>
              <a:t>4</a:t>
            </a:fld>
            <a:endParaRPr lang="en-US" dirty="0">
              <a:solidFill>
                <a:schemeClr val="bg1"/>
              </a:solidFill>
            </a:endParaRPr>
          </a:p>
        </p:txBody>
      </p:sp>
    </p:spTree>
    <p:extLst>
      <p:ext uri="{BB962C8B-B14F-4D97-AF65-F5344CB8AC3E}">
        <p14:creationId xmlns:p14="http://schemas.microsoft.com/office/powerpoint/2010/main" val="311471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1F59E70-5855-7A45-9ED3-88078149F7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92296" y="0"/>
            <a:ext cx="8299704" cy="6858000"/>
          </a:xfrm>
          <a:prstGeom prst="rect">
            <a:avLst/>
          </a:prstGeom>
        </p:spPr>
      </p:pic>
      <p:sp>
        <p:nvSpPr>
          <p:cNvPr id="14" name="Rectangle 13">
            <a:extLst>
              <a:ext uri="{FF2B5EF4-FFF2-40B4-BE49-F238E27FC236}">
                <a16:creationId xmlns:a16="http://schemas.microsoft.com/office/drawing/2014/main" id="{D9BDB415-75AD-2342-850C-5E0A37634FCC}"/>
              </a:ext>
            </a:extLst>
          </p:cNvPr>
          <p:cNvSpPr/>
          <p:nvPr/>
        </p:nvSpPr>
        <p:spPr>
          <a:xfrm>
            <a:off x="1" y="1"/>
            <a:ext cx="3892295" cy="6858000"/>
          </a:xfrm>
          <a:prstGeom prst="rect">
            <a:avLst/>
          </a:prstGeom>
          <a:gradFill flip="none" rotWithShape="1">
            <a:gsLst>
              <a:gs pos="0">
                <a:schemeClr val="accent1">
                  <a:lumMod val="75000"/>
                </a:schemeClr>
              </a:gs>
              <a:gs pos="71000">
                <a:srgbClr val="041E42"/>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pic>
        <p:nvPicPr>
          <p:cNvPr id="15" name="Picture 14">
            <a:extLst>
              <a:ext uri="{FF2B5EF4-FFF2-40B4-BE49-F238E27FC236}">
                <a16:creationId xmlns:a16="http://schemas.microsoft.com/office/drawing/2014/main" id="{A7A8E372-E4A2-FA4F-AA6E-F74A9C477B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0297" y="5356806"/>
            <a:ext cx="4482594" cy="1610609"/>
          </a:xfrm>
          <a:prstGeom prst="rect">
            <a:avLst/>
          </a:prstGeom>
        </p:spPr>
      </p:pic>
      <p:sp>
        <p:nvSpPr>
          <p:cNvPr id="5" name="Rectangle 4">
            <a:extLst>
              <a:ext uri="{FF2B5EF4-FFF2-40B4-BE49-F238E27FC236}">
                <a16:creationId xmlns:a16="http://schemas.microsoft.com/office/drawing/2014/main" id="{479BC671-DB49-E443-A985-3FD429B6496D}"/>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4DF3B67-629E-F54F-AF20-7AA8C9EB5E37}"/>
              </a:ext>
            </a:extLst>
          </p:cNvPr>
          <p:cNvSpPr txBox="1"/>
          <p:nvPr/>
        </p:nvSpPr>
        <p:spPr>
          <a:xfrm>
            <a:off x="557955" y="511722"/>
            <a:ext cx="3659619" cy="400110"/>
          </a:xfrm>
          <a:prstGeom prst="rect">
            <a:avLst/>
          </a:prstGeom>
          <a:noFill/>
        </p:spPr>
        <p:txBody>
          <a:bodyPr wrap="square" rtlCol="0">
            <a:spAutoFit/>
          </a:bodyPr>
          <a:lstStyle/>
          <a:p>
            <a:r>
              <a:rPr lang="en-US" sz="2000" b="1" spc="300" dirty="0">
                <a:solidFill>
                  <a:schemeClr val="bg1"/>
                </a:solidFill>
              </a:rPr>
              <a:t>STRATEGIC ADVANTAGES</a:t>
            </a:r>
          </a:p>
        </p:txBody>
      </p:sp>
      <p:pic>
        <p:nvPicPr>
          <p:cNvPr id="8" name="Picture 7" descr="Logo&#10;&#10;Description automatically generated">
            <a:extLst>
              <a:ext uri="{FF2B5EF4-FFF2-40B4-BE49-F238E27FC236}">
                <a16:creationId xmlns:a16="http://schemas.microsoft.com/office/drawing/2014/main" id="{729A5ACB-E1AA-D24C-B3B9-CC83310FF3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9" name="Slide Number Placeholder 3">
            <a:extLst>
              <a:ext uri="{FF2B5EF4-FFF2-40B4-BE49-F238E27FC236}">
                <a16:creationId xmlns:a16="http://schemas.microsoft.com/office/drawing/2014/main" id="{907D2174-7659-F84E-8B7C-FE0B7BB8ED6C}"/>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chemeClr val="bg1"/>
                </a:solidFill>
              </a:rPr>
              <a:pPr/>
              <a:t>5</a:t>
            </a:fld>
            <a:endParaRPr lang="en-US" dirty="0">
              <a:solidFill>
                <a:schemeClr val="bg1"/>
              </a:solidFill>
            </a:endParaRPr>
          </a:p>
        </p:txBody>
      </p:sp>
      <p:sp>
        <p:nvSpPr>
          <p:cNvPr id="12" name="TextBox 11">
            <a:extLst>
              <a:ext uri="{FF2B5EF4-FFF2-40B4-BE49-F238E27FC236}">
                <a16:creationId xmlns:a16="http://schemas.microsoft.com/office/drawing/2014/main" id="{15A7CD1F-4C5B-644C-A182-BBF52A0390F9}"/>
              </a:ext>
            </a:extLst>
          </p:cNvPr>
          <p:cNvSpPr txBox="1"/>
          <p:nvPr/>
        </p:nvSpPr>
        <p:spPr>
          <a:xfrm>
            <a:off x="557955" y="1253873"/>
            <a:ext cx="5552896" cy="2862322"/>
          </a:xfrm>
          <a:prstGeom prst="rect">
            <a:avLst/>
          </a:prstGeom>
          <a:noFill/>
        </p:spPr>
        <p:txBody>
          <a:bodyPr wrap="square" rtlCol="0">
            <a:spAutoFit/>
          </a:bodyPr>
          <a:lstStyle/>
          <a:p>
            <a:r>
              <a:rPr lang="en-US" sz="3600" dirty="0">
                <a:solidFill>
                  <a:schemeClr val="bg1"/>
                </a:solidFill>
                <a:latin typeface="Calibri" panose="020F0502020204030204" pitchFamily="34" charset="0"/>
                <a:cs typeface="Calibri" panose="020F0502020204030204" pitchFamily="34" charset="0"/>
              </a:rPr>
              <a:t>BUILD UPON</a:t>
            </a:r>
          </a:p>
          <a:p>
            <a:r>
              <a:rPr lang="en-US" sz="3600" dirty="0">
                <a:solidFill>
                  <a:schemeClr val="bg1"/>
                </a:solidFill>
                <a:latin typeface="Calibri" panose="020F0502020204030204" pitchFamily="34" charset="0"/>
                <a:cs typeface="Calibri" panose="020F0502020204030204" pitchFamily="34" charset="0"/>
              </a:rPr>
              <a:t>THE UNIQUE</a:t>
            </a:r>
          </a:p>
          <a:p>
            <a:r>
              <a:rPr lang="en-US" sz="3600" dirty="0">
                <a:solidFill>
                  <a:schemeClr val="bg1"/>
                </a:solidFill>
                <a:latin typeface="Calibri" panose="020F0502020204030204" pitchFamily="34" charset="0"/>
                <a:cs typeface="Calibri" panose="020F0502020204030204" pitchFamily="34" charset="0"/>
              </a:rPr>
              <a:t>DIVERSITY</a:t>
            </a:r>
          </a:p>
          <a:p>
            <a:r>
              <a:rPr lang="en-US" sz="3600" dirty="0">
                <a:solidFill>
                  <a:schemeClr val="bg1"/>
                </a:solidFill>
                <a:latin typeface="Calibri" panose="020F0502020204030204" pitchFamily="34" charset="0"/>
                <a:cs typeface="Calibri" panose="020F0502020204030204" pitchFamily="34" charset="0"/>
              </a:rPr>
              <a:t>OF OUR</a:t>
            </a:r>
          </a:p>
          <a:p>
            <a:r>
              <a:rPr lang="en-US" sz="3600" b="1" dirty="0">
                <a:solidFill>
                  <a:srgbClr val="FF8200"/>
                </a:solidFill>
                <a:latin typeface="Calibri" panose="020F0502020204030204" pitchFamily="34" charset="0"/>
                <a:cs typeface="Calibri" panose="020F0502020204030204" pitchFamily="34" charset="0"/>
              </a:rPr>
              <a:t>PEOPLE</a:t>
            </a:r>
          </a:p>
        </p:txBody>
      </p:sp>
    </p:spTree>
    <p:extLst>
      <p:ext uri="{BB962C8B-B14F-4D97-AF65-F5344CB8AC3E}">
        <p14:creationId xmlns:p14="http://schemas.microsoft.com/office/powerpoint/2010/main" val="3840036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45D5A8-C15B-4C4C-8D28-379B8C8A47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89248" y="0"/>
            <a:ext cx="8299704" cy="6858000"/>
          </a:xfrm>
          <a:prstGeom prst="rect">
            <a:avLst/>
          </a:prstGeom>
        </p:spPr>
      </p:pic>
      <p:sp>
        <p:nvSpPr>
          <p:cNvPr id="10" name="Rectangle 9">
            <a:extLst>
              <a:ext uri="{FF2B5EF4-FFF2-40B4-BE49-F238E27FC236}">
                <a16:creationId xmlns:a16="http://schemas.microsoft.com/office/drawing/2014/main" id="{9262F4BA-BABE-D046-8FF1-BBC47C424D08}"/>
              </a:ext>
            </a:extLst>
          </p:cNvPr>
          <p:cNvSpPr/>
          <p:nvPr/>
        </p:nvSpPr>
        <p:spPr>
          <a:xfrm>
            <a:off x="1" y="1"/>
            <a:ext cx="3892295" cy="6858000"/>
          </a:xfrm>
          <a:prstGeom prst="rect">
            <a:avLst/>
          </a:prstGeom>
          <a:gradFill flip="none" rotWithShape="1">
            <a:gsLst>
              <a:gs pos="0">
                <a:schemeClr val="accent1">
                  <a:lumMod val="75000"/>
                </a:schemeClr>
              </a:gs>
              <a:gs pos="71000">
                <a:srgbClr val="041E42"/>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pic>
        <p:nvPicPr>
          <p:cNvPr id="12" name="Picture 11">
            <a:extLst>
              <a:ext uri="{FF2B5EF4-FFF2-40B4-BE49-F238E27FC236}">
                <a16:creationId xmlns:a16="http://schemas.microsoft.com/office/drawing/2014/main" id="{B66AC103-9805-3344-A1FC-EA47C1005E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0297" y="5356806"/>
            <a:ext cx="4482594" cy="1610609"/>
          </a:xfrm>
          <a:prstGeom prst="rect">
            <a:avLst/>
          </a:prstGeom>
        </p:spPr>
      </p:pic>
      <p:sp>
        <p:nvSpPr>
          <p:cNvPr id="5" name="Rectangle 4">
            <a:extLst>
              <a:ext uri="{FF2B5EF4-FFF2-40B4-BE49-F238E27FC236}">
                <a16:creationId xmlns:a16="http://schemas.microsoft.com/office/drawing/2014/main" id="{056D77F2-6A98-E641-BED1-3B712E10636F}"/>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3FFF6ED-16A7-4F4A-BED3-7B401033A87B}"/>
              </a:ext>
            </a:extLst>
          </p:cNvPr>
          <p:cNvSpPr txBox="1"/>
          <p:nvPr/>
        </p:nvSpPr>
        <p:spPr>
          <a:xfrm>
            <a:off x="557955" y="511722"/>
            <a:ext cx="3659619" cy="400110"/>
          </a:xfrm>
          <a:prstGeom prst="rect">
            <a:avLst/>
          </a:prstGeom>
          <a:noFill/>
        </p:spPr>
        <p:txBody>
          <a:bodyPr wrap="square" rtlCol="0">
            <a:spAutoFit/>
          </a:bodyPr>
          <a:lstStyle/>
          <a:p>
            <a:r>
              <a:rPr lang="en-US" sz="2000" b="1" spc="300" dirty="0">
                <a:solidFill>
                  <a:schemeClr val="bg1"/>
                </a:solidFill>
              </a:rPr>
              <a:t>STRATEGIC ADVANTAGES</a:t>
            </a:r>
          </a:p>
        </p:txBody>
      </p:sp>
      <p:pic>
        <p:nvPicPr>
          <p:cNvPr id="7" name="Picture 6" descr="Logo&#10;&#10;Description automatically generated">
            <a:extLst>
              <a:ext uri="{FF2B5EF4-FFF2-40B4-BE49-F238E27FC236}">
                <a16:creationId xmlns:a16="http://schemas.microsoft.com/office/drawing/2014/main" id="{1D009413-BD2B-8D49-AF1F-5B9962EB56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9" name="TextBox 8">
            <a:extLst>
              <a:ext uri="{FF2B5EF4-FFF2-40B4-BE49-F238E27FC236}">
                <a16:creationId xmlns:a16="http://schemas.microsoft.com/office/drawing/2014/main" id="{55AA658E-AE49-FE4F-9CD0-499A199ABBDB}"/>
              </a:ext>
            </a:extLst>
          </p:cNvPr>
          <p:cNvSpPr txBox="1"/>
          <p:nvPr/>
        </p:nvSpPr>
        <p:spPr>
          <a:xfrm>
            <a:off x="557955" y="1253873"/>
            <a:ext cx="5552896" cy="2308324"/>
          </a:xfrm>
          <a:prstGeom prst="rect">
            <a:avLst/>
          </a:prstGeom>
          <a:noFill/>
        </p:spPr>
        <p:txBody>
          <a:bodyPr wrap="square" rtlCol="0">
            <a:spAutoFit/>
          </a:bodyPr>
          <a:lstStyle/>
          <a:p>
            <a:r>
              <a:rPr lang="en-US" sz="3600" dirty="0">
                <a:solidFill>
                  <a:schemeClr val="bg1"/>
                </a:solidFill>
                <a:latin typeface="Calibri" panose="020F0502020204030204" pitchFamily="34" charset="0"/>
                <a:cs typeface="Calibri" panose="020F0502020204030204" pitchFamily="34" charset="0"/>
              </a:rPr>
              <a:t>REINFORCE</a:t>
            </a:r>
          </a:p>
          <a:p>
            <a:r>
              <a:rPr lang="en-US" sz="3600" dirty="0">
                <a:solidFill>
                  <a:schemeClr val="bg1"/>
                </a:solidFill>
                <a:latin typeface="Calibri" panose="020F0502020204030204" pitchFamily="34" charset="0"/>
                <a:cs typeface="Calibri" panose="020F0502020204030204" pitchFamily="34" charset="0"/>
              </a:rPr>
              <a:t>OUR</a:t>
            </a:r>
          </a:p>
          <a:p>
            <a:r>
              <a:rPr lang="en-US" sz="3600" b="1" dirty="0">
                <a:solidFill>
                  <a:srgbClr val="FF8200"/>
                </a:solidFill>
                <a:latin typeface="Calibri" panose="020F0502020204030204" pitchFamily="34" charset="0"/>
                <a:cs typeface="Calibri" panose="020F0502020204030204" pitchFamily="34" charset="0"/>
              </a:rPr>
              <a:t>CULTURE</a:t>
            </a:r>
          </a:p>
          <a:p>
            <a:r>
              <a:rPr lang="en-US" sz="3600" dirty="0">
                <a:solidFill>
                  <a:schemeClr val="bg1"/>
                </a:solidFill>
                <a:latin typeface="Calibri" panose="020F0502020204030204" pitchFamily="34" charset="0"/>
                <a:cs typeface="Calibri" panose="020F0502020204030204" pitchFamily="34" charset="0"/>
              </a:rPr>
              <a:t>OF CARE</a:t>
            </a:r>
          </a:p>
        </p:txBody>
      </p:sp>
      <p:sp>
        <p:nvSpPr>
          <p:cNvPr id="8" name="Slide Number Placeholder 3">
            <a:extLst>
              <a:ext uri="{FF2B5EF4-FFF2-40B4-BE49-F238E27FC236}">
                <a16:creationId xmlns:a16="http://schemas.microsoft.com/office/drawing/2014/main" id="{386F2706-50B6-FE4D-840D-31DD8F5CB74B}"/>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chemeClr val="bg1"/>
                </a:solidFill>
              </a:rPr>
              <a:pPr/>
              <a:t>6</a:t>
            </a:fld>
            <a:endParaRPr lang="en-US" dirty="0">
              <a:solidFill>
                <a:schemeClr val="bg1"/>
              </a:solidFill>
            </a:endParaRPr>
          </a:p>
        </p:txBody>
      </p:sp>
    </p:spTree>
    <p:extLst>
      <p:ext uri="{BB962C8B-B14F-4D97-AF65-F5344CB8AC3E}">
        <p14:creationId xmlns:p14="http://schemas.microsoft.com/office/powerpoint/2010/main" val="2578452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222E36-E3C6-0E45-9D2D-14A7F9D83A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92296" y="0"/>
            <a:ext cx="8293608" cy="6858000"/>
          </a:xfrm>
          <a:prstGeom prst="rect">
            <a:avLst/>
          </a:prstGeom>
        </p:spPr>
      </p:pic>
      <p:sp>
        <p:nvSpPr>
          <p:cNvPr id="12" name="Rectangle 11">
            <a:extLst>
              <a:ext uri="{FF2B5EF4-FFF2-40B4-BE49-F238E27FC236}">
                <a16:creationId xmlns:a16="http://schemas.microsoft.com/office/drawing/2014/main" id="{CA0034E1-9CB4-3D43-A856-E6551C13BE35}"/>
              </a:ext>
            </a:extLst>
          </p:cNvPr>
          <p:cNvSpPr/>
          <p:nvPr/>
        </p:nvSpPr>
        <p:spPr>
          <a:xfrm>
            <a:off x="1" y="1"/>
            <a:ext cx="3892295" cy="6858000"/>
          </a:xfrm>
          <a:prstGeom prst="rect">
            <a:avLst/>
          </a:prstGeom>
          <a:gradFill flip="none" rotWithShape="1">
            <a:gsLst>
              <a:gs pos="0">
                <a:schemeClr val="accent1">
                  <a:lumMod val="75000"/>
                </a:schemeClr>
              </a:gs>
              <a:gs pos="71000">
                <a:srgbClr val="041E42"/>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pic>
        <p:nvPicPr>
          <p:cNvPr id="13" name="Picture 12">
            <a:extLst>
              <a:ext uri="{FF2B5EF4-FFF2-40B4-BE49-F238E27FC236}">
                <a16:creationId xmlns:a16="http://schemas.microsoft.com/office/drawing/2014/main" id="{63D569E2-93FE-7342-AE09-9DF1BB5A81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0297" y="5356806"/>
            <a:ext cx="4482594" cy="1610609"/>
          </a:xfrm>
          <a:prstGeom prst="rect">
            <a:avLst/>
          </a:prstGeom>
        </p:spPr>
      </p:pic>
      <p:sp>
        <p:nvSpPr>
          <p:cNvPr id="6" name="Rectangle 5">
            <a:extLst>
              <a:ext uri="{FF2B5EF4-FFF2-40B4-BE49-F238E27FC236}">
                <a16:creationId xmlns:a16="http://schemas.microsoft.com/office/drawing/2014/main" id="{C6EC0B60-2F77-2348-BFB0-365C80F55865}"/>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C1799D2-A8EA-C748-A3B5-D93C8C94821C}"/>
              </a:ext>
            </a:extLst>
          </p:cNvPr>
          <p:cNvSpPr txBox="1"/>
          <p:nvPr/>
        </p:nvSpPr>
        <p:spPr>
          <a:xfrm>
            <a:off x="557955" y="511722"/>
            <a:ext cx="3659619" cy="400110"/>
          </a:xfrm>
          <a:prstGeom prst="rect">
            <a:avLst/>
          </a:prstGeom>
          <a:noFill/>
        </p:spPr>
        <p:txBody>
          <a:bodyPr wrap="square" rtlCol="0">
            <a:spAutoFit/>
          </a:bodyPr>
          <a:lstStyle/>
          <a:p>
            <a:r>
              <a:rPr lang="en-US" sz="2000" b="1" spc="300" dirty="0">
                <a:solidFill>
                  <a:schemeClr val="bg1"/>
                </a:solidFill>
              </a:rPr>
              <a:t>STRATEGIC ADVANTAGES</a:t>
            </a:r>
          </a:p>
        </p:txBody>
      </p:sp>
      <p:pic>
        <p:nvPicPr>
          <p:cNvPr id="8" name="Picture 7" descr="Logo&#10;&#10;Description automatically generated">
            <a:extLst>
              <a:ext uri="{FF2B5EF4-FFF2-40B4-BE49-F238E27FC236}">
                <a16:creationId xmlns:a16="http://schemas.microsoft.com/office/drawing/2014/main" id="{76289182-049F-024F-A02F-B1AA007F6A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9" name="TextBox 8">
            <a:extLst>
              <a:ext uri="{FF2B5EF4-FFF2-40B4-BE49-F238E27FC236}">
                <a16:creationId xmlns:a16="http://schemas.microsoft.com/office/drawing/2014/main" id="{7C6394A9-0C39-FE40-B583-BB80CC6D4D5F}"/>
              </a:ext>
            </a:extLst>
          </p:cNvPr>
          <p:cNvSpPr txBox="1"/>
          <p:nvPr/>
        </p:nvSpPr>
        <p:spPr>
          <a:xfrm>
            <a:off x="557955" y="1253873"/>
            <a:ext cx="5552896" cy="3416320"/>
          </a:xfrm>
          <a:prstGeom prst="rect">
            <a:avLst/>
          </a:prstGeom>
          <a:noFill/>
        </p:spPr>
        <p:txBody>
          <a:bodyPr wrap="square" rtlCol="0">
            <a:spAutoFit/>
          </a:bodyPr>
          <a:lstStyle/>
          <a:p>
            <a:r>
              <a:rPr lang="en-US" sz="3600" dirty="0">
                <a:solidFill>
                  <a:schemeClr val="bg1"/>
                </a:solidFill>
                <a:latin typeface="Calibri" panose="020F0502020204030204" pitchFamily="34" charset="0"/>
                <a:cs typeface="Calibri" panose="020F0502020204030204" pitchFamily="34" charset="0"/>
              </a:rPr>
              <a:t>STRENGTHEN</a:t>
            </a:r>
          </a:p>
          <a:p>
            <a:r>
              <a:rPr lang="en-US" sz="3600" dirty="0">
                <a:solidFill>
                  <a:schemeClr val="bg1"/>
                </a:solidFill>
                <a:latin typeface="Calibri" panose="020F0502020204030204" pitchFamily="34" charset="0"/>
                <a:cs typeface="Calibri" panose="020F0502020204030204" pitchFamily="34" charset="0"/>
              </a:rPr>
              <a:t>OUR</a:t>
            </a:r>
          </a:p>
          <a:p>
            <a:r>
              <a:rPr lang="en-US" sz="3600" b="1" dirty="0">
                <a:solidFill>
                  <a:srgbClr val="FF8200"/>
                </a:solidFill>
                <a:latin typeface="Calibri" panose="020F0502020204030204" pitchFamily="34" charset="0"/>
                <a:cs typeface="Calibri" panose="020F0502020204030204" pitchFamily="34" charset="0"/>
              </a:rPr>
              <a:t>ENGAGEMENT</a:t>
            </a:r>
          </a:p>
          <a:p>
            <a:r>
              <a:rPr lang="en-US" sz="3600" dirty="0">
                <a:solidFill>
                  <a:schemeClr val="bg1"/>
                </a:solidFill>
                <a:latin typeface="Calibri" panose="020F0502020204030204" pitchFamily="34" charset="0"/>
                <a:cs typeface="Calibri" panose="020F0502020204030204" pitchFamily="34" charset="0"/>
              </a:rPr>
              <a:t>AND BUILD</a:t>
            </a:r>
          </a:p>
          <a:p>
            <a:r>
              <a:rPr lang="en-US" sz="3600" dirty="0">
                <a:solidFill>
                  <a:schemeClr val="bg1"/>
                </a:solidFill>
                <a:latin typeface="Calibri" panose="020F0502020204030204" pitchFamily="34" charset="0"/>
                <a:cs typeface="Calibri" panose="020F0502020204030204" pitchFamily="34" charset="0"/>
              </a:rPr>
              <a:t>STRONG </a:t>
            </a:r>
          </a:p>
          <a:p>
            <a:r>
              <a:rPr lang="en-US" sz="3600" dirty="0">
                <a:solidFill>
                  <a:schemeClr val="bg1"/>
                </a:solidFill>
                <a:latin typeface="Calibri" panose="020F0502020204030204" pitchFamily="34" charset="0"/>
                <a:cs typeface="Calibri" panose="020F0502020204030204" pitchFamily="34" charset="0"/>
              </a:rPr>
              <a:t>PARTNERSHIPS</a:t>
            </a:r>
          </a:p>
        </p:txBody>
      </p:sp>
      <p:sp>
        <p:nvSpPr>
          <p:cNvPr id="10" name="Slide Number Placeholder 3">
            <a:extLst>
              <a:ext uri="{FF2B5EF4-FFF2-40B4-BE49-F238E27FC236}">
                <a16:creationId xmlns:a16="http://schemas.microsoft.com/office/drawing/2014/main" id="{2EE04BD3-35DC-C241-AE8A-FDAC51006BE2}"/>
              </a:ext>
            </a:extLst>
          </p:cNvPr>
          <p:cNvSpPr txBox="1">
            <a:spLocks/>
          </p:cNvSpPr>
          <p:nvPr/>
        </p:nvSpPr>
        <p:spPr>
          <a:xfrm>
            <a:off x="922629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B1722-0194-2447-970E-5E334137925F}" type="slidenum">
              <a:rPr lang="en-US" smtClean="0">
                <a:solidFill>
                  <a:schemeClr val="bg1"/>
                </a:solidFill>
              </a:rPr>
              <a:pPr/>
              <a:t>7</a:t>
            </a:fld>
            <a:endParaRPr lang="en-US" dirty="0">
              <a:solidFill>
                <a:schemeClr val="bg1"/>
              </a:solidFill>
            </a:endParaRPr>
          </a:p>
        </p:txBody>
      </p:sp>
    </p:spTree>
    <p:extLst>
      <p:ext uri="{BB962C8B-B14F-4D97-AF65-F5344CB8AC3E}">
        <p14:creationId xmlns:p14="http://schemas.microsoft.com/office/powerpoint/2010/main" val="2022969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D6B521-9007-BF40-8B58-9848200EFA37}"/>
              </a:ext>
            </a:extLst>
          </p:cNvPr>
          <p:cNvSpPr/>
          <p:nvPr/>
        </p:nvSpPr>
        <p:spPr>
          <a:xfrm>
            <a:off x="0" y="0"/>
            <a:ext cx="12192000" cy="5814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106AAB5-CB50-EA45-94E8-B4DE1966B45F}"/>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94D6BB9-E154-4641-93D9-AD0F39D8107E}"/>
              </a:ext>
            </a:extLst>
          </p:cNvPr>
          <p:cNvSpPr txBox="1"/>
          <p:nvPr/>
        </p:nvSpPr>
        <p:spPr>
          <a:xfrm>
            <a:off x="1005383" y="511722"/>
            <a:ext cx="3527495" cy="400110"/>
          </a:xfrm>
          <a:prstGeom prst="rect">
            <a:avLst/>
          </a:prstGeom>
          <a:noFill/>
        </p:spPr>
        <p:txBody>
          <a:bodyPr wrap="square" rtlCol="0">
            <a:spAutoFit/>
          </a:bodyPr>
          <a:lstStyle/>
          <a:p>
            <a:r>
              <a:rPr lang="en-US" sz="2000" b="1" spc="300" dirty="0">
                <a:solidFill>
                  <a:schemeClr val="bg1"/>
                </a:solidFill>
              </a:rPr>
              <a:t>DEVELOPING GOALS</a:t>
            </a:r>
          </a:p>
        </p:txBody>
      </p:sp>
      <p:pic>
        <p:nvPicPr>
          <p:cNvPr id="20" name="Picture 19">
            <a:extLst>
              <a:ext uri="{FF2B5EF4-FFF2-40B4-BE49-F238E27FC236}">
                <a16:creationId xmlns:a16="http://schemas.microsoft.com/office/drawing/2014/main" id="{8F0C8EC6-C559-0A43-B4F9-A663971BCF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10032" y="1"/>
            <a:ext cx="4481968" cy="6858000"/>
          </a:xfrm>
          <a:prstGeom prst="rect">
            <a:avLst/>
          </a:prstGeom>
        </p:spPr>
      </p:pic>
      <p:sp>
        <p:nvSpPr>
          <p:cNvPr id="21" name="Slide Number Placeholder 10">
            <a:extLst>
              <a:ext uri="{FF2B5EF4-FFF2-40B4-BE49-F238E27FC236}">
                <a16:creationId xmlns:a16="http://schemas.microsoft.com/office/drawing/2014/main" id="{C569970B-337A-F945-8589-34B82F3533C4}"/>
              </a:ext>
            </a:extLst>
          </p:cNvPr>
          <p:cNvSpPr>
            <a:spLocks noGrp="1"/>
          </p:cNvSpPr>
          <p:nvPr>
            <p:ph type="sldNum" sz="quarter" idx="12"/>
          </p:nvPr>
        </p:nvSpPr>
        <p:spPr>
          <a:xfrm>
            <a:off x="9226296" y="6356350"/>
            <a:ext cx="2743200" cy="365125"/>
          </a:xfrm>
        </p:spPr>
        <p:txBody>
          <a:bodyPr rIns="91440"/>
          <a:lstStyle/>
          <a:p>
            <a:fld id="{186B1722-0194-2447-970E-5E334137925F}" type="slidenum">
              <a:rPr lang="en-US" smtClean="0">
                <a:solidFill>
                  <a:schemeClr val="bg1"/>
                </a:solidFill>
              </a:rPr>
              <a:t>8</a:t>
            </a:fld>
            <a:endParaRPr lang="en-US" dirty="0">
              <a:solidFill>
                <a:schemeClr val="bg1"/>
              </a:solidFill>
            </a:endParaRPr>
          </a:p>
        </p:txBody>
      </p:sp>
      <p:pic>
        <p:nvPicPr>
          <p:cNvPr id="22" name="Picture 21" descr="Logo&#10;&#10;Description automatically generated">
            <a:extLst>
              <a:ext uri="{FF2B5EF4-FFF2-40B4-BE49-F238E27FC236}">
                <a16:creationId xmlns:a16="http://schemas.microsoft.com/office/drawing/2014/main" id="{3A720C93-25F4-334C-BE10-16FEA80F8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sp>
        <p:nvSpPr>
          <p:cNvPr id="23" name="Subtitle 2">
            <a:extLst>
              <a:ext uri="{FF2B5EF4-FFF2-40B4-BE49-F238E27FC236}">
                <a16:creationId xmlns:a16="http://schemas.microsoft.com/office/drawing/2014/main" id="{17519B49-E889-2642-9042-5FEDCA4635DD}"/>
              </a:ext>
            </a:extLst>
          </p:cNvPr>
          <p:cNvSpPr txBox="1">
            <a:spLocks/>
          </p:cNvSpPr>
          <p:nvPr/>
        </p:nvSpPr>
        <p:spPr>
          <a:xfrm>
            <a:off x="1049482" y="1846204"/>
            <a:ext cx="6058454" cy="3361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solidFill>
                  <a:srgbClr val="002060"/>
                </a:solidFill>
              </a:rPr>
              <a:t>- Teaching, Learning and the Student</a:t>
            </a:r>
            <a:br>
              <a:rPr lang="en-US" dirty="0">
                <a:solidFill>
                  <a:srgbClr val="002060"/>
                </a:solidFill>
              </a:rPr>
            </a:br>
            <a:r>
              <a:rPr lang="en-US" dirty="0">
                <a:solidFill>
                  <a:srgbClr val="002060"/>
                </a:solidFill>
              </a:rPr>
              <a:t>  Experience</a:t>
            </a:r>
          </a:p>
          <a:p>
            <a:pPr marL="0" indent="0">
              <a:lnSpc>
                <a:spcPct val="150000"/>
              </a:lnSpc>
              <a:buNone/>
            </a:pPr>
            <a:r>
              <a:rPr lang="en-US" dirty="0">
                <a:solidFill>
                  <a:srgbClr val="002060"/>
                </a:solidFill>
              </a:rPr>
              <a:t>- Advance Discovery</a:t>
            </a:r>
          </a:p>
          <a:p>
            <a:pPr marL="0" indent="0">
              <a:lnSpc>
                <a:spcPct val="150000"/>
              </a:lnSpc>
              <a:buNone/>
            </a:pPr>
            <a:r>
              <a:rPr lang="en-US" dirty="0">
                <a:solidFill>
                  <a:srgbClr val="002060"/>
                </a:solidFill>
              </a:rPr>
              <a:t>- Community Impact and Public Service</a:t>
            </a:r>
          </a:p>
          <a:p>
            <a:pPr marL="0" indent="0">
              <a:lnSpc>
                <a:spcPct val="150000"/>
              </a:lnSpc>
              <a:buNone/>
            </a:pPr>
            <a:r>
              <a:rPr lang="en-US" dirty="0">
                <a:solidFill>
                  <a:srgbClr val="002060"/>
                </a:solidFill>
              </a:rPr>
              <a:t>- Shape the Future of Higher Education</a:t>
            </a:r>
          </a:p>
        </p:txBody>
      </p:sp>
    </p:spTree>
    <p:extLst>
      <p:ext uri="{BB962C8B-B14F-4D97-AF65-F5344CB8AC3E}">
        <p14:creationId xmlns:p14="http://schemas.microsoft.com/office/powerpoint/2010/main" val="3793604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ky, outdoor, mountain, person&#10;&#10;Description automatically generated">
            <a:extLst>
              <a:ext uri="{FF2B5EF4-FFF2-40B4-BE49-F238E27FC236}">
                <a16:creationId xmlns:a16="http://schemas.microsoft.com/office/drawing/2014/main" id="{2320A7D0-AA8D-AC4F-9238-C036E5FBC1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88952" cy="6858000"/>
          </a:xfrm>
          <a:prstGeom prst="rect">
            <a:avLst/>
          </a:prstGeom>
        </p:spPr>
      </p:pic>
      <p:sp>
        <p:nvSpPr>
          <p:cNvPr id="5" name="Rectangle 4">
            <a:extLst>
              <a:ext uri="{FF2B5EF4-FFF2-40B4-BE49-F238E27FC236}">
                <a16:creationId xmlns:a16="http://schemas.microsoft.com/office/drawing/2014/main" id="{743E697C-66FD-1E4E-A5EF-7DBFFE34C242}"/>
              </a:ext>
            </a:extLst>
          </p:cNvPr>
          <p:cNvSpPr/>
          <p:nvPr/>
        </p:nvSpPr>
        <p:spPr>
          <a:xfrm>
            <a:off x="-1" y="436418"/>
            <a:ext cx="4217575" cy="55071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869AEBE-0847-CD49-9F61-AEA5CCBE6ED5}"/>
              </a:ext>
            </a:extLst>
          </p:cNvPr>
          <p:cNvSpPr txBox="1"/>
          <p:nvPr/>
        </p:nvSpPr>
        <p:spPr>
          <a:xfrm>
            <a:off x="973714" y="511722"/>
            <a:ext cx="3243860" cy="400110"/>
          </a:xfrm>
          <a:prstGeom prst="rect">
            <a:avLst/>
          </a:prstGeom>
          <a:noFill/>
        </p:spPr>
        <p:txBody>
          <a:bodyPr wrap="square" rtlCol="0">
            <a:spAutoFit/>
          </a:bodyPr>
          <a:lstStyle/>
          <a:p>
            <a:r>
              <a:rPr lang="en-US" sz="2000" b="1" spc="300" dirty="0">
                <a:solidFill>
                  <a:schemeClr val="bg1"/>
                </a:solidFill>
              </a:rPr>
              <a:t>STRATEGIC GOALS</a:t>
            </a:r>
          </a:p>
        </p:txBody>
      </p:sp>
      <p:sp>
        <p:nvSpPr>
          <p:cNvPr id="9" name="Rectangle 8">
            <a:extLst>
              <a:ext uri="{FF2B5EF4-FFF2-40B4-BE49-F238E27FC236}">
                <a16:creationId xmlns:a16="http://schemas.microsoft.com/office/drawing/2014/main" id="{BEA48D8B-4B00-A64C-A9C5-C2CCCBE7B269}"/>
              </a:ext>
            </a:extLst>
          </p:cNvPr>
          <p:cNvSpPr/>
          <p:nvPr/>
        </p:nvSpPr>
        <p:spPr>
          <a:xfrm>
            <a:off x="7221832" y="1977887"/>
            <a:ext cx="4970167" cy="4880113"/>
          </a:xfrm>
          <a:prstGeom prst="rect">
            <a:avLst/>
          </a:prstGeom>
          <a:solidFill>
            <a:srgbClr val="041E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1E42"/>
              </a:solidFill>
            </a:endParaRPr>
          </a:p>
        </p:txBody>
      </p:sp>
      <p:sp>
        <p:nvSpPr>
          <p:cNvPr id="10" name="TextBox 9">
            <a:extLst>
              <a:ext uri="{FF2B5EF4-FFF2-40B4-BE49-F238E27FC236}">
                <a16:creationId xmlns:a16="http://schemas.microsoft.com/office/drawing/2014/main" id="{29492A08-DEF0-1B4C-879E-87B6F5AD51E0}"/>
              </a:ext>
            </a:extLst>
          </p:cNvPr>
          <p:cNvSpPr txBox="1"/>
          <p:nvPr/>
        </p:nvSpPr>
        <p:spPr>
          <a:xfrm>
            <a:off x="7444409" y="2186609"/>
            <a:ext cx="1431234" cy="369332"/>
          </a:xfrm>
          <a:prstGeom prst="rect">
            <a:avLst/>
          </a:prstGeom>
          <a:noFill/>
        </p:spPr>
        <p:txBody>
          <a:bodyPr wrap="square" rtlCol="0">
            <a:spAutoFit/>
          </a:bodyPr>
          <a:lstStyle/>
          <a:p>
            <a:r>
              <a:rPr lang="en-US" b="1" spc="300" dirty="0">
                <a:solidFill>
                  <a:schemeClr val="bg1"/>
                </a:solidFill>
                <a:latin typeface="Calibri" panose="020F0502020204030204" pitchFamily="34" charset="0"/>
                <a:cs typeface="Calibri" panose="020F0502020204030204" pitchFamily="34" charset="0"/>
              </a:rPr>
              <a:t>GOAL 1</a:t>
            </a:r>
          </a:p>
        </p:txBody>
      </p:sp>
      <p:sp>
        <p:nvSpPr>
          <p:cNvPr id="7" name="Title 1">
            <a:extLst>
              <a:ext uri="{FF2B5EF4-FFF2-40B4-BE49-F238E27FC236}">
                <a16:creationId xmlns:a16="http://schemas.microsoft.com/office/drawing/2014/main" id="{E4C2352D-35C7-E749-87EF-56DF3592E216}"/>
              </a:ext>
            </a:extLst>
          </p:cNvPr>
          <p:cNvSpPr txBox="1">
            <a:spLocks/>
          </p:cNvSpPr>
          <p:nvPr/>
        </p:nvSpPr>
        <p:spPr>
          <a:xfrm>
            <a:off x="7444409" y="2555941"/>
            <a:ext cx="4603893" cy="103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8200"/>
                </a:solidFill>
                <a:latin typeface="+mn-lt"/>
                <a:cs typeface="Calibri"/>
              </a:rPr>
              <a:t>Teaching, Learning And </a:t>
            </a:r>
            <a:br>
              <a:rPr lang="en-US" sz="3200" b="1" dirty="0">
                <a:solidFill>
                  <a:srgbClr val="FF8200"/>
                </a:solidFill>
                <a:latin typeface="+mn-lt"/>
                <a:cs typeface="Calibri"/>
              </a:rPr>
            </a:br>
            <a:r>
              <a:rPr lang="en-US" sz="3200" b="1" dirty="0">
                <a:solidFill>
                  <a:srgbClr val="FF8200"/>
                </a:solidFill>
                <a:latin typeface="+mn-lt"/>
                <a:cs typeface="Calibri"/>
              </a:rPr>
              <a:t>The Student Experience</a:t>
            </a:r>
          </a:p>
        </p:txBody>
      </p:sp>
      <p:sp>
        <p:nvSpPr>
          <p:cNvPr id="8" name="Content Placeholder 5">
            <a:extLst>
              <a:ext uri="{FF2B5EF4-FFF2-40B4-BE49-F238E27FC236}">
                <a16:creationId xmlns:a16="http://schemas.microsoft.com/office/drawing/2014/main" id="{C8F2AFD9-9EC5-5847-9720-B4DE28892B1C}"/>
              </a:ext>
            </a:extLst>
          </p:cNvPr>
          <p:cNvSpPr txBox="1">
            <a:spLocks/>
          </p:cNvSpPr>
          <p:nvPr/>
        </p:nvSpPr>
        <p:spPr>
          <a:xfrm>
            <a:off x="7444409" y="3864101"/>
            <a:ext cx="4103345" cy="1562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latin typeface="Calibri" panose="020F0502020204030204" pitchFamily="34" charset="0"/>
                <a:cs typeface="Calibri" panose="020F0502020204030204" pitchFamily="34" charset="0"/>
              </a:rPr>
              <a:t>Provide students an excellent and engaged education in an inclusive university that builds on student strengths and demonstrates a culture of care.</a:t>
            </a:r>
            <a:endParaRPr lang="en-US" sz="2000" dirty="0">
              <a:solidFill>
                <a:schemeClr val="bg1"/>
              </a:solidFill>
            </a:endParaRPr>
          </a:p>
        </p:txBody>
      </p:sp>
      <p:pic>
        <p:nvPicPr>
          <p:cNvPr id="12" name="Picture 11" descr="Logo&#10;&#10;Description automatically generated">
            <a:extLst>
              <a:ext uri="{FF2B5EF4-FFF2-40B4-BE49-F238E27FC236}">
                <a16:creationId xmlns:a16="http://schemas.microsoft.com/office/drawing/2014/main" id="{39793A6E-F4D4-334F-BD8B-A7BF2D13ED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55" y="6118654"/>
            <a:ext cx="523339" cy="441040"/>
          </a:xfrm>
          <a:prstGeom prst="rect">
            <a:avLst/>
          </a:prstGeom>
        </p:spPr>
      </p:pic>
      <p:pic>
        <p:nvPicPr>
          <p:cNvPr id="13" name="Picture 12">
            <a:extLst>
              <a:ext uri="{FF2B5EF4-FFF2-40B4-BE49-F238E27FC236}">
                <a16:creationId xmlns:a16="http://schemas.microsoft.com/office/drawing/2014/main" id="{7674C323-95CB-D244-A561-4A1A60CB20E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1125272">
            <a:off x="7127238" y="5551046"/>
            <a:ext cx="7501863" cy="1610609"/>
          </a:xfrm>
          <a:prstGeom prst="rect">
            <a:avLst/>
          </a:prstGeom>
        </p:spPr>
      </p:pic>
      <p:sp>
        <p:nvSpPr>
          <p:cNvPr id="4" name="Slide Number Placeholder 3">
            <a:extLst>
              <a:ext uri="{FF2B5EF4-FFF2-40B4-BE49-F238E27FC236}">
                <a16:creationId xmlns:a16="http://schemas.microsoft.com/office/drawing/2014/main" id="{38F89BEA-E684-C046-B29F-41BBB9FE447C}"/>
              </a:ext>
            </a:extLst>
          </p:cNvPr>
          <p:cNvSpPr>
            <a:spLocks noGrp="1"/>
          </p:cNvSpPr>
          <p:nvPr>
            <p:ph type="sldNum" sz="quarter" idx="12"/>
          </p:nvPr>
        </p:nvSpPr>
        <p:spPr>
          <a:xfrm>
            <a:off x="9226296" y="6356350"/>
            <a:ext cx="2743200" cy="365125"/>
          </a:xfrm>
        </p:spPr>
        <p:txBody>
          <a:bodyPr/>
          <a:lstStyle/>
          <a:p>
            <a:fld id="{186B1722-0194-2447-970E-5E334137925F}" type="slidenum">
              <a:rPr lang="en-US" smtClean="0">
                <a:solidFill>
                  <a:schemeClr val="bg1"/>
                </a:solidFill>
              </a:rPr>
              <a:t>9</a:t>
            </a:fld>
            <a:endParaRPr lang="en-US" dirty="0">
              <a:solidFill>
                <a:schemeClr val="bg1"/>
              </a:solidFill>
            </a:endParaRPr>
          </a:p>
        </p:txBody>
      </p:sp>
    </p:spTree>
    <p:extLst>
      <p:ext uri="{BB962C8B-B14F-4D97-AF65-F5344CB8AC3E}">
        <p14:creationId xmlns:p14="http://schemas.microsoft.com/office/powerpoint/2010/main" val="821010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sid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6C22E7631D37D49B5EDC2866DA23D37" ma:contentTypeVersion="9" ma:contentTypeDescription="Create a new document." ma:contentTypeScope="" ma:versionID="664c8e067d976febf1895eda31e1dd68">
  <xsd:schema xmlns:xsd="http://www.w3.org/2001/XMLSchema" xmlns:xs="http://www.w3.org/2001/XMLSchema" xmlns:p="http://schemas.microsoft.com/office/2006/metadata/properties" xmlns:ns3="1112884e-aec5-404f-b5fb-9653037d22d9" targetNamespace="http://schemas.microsoft.com/office/2006/metadata/properties" ma:root="true" ma:fieldsID="bcb511b74be63f4e9e4c9d225e1a5a89" ns3:_="">
    <xsd:import namespace="1112884e-aec5-404f-b5fb-9653037d22d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12884e-aec5-404f-b5fb-9653037d22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704686-E3C9-410C-8D62-357C23B1A4AB}">
  <ds:schemaRefs>
    <ds:schemaRef ds:uri="http://schemas.microsoft.com/sharepoint/v3/contenttype/forms"/>
  </ds:schemaRefs>
</ds:datastoreItem>
</file>

<file path=customXml/itemProps2.xml><?xml version="1.0" encoding="utf-8"?>
<ds:datastoreItem xmlns:ds="http://schemas.openxmlformats.org/officeDocument/2006/customXml" ds:itemID="{B1D0EE6C-FBC3-4BAD-862E-CB6A40AD3E0F}">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1112884e-aec5-404f-b5fb-9653037d22d9"/>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E562A2FB-40DF-4602-AA1E-D79B56F5C9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12884e-aec5-404f-b5fb-9653037d22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12210</TotalTime>
  <Words>1239</Words>
  <Application>Microsoft Macintosh PowerPoint</Application>
  <PresentationFormat>Widescreen</PresentationFormat>
  <Paragraphs>243</Paragraphs>
  <Slides>22</Slides>
  <Notes>22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Arial</vt:lpstr>
      <vt:lpstr>Calibri</vt:lpstr>
      <vt:lpstr>Calibri Light</vt:lpstr>
      <vt:lpstr>Office Theme</vt:lpstr>
      <vt:lpstr>Inside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21ST – CENTURY CURRICULUM LISTENING SESSION</dc:title>
  <dc:creator>Calleja, Jorge I</dc:creator>
  <cp:lastModifiedBy>Crawford, Jennifer W</cp:lastModifiedBy>
  <cp:revision>130</cp:revision>
  <dcterms:created xsi:type="dcterms:W3CDTF">2020-06-15T19:22:03Z</dcterms:created>
  <dcterms:modified xsi:type="dcterms:W3CDTF">2021-04-08T22:43:46Z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0x01010066C22E7631D37D49B5EDC2866DA23D37</vt:lpwstr>
  </property>
</Properties>
</file>