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70" r:id="rId15"/>
    <p:sldId id="271" r:id="rId16"/>
    <p:sldId id="267" r:id="rId17"/>
    <p:sldId id="272" r:id="rId18"/>
    <p:sldId id="268" r:id="rId19"/>
    <p:sldId id="273" r:id="rId20"/>
    <p:sldId id="269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922"/>
    <a:srgbClr val="EE6C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9698DE-BC01-DFBD-3511-B937DDE6D201}" v="16" dt="2024-03-27T20:07:15.8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38AF4-9964-0F4E-B442-FA55184EA3D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A2397-AA55-2942-8C14-B2F87657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8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A2397-AA55-2942-8C14-B2F876574E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2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2FA6-2B68-8C41-BC05-CC9358312B2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639F-CB9B-D24D-9C52-E441A6EDC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5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2FA6-2B68-8C41-BC05-CC9358312B2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639F-CB9B-D24D-9C52-E441A6EDC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8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2FA6-2B68-8C41-BC05-CC9358312B2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639F-CB9B-D24D-9C52-E441A6EDC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2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2FA6-2B68-8C41-BC05-CC9358312B2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639F-CB9B-D24D-9C52-E441A6EDC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2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2FA6-2B68-8C41-BC05-CC9358312B2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639F-CB9B-D24D-9C52-E441A6EDC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40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2FA6-2B68-8C41-BC05-CC9358312B2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639F-CB9B-D24D-9C52-E441A6EDC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7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2FA6-2B68-8C41-BC05-CC9358312B2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639F-CB9B-D24D-9C52-E441A6EDC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8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2FA6-2B68-8C41-BC05-CC9358312B2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639F-CB9B-D24D-9C52-E441A6EDC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2FA6-2B68-8C41-BC05-CC9358312B2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639F-CB9B-D24D-9C52-E441A6EDC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2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2FA6-2B68-8C41-BC05-CC9358312B2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639F-CB9B-D24D-9C52-E441A6EDC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7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2FA6-2B68-8C41-BC05-CC9358312B2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639F-CB9B-D24D-9C52-E441A6EDC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0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2FA6-2B68-8C41-BC05-CC9358312B2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4639F-CB9B-D24D-9C52-E441A6EDC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1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tep.edu/student-affairs/sga/documents/appropriation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tep.edu/student-affairs/sga/documents/appropriation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GA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5421" y="-1257579"/>
            <a:ext cx="9823452" cy="92526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411" y="352863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4800">
                <a:solidFill>
                  <a:schemeClr val="bg1">
                    <a:lumMod val="50000"/>
                  </a:schemeClr>
                </a:solidFill>
                <a:latin typeface="Antonio Regular"/>
                <a:cs typeface="Antonio Regular"/>
              </a:rPr>
              <a:t>APPROPRIATIONS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411" y="4758477"/>
            <a:ext cx="6400800" cy="1752600"/>
          </a:xfrm>
        </p:spPr>
        <p:txBody>
          <a:bodyPr/>
          <a:lstStyle/>
          <a:p>
            <a:pPr algn="l"/>
            <a:r>
              <a:rPr lang="en-US"/>
              <a:t>A GUIDE TO RECEIVING FUNDING</a:t>
            </a:r>
          </a:p>
        </p:txBody>
      </p:sp>
      <p:pic>
        <p:nvPicPr>
          <p:cNvPr id="6" name="Picture 5" descr="WhatsApp Image 2017-06-21 at 3.04.53 PM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1" y="2674472"/>
            <a:ext cx="2670318" cy="107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822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GA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941" y="-224118"/>
            <a:ext cx="6858000" cy="70970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715" y="72893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5400">
                <a:solidFill>
                  <a:schemeClr val="bg1">
                    <a:lumMod val="50000"/>
                  </a:schemeClr>
                </a:solidFill>
                <a:latin typeface="Antonio Bold"/>
                <a:cs typeface="Antonio Bold"/>
              </a:rPr>
              <a:t>STEP 3: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715" y="1913958"/>
            <a:ext cx="6400800" cy="1752600"/>
          </a:xfrm>
        </p:spPr>
        <p:txBody>
          <a:bodyPr/>
          <a:lstStyle/>
          <a:p>
            <a:pPr algn="l"/>
            <a:r>
              <a:rPr lang="en-US">
                <a:cs typeface="Antonio Light"/>
              </a:rPr>
              <a:t>ATTEND APPROPRIATIONS COMMITTEE MEETING</a:t>
            </a:r>
          </a:p>
          <a:p>
            <a:pPr algn="l"/>
            <a:r>
              <a:rPr lang="en-US" sz="2400">
                <a:cs typeface="Antonio Light"/>
              </a:rPr>
              <a:t>(1</a:t>
            </a:r>
            <a:r>
              <a:rPr lang="en-US" sz="2400" baseline="30000">
                <a:cs typeface="Antonio Light"/>
              </a:rPr>
              <a:t>st</a:t>
            </a:r>
            <a:r>
              <a:rPr lang="en-US" sz="2400">
                <a:cs typeface="Antonio Light"/>
              </a:rPr>
              <a:t> reading)</a:t>
            </a:r>
          </a:p>
        </p:txBody>
      </p:sp>
    </p:spTree>
    <p:extLst>
      <p:ext uri="{BB962C8B-B14F-4D97-AF65-F5344CB8AC3E}">
        <p14:creationId xmlns:p14="http://schemas.microsoft.com/office/powerpoint/2010/main" val="3366815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1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accent6"/>
                </a:solidFill>
                <a:latin typeface="Antonio Regular"/>
                <a:cs typeface="Antonio Regular"/>
              </a:rPr>
              <a:t>THE APPROPRIATIONS COMMITTEE: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009" y="1691341"/>
            <a:ext cx="8229600" cy="4525963"/>
          </a:xfrm>
          <a:ln>
            <a:noFill/>
          </a:ln>
        </p:spPr>
        <p:txBody>
          <a:bodyPr/>
          <a:lstStyle/>
          <a:p>
            <a:pPr>
              <a:buClr>
                <a:schemeClr val="accent6"/>
              </a:buClr>
            </a:pPr>
            <a:r>
              <a:rPr lang="en-US" sz="2800" b="1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Light"/>
                <a:cs typeface="Abadi MT Condensed Light"/>
              </a:rPr>
              <a:t>The committee consists of your elected SGA senators. They help students and/or organizations with bills while ensuring that bills adhere to the appropriation guidelines. After review, the committee also proposes appropriate legislation to the Senate.</a:t>
            </a:r>
          </a:p>
          <a:p>
            <a:pPr>
              <a:buClr>
                <a:schemeClr val="accent6"/>
              </a:buClr>
            </a:pPr>
            <a:endParaRPr lang="en-US" sz="2800" b="1">
              <a:solidFill>
                <a:srgbClr val="595959"/>
              </a:solidFill>
              <a:latin typeface="Abadi MT Condensed Light"/>
              <a:cs typeface="Abadi MT Condensed Light"/>
            </a:endParaRPr>
          </a:p>
          <a:p>
            <a:pPr>
              <a:buClr>
                <a:schemeClr val="accent6"/>
              </a:buClr>
            </a:pPr>
            <a:endParaRPr lang="en-US" sz="2800" b="1">
              <a:solidFill>
                <a:srgbClr val="595959"/>
              </a:solidFill>
              <a:latin typeface="Abadi MT Condensed Light"/>
              <a:cs typeface="Abadi MT Condensed Light"/>
            </a:endParaRPr>
          </a:p>
          <a:p>
            <a:pPr>
              <a:buClr>
                <a:schemeClr val="accent6"/>
              </a:buClr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572082">
            <a:off x="-536656" y="5726402"/>
            <a:ext cx="9420748" cy="3923808"/>
          </a:xfrm>
          <a:prstGeom prst="rect">
            <a:avLst/>
          </a:prstGeom>
          <a:solidFill>
            <a:srgbClr val="EE6C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6350334">
            <a:off x="5381829" y="3895848"/>
            <a:ext cx="4482151" cy="3805170"/>
          </a:xfrm>
          <a:prstGeom prst="rtTriangle">
            <a:avLst/>
          </a:prstGeom>
          <a:solidFill>
            <a:srgbClr val="06092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96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168"/>
            <a:ext cx="8229600" cy="1143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6"/>
                </a:solidFill>
                <a:latin typeface="Antonio Regular"/>
                <a:cs typeface="Antonio Regular"/>
              </a:rPr>
              <a:t>WHAT TO EXPECT: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009" y="1541931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pPr>
              <a:buClr>
                <a:schemeClr val="accent6"/>
              </a:buClr>
            </a:pPr>
            <a:r>
              <a:rPr lang="en-US" sz="2400" b="1">
                <a:solidFill>
                  <a:srgbClr val="595959"/>
                </a:solidFill>
                <a:latin typeface="Abadi MT Condensed Light"/>
                <a:cs typeface="Abadi MT Condensed Light"/>
              </a:rPr>
              <a:t>Be prepared to answer questions regarding your bill during this meeting, including but not limited to</a:t>
            </a:r>
          </a:p>
          <a:p>
            <a:pPr lvl="2">
              <a:buClr>
                <a:schemeClr val="accent6"/>
              </a:buClr>
            </a:pPr>
            <a:r>
              <a:rPr lang="en-US" b="1">
                <a:solidFill>
                  <a:srgbClr val="595959"/>
                </a:solidFill>
                <a:latin typeface="Abadi MT Condensed Light"/>
                <a:cs typeface="Abadi MT Condensed Light"/>
              </a:rPr>
              <a:t>Documentation of the event, including itinerary</a:t>
            </a:r>
          </a:p>
          <a:p>
            <a:pPr lvl="2">
              <a:buClr>
                <a:schemeClr val="accent6"/>
              </a:buClr>
            </a:pPr>
            <a:r>
              <a:rPr lang="en-US" b="1">
                <a:solidFill>
                  <a:srgbClr val="595959"/>
                </a:solidFill>
                <a:latin typeface="Abadi MT Condensed Light"/>
                <a:cs typeface="Abadi MT Condensed Light"/>
              </a:rPr>
              <a:t>Funds acquired</a:t>
            </a:r>
          </a:p>
          <a:p>
            <a:pPr lvl="2">
              <a:buClr>
                <a:schemeClr val="accent6"/>
              </a:buClr>
            </a:pPr>
            <a:r>
              <a:rPr lang="en-US" b="1">
                <a:solidFill>
                  <a:srgbClr val="595959"/>
                </a:solidFill>
                <a:latin typeface="Abadi MT Condensed Light"/>
                <a:cs typeface="Abadi MT Condensed Light"/>
              </a:rPr>
              <a:t>Estimate of anticipated funds</a:t>
            </a:r>
            <a:endParaRPr lang="en-US" sz="2800" b="1">
              <a:solidFill>
                <a:srgbClr val="595959"/>
              </a:solidFill>
              <a:latin typeface="Abadi MT Condensed Light"/>
              <a:cs typeface="Abadi MT Condensed Light"/>
            </a:endParaRPr>
          </a:p>
          <a:p>
            <a:pPr marL="342900" lvl="2" indent="-342900">
              <a:buClr>
                <a:schemeClr val="accent6"/>
              </a:buClr>
            </a:pPr>
            <a:r>
              <a:rPr lang="en-US" b="1">
                <a:solidFill>
                  <a:srgbClr val="595959"/>
                </a:solidFill>
                <a:latin typeface="Abadi MT Condensed Light"/>
                <a:cs typeface="Abadi MT Condensed Light"/>
              </a:rPr>
              <a:t>In the event that the student/organization representative is not present at this meeting, the committee will allow the bill to be read at the following Appropriations Committee meeting.</a:t>
            </a:r>
          </a:p>
          <a:p>
            <a:pPr>
              <a:buClr>
                <a:schemeClr val="accent6"/>
              </a:buClr>
            </a:pPr>
            <a:endParaRPr lang="en-US" sz="2800" b="1">
              <a:solidFill>
                <a:srgbClr val="595959"/>
              </a:solidFill>
              <a:latin typeface="Abadi MT Condensed Light"/>
              <a:cs typeface="Abadi MT Condensed Light"/>
            </a:endParaRPr>
          </a:p>
          <a:p>
            <a:pPr>
              <a:buClr>
                <a:schemeClr val="accent6"/>
              </a:buClr>
            </a:pPr>
            <a:endParaRPr lang="en-US" sz="2800">
              <a:solidFill>
                <a:srgbClr val="595959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6" name="Rectangle 5"/>
          <p:cNvSpPr/>
          <p:nvPr/>
        </p:nvSpPr>
        <p:spPr>
          <a:xfrm rot="572082">
            <a:off x="-536656" y="5726402"/>
            <a:ext cx="9420748" cy="3923808"/>
          </a:xfrm>
          <a:prstGeom prst="rect">
            <a:avLst/>
          </a:prstGeom>
          <a:solidFill>
            <a:srgbClr val="EE6C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6350334">
            <a:off x="5381829" y="3895848"/>
            <a:ext cx="4482151" cy="3805170"/>
          </a:xfrm>
          <a:prstGeom prst="rtTriangle">
            <a:avLst/>
          </a:prstGeom>
          <a:solidFill>
            <a:srgbClr val="06092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42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GA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941" y="-224118"/>
            <a:ext cx="6858000" cy="70970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715" y="72893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5400">
                <a:solidFill>
                  <a:schemeClr val="bg1">
                    <a:lumMod val="50000"/>
                  </a:schemeClr>
                </a:solidFill>
                <a:latin typeface="Antonio Bold"/>
                <a:cs typeface="Antonio Bold"/>
              </a:rPr>
              <a:t>STEP 4: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715" y="1913958"/>
            <a:ext cx="6400800" cy="1752600"/>
          </a:xfrm>
        </p:spPr>
        <p:txBody>
          <a:bodyPr/>
          <a:lstStyle/>
          <a:p>
            <a:pPr algn="l"/>
            <a:r>
              <a:rPr lang="en-US">
                <a:cs typeface="Antonio Light"/>
              </a:rPr>
              <a:t>ATTEND SGA SENATE MEETING</a:t>
            </a:r>
          </a:p>
          <a:p>
            <a:pPr algn="l"/>
            <a:r>
              <a:rPr lang="en-US" sz="2400">
                <a:cs typeface="Antonio Light"/>
              </a:rPr>
              <a:t>(2</a:t>
            </a:r>
            <a:r>
              <a:rPr lang="en-US" sz="2400" baseline="30000">
                <a:cs typeface="Antonio Light"/>
              </a:rPr>
              <a:t>nd</a:t>
            </a:r>
            <a:r>
              <a:rPr lang="en-US" sz="2400">
                <a:cs typeface="Antonio Light"/>
              </a:rPr>
              <a:t> reading)</a:t>
            </a:r>
          </a:p>
        </p:txBody>
      </p:sp>
    </p:spTree>
    <p:extLst>
      <p:ext uri="{BB962C8B-B14F-4D97-AF65-F5344CB8AC3E}">
        <p14:creationId xmlns:p14="http://schemas.microsoft.com/office/powerpoint/2010/main" val="1774153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168"/>
            <a:ext cx="8229600" cy="1143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6"/>
                </a:solidFill>
                <a:latin typeface="Antonio Regular"/>
                <a:cs typeface="Antonio Regular"/>
              </a:rPr>
              <a:t>WHAT TO EXPECT: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009" y="1691341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pPr>
              <a:buClr>
                <a:schemeClr val="accent6"/>
              </a:buClr>
            </a:pPr>
            <a:r>
              <a:rPr lang="en-US" sz="2800" b="1">
                <a:solidFill>
                  <a:srgbClr val="595959"/>
                </a:solidFill>
                <a:latin typeface="Abadi MT Condensed Light"/>
                <a:cs typeface="Abadi MT Condensed Light"/>
              </a:rPr>
              <a:t>Bill should pass after second reading</a:t>
            </a:r>
          </a:p>
          <a:p>
            <a:pPr lvl="1">
              <a:buClr>
                <a:schemeClr val="accent6"/>
              </a:buClr>
            </a:pPr>
            <a:r>
              <a:rPr lang="en-US" sz="2000" b="1" u="sng">
                <a:solidFill>
                  <a:srgbClr val="595959"/>
                </a:solidFill>
                <a:latin typeface="Abadi MT Condensed Light"/>
                <a:cs typeface="Abadi MT Condensed Light"/>
              </a:rPr>
              <a:t>Student/Organization or representative cannot be absent the day of the SGA Senate session in which the bill is to be read</a:t>
            </a:r>
          </a:p>
          <a:p>
            <a:pPr>
              <a:buClr>
                <a:schemeClr val="accent6"/>
              </a:buClr>
            </a:pPr>
            <a:r>
              <a:rPr lang="en-US" sz="2800" b="1">
                <a:solidFill>
                  <a:srgbClr val="595959"/>
                </a:solidFill>
                <a:latin typeface="Abadi MT Condensed Light"/>
                <a:cs typeface="Abadi MT Condensed Light"/>
              </a:rPr>
              <a:t>If the representative is absent the bill will die on the Senate floor.</a:t>
            </a:r>
          </a:p>
          <a:p>
            <a:pPr>
              <a:buClr>
                <a:schemeClr val="accent6"/>
              </a:buClr>
            </a:pPr>
            <a:endParaRPr lang="en-US" sz="2800" b="1">
              <a:solidFill>
                <a:srgbClr val="595959"/>
              </a:solidFill>
              <a:latin typeface="Abadi MT Condensed Light"/>
              <a:cs typeface="Abadi MT Condensed Light"/>
            </a:endParaRPr>
          </a:p>
          <a:p>
            <a:pPr>
              <a:buClr>
                <a:schemeClr val="accent6"/>
              </a:buClr>
            </a:pPr>
            <a:endParaRPr lang="en-US" sz="2800">
              <a:solidFill>
                <a:srgbClr val="595959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6" name="Rectangle 5"/>
          <p:cNvSpPr/>
          <p:nvPr/>
        </p:nvSpPr>
        <p:spPr>
          <a:xfrm rot="572082">
            <a:off x="-536656" y="5726402"/>
            <a:ext cx="9420748" cy="3923808"/>
          </a:xfrm>
          <a:prstGeom prst="rect">
            <a:avLst/>
          </a:prstGeom>
          <a:solidFill>
            <a:srgbClr val="EE6C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6350334">
            <a:off x="5381829" y="3895848"/>
            <a:ext cx="4482151" cy="3805170"/>
          </a:xfrm>
          <a:prstGeom prst="rtTriangle">
            <a:avLst/>
          </a:prstGeom>
          <a:solidFill>
            <a:srgbClr val="06092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63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GA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941" y="-224118"/>
            <a:ext cx="6858000" cy="70970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715" y="72893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5400">
                <a:solidFill>
                  <a:schemeClr val="bg1">
                    <a:lumMod val="50000"/>
                  </a:schemeClr>
                </a:solidFill>
                <a:latin typeface="Antonio Bold"/>
                <a:cs typeface="Antonio Bold"/>
              </a:rPr>
              <a:t>STEP 5: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715" y="1913958"/>
            <a:ext cx="6400800" cy="1752600"/>
          </a:xfrm>
        </p:spPr>
        <p:txBody>
          <a:bodyPr/>
          <a:lstStyle/>
          <a:p>
            <a:pPr algn="l"/>
            <a:r>
              <a:rPr lang="en-US" sz="2800">
                <a:solidFill>
                  <a:srgbClr val="F79646"/>
                </a:solidFill>
                <a:cs typeface="Antonio Light"/>
              </a:rPr>
              <a:t>*TRAVEL BILLS ONLY</a:t>
            </a:r>
          </a:p>
          <a:p>
            <a:pPr algn="l"/>
            <a:r>
              <a:rPr lang="en-US">
                <a:cs typeface="Antonio Light"/>
              </a:rPr>
              <a:t>FILL OUT TRAVEL REQUEST FORM</a:t>
            </a:r>
            <a:endParaRPr lang="en-US" sz="2400">
              <a:cs typeface="Antonio Light"/>
            </a:endParaRPr>
          </a:p>
        </p:txBody>
      </p:sp>
    </p:spTree>
    <p:extLst>
      <p:ext uri="{BB962C8B-B14F-4D97-AF65-F5344CB8AC3E}">
        <p14:creationId xmlns:p14="http://schemas.microsoft.com/office/powerpoint/2010/main" val="686053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168"/>
            <a:ext cx="8229600" cy="1143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6"/>
                </a:solidFill>
                <a:latin typeface="Antonio Regular"/>
                <a:cs typeface="Antonio Regular"/>
              </a:rPr>
              <a:t>TRAVEL BILLS: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7168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pPr>
              <a:buClr>
                <a:schemeClr val="accent6"/>
              </a:buClr>
            </a:pPr>
            <a:r>
              <a:rPr lang="en-US" sz="2400" b="1" dirty="0">
                <a:solidFill>
                  <a:srgbClr val="595959"/>
                </a:solidFill>
                <a:latin typeface="Abadi MT Condensed Light"/>
                <a:cs typeface="Abadi MT Condensed Light"/>
              </a:rPr>
              <a:t>Once your bill passes, fill out the travel request form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Light"/>
                <a:cs typeface="Abadi MT Condensed Light"/>
              </a:rPr>
              <a:t>ASAP</a:t>
            </a:r>
          </a:p>
          <a:p>
            <a:pPr>
              <a:buClr>
                <a:schemeClr val="accent6"/>
              </a:buClr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Light"/>
                <a:cs typeface="Abadi MT Condensed Light"/>
              </a:rPr>
              <a:t>In the case that student travel request form is not submitted seven (</a:t>
            </a:r>
            <a:r>
              <a:rPr lang="en-US" sz="2400" b="1" dirty="0">
                <a:solidFill>
                  <a:schemeClr val="accent6"/>
                </a:solidFill>
                <a:latin typeface="Abadi MT Condensed Light"/>
                <a:cs typeface="Abadi MT Condensed Light"/>
              </a:rPr>
              <a:t>7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Light"/>
                <a:cs typeface="Abadi MT Condensed Light"/>
              </a:rPr>
              <a:t>) working days prior to the event, travel funds will be denied</a:t>
            </a:r>
          </a:p>
          <a:p>
            <a:pPr>
              <a:buClr>
                <a:schemeClr val="accent6"/>
              </a:buClr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Light"/>
                <a:cs typeface="Abadi MT Condensed Light"/>
              </a:rPr>
              <a:t>It is highly recommended to completely fill out this paperwork immediately after bill passes</a:t>
            </a:r>
          </a:p>
          <a:p>
            <a:pPr lvl="1">
              <a:buClr>
                <a:schemeClr val="accent6"/>
              </a:buClr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Light"/>
                <a:cs typeface="Abadi MT Condensed Light"/>
              </a:rPr>
              <a:t>This packet will be provided by the Administrative Assistant at the SGA office room 304 Union East</a:t>
            </a:r>
          </a:p>
          <a:p>
            <a:pPr>
              <a:buClr>
                <a:schemeClr val="accent6"/>
              </a:buClr>
            </a:pPr>
            <a:endParaRPr lang="en-US" sz="2800" b="1" dirty="0">
              <a:solidFill>
                <a:srgbClr val="595959"/>
              </a:solidFill>
              <a:latin typeface="Abadi MT Condensed Light"/>
              <a:cs typeface="Abadi MT Condensed Light"/>
            </a:endParaRPr>
          </a:p>
          <a:p>
            <a:pPr>
              <a:buClr>
                <a:schemeClr val="accent6"/>
              </a:buClr>
            </a:pPr>
            <a:endParaRPr lang="en-US" sz="2800" dirty="0">
              <a:solidFill>
                <a:srgbClr val="595959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6" name="Rectangle 5"/>
          <p:cNvSpPr/>
          <p:nvPr/>
        </p:nvSpPr>
        <p:spPr>
          <a:xfrm rot="572082">
            <a:off x="-536656" y="5726402"/>
            <a:ext cx="9420748" cy="3923808"/>
          </a:xfrm>
          <a:prstGeom prst="rect">
            <a:avLst/>
          </a:prstGeom>
          <a:solidFill>
            <a:srgbClr val="EE6C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6350334">
            <a:off x="5381829" y="3895848"/>
            <a:ext cx="4482151" cy="3805170"/>
          </a:xfrm>
          <a:prstGeom prst="rtTriangle">
            <a:avLst/>
          </a:prstGeom>
          <a:solidFill>
            <a:srgbClr val="06092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36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GA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941" y="-224118"/>
            <a:ext cx="6858000" cy="70970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715" y="72893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5400">
                <a:solidFill>
                  <a:schemeClr val="bg1">
                    <a:lumMod val="50000"/>
                  </a:schemeClr>
                </a:solidFill>
                <a:latin typeface="Antonio Bold"/>
                <a:cs typeface="Antonio Bold"/>
              </a:rPr>
              <a:t>STEP 6: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715" y="1913958"/>
            <a:ext cx="6400800" cy="1752600"/>
          </a:xfrm>
        </p:spPr>
        <p:txBody>
          <a:bodyPr/>
          <a:lstStyle/>
          <a:p>
            <a:pPr algn="l"/>
            <a:r>
              <a:rPr lang="en-US">
                <a:cs typeface="Antonio Light"/>
              </a:rPr>
              <a:t>TURN IN AFTER ACTIONS REPORT, RECIEPTS, &amp; UNUSED MONEY </a:t>
            </a:r>
            <a:endParaRPr lang="en-US" sz="2400">
              <a:cs typeface="Antonio Light"/>
            </a:endParaRPr>
          </a:p>
        </p:txBody>
      </p:sp>
    </p:spTree>
    <p:extLst>
      <p:ext uri="{BB962C8B-B14F-4D97-AF65-F5344CB8AC3E}">
        <p14:creationId xmlns:p14="http://schemas.microsoft.com/office/powerpoint/2010/main" val="2204645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168"/>
            <a:ext cx="8229600" cy="1143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6"/>
                </a:solidFill>
                <a:latin typeface="Antonio Regular"/>
                <a:cs typeface="Antonio Regular"/>
              </a:rPr>
              <a:t>PAPERWORK: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67" y="1193509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pPr>
              <a:buClr>
                <a:schemeClr val="accent6"/>
              </a:buClr>
            </a:pPr>
            <a:r>
              <a:rPr lang="en-US" sz="2800" b="1" dirty="0">
                <a:solidFill>
                  <a:srgbClr val="595959"/>
                </a:solidFill>
                <a:latin typeface="Abadi MT Condensed Light"/>
                <a:cs typeface="Abadi MT Condensed Light"/>
              </a:rPr>
              <a:t>Everything must be turned in no later than ten </a:t>
            </a:r>
            <a:r>
              <a:rPr lang="en-US" sz="2400" b="1" dirty="0">
                <a:solidFill>
                  <a:srgbClr val="595959"/>
                </a:solidFill>
                <a:latin typeface="Abadi MT Condensed Light"/>
                <a:cs typeface="Abadi MT Condensed Light"/>
              </a:rPr>
              <a:t>(</a:t>
            </a:r>
            <a:r>
              <a:rPr lang="en-US" sz="2400" b="1" dirty="0">
                <a:solidFill>
                  <a:schemeClr val="accent6"/>
                </a:solidFill>
                <a:latin typeface="Abadi MT Condensed Light"/>
                <a:cs typeface="Abadi MT Condensed Light"/>
              </a:rPr>
              <a:t>10</a:t>
            </a:r>
            <a:r>
              <a:rPr lang="en-US" sz="2400" b="1" dirty="0">
                <a:solidFill>
                  <a:srgbClr val="595959"/>
                </a:solidFill>
                <a:latin typeface="Abadi MT Condensed Light"/>
                <a:cs typeface="Abadi MT Condensed Light"/>
              </a:rPr>
              <a:t>)</a:t>
            </a:r>
            <a:r>
              <a:rPr lang="en-US" sz="2800" b="1" dirty="0">
                <a:solidFill>
                  <a:srgbClr val="595959"/>
                </a:solidFill>
                <a:latin typeface="Abadi MT Condensed Light"/>
                <a:cs typeface="Abadi MT Condensed Light"/>
              </a:rPr>
              <a:t> working days after your event</a:t>
            </a:r>
          </a:p>
          <a:p>
            <a:pPr>
              <a:buClr>
                <a:schemeClr val="accent6"/>
              </a:buClr>
            </a:pPr>
            <a:r>
              <a:rPr lang="en-US" sz="2800" b="1" dirty="0">
                <a:solidFill>
                  <a:srgbClr val="595959"/>
                </a:solidFill>
                <a:latin typeface="Abadi MT Condensed Light"/>
                <a:cs typeface="Abadi MT Condensed Light"/>
              </a:rPr>
              <a:t>What you should be included in your After Actions Report:</a:t>
            </a:r>
          </a:p>
          <a:p>
            <a:pPr lvl="2">
              <a:buClr>
                <a:schemeClr val="accent6"/>
              </a:buClr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Light"/>
                <a:cs typeface="Abadi MT Condensed Light"/>
              </a:rPr>
              <a:t>What went on at the convention</a:t>
            </a:r>
          </a:p>
          <a:p>
            <a:pPr lvl="2">
              <a:buClr>
                <a:schemeClr val="accent6"/>
              </a:buClr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Light"/>
                <a:cs typeface="Abadi MT Condensed Light"/>
              </a:rPr>
              <a:t>How this convention benefited an organization and UTEP</a:t>
            </a:r>
            <a:endParaRPr lang="en-US" sz="2800" b="1" dirty="0">
              <a:solidFill>
                <a:srgbClr val="595959"/>
              </a:solidFill>
              <a:latin typeface="Abadi MT Condensed Light"/>
              <a:cs typeface="Abadi MT Condensed Light"/>
            </a:endParaRPr>
          </a:p>
          <a:p>
            <a:pPr marL="0" lvl="2" indent="0">
              <a:buClr>
                <a:schemeClr val="accent6"/>
              </a:buClr>
              <a:buNone/>
            </a:pPr>
            <a:r>
              <a:rPr lang="en-US" sz="2000" b="1" dirty="0">
                <a:solidFill>
                  <a:schemeClr val="accent6"/>
                </a:solidFill>
                <a:latin typeface="Abadi MT Condensed Light"/>
                <a:cs typeface="Abadi MT Condensed Light"/>
              </a:rPr>
              <a:t>*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Light"/>
                <a:cs typeface="Abadi MT Condensed Light"/>
              </a:rPr>
              <a:t>This is due to the Administrative Assistant at the SGA office room 304 Union East</a:t>
            </a:r>
            <a:endParaRPr lang="en-US" sz="2000" b="1" dirty="0">
              <a:solidFill>
                <a:srgbClr val="595959"/>
              </a:solidFill>
              <a:latin typeface="Abadi MT Condensed Light"/>
              <a:cs typeface="Abadi MT Condensed Light"/>
            </a:endParaRPr>
          </a:p>
          <a:p>
            <a:pPr>
              <a:buClr>
                <a:schemeClr val="accent6"/>
              </a:buClr>
            </a:pPr>
            <a:endParaRPr lang="en-US" sz="2800" dirty="0">
              <a:solidFill>
                <a:srgbClr val="595959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6" name="Rectangle 5"/>
          <p:cNvSpPr/>
          <p:nvPr/>
        </p:nvSpPr>
        <p:spPr>
          <a:xfrm rot="572082">
            <a:off x="-536656" y="5726402"/>
            <a:ext cx="9420748" cy="3923808"/>
          </a:xfrm>
          <a:prstGeom prst="rect">
            <a:avLst/>
          </a:prstGeom>
          <a:solidFill>
            <a:srgbClr val="EE6C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6350334">
            <a:off x="5381829" y="3895848"/>
            <a:ext cx="4482151" cy="3805170"/>
          </a:xfrm>
          <a:prstGeom prst="rtTriangle">
            <a:avLst/>
          </a:prstGeom>
          <a:solidFill>
            <a:srgbClr val="06092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33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anner2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2" r="4542"/>
          <a:stretch>
            <a:fillRect/>
          </a:stretch>
        </p:blipFill>
        <p:spPr>
          <a:xfrm>
            <a:off x="457200" y="1183342"/>
            <a:ext cx="8308386" cy="4569292"/>
          </a:xfrm>
        </p:spPr>
      </p:pic>
    </p:spTree>
    <p:extLst>
      <p:ext uri="{BB962C8B-B14F-4D97-AF65-F5344CB8AC3E}">
        <p14:creationId xmlns:p14="http://schemas.microsoft.com/office/powerpoint/2010/main" val="400387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GA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941" y="-224118"/>
            <a:ext cx="6858000" cy="70970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774" y="72893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5400">
                <a:solidFill>
                  <a:schemeClr val="bg1">
                    <a:lumMod val="50000"/>
                  </a:schemeClr>
                </a:solidFill>
                <a:latin typeface="Antonio Bold"/>
                <a:cs typeface="Antonio Bold"/>
              </a:rPr>
              <a:t>STEP 1: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774" y="1913958"/>
            <a:ext cx="6400800" cy="1752600"/>
          </a:xfrm>
        </p:spPr>
        <p:txBody>
          <a:bodyPr/>
          <a:lstStyle/>
          <a:p>
            <a:pPr algn="l"/>
            <a:r>
              <a:rPr lang="en-US">
                <a:cs typeface="Antonio Light"/>
              </a:rPr>
              <a:t>REVIEW THE SGA APPROPRIATIONS GUIDELINES </a:t>
            </a:r>
          </a:p>
        </p:txBody>
      </p:sp>
    </p:spTree>
    <p:extLst>
      <p:ext uri="{BB962C8B-B14F-4D97-AF65-F5344CB8AC3E}">
        <p14:creationId xmlns:p14="http://schemas.microsoft.com/office/powerpoint/2010/main" val="1907170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1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accent6"/>
                </a:solidFill>
                <a:latin typeface="Antonio Regular"/>
                <a:cs typeface="Antonio Regular"/>
              </a:rPr>
              <a:t>THE SGA SENATE WILL FUND THE FOLLOWING: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362" y="1691341"/>
            <a:ext cx="8229600" cy="4525963"/>
          </a:xfrm>
          <a:ln>
            <a:noFill/>
          </a:ln>
        </p:spPr>
        <p:txBody>
          <a:bodyPr/>
          <a:lstStyle/>
          <a:p>
            <a:pPr>
              <a:buClr>
                <a:schemeClr val="accent6"/>
              </a:buClr>
            </a:pPr>
            <a:r>
              <a:rPr lang="en-US" sz="2800" b="1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Light"/>
                <a:cs typeface="Abadi MT Condensed Light"/>
              </a:rPr>
              <a:t>Academic Programs and Events</a:t>
            </a:r>
          </a:p>
          <a:p>
            <a:pPr>
              <a:buClr>
                <a:schemeClr val="accent6"/>
              </a:buClr>
            </a:pPr>
            <a:r>
              <a:rPr lang="en-US" sz="2800" b="1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Light"/>
                <a:cs typeface="Abadi MT Condensed Light"/>
              </a:rPr>
              <a:t>Conferences and Workshops</a:t>
            </a:r>
          </a:p>
          <a:p>
            <a:pPr>
              <a:buClr>
                <a:schemeClr val="accent6"/>
              </a:buClr>
            </a:pPr>
            <a:r>
              <a:rPr lang="en-US" sz="2800" b="1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Light"/>
                <a:cs typeface="Abadi MT Condensed Light"/>
              </a:rPr>
              <a:t>Philanthropy Events</a:t>
            </a:r>
          </a:p>
          <a:p>
            <a:pPr>
              <a:buClr>
                <a:schemeClr val="accent6"/>
              </a:buClr>
            </a:pPr>
            <a:r>
              <a:rPr lang="en-US" sz="2800" b="1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Light"/>
                <a:cs typeface="Abadi MT Condensed Light"/>
              </a:rPr>
              <a:t>Educational Speakers and Symposiums</a:t>
            </a:r>
          </a:p>
          <a:p>
            <a:pPr>
              <a:buClr>
                <a:schemeClr val="accent6"/>
              </a:buClr>
            </a:pPr>
            <a:r>
              <a:rPr lang="en-US" sz="2800" b="1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Light"/>
                <a:cs typeface="Abadi MT Condensed Light"/>
              </a:rPr>
              <a:t>Banquets</a:t>
            </a:r>
          </a:p>
          <a:p>
            <a:pPr>
              <a:buClr>
                <a:schemeClr val="accent6"/>
              </a:buClr>
            </a:pPr>
            <a:r>
              <a:rPr lang="en-US" sz="2800" b="1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Light"/>
                <a:cs typeface="Abadi MT Condensed Light"/>
              </a:rPr>
              <a:t>Social Events</a:t>
            </a:r>
          </a:p>
          <a:p>
            <a:pPr>
              <a:buClr>
                <a:schemeClr val="accent6"/>
              </a:buClr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572082">
            <a:off x="-536656" y="5726402"/>
            <a:ext cx="9420748" cy="3923808"/>
          </a:xfrm>
          <a:prstGeom prst="rect">
            <a:avLst/>
          </a:prstGeom>
          <a:solidFill>
            <a:srgbClr val="EE6C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6350334">
            <a:off x="5381829" y="3895848"/>
            <a:ext cx="4482151" cy="3805170"/>
          </a:xfrm>
          <a:prstGeom prst="rtTriangle">
            <a:avLst/>
          </a:prstGeom>
          <a:solidFill>
            <a:srgbClr val="06092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8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168"/>
            <a:ext cx="8229600" cy="1143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6"/>
                </a:solidFill>
                <a:latin typeface="Antonio Regular"/>
                <a:cs typeface="Antonio Regular"/>
              </a:rPr>
              <a:t>APPROPRIATIONS GUIDELINES: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009" y="1600806"/>
            <a:ext cx="8229600" cy="4525963"/>
          </a:xfrm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chemeClr val="accent6"/>
              </a:buClr>
            </a:pPr>
            <a:r>
              <a:rPr lang="en-US" sz="2800" b="1" dirty="0">
                <a:solidFill>
                  <a:srgbClr val="595959"/>
                </a:solidFill>
                <a:latin typeface="Abadi MT Condensed Light"/>
                <a:cs typeface="Abadi MT Condensed Light"/>
              </a:rPr>
              <a:t>In all cases, the use of Senate funds must be of some benefit to the student body and/or the University</a:t>
            </a:r>
          </a:p>
          <a:p>
            <a:pPr>
              <a:buClr>
                <a:schemeClr val="accent6"/>
              </a:buClr>
            </a:pPr>
            <a:r>
              <a:rPr lang="en-US" sz="2800" b="1" dirty="0">
                <a:solidFill>
                  <a:srgbClr val="595959"/>
                </a:solidFill>
                <a:latin typeface="Abadi MT Condensed Light"/>
                <a:cs typeface="Abadi MT Condensed Light"/>
              </a:rPr>
              <a:t>For eligibility and more information refer to the guidelines</a:t>
            </a:r>
          </a:p>
          <a:p>
            <a:pPr lvl="1">
              <a:buClr>
                <a:schemeClr val="accent6"/>
              </a:buClr>
            </a:pPr>
            <a:r>
              <a:rPr lang="en-US" sz="2400" b="1" dirty="0">
                <a:solidFill>
                  <a:srgbClr val="595959"/>
                </a:solidFill>
                <a:latin typeface="Abadi MT Condensed Light"/>
                <a:cs typeface="Abadi MT Condensed Light"/>
              </a:rPr>
              <a:t>Guidelines can be found at our </a:t>
            </a:r>
            <a:r>
              <a:rPr lang="en-US" sz="2400" b="1" dirty="0">
                <a:solidFill>
                  <a:srgbClr val="595959"/>
                </a:solidFill>
                <a:latin typeface="Abadi MT Condensed Light"/>
                <a:cs typeface="Abadi MT Condensed Light"/>
                <a:hlinkClick r:id="rId2"/>
              </a:rPr>
              <a:t>SGA Website</a:t>
            </a:r>
            <a:r>
              <a:rPr lang="en-US" sz="2400" b="1" dirty="0">
                <a:solidFill>
                  <a:srgbClr val="595959"/>
                </a:solidFill>
                <a:latin typeface="Abadi MT Condensed Light"/>
                <a:cs typeface="Abadi MT Condensed Light"/>
              </a:rPr>
              <a:t> or at the SGA office room 304 E. Union</a:t>
            </a:r>
          </a:p>
          <a:p>
            <a:pPr>
              <a:buClr>
                <a:schemeClr val="accent6"/>
              </a:buClr>
            </a:pPr>
            <a:endParaRPr lang="en-US" sz="2800" b="1" dirty="0">
              <a:solidFill>
                <a:srgbClr val="595959"/>
              </a:solidFill>
              <a:latin typeface="Abadi MT Condensed Light"/>
              <a:cs typeface="Abadi MT Condensed Light"/>
            </a:endParaRPr>
          </a:p>
          <a:p>
            <a:pPr>
              <a:buClr>
                <a:schemeClr val="accent6"/>
              </a:buClr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572082">
            <a:off x="-536656" y="5726402"/>
            <a:ext cx="9420748" cy="3923808"/>
          </a:xfrm>
          <a:prstGeom prst="rect">
            <a:avLst/>
          </a:prstGeom>
          <a:solidFill>
            <a:srgbClr val="EE6C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6350334">
            <a:off x="5381829" y="3895848"/>
            <a:ext cx="4482151" cy="3805170"/>
          </a:xfrm>
          <a:prstGeom prst="rtTriangle">
            <a:avLst/>
          </a:prstGeom>
          <a:solidFill>
            <a:srgbClr val="06092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62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GA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941" y="-224118"/>
            <a:ext cx="6858000" cy="70970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715" y="72893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5400">
                <a:solidFill>
                  <a:schemeClr val="bg1">
                    <a:lumMod val="50000"/>
                  </a:schemeClr>
                </a:solidFill>
                <a:latin typeface="Antonio Bold"/>
                <a:cs typeface="Antonio Bold"/>
              </a:rPr>
              <a:t>STEP 2: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715" y="1913958"/>
            <a:ext cx="6400800" cy="1752600"/>
          </a:xfrm>
        </p:spPr>
        <p:txBody>
          <a:bodyPr/>
          <a:lstStyle/>
          <a:p>
            <a:pPr algn="l"/>
            <a:r>
              <a:rPr lang="en-US">
                <a:cs typeface="Antonio Light"/>
              </a:rPr>
              <a:t>WRITE/SUBMIT APPROPRIATIONS BILL &amp; ASSOCIATED PAPERWORK</a:t>
            </a:r>
          </a:p>
        </p:txBody>
      </p:sp>
    </p:spTree>
    <p:extLst>
      <p:ext uri="{BB962C8B-B14F-4D97-AF65-F5344CB8AC3E}">
        <p14:creationId xmlns:p14="http://schemas.microsoft.com/office/powerpoint/2010/main" val="4291534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168"/>
            <a:ext cx="8229600" cy="1143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6"/>
                </a:solidFill>
                <a:latin typeface="Antonio Regular"/>
                <a:cs typeface="Antonio Regular"/>
              </a:rPr>
              <a:t>TYPES OF BILLS: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009" y="1691341"/>
            <a:ext cx="8229600" cy="4525963"/>
          </a:xfrm>
          <a:ln>
            <a:noFill/>
          </a:ln>
        </p:spPr>
        <p:txBody>
          <a:bodyPr/>
          <a:lstStyle/>
          <a:p>
            <a:pPr>
              <a:buClr>
                <a:schemeClr val="accent6"/>
              </a:buClr>
            </a:pPr>
            <a:r>
              <a:rPr lang="en-US" sz="2800" b="1" dirty="0">
                <a:solidFill>
                  <a:srgbClr val="595959"/>
                </a:solidFill>
                <a:latin typeface="Abadi MT Condensed Light"/>
                <a:cs typeface="Abadi MT Condensed Light"/>
              </a:rPr>
              <a:t>Individual Travel</a:t>
            </a:r>
          </a:p>
          <a:p>
            <a:pPr>
              <a:buClr>
                <a:schemeClr val="accent6"/>
              </a:buClr>
            </a:pPr>
            <a:r>
              <a:rPr lang="en-US" sz="2800" b="1" dirty="0">
                <a:solidFill>
                  <a:srgbClr val="595959"/>
                </a:solidFill>
                <a:latin typeface="Abadi MT Condensed Light"/>
                <a:cs typeface="Abadi MT Condensed Light"/>
              </a:rPr>
              <a:t>Organizational Travel</a:t>
            </a:r>
          </a:p>
          <a:p>
            <a:pPr>
              <a:buClr>
                <a:schemeClr val="accent6"/>
              </a:buClr>
            </a:pPr>
            <a:r>
              <a:rPr lang="en-US" sz="2800" b="1" dirty="0">
                <a:solidFill>
                  <a:srgbClr val="595959"/>
                </a:solidFill>
                <a:latin typeface="Abadi MT Condensed Light"/>
                <a:cs typeface="Abadi MT Condensed Light"/>
              </a:rPr>
              <a:t>Non-Travel (Organizational or Individual)</a:t>
            </a:r>
          </a:p>
          <a:p>
            <a:pPr marL="0" indent="0">
              <a:buClr>
                <a:schemeClr val="accent6"/>
              </a:buClr>
              <a:buNone/>
            </a:pPr>
            <a:endParaRPr lang="en-US" sz="2800" b="1" dirty="0">
              <a:solidFill>
                <a:srgbClr val="595959"/>
              </a:solidFill>
              <a:latin typeface="Abadi MT Condensed Light"/>
              <a:cs typeface="Abadi MT Condensed Light"/>
            </a:endParaRPr>
          </a:p>
          <a:p>
            <a:pPr marL="0" indent="0" algn="ctr">
              <a:lnSpc>
                <a:spcPct val="70000"/>
              </a:lnSpc>
              <a:buNone/>
            </a:pPr>
            <a:r>
              <a:rPr lang="en-US" sz="1800" b="1" dirty="0">
                <a:latin typeface="Abadi MT Condensed Light"/>
                <a:cs typeface="Abadi MT Condensed Light"/>
              </a:rPr>
              <a:t>Bill examples can also be found at the </a:t>
            </a:r>
            <a:r>
              <a:rPr lang="en-US" sz="1800" b="1" dirty="0">
                <a:latin typeface="Abadi MT Condensed Light"/>
                <a:cs typeface="Abadi MT Condensed Light"/>
                <a:hlinkClick r:id="rId3"/>
              </a:rPr>
              <a:t>SGA Website</a:t>
            </a:r>
            <a:endParaRPr lang="en-US" sz="1800" b="1" dirty="0">
              <a:latin typeface="Abadi MT Condensed Light"/>
              <a:cs typeface="Abadi MT Condensed Light"/>
            </a:endParaRPr>
          </a:p>
          <a:p>
            <a:pPr marL="0" indent="0" algn="ctr">
              <a:lnSpc>
                <a:spcPct val="70000"/>
              </a:lnSpc>
              <a:buNone/>
            </a:pPr>
            <a:endParaRPr lang="en-US" sz="1800" b="1" dirty="0">
              <a:latin typeface="Abadi MT Condensed Light"/>
              <a:cs typeface="Abadi MT Condensed Light"/>
            </a:endParaRPr>
          </a:p>
          <a:p>
            <a:pPr marL="0" indent="0" algn="ctr">
              <a:lnSpc>
                <a:spcPct val="70000"/>
              </a:lnSpc>
              <a:buNone/>
            </a:pPr>
            <a:r>
              <a:rPr lang="en-US" sz="1800" b="1" dirty="0">
                <a:solidFill>
                  <a:schemeClr val="accent6"/>
                </a:solidFill>
                <a:latin typeface="Abadi MT Condensed Light"/>
                <a:cs typeface="Abadi MT Condensed Light"/>
              </a:rPr>
              <a:t>*</a:t>
            </a:r>
            <a:r>
              <a:rPr lang="en-US" sz="1800" b="1" dirty="0">
                <a:latin typeface="Abadi MT Condensed Light"/>
                <a:cs typeface="Abadi MT Condensed Light"/>
              </a:rPr>
              <a:t>Information to put in the bill can be found in the guidelines under section B, II clause</a:t>
            </a:r>
          </a:p>
          <a:p>
            <a:pPr marL="0" indent="0" algn="ctr">
              <a:lnSpc>
                <a:spcPct val="70000"/>
              </a:lnSpc>
              <a:buClr>
                <a:schemeClr val="accent6"/>
              </a:buClr>
              <a:buNone/>
            </a:pPr>
            <a:endParaRPr lang="en-US" sz="1800" b="1" dirty="0">
              <a:solidFill>
                <a:srgbClr val="595959"/>
              </a:solidFill>
              <a:latin typeface="Abadi MT Condensed Light"/>
              <a:cs typeface="Abadi MT Condensed Light"/>
            </a:endParaRPr>
          </a:p>
          <a:p>
            <a:pPr>
              <a:lnSpc>
                <a:spcPct val="70000"/>
              </a:lnSpc>
              <a:buClr>
                <a:schemeClr val="accent6"/>
              </a:buClr>
            </a:pPr>
            <a:endParaRPr lang="en-US" sz="1800" b="1" dirty="0">
              <a:solidFill>
                <a:srgbClr val="595959"/>
              </a:solidFill>
              <a:latin typeface="Abadi MT Condensed Light"/>
              <a:cs typeface="Abadi MT Condensed Light"/>
            </a:endParaRPr>
          </a:p>
          <a:p>
            <a:pPr>
              <a:buClr>
                <a:schemeClr val="accent6"/>
              </a:buClr>
            </a:pPr>
            <a:endParaRPr lang="en-US" sz="2800" b="1" dirty="0">
              <a:solidFill>
                <a:srgbClr val="595959"/>
              </a:solidFill>
              <a:latin typeface="Abadi MT Condensed Light"/>
              <a:cs typeface="Abadi MT Condensed Light"/>
            </a:endParaRPr>
          </a:p>
          <a:p>
            <a:pPr>
              <a:buClr>
                <a:schemeClr val="accent6"/>
              </a:buClr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572082">
            <a:off x="-536656" y="5726402"/>
            <a:ext cx="9420748" cy="3923808"/>
          </a:xfrm>
          <a:prstGeom prst="rect">
            <a:avLst/>
          </a:prstGeom>
          <a:solidFill>
            <a:srgbClr val="EE6C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 rot="16350334">
            <a:off x="5381829" y="3895848"/>
            <a:ext cx="4482151" cy="3805170"/>
          </a:xfrm>
          <a:prstGeom prst="rtTriangle">
            <a:avLst/>
          </a:prstGeom>
          <a:solidFill>
            <a:srgbClr val="06092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31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168"/>
            <a:ext cx="8229600" cy="1143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6"/>
                </a:solidFill>
                <a:latin typeface="Antonio Regular"/>
                <a:cs typeface="Antonio Regular"/>
              </a:rPr>
              <a:t>INDIVIDUAL TRAVEL: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009" y="1691341"/>
            <a:ext cx="8229600" cy="4525963"/>
          </a:xfrm>
          <a:ln>
            <a:noFill/>
          </a:ln>
        </p:spPr>
        <p:txBody>
          <a:bodyPr/>
          <a:lstStyle/>
          <a:p>
            <a:pPr>
              <a:buClr>
                <a:schemeClr val="accent6"/>
              </a:buClr>
            </a:pPr>
            <a:r>
              <a:rPr lang="en-US" sz="2800" b="1">
                <a:solidFill>
                  <a:srgbClr val="595959"/>
                </a:solidFill>
                <a:latin typeface="Abadi MT Condensed Light"/>
                <a:cs typeface="Abadi MT Condensed Light"/>
              </a:rPr>
              <a:t>Travel appropriations will not exceed $350 per individual student</a:t>
            </a:r>
          </a:p>
          <a:p>
            <a:pPr>
              <a:buClr>
                <a:schemeClr val="accent6"/>
              </a:buClr>
            </a:pPr>
            <a:r>
              <a:rPr lang="en-US" sz="2800" b="1">
                <a:solidFill>
                  <a:srgbClr val="595959"/>
                </a:solidFill>
                <a:latin typeface="Abadi MT Condensed Light"/>
                <a:cs typeface="Abadi MT Condensed Light"/>
              </a:rPr>
              <a:t>There is no limitations on the number of submissions for individual requests</a:t>
            </a:r>
          </a:p>
          <a:p>
            <a:pPr>
              <a:buClr>
                <a:schemeClr val="accent6"/>
              </a:buClr>
            </a:pPr>
            <a:r>
              <a:rPr lang="en-US" sz="2800" b="1">
                <a:solidFill>
                  <a:srgbClr val="595959"/>
                </a:solidFill>
                <a:latin typeface="Abadi MT Condensed Light"/>
                <a:cs typeface="Abadi MT Condensed Light"/>
              </a:rPr>
              <a:t>Five or more students with like minds who are asking for travel funds to the same event, will fall under the guidelines of an RSO</a:t>
            </a:r>
          </a:p>
          <a:p>
            <a:pPr>
              <a:buClr>
                <a:schemeClr val="accent6"/>
              </a:buClr>
            </a:pPr>
            <a:endParaRPr lang="en-US" sz="2800" b="1">
              <a:solidFill>
                <a:srgbClr val="595959"/>
              </a:solidFill>
              <a:latin typeface="Abadi MT Condensed Light"/>
              <a:cs typeface="Abadi MT Condensed Light"/>
            </a:endParaRPr>
          </a:p>
          <a:p>
            <a:pPr>
              <a:buClr>
                <a:schemeClr val="accent6"/>
              </a:buClr>
            </a:pPr>
            <a:endParaRPr lang="en-US" sz="2800" b="1">
              <a:solidFill>
                <a:srgbClr val="595959"/>
              </a:solidFill>
              <a:latin typeface="Abadi MT Condensed Light"/>
              <a:cs typeface="Abadi MT Condensed Light"/>
            </a:endParaRPr>
          </a:p>
          <a:p>
            <a:pPr>
              <a:buClr>
                <a:schemeClr val="accent6"/>
              </a:buClr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 rot="572082">
            <a:off x="-536656" y="5726402"/>
            <a:ext cx="9420748" cy="3923808"/>
          </a:xfrm>
          <a:prstGeom prst="rect">
            <a:avLst/>
          </a:prstGeom>
          <a:solidFill>
            <a:srgbClr val="EE6C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6350334">
            <a:off x="5381829" y="3895848"/>
            <a:ext cx="4482151" cy="3805170"/>
          </a:xfrm>
          <a:prstGeom prst="rtTriangle">
            <a:avLst/>
          </a:prstGeom>
          <a:solidFill>
            <a:srgbClr val="06092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44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342"/>
            <a:ext cx="8229600" cy="1143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6"/>
                </a:solidFill>
                <a:latin typeface="Antonio Regular"/>
                <a:cs typeface="Antonio Regular"/>
              </a:rPr>
              <a:t>ORGANIZATIONAL TRAVEL: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009" y="1900515"/>
            <a:ext cx="8229600" cy="4525963"/>
          </a:xfrm>
          <a:ln>
            <a:noFill/>
          </a:ln>
        </p:spPr>
        <p:txBody>
          <a:bodyPr/>
          <a:lstStyle/>
          <a:p>
            <a:pPr>
              <a:buClr>
                <a:schemeClr val="accent6"/>
              </a:buClr>
            </a:pPr>
            <a:r>
              <a:rPr lang="en-US" sz="2800" b="1">
                <a:solidFill>
                  <a:srgbClr val="595959"/>
                </a:solidFill>
                <a:latin typeface="Abadi MT Condensed Light"/>
                <a:cs typeface="Abadi MT Condensed Light"/>
              </a:rPr>
              <a:t>Travel appropriations will not exceed (1/3) of total expenditure or $1,500</a:t>
            </a:r>
          </a:p>
          <a:p>
            <a:pPr>
              <a:buClr>
                <a:schemeClr val="accent6"/>
              </a:buClr>
            </a:pPr>
            <a:r>
              <a:rPr lang="en-US" sz="2800" b="1">
                <a:solidFill>
                  <a:srgbClr val="595959"/>
                </a:solidFill>
                <a:latin typeface="Abadi MT Condensed Light"/>
                <a:cs typeface="Abadi MT Condensed Light"/>
              </a:rPr>
              <a:t>RSOs can only ask for funding a maximum of five times per academic year. </a:t>
            </a:r>
          </a:p>
          <a:p>
            <a:pPr lvl="1">
              <a:buClr>
                <a:schemeClr val="accent6"/>
              </a:buClr>
            </a:pPr>
            <a:r>
              <a:rPr lang="en-US" sz="2400" b="1">
                <a:solidFill>
                  <a:srgbClr val="595959"/>
                </a:solidFill>
                <a:latin typeface="Abadi MT Condensed Light"/>
                <a:cs typeface="Abadi MT Condensed Light"/>
              </a:rPr>
              <a:t>Two bills in the Spring, two in the Fall, and one in the summer</a:t>
            </a:r>
          </a:p>
          <a:p>
            <a:pPr>
              <a:buClr>
                <a:schemeClr val="accent6"/>
              </a:buClr>
            </a:pPr>
            <a:endParaRPr lang="en-US" sz="2800" b="1">
              <a:solidFill>
                <a:srgbClr val="595959"/>
              </a:solidFill>
              <a:latin typeface="Abadi MT Condensed Light"/>
              <a:cs typeface="Abadi MT Condensed Light"/>
            </a:endParaRPr>
          </a:p>
          <a:p>
            <a:pPr>
              <a:buClr>
                <a:schemeClr val="accent6"/>
              </a:buClr>
            </a:pPr>
            <a:endParaRPr lang="en-US" sz="2800" b="1">
              <a:solidFill>
                <a:srgbClr val="595959"/>
              </a:solidFill>
              <a:latin typeface="Abadi MT Condensed Light"/>
              <a:cs typeface="Abadi MT Condensed Light"/>
            </a:endParaRPr>
          </a:p>
          <a:p>
            <a:pPr>
              <a:buClr>
                <a:schemeClr val="accent6"/>
              </a:buClr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572082">
            <a:off x="-536656" y="5726402"/>
            <a:ext cx="9420748" cy="3923808"/>
          </a:xfrm>
          <a:prstGeom prst="rect">
            <a:avLst/>
          </a:prstGeom>
          <a:solidFill>
            <a:srgbClr val="EE6C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6350334">
            <a:off x="5381829" y="3895848"/>
            <a:ext cx="4482151" cy="3805170"/>
          </a:xfrm>
          <a:prstGeom prst="rtTriangle">
            <a:avLst/>
          </a:prstGeom>
          <a:solidFill>
            <a:srgbClr val="06092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10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8165"/>
            <a:ext cx="8229600" cy="1143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6"/>
                </a:solidFill>
                <a:latin typeface="Antonio Regular"/>
                <a:cs typeface="Antonio Regular"/>
              </a:rPr>
              <a:t>NON-TRAVEL </a:t>
            </a:r>
            <a:r>
              <a:rPr lang="en-US" sz="2800">
                <a:solidFill>
                  <a:schemeClr val="accent6"/>
                </a:solidFill>
                <a:latin typeface="Antonio Regular"/>
                <a:cs typeface="Antonio Regular"/>
              </a:rPr>
              <a:t>(organization or individual)</a:t>
            </a:r>
            <a:r>
              <a:rPr lang="en-US">
                <a:solidFill>
                  <a:schemeClr val="accent6"/>
                </a:solidFill>
                <a:latin typeface="Antonio Regular"/>
                <a:cs typeface="Antonio Regular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009" y="1945338"/>
            <a:ext cx="8229600" cy="4525963"/>
          </a:xfrm>
          <a:ln>
            <a:noFill/>
          </a:ln>
        </p:spPr>
        <p:txBody>
          <a:bodyPr/>
          <a:lstStyle/>
          <a:p>
            <a:pPr>
              <a:buClr>
                <a:schemeClr val="accent6"/>
              </a:buClr>
            </a:pPr>
            <a:r>
              <a:rPr lang="en-US" sz="2800" b="1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Light"/>
                <a:cs typeface="Abadi MT Condensed Light"/>
              </a:rPr>
              <a:t>Non-Travel events are defined as those that are held within the El Paso City limit or, preferably at UTEP</a:t>
            </a:r>
          </a:p>
          <a:p>
            <a:pPr>
              <a:buClr>
                <a:schemeClr val="accent6"/>
              </a:buClr>
            </a:pPr>
            <a:r>
              <a:rPr lang="en-US" sz="2800" b="1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Light"/>
                <a:cs typeface="Abadi MT Condensed Light"/>
              </a:rPr>
              <a:t>The appropriation limit an organization or student can request from the SGA Senate cannot exceed $2,500</a:t>
            </a:r>
          </a:p>
          <a:p>
            <a:pPr>
              <a:buClr>
                <a:schemeClr val="accent6"/>
              </a:buClr>
            </a:pPr>
            <a:endParaRPr lang="en-US" sz="2800" b="1">
              <a:solidFill>
                <a:srgbClr val="595959"/>
              </a:solidFill>
              <a:latin typeface="Abadi MT Condensed Light"/>
              <a:cs typeface="Abadi MT Condensed Light"/>
            </a:endParaRPr>
          </a:p>
          <a:p>
            <a:pPr>
              <a:buClr>
                <a:schemeClr val="accent6"/>
              </a:buClr>
            </a:pPr>
            <a:endParaRPr lang="en-US" sz="2800" b="1">
              <a:solidFill>
                <a:srgbClr val="595959"/>
              </a:solidFill>
              <a:latin typeface="Abadi MT Condensed Light"/>
              <a:cs typeface="Abadi MT Condensed Light"/>
            </a:endParaRPr>
          </a:p>
          <a:p>
            <a:pPr>
              <a:buClr>
                <a:schemeClr val="accent6"/>
              </a:buClr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572082">
            <a:off x="-536656" y="5726402"/>
            <a:ext cx="9420748" cy="3923808"/>
          </a:xfrm>
          <a:prstGeom prst="rect">
            <a:avLst/>
          </a:prstGeom>
          <a:solidFill>
            <a:srgbClr val="EE6C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6350334">
            <a:off x="5381829" y="3895848"/>
            <a:ext cx="4482151" cy="3805170"/>
          </a:xfrm>
          <a:prstGeom prst="rtTriangle">
            <a:avLst/>
          </a:prstGeom>
          <a:solidFill>
            <a:srgbClr val="06092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34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4938b76-3360-4323-a36e-f05c7d695bb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80744FCBC7DC4F8D7CE88E40E6CD41" ma:contentTypeVersion="17" ma:contentTypeDescription="Create a new document." ma:contentTypeScope="" ma:versionID="d570894c98ba48c11c58bff1f79eab3c">
  <xsd:schema xmlns:xsd="http://www.w3.org/2001/XMLSchema" xmlns:xs="http://www.w3.org/2001/XMLSchema" xmlns:p="http://schemas.microsoft.com/office/2006/metadata/properties" xmlns:ns3="84938b76-3360-4323-a36e-f05c7d695bb5" xmlns:ns4="5cb4f421-29bd-4c64-8e2d-7c2b1c2201fd" targetNamespace="http://schemas.microsoft.com/office/2006/metadata/properties" ma:root="true" ma:fieldsID="bff175d655b4ab230a2698b07ae25bf6" ns3:_="" ns4:_="">
    <xsd:import namespace="84938b76-3360-4323-a36e-f05c7d695bb5"/>
    <xsd:import namespace="5cb4f421-29bd-4c64-8e2d-7c2b1c2201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938b76-3360-4323-a36e-f05c7d695b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4f421-29bd-4c64-8e2d-7c2b1c2201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3714D3-2E54-4606-ACAD-B6929C060FCC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5cb4f421-29bd-4c64-8e2d-7c2b1c2201fd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84938b76-3360-4323-a36e-f05c7d695bb5"/>
  </ds:schemaRefs>
</ds:datastoreItem>
</file>

<file path=customXml/itemProps2.xml><?xml version="1.0" encoding="utf-8"?>
<ds:datastoreItem xmlns:ds="http://schemas.openxmlformats.org/officeDocument/2006/customXml" ds:itemID="{6225C56F-ED1B-46B5-910F-6D1E2FA1BD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3810DC-EDFB-47A7-A4D6-3952AD8066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938b76-3360-4323-a36e-f05c7d695bb5"/>
    <ds:schemaRef ds:uri="5cb4f421-29bd-4c64-8e2d-7c2b1c2201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636</Words>
  <Application>Microsoft Office PowerPoint</Application>
  <PresentationFormat>On-screen Show (4:3)</PresentationFormat>
  <Paragraphs>77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APPROPRIATIONS</vt:lpstr>
      <vt:lpstr>STEP 1:</vt:lpstr>
      <vt:lpstr>THE SGA SENATE WILL FUND THE FOLLOWING:</vt:lpstr>
      <vt:lpstr>APPROPRIATIONS GUIDELINES:</vt:lpstr>
      <vt:lpstr>STEP 2:</vt:lpstr>
      <vt:lpstr>TYPES OF BILLS:</vt:lpstr>
      <vt:lpstr>INDIVIDUAL TRAVEL:</vt:lpstr>
      <vt:lpstr>ORGANIZATIONAL TRAVEL:</vt:lpstr>
      <vt:lpstr>NON-TRAVEL (organization or individual):</vt:lpstr>
      <vt:lpstr>STEP 3:</vt:lpstr>
      <vt:lpstr>THE APPROPRIATIONS COMMITTEE:</vt:lpstr>
      <vt:lpstr>WHAT TO EXPECT:</vt:lpstr>
      <vt:lpstr>STEP 4:</vt:lpstr>
      <vt:lpstr>WHAT TO EXPECT:</vt:lpstr>
      <vt:lpstr>STEP 5:</vt:lpstr>
      <vt:lpstr>TRAVEL BILLS:</vt:lpstr>
      <vt:lpstr>STEP 6:</vt:lpstr>
      <vt:lpstr>PAPERWORK: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APPROPRIATIONS</dc:title>
  <dc:creator>Rico, Alexis A</dc:creator>
  <cp:lastModifiedBy>Marquez, Amairany M</cp:lastModifiedBy>
  <cp:revision>19</cp:revision>
  <dcterms:modified xsi:type="dcterms:W3CDTF">2024-03-27T20:07:29Z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73649dc-6fee-4eb8-a128-734c3c842ea8_Enabled">
    <vt:lpwstr>true</vt:lpwstr>
  </property>
  <property fmtid="{D5CDD505-2E9C-101B-9397-08002B2CF9AE}" pid="3" name="MSIP_Label_b73649dc-6fee-4eb8-a128-734c3c842ea8_SetDate">
    <vt:lpwstr>2024-03-27T20:02:09Z</vt:lpwstr>
  </property>
  <property fmtid="{D5CDD505-2E9C-101B-9397-08002B2CF9AE}" pid="4" name="MSIP_Label_b73649dc-6fee-4eb8-a128-734c3c842ea8_Method">
    <vt:lpwstr>Standard</vt:lpwstr>
  </property>
  <property fmtid="{D5CDD505-2E9C-101B-9397-08002B2CF9AE}" pid="5" name="MSIP_Label_b73649dc-6fee-4eb8-a128-734c3c842ea8_Name">
    <vt:lpwstr>defa4170-0d19-0005-0004-bc88714345d2</vt:lpwstr>
  </property>
  <property fmtid="{D5CDD505-2E9C-101B-9397-08002B2CF9AE}" pid="6" name="MSIP_Label_b73649dc-6fee-4eb8-a128-734c3c842ea8_SiteId">
    <vt:lpwstr>857c21d2-1a16-43a4-90cf-d57f3fab9d2f</vt:lpwstr>
  </property>
  <property fmtid="{D5CDD505-2E9C-101B-9397-08002B2CF9AE}" pid="7" name="MSIP_Label_b73649dc-6fee-4eb8-a128-734c3c842ea8_ActionId">
    <vt:lpwstr>25a24ebf-c9a6-464c-b1d3-de7c0ccd3176</vt:lpwstr>
  </property>
  <property fmtid="{D5CDD505-2E9C-101B-9397-08002B2CF9AE}" pid="8" name="MSIP_Label_b73649dc-6fee-4eb8-a128-734c3c842ea8_ContentBits">
    <vt:lpwstr>0</vt:lpwstr>
  </property>
  <property fmtid="{D5CDD505-2E9C-101B-9397-08002B2CF9AE}" pid="9" name="ContentTypeId">
    <vt:lpwstr>0x0101004D80744FCBC7DC4F8D7CE88E40E6CD41</vt:lpwstr>
  </property>
</Properties>
</file>