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08" r:id="rId4"/>
  </p:sldMasterIdLst>
  <p:notesMasterIdLst>
    <p:notesMasterId r:id="rId14"/>
  </p:notesMasterIdLst>
  <p:handoutMasterIdLst>
    <p:handoutMasterId r:id="rId15"/>
  </p:handoutMasterIdLst>
  <p:sldIdLst>
    <p:sldId id="284" r:id="rId5"/>
    <p:sldId id="310" r:id="rId6"/>
    <p:sldId id="307" r:id="rId7"/>
    <p:sldId id="308" r:id="rId8"/>
    <p:sldId id="292" r:id="rId9"/>
    <p:sldId id="311" r:id="rId10"/>
    <p:sldId id="305" r:id="rId11"/>
    <p:sldId id="304" r:id="rId12"/>
    <p:sldId id="312" r:id="rId13"/>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Chalet-LondonNineteenEighty"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Chalet-LondonNineteenEighty"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Chalet-LondonNineteenEighty"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Chalet-LondonNineteenEighty"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Chalet-LondonNineteenEighty" charset="0"/>
        <a:ea typeface="ＭＳ Ｐゴシック" pitchFamily="34" charset="-128"/>
        <a:cs typeface="+mn-cs"/>
      </a:defRPr>
    </a:lvl5pPr>
    <a:lvl6pPr marL="2286000" algn="l" defTabSz="914400" rtl="0" eaLnBrk="1" latinLnBrk="0" hangingPunct="1">
      <a:defRPr sz="2400" kern="1200">
        <a:solidFill>
          <a:schemeClr val="tx1"/>
        </a:solidFill>
        <a:latin typeface="Chalet-LondonNineteenEighty" charset="0"/>
        <a:ea typeface="ＭＳ Ｐゴシック" pitchFamily="34" charset="-128"/>
        <a:cs typeface="+mn-cs"/>
      </a:defRPr>
    </a:lvl6pPr>
    <a:lvl7pPr marL="2743200" algn="l" defTabSz="914400" rtl="0" eaLnBrk="1" latinLnBrk="0" hangingPunct="1">
      <a:defRPr sz="2400" kern="1200">
        <a:solidFill>
          <a:schemeClr val="tx1"/>
        </a:solidFill>
        <a:latin typeface="Chalet-LondonNineteenEighty" charset="0"/>
        <a:ea typeface="ＭＳ Ｐゴシック" pitchFamily="34" charset="-128"/>
        <a:cs typeface="+mn-cs"/>
      </a:defRPr>
    </a:lvl7pPr>
    <a:lvl8pPr marL="3200400" algn="l" defTabSz="914400" rtl="0" eaLnBrk="1" latinLnBrk="0" hangingPunct="1">
      <a:defRPr sz="2400" kern="1200">
        <a:solidFill>
          <a:schemeClr val="tx1"/>
        </a:solidFill>
        <a:latin typeface="Chalet-LondonNineteenEighty" charset="0"/>
        <a:ea typeface="ＭＳ Ｐゴシック" pitchFamily="34" charset="-128"/>
        <a:cs typeface="+mn-cs"/>
      </a:defRPr>
    </a:lvl8pPr>
    <a:lvl9pPr marL="3657600" algn="l" defTabSz="914400" rtl="0" eaLnBrk="1" latinLnBrk="0" hangingPunct="1">
      <a:defRPr sz="2400" kern="1200">
        <a:solidFill>
          <a:schemeClr val="tx1"/>
        </a:solidFill>
        <a:latin typeface="Chalet-LondonNineteenEighty"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17"/>
    <a:srgbClr val="0000FF"/>
    <a:srgbClr val="00C03B"/>
    <a:srgbClr val="FFAB57"/>
    <a:srgbClr val="FF8000"/>
    <a:srgbClr val="F7931E"/>
    <a:srgbClr val="15FF7F"/>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3" autoAdjust="0"/>
    <p:restoredTop sz="91628" autoAdjust="0"/>
  </p:normalViewPr>
  <p:slideViewPr>
    <p:cSldViewPr>
      <p:cViewPr varScale="1">
        <p:scale>
          <a:sx n="105" d="100"/>
          <a:sy n="105" d="100"/>
        </p:scale>
        <p:origin x="20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80" y="-12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wrap="square" lIns="96653" tIns="48327" rIns="96653" bIns="48327" numCol="1" anchor="t" anchorCtr="0" compatLnSpc="1">
            <a:prstTxWarp prst="textNoShape">
              <a:avLst/>
            </a:prstTxWarp>
          </a:bodyPr>
          <a:lstStyle>
            <a:lvl1pPr>
              <a:defRPr sz="1200">
                <a:ea typeface="+mn-ea"/>
              </a:defRPr>
            </a:lvl1pPr>
          </a:lstStyle>
          <a:p>
            <a:pPr>
              <a:defRPr/>
            </a:pPr>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wrap="square" lIns="96653" tIns="48327" rIns="96653" bIns="48327" numCol="1" anchor="t" anchorCtr="0" compatLnSpc="1">
            <a:prstTxWarp prst="textNoShape">
              <a:avLst/>
            </a:prstTxWarp>
          </a:bodyPr>
          <a:lstStyle>
            <a:lvl1pPr algn="r">
              <a:defRPr sz="1200">
                <a:ea typeface="ＭＳ Ｐゴシック" charset="-128"/>
              </a:defRPr>
            </a:lvl1pPr>
          </a:lstStyle>
          <a:p>
            <a:pPr>
              <a:defRPr/>
            </a:pPr>
            <a:fld id="{0ACC927A-DDAA-492B-987E-F2B079AFE2B6}" type="datetime1">
              <a:rPr lang="en-US"/>
              <a:pPr>
                <a:defRPr/>
              </a:pPr>
              <a:t>5/26/2023</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wrap="square" lIns="96653" tIns="48327" rIns="96653" bIns="48327" numCol="1" anchor="b" anchorCtr="0" compatLnSpc="1">
            <a:prstTxWarp prst="textNoShape">
              <a:avLst/>
            </a:prstTxWarp>
          </a:bodyPr>
          <a:lstStyle>
            <a:lvl1pPr>
              <a:defRPr sz="1200">
                <a:ea typeface="+mn-ea"/>
              </a:defRPr>
            </a:lvl1pPr>
          </a:lstStyle>
          <a:p>
            <a:pPr>
              <a:defRPr/>
            </a:pPr>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wrap="square" lIns="96653" tIns="48327" rIns="96653" bIns="48327" numCol="1" anchor="b" anchorCtr="0" compatLnSpc="1">
            <a:prstTxWarp prst="textNoShape">
              <a:avLst/>
            </a:prstTxWarp>
          </a:bodyPr>
          <a:lstStyle>
            <a:lvl1pPr algn="r">
              <a:defRPr sz="1200">
                <a:ea typeface="ＭＳ Ｐゴシック" charset="-128"/>
              </a:defRPr>
            </a:lvl1pPr>
          </a:lstStyle>
          <a:p>
            <a:pPr>
              <a:defRPr/>
            </a:pPr>
            <a:fld id="{F632718B-DED8-486D-AD5D-4E6B55AC172F}" type="slidenum">
              <a:rPr lang="en-US"/>
              <a:pPr>
                <a:defRPr/>
              </a:pPr>
              <a:t>‹#›</a:t>
            </a:fld>
            <a:endParaRPr lang="en-US"/>
          </a:p>
        </p:txBody>
      </p:sp>
    </p:spTree>
    <p:extLst>
      <p:ext uri="{BB962C8B-B14F-4D97-AF65-F5344CB8AC3E}">
        <p14:creationId xmlns:p14="http://schemas.microsoft.com/office/powerpoint/2010/main" val="300827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wrap="square" lIns="96653" tIns="48327" rIns="96653" bIns="48327" numCol="1" anchor="t" anchorCtr="0" compatLnSpc="1">
            <a:prstTxWarp prst="textNoShape">
              <a:avLst/>
            </a:prstTxWarp>
          </a:bodyPr>
          <a:lstStyle>
            <a:lvl1pPr>
              <a:defRPr sz="1200">
                <a:ea typeface="+mn-ea"/>
              </a:defRPr>
            </a:lvl1pPr>
          </a:lstStyle>
          <a:p>
            <a:pPr>
              <a:defRPr/>
            </a:pPr>
            <a:endParaRPr lang="en-US"/>
          </a:p>
        </p:txBody>
      </p:sp>
      <p:sp>
        <p:nvSpPr>
          <p:cNvPr id="3" name="Date Placeholder 2"/>
          <p:cNvSpPr>
            <a:spLocks noGrp="1"/>
          </p:cNvSpPr>
          <p:nvPr>
            <p:ph type="dt" idx="1"/>
          </p:nvPr>
        </p:nvSpPr>
        <p:spPr>
          <a:xfrm>
            <a:off x="5438458" y="0"/>
            <a:ext cx="4160520" cy="365760"/>
          </a:xfrm>
          <a:prstGeom prst="rect">
            <a:avLst/>
          </a:prstGeom>
        </p:spPr>
        <p:txBody>
          <a:bodyPr vert="horz" wrap="square" lIns="96653" tIns="48327" rIns="96653" bIns="48327" numCol="1" anchor="t" anchorCtr="0" compatLnSpc="1">
            <a:prstTxWarp prst="textNoShape">
              <a:avLst/>
            </a:prstTxWarp>
          </a:bodyPr>
          <a:lstStyle>
            <a:lvl1pPr algn="r">
              <a:defRPr sz="1200">
                <a:ea typeface="ＭＳ Ｐゴシック" charset="-128"/>
              </a:defRPr>
            </a:lvl1pPr>
          </a:lstStyle>
          <a:p>
            <a:pPr>
              <a:defRPr/>
            </a:pPr>
            <a:fld id="{332AB3CF-0095-4B5D-B176-33924C7732B5}" type="datetime1">
              <a:rPr lang="en-US"/>
              <a:pPr>
                <a:defRPr/>
              </a:pPr>
              <a:t>5/26/2023</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wrap="square" lIns="96653" tIns="48327" rIns="96653" bIns="48327"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960120" y="3474720"/>
            <a:ext cx="7680960" cy="3291840"/>
          </a:xfrm>
          <a:prstGeom prst="rect">
            <a:avLst/>
          </a:prstGeom>
        </p:spPr>
        <p:txBody>
          <a:bodyPr vert="horz" wrap="square" lIns="96653" tIns="48327" rIns="96653" bIns="48327"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wrap="square" lIns="96653" tIns="48327" rIns="96653" bIns="48327" numCol="1" anchor="b" anchorCtr="0" compatLnSpc="1">
            <a:prstTxWarp prst="textNoShape">
              <a:avLst/>
            </a:prstTxWarp>
          </a:bodyPr>
          <a:lstStyle>
            <a:lvl1pPr>
              <a:defRPr sz="1200">
                <a:ea typeface="+mn-ea"/>
              </a:defRPr>
            </a:lvl1pPr>
          </a:lstStyle>
          <a:p>
            <a:pPr>
              <a:defRPr/>
            </a:pPr>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wrap="square" lIns="96653" tIns="48327" rIns="96653" bIns="48327" numCol="1" anchor="b" anchorCtr="0" compatLnSpc="1">
            <a:prstTxWarp prst="textNoShape">
              <a:avLst/>
            </a:prstTxWarp>
          </a:bodyPr>
          <a:lstStyle>
            <a:lvl1pPr algn="r">
              <a:defRPr sz="1200">
                <a:ea typeface="ＭＳ Ｐゴシック" charset="-128"/>
              </a:defRPr>
            </a:lvl1pPr>
          </a:lstStyle>
          <a:p>
            <a:pPr>
              <a:defRPr/>
            </a:pPr>
            <a:fld id="{A4019152-B6C7-4962-B389-9452D3DC438C}" type="slidenum">
              <a:rPr lang="en-US"/>
              <a:pPr>
                <a:defRPr/>
              </a:pPr>
              <a:t>‹#›</a:t>
            </a:fld>
            <a:endParaRPr lang="en-US"/>
          </a:p>
        </p:txBody>
      </p:sp>
    </p:spTree>
    <p:extLst>
      <p:ext uri="{BB962C8B-B14F-4D97-AF65-F5344CB8AC3E}">
        <p14:creationId xmlns:p14="http://schemas.microsoft.com/office/powerpoint/2010/main" val="329808012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019152-B6C7-4962-B389-9452D3DC438C}" type="slidenum">
              <a:rPr lang="en-US" smtClean="0"/>
              <a:pPr>
                <a:defRPr/>
              </a:pPr>
              <a:t>3</a:t>
            </a:fld>
            <a:endParaRPr lang="en-US"/>
          </a:p>
        </p:txBody>
      </p:sp>
    </p:spTree>
    <p:extLst>
      <p:ext uri="{BB962C8B-B14F-4D97-AF65-F5344CB8AC3E}">
        <p14:creationId xmlns:p14="http://schemas.microsoft.com/office/powerpoint/2010/main" val="151198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3387725" y="6477000"/>
            <a:ext cx="2368550" cy="254000"/>
          </a:xfrm>
          <a:prstGeom prst="rect">
            <a:avLst/>
          </a:prstGeom>
          <a:noFill/>
        </p:spPr>
        <p:txBody>
          <a:bodyPr wrap="none">
            <a:spAutoFit/>
          </a:bodyPr>
          <a:lstStyle>
            <a:lvl1pPr>
              <a:defRPr sz="2400">
                <a:solidFill>
                  <a:schemeClr val="tx1"/>
                </a:solidFill>
                <a:latin typeface="Chalet-LondonNineteenEighty" charset="0"/>
                <a:ea typeface="ＭＳ Ｐゴシック" charset="-128"/>
              </a:defRPr>
            </a:lvl1pPr>
            <a:lvl2pPr marL="742950" indent="-285750">
              <a:defRPr sz="2400">
                <a:solidFill>
                  <a:schemeClr val="tx1"/>
                </a:solidFill>
                <a:latin typeface="Chalet-LondonNineteenEighty" charset="0"/>
                <a:ea typeface="ＭＳ Ｐゴシック" charset="-128"/>
              </a:defRPr>
            </a:lvl2pPr>
            <a:lvl3pPr marL="1143000" indent="-228600">
              <a:defRPr sz="2400">
                <a:solidFill>
                  <a:schemeClr val="tx1"/>
                </a:solidFill>
                <a:latin typeface="Chalet-LondonNineteenEighty" charset="0"/>
                <a:ea typeface="ＭＳ Ｐゴシック" charset="-128"/>
              </a:defRPr>
            </a:lvl3pPr>
            <a:lvl4pPr marL="1600200" indent="-228600">
              <a:defRPr sz="2400">
                <a:solidFill>
                  <a:schemeClr val="tx1"/>
                </a:solidFill>
                <a:latin typeface="Chalet-LondonNineteenEighty" charset="0"/>
                <a:ea typeface="ＭＳ Ｐゴシック" charset="-128"/>
              </a:defRPr>
            </a:lvl4pPr>
            <a:lvl5pPr marL="2057400" indent="-228600">
              <a:defRPr sz="2400">
                <a:solidFill>
                  <a:schemeClr val="tx1"/>
                </a:solidFill>
                <a:latin typeface="Chalet-LondonNineteenEighty" charset="0"/>
                <a:ea typeface="ＭＳ Ｐゴシック" charset="-128"/>
              </a:defRPr>
            </a:lvl5pPr>
            <a:lvl6pPr marL="2514600" indent="-228600" eaLnBrk="0" fontAlgn="base" hangingPunct="0">
              <a:spcBef>
                <a:spcPct val="0"/>
              </a:spcBef>
              <a:spcAft>
                <a:spcPct val="0"/>
              </a:spcAft>
              <a:defRPr sz="2400">
                <a:solidFill>
                  <a:schemeClr val="tx1"/>
                </a:solidFill>
                <a:latin typeface="Chalet-LondonNineteenEighty" charset="0"/>
                <a:ea typeface="ＭＳ Ｐゴシック" charset="-128"/>
              </a:defRPr>
            </a:lvl6pPr>
            <a:lvl7pPr marL="2971800" indent="-228600" eaLnBrk="0" fontAlgn="base" hangingPunct="0">
              <a:spcBef>
                <a:spcPct val="0"/>
              </a:spcBef>
              <a:spcAft>
                <a:spcPct val="0"/>
              </a:spcAft>
              <a:defRPr sz="2400">
                <a:solidFill>
                  <a:schemeClr val="tx1"/>
                </a:solidFill>
                <a:latin typeface="Chalet-LondonNineteenEighty" charset="0"/>
                <a:ea typeface="ＭＳ Ｐゴシック" charset="-128"/>
              </a:defRPr>
            </a:lvl7pPr>
            <a:lvl8pPr marL="3429000" indent="-228600" eaLnBrk="0" fontAlgn="base" hangingPunct="0">
              <a:spcBef>
                <a:spcPct val="0"/>
              </a:spcBef>
              <a:spcAft>
                <a:spcPct val="0"/>
              </a:spcAft>
              <a:defRPr sz="2400">
                <a:solidFill>
                  <a:schemeClr val="tx1"/>
                </a:solidFill>
                <a:latin typeface="Chalet-LondonNineteenEighty" charset="0"/>
                <a:ea typeface="ＭＳ Ｐゴシック" charset="-128"/>
              </a:defRPr>
            </a:lvl8pPr>
            <a:lvl9pPr marL="3886200" indent="-228600" eaLnBrk="0" fontAlgn="base" hangingPunct="0">
              <a:spcBef>
                <a:spcPct val="0"/>
              </a:spcBef>
              <a:spcAft>
                <a:spcPct val="0"/>
              </a:spcAft>
              <a:defRPr sz="2400">
                <a:solidFill>
                  <a:schemeClr val="tx1"/>
                </a:solidFill>
                <a:latin typeface="Chalet-LondonNineteenEighty" charset="0"/>
                <a:ea typeface="ＭＳ Ｐゴシック" charset="-128"/>
              </a:defRPr>
            </a:lvl9pPr>
          </a:lstStyle>
          <a:p>
            <a:r>
              <a:rPr lang="en-US" sz="1000">
                <a:solidFill>
                  <a:srgbClr val="A6A6A6"/>
                </a:solidFill>
                <a:latin typeface="Arial" pitchFamily="34" charset="0"/>
                <a:cs typeface="Arial" pitchFamily="34" charset="0"/>
              </a:rPr>
              <a:t>© The University of Texas at El Paso</a:t>
            </a:r>
          </a:p>
        </p:txBody>
      </p:sp>
    </p:spTree>
    <p:extLst>
      <p:ext uri="{BB962C8B-B14F-4D97-AF65-F5344CB8AC3E}">
        <p14:creationId xmlns:p14="http://schemas.microsoft.com/office/powerpoint/2010/main" val="78790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984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81000"/>
            <a:ext cx="21526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81000"/>
            <a:ext cx="63055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581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TextBox 2"/>
          <p:cNvSpPr txBox="1"/>
          <p:nvPr userDrawn="1"/>
        </p:nvSpPr>
        <p:spPr>
          <a:xfrm>
            <a:off x="3387725" y="6477000"/>
            <a:ext cx="2368550" cy="254000"/>
          </a:xfrm>
          <a:prstGeom prst="rect">
            <a:avLst/>
          </a:prstGeom>
          <a:noFill/>
        </p:spPr>
        <p:txBody>
          <a:bodyPr wrap="none">
            <a:spAutoFit/>
          </a:bodyPr>
          <a:lstStyle>
            <a:lvl1pPr>
              <a:defRPr sz="2400">
                <a:solidFill>
                  <a:schemeClr val="tx1"/>
                </a:solidFill>
                <a:latin typeface="Chalet-LondonNineteenEighty" charset="0"/>
                <a:ea typeface="ＭＳ Ｐゴシック" charset="-128"/>
              </a:defRPr>
            </a:lvl1pPr>
            <a:lvl2pPr marL="37931725" indent="-37474525">
              <a:defRPr sz="2400">
                <a:solidFill>
                  <a:schemeClr val="tx1"/>
                </a:solidFill>
                <a:latin typeface="Chalet-LondonNineteenEighty" charset="0"/>
                <a:ea typeface="ＭＳ Ｐゴシック" charset="-128"/>
              </a:defRPr>
            </a:lvl2pPr>
            <a:lvl3pPr>
              <a:defRPr sz="2400">
                <a:solidFill>
                  <a:schemeClr val="tx1"/>
                </a:solidFill>
                <a:latin typeface="Chalet-LondonNineteenEighty" charset="0"/>
                <a:ea typeface="ＭＳ Ｐゴシック" charset="-128"/>
              </a:defRPr>
            </a:lvl3pPr>
            <a:lvl4pPr>
              <a:defRPr sz="2400">
                <a:solidFill>
                  <a:schemeClr val="tx1"/>
                </a:solidFill>
                <a:latin typeface="Chalet-LondonNineteenEighty" charset="0"/>
                <a:ea typeface="ＭＳ Ｐゴシック" charset="-128"/>
              </a:defRPr>
            </a:lvl4pPr>
            <a:lvl5pPr>
              <a:defRPr sz="2400">
                <a:solidFill>
                  <a:schemeClr val="tx1"/>
                </a:solidFill>
                <a:latin typeface="Chalet-LondonNineteenEighty" charset="0"/>
                <a:ea typeface="ＭＳ Ｐゴシック" charset="-128"/>
              </a:defRPr>
            </a:lvl5pPr>
            <a:lvl6pPr marL="457200" eaLnBrk="0" fontAlgn="base" hangingPunct="0">
              <a:spcBef>
                <a:spcPct val="0"/>
              </a:spcBef>
              <a:spcAft>
                <a:spcPct val="0"/>
              </a:spcAft>
              <a:defRPr sz="2400">
                <a:solidFill>
                  <a:schemeClr val="tx1"/>
                </a:solidFill>
                <a:latin typeface="Chalet-LondonNineteenEighty" charset="0"/>
                <a:ea typeface="ＭＳ Ｐゴシック" charset="-128"/>
              </a:defRPr>
            </a:lvl6pPr>
            <a:lvl7pPr marL="914400" eaLnBrk="0" fontAlgn="base" hangingPunct="0">
              <a:spcBef>
                <a:spcPct val="0"/>
              </a:spcBef>
              <a:spcAft>
                <a:spcPct val="0"/>
              </a:spcAft>
              <a:defRPr sz="2400">
                <a:solidFill>
                  <a:schemeClr val="tx1"/>
                </a:solidFill>
                <a:latin typeface="Chalet-LondonNineteenEighty" charset="0"/>
                <a:ea typeface="ＭＳ Ｐゴシック" charset="-128"/>
              </a:defRPr>
            </a:lvl7pPr>
            <a:lvl8pPr marL="1371600" eaLnBrk="0" fontAlgn="base" hangingPunct="0">
              <a:spcBef>
                <a:spcPct val="0"/>
              </a:spcBef>
              <a:spcAft>
                <a:spcPct val="0"/>
              </a:spcAft>
              <a:defRPr sz="2400">
                <a:solidFill>
                  <a:schemeClr val="tx1"/>
                </a:solidFill>
                <a:latin typeface="Chalet-LondonNineteenEighty" charset="0"/>
                <a:ea typeface="ＭＳ Ｐゴシック" charset="-128"/>
              </a:defRPr>
            </a:lvl8pPr>
            <a:lvl9pPr marL="1828800" eaLnBrk="0" fontAlgn="base" hangingPunct="0">
              <a:spcBef>
                <a:spcPct val="0"/>
              </a:spcBef>
              <a:spcAft>
                <a:spcPct val="0"/>
              </a:spcAft>
              <a:defRPr sz="2400">
                <a:solidFill>
                  <a:schemeClr val="tx1"/>
                </a:solidFill>
                <a:latin typeface="Chalet-LondonNineteenEighty" charset="0"/>
                <a:ea typeface="ＭＳ Ｐゴシック" charset="-128"/>
              </a:defRPr>
            </a:lvl9pPr>
          </a:lstStyle>
          <a:p>
            <a:pPr>
              <a:defRPr/>
            </a:pPr>
            <a:r>
              <a:rPr lang="en-US" sz="1000">
                <a:solidFill>
                  <a:srgbClr val="A6A6A6"/>
                </a:solidFill>
                <a:latin typeface="Arial" charset="0"/>
                <a:cs typeface="Arial" charset="0"/>
              </a:rPr>
              <a:t>© The University of Texas at El Paso</a:t>
            </a:r>
          </a:p>
        </p:txBody>
      </p:sp>
      <p:pic>
        <p:nvPicPr>
          <p:cNvPr id="4" name="Picture 8" descr="tsLogo.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19400" y="4597400"/>
            <a:ext cx="3073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ann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77142"/>
          </a:xfrm>
          <a:prstGeom prst="rect">
            <a:avLst/>
          </a:prstGeom>
        </p:spPr>
      </p:pic>
    </p:spTree>
    <p:extLst>
      <p:ext uri="{BB962C8B-B14F-4D97-AF65-F5344CB8AC3E}">
        <p14:creationId xmlns:p14="http://schemas.microsoft.com/office/powerpoint/2010/main" val="126136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610600" cy="381000"/>
          </a:xfrm>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342900" y="2362200"/>
            <a:ext cx="8458200" cy="4038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281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04179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610600" cy="381000"/>
          </a:xfrm>
        </p:spPr>
        <p:txBody>
          <a:bodyPr/>
          <a:lstStyle>
            <a:lvl1pPr>
              <a:defRPr>
                <a:solidFill>
                  <a:schemeClr val="tx1"/>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342900" y="1981200"/>
            <a:ext cx="4152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152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301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lvl1pPr>
              <a:defRPr>
                <a:solidFill>
                  <a:srgbClr val="000000"/>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457200" y="2362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048000"/>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62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048000"/>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499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477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49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753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529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33400"/>
            <a:ext cx="861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42900" y="1600200"/>
            <a:ext cx="845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38" y="0"/>
            <a:ext cx="9140323" cy="1377142"/>
          </a:xfrm>
          <a:prstGeom prst="rect">
            <a:avLst/>
          </a:prstGeom>
        </p:spPr>
      </p:pic>
    </p:spTree>
    <p:extLst>
      <p:ext uri="{BB962C8B-B14F-4D97-AF65-F5344CB8AC3E}">
        <p14:creationId xmlns:p14="http://schemas.microsoft.com/office/powerpoint/2010/main" val="284523140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07" r:id="rId12"/>
  </p:sldLayoutIdLst>
  <p:txStyles>
    <p:titleStyle>
      <a:lvl1pPr algn="l" rtl="0" eaLnBrk="0" fontAlgn="base" hangingPunct="0">
        <a:spcBef>
          <a:spcPct val="0"/>
        </a:spcBef>
        <a:spcAft>
          <a:spcPct val="0"/>
        </a:spcAft>
        <a:defRPr sz="40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bg1"/>
          </a:solidFill>
          <a:latin typeface="Chalet-LondonNineteenEighty" charset="0"/>
          <a:ea typeface="ＭＳ Ｐゴシック" charset="-128"/>
          <a:cs typeface="ＭＳ Ｐゴシック" charset="-128"/>
        </a:defRPr>
      </a:lvl2pPr>
      <a:lvl3pPr algn="l" rtl="0" eaLnBrk="0" fontAlgn="base" hangingPunct="0">
        <a:spcBef>
          <a:spcPct val="0"/>
        </a:spcBef>
        <a:spcAft>
          <a:spcPct val="0"/>
        </a:spcAft>
        <a:defRPr sz="4000">
          <a:solidFill>
            <a:schemeClr val="bg1"/>
          </a:solidFill>
          <a:latin typeface="Chalet-LondonNineteenEighty" charset="0"/>
          <a:ea typeface="ＭＳ Ｐゴシック" charset="-128"/>
          <a:cs typeface="ＭＳ Ｐゴシック" charset="-128"/>
        </a:defRPr>
      </a:lvl3pPr>
      <a:lvl4pPr algn="l" rtl="0" eaLnBrk="0" fontAlgn="base" hangingPunct="0">
        <a:spcBef>
          <a:spcPct val="0"/>
        </a:spcBef>
        <a:spcAft>
          <a:spcPct val="0"/>
        </a:spcAft>
        <a:defRPr sz="4000">
          <a:solidFill>
            <a:schemeClr val="bg1"/>
          </a:solidFill>
          <a:latin typeface="Chalet-LondonNineteenEighty" charset="0"/>
          <a:ea typeface="ＭＳ Ｐゴシック" charset="-128"/>
          <a:cs typeface="ＭＳ Ｐゴシック" charset="-128"/>
        </a:defRPr>
      </a:lvl4pPr>
      <a:lvl5pPr algn="l" rtl="0" eaLnBrk="0" fontAlgn="base" hangingPunct="0">
        <a:spcBef>
          <a:spcPct val="0"/>
        </a:spcBef>
        <a:spcAft>
          <a:spcPct val="0"/>
        </a:spcAft>
        <a:defRPr sz="4000">
          <a:solidFill>
            <a:schemeClr val="bg1"/>
          </a:solidFill>
          <a:latin typeface="Chalet-LondonNineteenEighty" charset="0"/>
          <a:ea typeface="ＭＳ Ｐゴシック" charset="-128"/>
          <a:cs typeface="ＭＳ Ｐゴシック" charset="-128"/>
        </a:defRPr>
      </a:lvl5pPr>
      <a:lvl6pPr marL="457200" algn="ctr" rtl="0" fontAlgn="base">
        <a:spcBef>
          <a:spcPct val="0"/>
        </a:spcBef>
        <a:spcAft>
          <a:spcPct val="0"/>
        </a:spcAft>
        <a:defRPr sz="4000">
          <a:solidFill>
            <a:srgbClr val="013A81"/>
          </a:solidFill>
          <a:latin typeface="Chalet-LondonNineteenEighty" charset="0"/>
        </a:defRPr>
      </a:lvl6pPr>
      <a:lvl7pPr marL="914400" algn="ctr" rtl="0" fontAlgn="base">
        <a:spcBef>
          <a:spcPct val="0"/>
        </a:spcBef>
        <a:spcAft>
          <a:spcPct val="0"/>
        </a:spcAft>
        <a:defRPr sz="4000">
          <a:solidFill>
            <a:srgbClr val="013A81"/>
          </a:solidFill>
          <a:latin typeface="Chalet-LondonNineteenEighty" charset="0"/>
        </a:defRPr>
      </a:lvl7pPr>
      <a:lvl8pPr marL="1371600" algn="ctr" rtl="0" fontAlgn="base">
        <a:spcBef>
          <a:spcPct val="0"/>
        </a:spcBef>
        <a:spcAft>
          <a:spcPct val="0"/>
        </a:spcAft>
        <a:defRPr sz="4000">
          <a:solidFill>
            <a:srgbClr val="013A81"/>
          </a:solidFill>
          <a:latin typeface="Chalet-LondonNineteenEighty" charset="0"/>
        </a:defRPr>
      </a:lvl8pPr>
      <a:lvl9pPr marL="1828800" algn="ctr" rtl="0" fontAlgn="base">
        <a:spcBef>
          <a:spcPct val="0"/>
        </a:spcBef>
        <a:spcAft>
          <a:spcPct val="0"/>
        </a:spcAft>
        <a:defRPr sz="4000">
          <a:solidFill>
            <a:srgbClr val="013A81"/>
          </a:solidFill>
          <a:latin typeface="Chalet-LondonNineteenEighty" charset="0"/>
        </a:defRPr>
      </a:lvl9pPr>
    </p:titleStyle>
    <p:bodyStyle>
      <a:lvl1pPr marL="342900" indent="-342900" algn="l" rtl="0" eaLnBrk="0" fontAlgn="base" hangingPunct="0">
        <a:spcBef>
          <a:spcPct val="20000"/>
        </a:spcBef>
        <a:spcAft>
          <a:spcPct val="0"/>
        </a:spcAft>
        <a:defRPr sz="3200">
          <a:solidFill>
            <a:schemeClr val="tx1"/>
          </a:solidFill>
          <a:latin typeface="Century Gothic"/>
          <a:ea typeface="ＭＳ Ｐゴシック" charset="-128"/>
          <a:cs typeface="Century Gothic"/>
        </a:defRPr>
      </a:lvl1pPr>
      <a:lvl2pPr marL="742950" indent="-285750" algn="l" rtl="0" eaLnBrk="0" fontAlgn="base" hangingPunct="0">
        <a:spcBef>
          <a:spcPct val="20000"/>
        </a:spcBef>
        <a:spcAft>
          <a:spcPct val="0"/>
        </a:spcAft>
        <a:defRPr sz="2800">
          <a:solidFill>
            <a:schemeClr val="tx1"/>
          </a:solidFill>
          <a:latin typeface="Century Gothic"/>
          <a:ea typeface="ＭＳ Ｐゴシック" pitchFamily="-111" charset="-128"/>
          <a:cs typeface="Century Gothic"/>
        </a:defRPr>
      </a:lvl2pPr>
      <a:lvl3pPr marL="1143000" indent="-228600" algn="l" rtl="0" eaLnBrk="0" fontAlgn="base" hangingPunct="0">
        <a:spcBef>
          <a:spcPct val="20000"/>
        </a:spcBef>
        <a:spcAft>
          <a:spcPct val="0"/>
        </a:spcAft>
        <a:buChar char="•"/>
        <a:defRPr sz="2400">
          <a:solidFill>
            <a:schemeClr val="tx1"/>
          </a:solidFill>
          <a:latin typeface="Century Gothic"/>
          <a:ea typeface="ＭＳ Ｐゴシック" pitchFamily="-111" charset="-128"/>
          <a:cs typeface="Century Gothic"/>
        </a:defRPr>
      </a:lvl3pPr>
      <a:lvl4pPr marL="1600200" indent="-228600" algn="l" rtl="0" eaLnBrk="0" fontAlgn="base" hangingPunct="0">
        <a:spcBef>
          <a:spcPct val="20000"/>
        </a:spcBef>
        <a:spcAft>
          <a:spcPct val="0"/>
        </a:spcAft>
        <a:buChar char="–"/>
        <a:defRPr sz="2000">
          <a:solidFill>
            <a:schemeClr val="tx1"/>
          </a:solidFill>
          <a:latin typeface="Century Gothic"/>
          <a:ea typeface="ＭＳ Ｐゴシック" pitchFamily="-111" charset="-128"/>
          <a:cs typeface="Century Gothic"/>
        </a:defRPr>
      </a:lvl4pPr>
      <a:lvl5pPr marL="2057400" indent="-228600" algn="l" rtl="0" eaLnBrk="0" fontAlgn="base" hangingPunct="0">
        <a:spcBef>
          <a:spcPct val="20000"/>
        </a:spcBef>
        <a:spcAft>
          <a:spcPct val="0"/>
        </a:spcAft>
        <a:buChar char="»"/>
        <a:defRPr sz="2000">
          <a:solidFill>
            <a:schemeClr val="tx1"/>
          </a:solidFill>
          <a:latin typeface="Century Gothic"/>
          <a:ea typeface="ＭＳ Ｐゴシック" pitchFamily="-111" charset="-128"/>
          <a:cs typeface="Century Gothic"/>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8906" y="2895600"/>
            <a:ext cx="7399783" cy="1077218"/>
          </a:xfrm>
          <a:prstGeom prst="rect">
            <a:avLst/>
          </a:prstGeom>
        </p:spPr>
        <p:txBody>
          <a:bodyPr wrap="none">
            <a:spAutoFit/>
          </a:bodyPr>
          <a:lstStyle/>
          <a:p>
            <a:pPr algn="ctr"/>
            <a:r>
              <a:rPr lang="en-US" sz="3200" b="1" dirty="0" err="1"/>
              <a:t>iClicker</a:t>
            </a:r>
            <a:r>
              <a:rPr lang="en-US" sz="3200" b="1" dirty="0"/>
              <a:t> Student Sign-up Instructions</a:t>
            </a:r>
          </a:p>
          <a:p>
            <a:pPr algn="ctr"/>
            <a:endParaRPr lang="en-US" sz="3200" b="1" dirty="0"/>
          </a:p>
        </p:txBody>
      </p:sp>
      <p:grpSp>
        <p:nvGrpSpPr>
          <p:cNvPr id="5" name="Group 4" title="Technology Support"/>
          <p:cNvGrpSpPr/>
          <p:nvPr/>
        </p:nvGrpSpPr>
        <p:grpSpPr>
          <a:xfrm>
            <a:off x="7086600" y="838200"/>
            <a:ext cx="1828800" cy="304800"/>
            <a:chOff x="7086600" y="838200"/>
            <a:chExt cx="1828800" cy="304800"/>
          </a:xfrm>
        </p:grpSpPr>
        <p:sp>
          <p:nvSpPr>
            <p:cNvPr id="2" name="Rectangle 1"/>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3" name="Rectangle 2"/>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408340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00200"/>
            <a:ext cx="8686800" cy="5016758"/>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Quick Tips when Using </a:t>
            </a:r>
            <a:r>
              <a:rPr lang="en-US" b="1" dirty="0" err="1">
                <a:latin typeface="Verdana" panose="020B0604030504040204" pitchFamily="34" charset="0"/>
                <a:ea typeface="Verdana" panose="020B0604030504040204" pitchFamily="34" charset="0"/>
                <a:cs typeface="Verdana" panose="020B0604030504040204" pitchFamily="34" charset="0"/>
              </a:rPr>
              <a:t>iClicker</a:t>
            </a:r>
            <a:r>
              <a:rPr lang="en-US" b="1" dirty="0">
                <a:latin typeface="Verdana" panose="020B0604030504040204" pitchFamily="34" charset="0"/>
                <a:ea typeface="Verdana" panose="020B0604030504040204" pitchFamily="34" charset="0"/>
                <a:cs typeface="Verdana" panose="020B0604030504040204" pitchFamily="34" charset="0"/>
              </a:rPr>
              <a:t>:</a:t>
            </a:r>
          </a:p>
          <a:p>
            <a:pPr lvl="0"/>
            <a:endParaRPr lang="en-US" sz="1600" dirty="0">
              <a:latin typeface="Calibri" panose="020F0502020204030204" pitchFamily="34" charset="0"/>
            </a:endParaRPr>
          </a:p>
          <a:p>
            <a:pPr marL="285750" lvl="0" indent="-285750">
              <a:spcBef>
                <a:spcPts val="600"/>
              </a:spcBef>
              <a:buFont typeface="Arial" panose="020B0604020202020204" pitchFamily="34" charset="0"/>
              <a:buChar char="•"/>
            </a:pPr>
            <a:r>
              <a:rPr lang="en-US" sz="1600" dirty="0">
                <a:latin typeface="Calibri" panose="020F0502020204030204" pitchFamily="34" charset="0"/>
              </a:rPr>
              <a:t>Students</a:t>
            </a:r>
            <a:r>
              <a:rPr lang="en-US" sz="1600" b="1" dirty="0">
                <a:latin typeface="Calibri" panose="020F0502020204030204" pitchFamily="34" charset="0"/>
              </a:rPr>
              <a:t> can either </a:t>
            </a:r>
            <a:r>
              <a:rPr lang="en-US" sz="1600" dirty="0">
                <a:latin typeface="Calibri" panose="020F0502020204030204" pitchFamily="34" charset="0"/>
              </a:rPr>
              <a:t>connect to the </a:t>
            </a:r>
            <a:r>
              <a:rPr lang="en-US" sz="1600" b="1" dirty="0">
                <a:solidFill>
                  <a:srgbClr val="FF0000"/>
                </a:solidFill>
                <a:latin typeface="Calibri" panose="020F0502020204030204" pitchFamily="34" charset="0"/>
              </a:rPr>
              <a:t>UTEPSECURE Wi-Fi</a:t>
            </a:r>
            <a:r>
              <a:rPr lang="en-US" sz="1600" b="1" dirty="0">
                <a:solidFill>
                  <a:srgbClr val="C00000"/>
                </a:solidFill>
                <a:latin typeface="Calibri" panose="020F0502020204030204" pitchFamily="34" charset="0"/>
              </a:rPr>
              <a:t> </a:t>
            </a:r>
            <a:r>
              <a:rPr lang="en-US" sz="1600" dirty="0">
                <a:latin typeface="Calibri" panose="020F0502020204030204" pitchFamily="34" charset="0"/>
              </a:rPr>
              <a:t>when they are on campus or use their mobile data (if available) to participate in class.  </a:t>
            </a:r>
          </a:p>
          <a:p>
            <a:pPr marL="742950" lvl="1" indent="-285750">
              <a:spcBef>
                <a:spcPts val="600"/>
              </a:spcBef>
              <a:buFont typeface="Arial" panose="020B0604020202020204" pitchFamily="34" charset="0"/>
              <a:buChar char="•"/>
            </a:pPr>
            <a:r>
              <a:rPr lang="en-US" sz="1600" dirty="0">
                <a:latin typeface="Calibri" panose="020F0502020204030204" pitchFamily="34" charset="0"/>
              </a:rPr>
              <a:t>Use the one that provides better service in the classroom where class is conducted</a:t>
            </a:r>
          </a:p>
          <a:p>
            <a:pPr marL="285750" indent="-285750">
              <a:spcBef>
                <a:spcPts val="600"/>
              </a:spcBef>
              <a:buFont typeface="Arial" panose="020B0604020202020204" pitchFamily="34" charset="0"/>
              <a:buChar char="•"/>
            </a:pPr>
            <a:r>
              <a:rPr lang="en-US" sz="1600" b="1" dirty="0">
                <a:latin typeface="Calibri" panose="020F0502020204030204" pitchFamily="34" charset="0"/>
              </a:rPr>
              <a:t>For optimal performance</a:t>
            </a:r>
            <a:r>
              <a:rPr lang="en-US" sz="1600" dirty="0">
                <a:latin typeface="Calibri" panose="020F0502020204030204" pitchFamily="34" charset="0"/>
              </a:rPr>
              <a:t>, students should close all other apps or windows that may be running on their device</a:t>
            </a:r>
          </a:p>
          <a:p>
            <a:pPr marL="742950" lvl="1" indent="-285750">
              <a:spcBef>
                <a:spcPts val="600"/>
              </a:spcBef>
              <a:buFont typeface="Arial" panose="020B0604020202020204" pitchFamily="34" charset="0"/>
              <a:buChar char="•"/>
            </a:pPr>
            <a:r>
              <a:rPr lang="en-US" sz="1600" dirty="0">
                <a:latin typeface="Calibri" panose="020F0502020204030204" pitchFamily="34" charset="0"/>
              </a:rPr>
              <a:t>If a student’s device freezes, they will need to restart it.</a:t>
            </a:r>
          </a:p>
          <a:p>
            <a:pPr marL="285750" lvl="0" indent="-285750">
              <a:spcBef>
                <a:spcPts val="600"/>
              </a:spcBef>
              <a:buFont typeface="Arial" panose="020B0604020202020204" pitchFamily="34" charset="0"/>
              <a:buChar char="•"/>
            </a:pPr>
            <a:r>
              <a:rPr lang="en-US" sz="1600" dirty="0">
                <a:solidFill>
                  <a:srgbClr val="000000"/>
                </a:solidFill>
                <a:latin typeface="Calibri" panose="020F0502020204030204" pitchFamily="34" charset="0"/>
              </a:rPr>
              <a:t>Students need to </a:t>
            </a:r>
            <a:r>
              <a:rPr lang="en-US" sz="1600" b="1" dirty="0">
                <a:solidFill>
                  <a:srgbClr val="000000"/>
                </a:solidFill>
                <a:latin typeface="Calibri" panose="020F0502020204030204" pitchFamily="34" charset="0"/>
              </a:rPr>
              <a:t>use the email address that is associated with their Blackboard profile </a:t>
            </a:r>
            <a:r>
              <a:rPr lang="en-US" sz="1600" dirty="0">
                <a:solidFill>
                  <a:srgbClr val="000000"/>
                </a:solidFill>
                <a:latin typeface="Calibri" panose="020F0502020204030204" pitchFamily="34" charset="0"/>
              </a:rPr>
              <a:t>when creating their accounts.</a:t>
            </a:r>
            <a:r>
              <a:rPr lang="en-US" sz="1600" b="1"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Students who have used iClicker in the past </a:t>
            </a:r>
            <a:r>
              <a:rPr lang="en-US" sz="1600" b="1" dirty="0">
                <a:solidFill>
                  <a:srgbClr val="000000"/>
                </a:solidFill>
                <a:latin typeface="Calibri" panose="020F0502020204030204" pitchFamily="34" charset="0"/>
              </a:rPr>
              <a:t>do not need </a:t>
            </a:r>
            <a:r>
              <a:rPr lang="en-US" sz="1600" dirty="0">
                <a:solidFill>
                  <a:srgbClr val="000000"/>
                </a:solidFill>
                <a:latin typeface="Calibri" panose="020F0502020204030204" pitchFamily="34" charset="0"/>
              </a:rPr>
              <a:t>to create a new account.</a:t>
            </a:r>
          </a:p>
          <a:p>
            <a:pPr marL="285750" lvl="0" indent="-285750">
              <a:spcBef>
                <a:spcPts val="600"/>
              </a:spcBef>
              <a:buFont typeface="Arial" panose="020B0604020202020204" pitchFamily="34" charset="0"/>
              <a:buChar char="•"/>
            </a:pPr>
            <a:r>
              <a:rPr lang="en-US" sz="1600" dirty="0">
                <a:latin typeface="Calibri" panose="020F0502020204030204" pitchFamily="34" charset="0"/>
              </a:rPr>
              <a:t>iClicker automatically gives all new students a 14 day free trial.  As long as students have selected </a:t>
            </a:r>
            <a:r>
              <a:rPr lang="en-US" sz="1600" b="1" u="sng" dirty="0">
                <a:latin typeface="Calibri" panose="020F0502020204030204" pitchFamily="34" charset="0"/>
              </a:rPr>
              <a:t>UTEP</a:t>
            </a:r>
            <a:r>
              <a:rPr lang="en-US" sz="1600" dirty="0">
                <a:latin typeface="Calibri" panose="020F0502020204030204" pitchFamily="34" charset="0"/>
              </a:rPr>
              <a:t> as their institution,</a:t>
            </a:r>
            <a:r>
              <a:rPr lang="en-US" sz="1600" dirty="0">
                <a:solidFill>
                  <a:srgbClr val="FF0000"/>
                </a:solidFill>
                <a:latin typeface="Calibri" panose="020F0502020204030204" pitchFamily="34" charset="0"/>
              </a:rPr>
              <a:t> </a:t>
            </a:r>
            <a:r>
              <a:rPr lang="en-US" sz="1600" b="1" u="sng" dirty="0">
                <a:solidFill>
                  <a:srgbClr val="FF0000"/>
                </a:solidFill>
                <a:latin typeface="Calibri" panose="020F0502020204030204" pitchFamily="34" charset="0"/>
              </a:rPr>
              <a:t>they will not have to renew</a:t>
            </a:r>
            <a:r>
              <a:rPr lang="en-US" sz="1600" dirty="0">
                <a:solidFill>
                  <a:srgbClr val="FF0000"/>
                </a:solidFill>
                <a:latin typeface="Calibri" panose="020F0502020204030204" pitchFamily="34" charset="0"/>
              </a:rPr>
              <a:t> </a:t>
            </a:r>
            <a:r>
              <a:rPr lang="en-US" sz="1600" dirty="0">
                <a:latin typeface="Calibri" panose="020F0502020204030204" pitchFamily="34" charset="0"/>
              </a:rPr>
              <a:t>their subscription after the 14 day trial is over.  Students will still be able to participate and add additional UTEP courses.</a:t>
            </a:r>
          </a:p>
          <a:p>
            <a:pPr marL="285750" indent="-285750">
              <a:spcBef>
                <a:spcPts val="600"/>
              </a:spcBef>
              <a:buFont typeface="Arial" panose="020B0604020202020204" pitchFamily="34" charset="0"/>
              <a:buChar char="•"/>
            </a:pPr>
            <a:r>
              <a:rPr lang="en-US" sz="1600" b="1" dirty="0">
                <a:solidFill>
                  <a:srgbClr val="000000"/>
                </a:solidFill>
                <a:latin typeface="Calibri" panose="020F0502020204030204" pitchFamily="34" charset="0"/>
              </a:rPr>
              <a:t>Students: DO NOT create more than one </a:t>
            </a:r>
            <a:r>
              <a:rPr lang="en-US" sz="1600" b="1" dirty="0" err="1">
                <a:solidFill>
                  <a:srgbClr val="000000"/>
                </a:solidFill>
                <a:latin typeface="Calibri" panose="020F0502020204030204" pitchFamily="34" charset="0"/>
              </a:rPr>
              <a:t>iClicker</a:t>
            </a:r>
            <a:r>
              <a:rPr lang="en-US" sz="1600" b="1" dirty="0">
                <a:solidFill>
                  <a:srgbClr val="000000"/>
                </a:solidFill>
                <a:latin typeface="Calibri" panose="020F0502020204030204" pitchFamily="34" charset="0"/>
              </a:rPr>
              <a:t> student account! </a:t>
            </a:r>
            <a:r>
              <a:rPr lang="en-US" sz="1600" dirty="0">
                <a:solidFill>
                  <a:srgbClr val="000000"/>
                </a:solidFill>
                <a:latin typeface="Calibri" panose="020F0502020204030204" pitchFamily="34" charset="0"/>
              </a:rPr>
              <a:t>You will only receive credit from a single account. You can edit your account information in your </a:t>
            </a:r>
            <a:r>
              <a:rPr lang="en-US" sz="1600" dirty="0" err="1">
                <a:solidFill>
                  <a:srgbClr val="000000"/>
                </a:solidFill>
                <a:latin typeface="Calibri" panose="020F0502020204030204" pitchFamily="34" charset="0"/>
              </a:rPr>
              <a:t>iClicker</a:t>
            </a:r>
            <a:r>
              <a:rPr lang="en-US" sz="1600" dirty="0">
                <a:solidFill>
                  <a:srgbClr val="000000"/>
                </a:solidFill>
                <a:latin typeface="Calibri" panose="020F0502020204030204" pitchFamily="34" charset="0"/>
              </a:rPr>
              <a:t> student profile if needed.  Your </a:t>
            </a:r>
            <a:r>
              <a:rPr lang="en-US" sz="1600" dirty="0" err="1">
                <a:solidFill>
                  <a:srgbClr val="000000"/>
                </a:solidFill>
                <a:latin typeface="Calibri" panose="020F0502020204030204" pitchFamily="34" charset="0"/>
              </a:rPr>
              <a:t>iClicker</a:t>
            </a:r>
            <a:r>
              <a:rPr lang="en-US" sz="1600" dirty="0">
                <a:solidFill>
                  <a:srgbClr val="000000"/>
                </a:solidFill>
                <a:latin typeface="Calibri" panose="020F0502020204030204" pitchFamily="34" charset="0"/>
              </a:rPr>
              <a:t> student account will work for multiple courses.</a:t>
            </a:r>
            <a:endParaRPr lang="en-US" sz="3200" b="1" dirty="0"/>
          </a:p>
        </p:txBody>
      </p:sp>
      <p:grpSp>
        <p:nvGrpSpPr>
          <p:cNvPr id="3" name="Group 2" title="Technology Support"/>
          <p:cNvGrpSpPr/>
          <p:nvPr/>
        </p:nvGrpSpPr>
        <p:grpSpPr>
          <a:xfrm>
            <a:off x="7086600" y="838200"/>
            <a:ext cx="1828800" cy="304800"/>
            <a:chOff x="7086600" y="838200"/>
            <a:chExt cx="1828800" cy="304800"/>
          </a:xfrm>
        </p:grpSpPr>
        <p:sp>
          <p:nvSpPr>
            <p:cNvPr id="5" name="Rectangle 4"/>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6" name="Rectangle 5"/>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311618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4600" y="1443562"/>
            <a:ext cx="6477001" cy="584775"/>
          </a:xfrm>
          <a:prstGeom prst="rect">
            <a:avLst/>
          </a:prstGeom>
          <a:noFill/>
        </p:spPr>
        <p:txBody>
          <a:bodyPr wrap="square" rtlCol="0">
            <a:spAutoFit/>
          </a:bodyPr>
          <a:lstStyle/>
          <a:p>
            <a:pPr marL="228600" lvl="0" indent="-228600" defTabSz="457145" eaLnBrk="1" fontAlgn="auto" hangingPunct="1">
              <a:spcBef>
                <a:spcPts val="0"/>
              </a:spcBef>
              <a:spcAft>
                <a:spcPts val="600"/>
              </a:spcAft>
            </a:pPr>
            <a:r>
              <a:rPr lang="en-US" sz="1800" dirty="0">
                <a:solidFill>
                  <a:prstClr val="black">
                    <a:lumMod val="85000"/>
                    <a:lumOff val="15000"/>
                  </a:prstClr>
                </a:solidFill>
                <a:latin typeface="Calibri"/>
                <a:cs typeface="Verdana"/>
              </a:rPr>
              <a:t>    </a:t>
            </a:r>
            <a:r>
              <a:rPr lang="en-US" sz="1400" dirty="0">
                <a:solidFill>
                  <a:prstClr val="black">
                    <a:lumMod val="85000"/>
                    <a:lumOff val="15000"/>
                  </a:prstClr>
                </a:solidFill>
                <a:latin typeface="Calibri"/>
                <a:cs typeface="Verdana"/>
              </a:rPr>
              <a:t>Using any web browser, go </a:t>
            </a:r>
            <a:r>
              <a:rPr lang="en-US" sz="1400" dirty="0">
                <a:latin typeface="Calibri"/>
                <a:cs typeface="Verdana"/>
              </a:rPr>
              <a:t>to</a:t>
            </a:r>
            <a:r>
              <a:rPr lang="en-US" sz="1400" u="sng" dirty="0">
                <a:solidFill>
                  <a:schemeClr val="accent6">
                    <a:lumMod val="60000"/>
                    <a:lumOff val="40000"/>
                  </a:schemeClr>
                </a:solidFill>
                <a:latin typeface="Calibri"/>
                <a:cs typeface="Verdana"/>
              </a:rPr>
              <a:t> </a:t>
            </a:r>
            <a:r>
              <a:rPr lang="en-US" sz="1400" u="sng" dirty="0">
                <a:solidFill>
                  <a:srgbClr val="0000FF"/>
                </a:solidFill>
                <a:latin typeface="Calibri"/>
                <a:cs typeface="Verdana"/>
              </a:rPr>
              <a:t>https://student.iclicker.com/#/login</a:t>
            </a:r>
            <a:r>
              <a:rPr lang="en-US" sz="1400" dirty="0">
                <a:solidFill>
                  <a:srgbClr val="0000FF"/>
                </a:solidFill>
                <a:latin typeface="Calibri"/>
                <a:cs typeface="Verdana"/>
              </a:rPr>
              <a:t> </a:t>
            </a:r>
            <a:r>
              <a:rPr lang="en-US" sz="1400" dirty="0">
                <a:solidFill>
                  <a:prstClr val="black">
                    <a:lumMod val="85000"/>
                    <a:lumOff val="15000"/>
                  </a:prstClr>
                </a:solidFill>
                <a:latin typeface="Calibri"/>
                <a:cs typeface="Verdana"/>
              </a:rPr>
              <a:t>or using your smart phone, download the </a:t>
            </a:r>
            <a:r>
              <a:rPr lang="en-US" sz="1400" dirty="0" err="1">
                <a:solidFill>
                  <a:prstClr val="black">
                    <a:lumMod val="85000"/>
                    <a:lumOff val="15000"/>
                  </a:prstClr>
                </a:solidFill>
                <a:latin typeface="Calibri"/>
                <a:cs typeface="Verdana"/>
              </a:rPr>
              <a:t>iClicker</a:t>
            </a:r>
            <a:r>
              <a:rPr lang="en-US" sz="1400" dirty="0">
                <a:solidFill>
                  <a:prstClr val="black">
                    <a:lumMod val="85000"/>
                    <a:lumOff val="15000"/>
                  </a:prstClr>
                </a:solidFill>
                <a:latin typeface="Calibri"/>
                <a:cs typeface="Verdana"/>
              </a:rPr>
              <a:t> Student app from the App Store or Google Play.  </a:t>
            </a:r>
            <a:endParaRPr lang="en-US" sz="1400" i="1" dirty="0">
              <a:solidFill>
                <a:prstClr val="black">
                  <a:lumMod val="85000"/>
                  <a:lumOff val="15000"/>
                </a:prstClr>
              </a:solidFill>
              <a:latin typeface="Calibri"/>
              <a:cs typeface="Verdana"/>
            </a:endParaRPr>
          </a:p>
        </p:txBody>
      </p:sp>
      <p:sp>
        <p:nvSpPr>
          <p:cNvPr id="44" name="Title 6"/>
          <p:cNvSpPr txBox="1">
            <a:spLocks/>
          </p:cNvSpPr>
          <p:nvPr/>
        </p:nvSpPr>
        <p:spPr>
          <a:xfrm>
            <a:off x="3898335" y="2074246"/>
            <a:ext cx="4768828" cy="834512"/>
          </a:xfrm>
          <a:prstGeom prst="rect">
            <a:avLst/>
          </a:prstGeom>
        </p:spPr>
        <p:txBody>
          <a:bodyPr vert="horz" lIns="91429" tIns="45715" rIns="91429" bIns="45715" rtlCol="0" anchor="t">
            <a:noAutofit/>
          </a:bodyPr>
          <a:lstStyle/>
          <a:p>
            <a:pPr marL="0" marR="0" lvl="0" indent="0" defTabSz="457145" eaLnBrk="1" fontAlgn="auto" latinLnBrk="0" hangingPunct="1">
              <a:lnSpc>
                <a:spcPct val="125000"/>
              </a:lnSpc>
              <a:spcBef>
                <a:spcPts val="0"/>
              </a:spcBef>
              <a:spcAft>
                <a:spcPts val="600"/>
              </a:spcAft>
              <a:buClrTx/>
              <a:buSzTx/>
              <a:buFontTx/>
              <a:buNone/>
              <a:tabLst/>
              <a:defRPr/>
            </a:pPr>
            <a:r>
              <a:rPr kumimoji="0" lang="en-US" sz="1800" b="1" i="0" u="sng" strike="noStrike" kern="0" cap="none" spc="0" normalizeH="0" baseline="0" noProof="0" dirty="0">
                <a:ln>
                  <a:noFill/>
                </a:ln>
                <a:solidFill>
                  <a:srgbClr val="1F497D">
                    <a:lumMod val="60000"/>
                    <a:lumOff val="40000"/>
                  </a:srgbClr>
                </a:solidFill>
                <a:effectLst/>
                <a:uLnTx/>
                <a:uFillTx/>
                <a:latin typeface="Verdana"/>
                <a:ea typeface="+mn-ea"/>
                <a:cs typeface="Verdana"/>
              </a:rPr>
              <a:t>Create </a:t>
            </a:r>
            <a:r>
              <a:rPr lang="en-US" sz="1800" b="1" u="sng" kern="0" dirty="0">
                <a:solidFill>
                  <a:srgbClr val="1F497D">
                    <a:lumMod val="60000"/>
                    <a:lumOff val="40000"/>
                  </a:srgbClr>
                </a:solidFill>
                <a:latin typeface="Verdana"/>
                <a:ea typeface="+mn-ea"/>
                <a:cs typeface="Verdana"/>
              </a:rPr>
              <a:t>an </a:t>
            </a:r>
            <a:r>
              <a:rPr lang="en-US" sz="1800" b="1" u="sng" kern="0" dirty="0" err="1">
                <a:solidFill>
                  <a:srgbClr val="1F497D">
                    <a:lumMod val="60000"/>
                    <a:lumOff val="40000"/>
                  </a:srgbClr>
                </a:solidFill>
                <a:latin typeface="Verdana"/>
                <a:ea typeface="+mn-ea"/>
                <a:cs typeface="Verdana"/>
              </a:rPr>
              <a:t>iClicker</a:t>
            </a:r>
            <a:r>
              <a:rPr lang="en-US" sz="1800" b="1" u="sng" kern="0" dirty="0">
                <a:solidFill>
                  <a:srgbClr val="1F497D">
                    <a:lumMod val="60000"/>
                    <a:lumOff val="40000"/>
                  </a:srgbClr>
                </a:solidFill>
                <a:latin typeface="Verdana"/>
                <a:ea typeface="+mn-ea"/>
                <a:cs typeface="Verdana"/>
              </a:rPr>
              <a:t> Student</a:t>
            </a:r>
            <a:r>
              <a:rPr kumimoji="0" lang="en-US" sz="1800" b="1" i="0" u="sng" strike="noStrike" kern="0" cap="none" spc="0" normalizeH="0" baseline="0" noProof="0" dirty="0">
                <a:ln>
                  <a:noFill/>
                </a:ln>
                <a:solidFill>
                  <a:srgbClr val="1F497D">
                    <a:lumMod val="60000"/>
                    <a:lumOff val="40000"/>
                  </a:srgbClr>
                </a:solidFill>
                <a:effectLst/>
                <a:uLnTx/>
                <a:uFillTx/>
                <a:latin typeface="Verdana"/>
                <a:ea typeface="+mn-ea"/>
                <a:cs typeface="Verdana"/>
              </a:rPr>
              <a:t> Account</a:t>
            </a:r>
            <a:r>
              <a:rPr kumimoji="0" lang="en-US" sz="900" i="0" u="sng" strike="noStrike" kern="0" cap="none" spc="0" normalizeH="0" noProof="0" dirty="0">
                <a:ln>
                  <a:noFill/>
                </a:ln>
                <a:solidFill>
                  <a:srgbClr val="1F497D">
                    <a:lumMod val="60000"/>
                    <a:lumOff val="40000"/>
                  </a:srgbClr>
                </a:solidFill>
                <a:effectLst/>
                <a:uLnTx/>
                <a:uFillTx/>
                <a:latin typeface="Verdana"/>
                <a:ea typeface="+mn-ea"/>
                <a:cs typeface="Verdana"/>
              </a:rPr>
              <a:t> </a:t>
            </a:r>
          </a:p>
          <a:p>
            <a:pPr marL="0" marR="0" lvl="0" indent="0" defTabSz="457145" eaLnBrk="1" fontAlgn="auto" latinLnBrk="0" hangingPunct="1">
              <a:lnSpc>
                <a:spcPct val="125000"/>
              </a:lnSpc>
              <a:spcBef>
                <a:spcPts val="0"/>
              </a:spcBef>
              <a:spcAft>
                <a:spcPts val="600"/>
              </a:spcAft>
              <a:buClrTx/>
              <a:buSzTx/>
              <a:buFontTx/>
              <a:buNone/>
              <a:tabLst/>
              <a:defRPr/>
            </a:pPr>
            <a:r>
              <a:rPr lang="en-US" sz="1000" b="1" kern="0" dirty="0">
                <a:latin typeface="Verdana"/>
                <a:ea typeface="+mn-ea"/>
                <a:cs typeface="Verdana"/>
              </a:rPr>
              <a:t>Note: If you already have an existing account skip this part and go to “Add a Course” slide</a:t>
            </a:r>
            <a:endParaRPr kumimoji="0" lang="en-US" sz="1000" b="1" i="0" strike="noStrike" kern="0" cap="none" spc="0" normalizeH="0" baseline="0" noProof="0" dirty="0">
              <a:ln>
                <a:noFill/>
              </a:ln>
              <a:effectLst/>
              <a:uLnTx/>
              <a:uFillTx/>
              <a:latin typeface="Verdana"/>
              <a:ea typeface="+mn-ea"/>
              <a:cs typeface="Verdana"/>
            </a:endParaRPr>
          </a:p>
        </p:txBody>
      </p:sp>
      <p:sp>
        <p:nvSpPr>
          <p:cNvPr id="47" name="Subtitle 2"/>
          <p:cNvSpPr txBox="1">
            <a:spLocks/>
          </p:cNvSpPr>
          <p:nvPr/>
        </p:nvSpPr>
        <p:spPr>
          <a:xfrm>
            <a:off x="3919539" y="2971802"/>
            <a:ext cx="5072062" cy="3505198"/>
          </a:xfrm>
          <a:prstGeom prst="rect">
            <a:avLst/>
          </a:prstGeom>
        </p:spPr>
        <p:txBody>
          <a:bodyPr vert="horz" lIns="91429" tIns="45715" rIns="91429" bIns="45715" rtlCol="0" anchor="t">
            <a:noAutofit/>
          </a:bodyPr>
          <a:lstStyle/>
          <a:p>
            <a:pPr marL="228600" marR="0" lvl="0" indent="-228600" defTabSz="457145" eaLnBrk="1" fontAlgn="auto" latinLnBrk="0" hangingPunct="1">
              <a:lnSpc>
                <a:spcPct val="100000"/>
              </a:lnSpc>
              <a:spcBef>
                <a:spcPts val="0"/>
              </a:spcBef>
              <a:spcAft>
                <a:spcPts val="600"/>
              </a:spcAft>
              <a:buClrTx/>
              <a:buSzTx/>
              <a:buFontTx/>
              <a:buNone/>
              <a:tabLst/>
              <a:defRPr/>
            </a:pPr>
            <a:r>
              <a:rPr lang="en-US" sz="1400" b="1" kern="0" dirty="0">
                <a:solidFill>
                  <a:prstClr val="black">
                    <a:lumMod val="85000"/>
                    <a:lumOff val="15000"/>
                  </a:prstClr>
                </a:solidFill>
                <a:latin typeface="Calibri"/>
                <a:ea typeface="+mn-ea"/>
                <a:cs typeface="Verdana"/>
              </a:rPr>
              <a:t>1.</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Click</a:t>
            </a:r>
            <a:r>
              <a:rPr kumimoji="0" lang="en-US" sz="1400" b="0" i="0" u="none" strike="noStrike" kern="0" cap="none" spc="0" normalizeH="0" noProof="0" dirty="0">
                <a:ln>
                  <a:noFill/>
                </a:ln>
                <a:solidFill>
                  <a:prstClr val="black">
                    <a:lumMod val="85000"/>
                    <a:lumOff val="15000"/>
                  </a:prstClr>
                </a:solidFill>
                <a:effectLst/>
                <a:uLnTx/>
                <a:uFillTx/>
                <a:latin typeface="Calibri"/>
                <a:ea typeface="+mn-ea"/>
                <a:cs typeface="Verdana"/>
              </a:rPr>
              <a:t> on the </a:t>
            </a:r>
            <a:r>
              <a:rPr kumimoji="0" lang="en-US" sz="1400" b="1" i="0" u="none" strike="noStrike" kern="0" cap="none" spc="0" normalizeH="0" noProof="0" dirty="0">
                <a:ln>
                  <a:noFill/>
                </a:ln>
                <a:solidFill>
                  <a:srgbClr val="FF0000"/>
                </a:solidFill>
                <a:effectLst/>
                <a:uLnTx/>
                <a:uFillTx/>
                <a:latin typeface="Calibri"/>
                <a:ea typeface="+mn-ea"/>
                <a:cs typeface="Verdana"/>
              </a:rPr>
              <a:t>Sign up</a:t>
            </a:r>
            <a:r>
              <a:rPr kumimoji="0" lang="en-US" sz="1400" b="0" i="0" u="none" strike="noStrike" kern="0" cap="none" spc="0" normalizeH="0" noProof="0" dirty="0">
                <a:ln>
                  <a:noFill/>
                </a:ln>
                <a:solidFill>
                  <a:prstClr val="black">
                    <a:lumMod val="85000"/>
                    <a:lumOff val="15000"/>
                  </a:prstClr>
                </a:solidFill>
                <a:effectLst/>
                <a:uLnTx/>
                <a:uFillTx/>
                <a:latin typeface="Calibri"/>
                <a:ea typeface="+mn-ea"/>
                <a:cs typeface="Verdana"/>
              </a:rPr>
              <a:t> </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option to create an</a:t>
            </a:r>
            <a:r>
              <a:rPr kumimoji="0" lang="en-US" sz="1400" b="0" i="0" u="none" strike="noStrike" kern="0" cap="none" spc="0" normalizeH="0" noProof="0" dirty="0">
                <a:ln>
                  <a:noFill/>
                </a:ln>
                <a:solidFill>
                  <a:prstClr val="black">
                    <a:lumMod val="85000"/>
                    <a:lumOff val="15000"/>
                  </a:prstClr>
                </a:solidFill>
                <a:effectLst/>
                <a:uLnTx/>
                <a:uFillTx/>
                <a:latin typeface="Calibri"/>
                <a:ea typeface="+mn-ea"/>
                <a:cs typeface="Verdana"/>
              </a:rPr>
              <a:t> account</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a:t>
            </a:r>
          </a:p>
          <a:p>
            <a:pPr marL="228600" marR="0" lvl="0" indent="-228600" defTabSz="457145" eaLnBrk="1" fontAlgn="auto" latinLnBrk="0" hangingPunct="1">
              <a:lnSpc>
                <a:spcPct val="100000"/>
              </a:lnSpc>
              <a:spcBef>
                <a:spcPts val="0"/>
              </a:spcBef>
              <a:spcAft>
                <a:spcPts val="600"/>
              </a:spcAft>
              <a:buClrTx/>
              <a:buSzTx/>
              <a:buFontTx/>
              <a:buNone/>
              <a:tabLst/>
              <a:defRPr/>
            </a:pPr>
            <a:r>
              <a:rPr lang="en-US" sz="1400" b="1" kern="0" dirty="0">
                <a:solidFill>
                  <a:prstClr val="black">
                    <a:lumMod val="85000"/>
                    <a:lumOff val="15000"/>
                  </a:prstClr>
                </a:solidFill>
                <a:latin typeface="Calibri"/>
                <a:ea typeface="+mn-ea"/>
                <a:cs typeface="Verdana"/>
              </a:rPr>
              <a:t>2.  </a:t>
            </a:r>
            <a:r>
              <a:rPr lang="en-US" sz="1400" kern="0" dirty="0">
                <a:solidFill>
                  <a:prstClr val="black">
                    <a:lumMod val="85000"/>
                    <a:lumOff val="15000"/>
                  </a:prstClr>
                </a:solidFill>
                <a:latin typeface="Calibri"/>
                <a:ea typeface="+mn-ea"/>
                <a:cs typeface="Verdana"/>
              </a:rPr>
              <a:t>Search your institution:</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a:t>
            </a:r>
          </a:p>
          <a:p>
            <a:pPr marL="800100" lvl="1" indent="-342900" defTabSz="457145" eaLnBrk="1" fontAlgn="auto" hangingPunct="1">
              <a:spcBef>
                <a:spcPts val="0"/>
              </a:spcBef>
              <a:spcAft>
                <a:spcPts val="400"/>
              </a:spcAft>
              <a:buFont typeface="Arial" panose="020B0604020202020204" pitchFamily="34" charset="0"/>
              <a:buChar char="•"/>
              <a:defRPr/>
            </a:pPr>
            <a:r>
              <a:rPr lang="en-US" sz="1400" kern="0" dirty="0">
                <a:solidFill>
                  <a:prstClr val="black">
                    <a:lumMod val="85000"/>
                    <a:lumOff val="15000"/>
                  </a:prstClr>
                </a:solidFill>
                <a:latin typeface="Calibri"/>
                <a:cs typeface="Verdana"/>
              </a:rPr>
              <a:t>Institution: </a:t>
            </a:r>
            <a:r>
              <a:rPr lang="en-US" sz="1400" b="1" kern="0" dirty="0">
                <a:solidFill>
                  <a:srgbClr val="FF0000"/>
                </a:solidFill>
                <a:latin typeface="Calibri"/>
                <a:cs typeface="Verdana"/>
              </a:rPr>
              <a:t>UTEP</a:t>
            </a:r>
            <a:r>
              <a:rPr lang="en-US" sz="1400" kern="0" dirty="0">
                <a:solidFill>
                  <a:prstClr val="black">
                    <a:lumMod val="85000"/>
                    <a:lumOff val="15000"/>
                  </a:prstClr>
                </a:solidFill>
                <a:latin typeface="Calibri"/>
                <a:cs typeface="Verdana"/>
              </a:rPr>
              <a:t> (</a:t>
            </a:r>
            <a:r>
              <a:rPr lang="en-US" sz="1400" kern="0" dirty="0">
                <a:latin typeface="Calibri"/>
                <a:cs typeface="Verdana"/>
              </a:rPr>
              <a:t>University of Texas at El Paso)</a:t>
            </a:r>
            <a:endParaRPr lang="en-US" sz="1400" kern="0" dirty="0">
              <a:solidFill>
                <a:prstClr val="black">
                  <a:lumMod val="85000"/>
                  <a:lumOff val="15000"/>
                </a:prstClr>
              </a:solidFill>
              <a:latin typeface="Calibri"/>
              <a:cs typeface="Verdana"/>
            </a:endParaRPr>
          </a:p>
          <a:p>
            <a:pPr marL="342900" indent="-342900" defTabSz="457145" eaLnBrk="1" fontAlgn="auto" hangingPunct="1">
              <a:spcBef>
                <a:spcPts val="0"/>
              </a:spcBef>
              <a:spcAft>
                <a:spcPts val="400"/>
              </a:spcAft>
              <a:buFont typeface="+mj-lt"/>
              <a:buAutoNum type="arabicPeriod" startAt="3"/>
              <a:defRPr/>
            </a:pPr>
            <a:r>
              <a:rPr lang="en-US" sz="1400" b="1" kern="0" dirty="0">
                <a:solidFill>
                  <a:prstClr val="black">
                    <a:lumMod val="85000"/>
                    <a:lumOff val="15000"/>
                  </a:prstClr>
                </a:solidFill>
                <a:latin typeface="Calibri"/>
                <a:cs typeface="Verdana"/>
              </a:rPr>
              <a:t> </a:t>
            </a:r>
            <a:r>
              <a:rPr lang="en-US" sz="1400" kern="0" dirty="0">
                <a:solidFill>
                  <a:prstClr val="black">
                    <a:lumMod val="85000"/>
                    <a:lumOff val="15000"/>
                  </a:prstClr>
                </a:solidFill>
                <a:latin typeface="Calibri"/>
                <a:cs typeface="Verdana"/>
              </a:rPr>
              <a:t>Complete the form with the following information:</a:t>
            </a:r>
          </a:p>
          <a:p>
            <a:pPr marL="742950" lvl="1" indent="-285750" defTabSz="457145" eaLnBrk="1" fontAlgn="auto" hangingPunct="1">
              <a:spcBef>
                <a:spcPts val="0"/>
              </a:spcBef>
              <a:spcAft>
                <a:spcPts val="400"/>
              </a:spcAft>
              <a:buFont typeface="Arial" panose="020B0604020202020204" pitchFamily="34" charset="0"/>
              <a:buChar char="•"/>
              <a:defRPr/>
            </a:pPr>
            <a:r>
              <a:rPr lang="en-US" sz="1400" kern="0" dirty="0">
                <a:solidFill>
                  <a:prstClr val="black">
                    <a:lumMod val="85000"/>
                    <a:lumOff val="15000"/>
                  </a:prstClr>
                </a:solidFill>
                <a:latin typeface="Calibri"/>
                <a:cs typeface="Verdana"/>
              </a:rPr>
              <a:t>Enter your </a:t>
            </a:r>
            <a:r>
              <a:rPr lang="en-US" sz="1400" b="1" kern="0" dirty="0">
                <a:solidFill>
                  <a:srgbClr val="FF0000"/>
                </a:solidFill>
                <a:latin typeface="Calibri"/>
                <a:cs typeface="Verdana"/>
              </a:rPr>
              <a:t>First</a:t>
            </a:r>
            <a:r>
              <a:rPr lang="en-US" sz="1400" kern="0" dirty="0">
                <a:solidFill>
                  <a:prstClr val="black">
                    <a:lumMod val="85000"/>
                    <a:lumOff val="15000"/>
                  </a:prstClr>
                </a:solidFill>
                <a:latin typeface="Calibri"/>
                <a:cs typeface="Verdana"/>
              </a:rPr>
              <a:t> and </a:t>
            </a:r>
            <a:r>
              <a:rPr lang="en-US" sz="1400" b="1" kern="0" dirty="0">
                <a:solidFill>
                  <a:srgbClr val="FF0000"/>
                </a:solidFill>
                <a:latin typeface="Calibri"/>
                <a:cs typeface="Verdana"/>
              </a:rPr>
              <a:t>Last</a:t>
            </a:r>
            <a:r>
              <a:rPr lang="en-US" sz="1400" kern="0" dirty="0">
                <a:solidFill>
                  <a:prstClr val="black">
                    <a:lumMod val="85000"/>
                    <a:lumOff val="15000"/>
                  </a:prstClr>
                </a:solidFill>
                <a:latin typeface="Calibri"/>
                <a:cs typeface="Verdana"/>
              </a:rPr>
              <a:t> Name </a:t>
            </a:r>
          </a:p>
          <a:p>
            <a:pPr marL="800100" lvl="1" indent="-342900" defTabSz="457145" eaLnBrk="1" fontAlgn="auto" hangingPunct="1">
              <a:spcBef>
                <a:spcPts val="0"/>
              </a:spcBef>
              <a:spcAft>
                <a:spcPts val="400"/>
              </a:spcAft>
              <a:buFont typeface="Arial" panose="020B0604020202020204" pitchFamily="34" charset="0"/>
              <a:buChar char="•"/>
              <a:defRPr/>
            </a:pPr>
            <a:r>
              <a:rPr lang="en-US" sz="1400" kern="0" dirty="0">
                <a:solidFill>
                  <a:prstClr val="black">
                    <a:lumMod val="85000"/>
                    <a:lumOff val="15000"/>
                  </a:prstClr>
                </a:solidFill>
                <a:latin typeface="Calibri"/>
                <a:cs typeface="Verdana"/>
              </a:rPr>
              <a:t>Email: </a:t>
            </a:r>
            <a:r>
              <a:rPr lang="en-US" sz="1400" b="1" kern="0" dirty="0">
                <a:solidFill>
                  <a:srgbClr val="FF0000"/>
                </a:solidFill>
                <a:latin typeface="Calibri"/>
                <a:cs typeface="Verdana"/>
              </a:rPr>
              <a:t>use the email address associated with your Blackboard profile</a:t>
            </a:r>
            <a:endParaRPr lang="en-US" sz="1400" kern="0" dirty="0">
              <a:solidFill>
                <a:prstClr val="black">
                  <a:lumMod val="85000"/>
                  <a:lumOff val="15000"/>
                </a:prstClr>
              </a:solidFill>
              <a:latin typeface="Calibri"/>
              <a:cs typeface="Verdana"/>
            </a:endParaRPr>
          </a:p>
          <a:p>
            <a:pPr marL="800100" lvl="1" indent="-342900" defTabSz="457145" eaLnBrk="1" fontAlgn="auto" hangingPunct="1">
              <a:spcBef>
                <a:spcPts val="0"/>
              </a:spcBef>
              <a:spcAft>
                <a:spcPts val="400"/>
              </a:spcAft>
              <a:buFont typeface="Arial" panose="020B0604020202020204" pitchFamily="34" charset="0"/>
              <a:buChar char="•"/>
              <a:defRPr/>
            </a:pPr>
            <a:r>
              <a:rPr lang="en-US" sz="1400" kern="0" dirty="0">
                <a:solidFill>
                  <a:prstClr val="black">
                    <a:lumMod val="85000"/>
                    <a:lumOff val="15000"/>
                  </a:prstClr>
                </a:solidFill>
                <a:latin typeface="Calibri"/>
                <a:cs typeface="Verdana"/>
              </a:rPr>
              <a:t>Student ID: use your 800# or 880#</a:t>
            </a:r>
            <a:endParaRPr lang="en-US" sz="1400" b="1" kern="0" dirty="0">
              <a:solidFill>
                <a:srgbClr val="FF0000"/>
              </a:solidFill>
              <a:latin typeface="Calibri"/>
              <a:cs typeface="Verdana"/>
            </a:endParaRPr>
          </a:p>
          <a:p>
            <a:pPr marL="800100" lvl="1" indent="-342900" defTabSz="457145" eaLnBrk="1" fontAlgn="auto" hangingPunct="1">
              <a:spcBef>
                <a:spcPts val="0"/>
              </a:spcBef>
              <a:spcAft>
                <a:spcPts val="400"/>
              </a:spcAft>
              <a:buFont typeface="Arial" panose="020B0604020202020204" pitchFamily="34" charset="0"/>
              <a:buChar char="•"/>
              <a:defRPr/>
            </a:pPr>
            <a:r>
              <a:rPr lang="en-US" sz="1400" b="1" kern="0" dirty="0">
                <a:solidFill>
                  <a:prstClr val="black">
                    <a:lumMod val="85000"/>
                    <a:lumOff val="15000"/>
                  </a:prstClr>
                </a:solidFill>
                <a:latin typeface="Calibri"/>
                <a:cs typeface="Verdana"/>
              </a:rPr>
              <a:t>Check</a:t>
            </a:r>
            <a:r>
              <a:rPr lang="en-US" sz="1400" kern="0" dirty="0">
                <a:solidFill>
                  <a:prstClr val="black">
                    <a:lumMod val="85000"/>
                    <a:lumOff val="15000"/>
                  </a:prstClr>
                </a:solidFill>
                <a:latin typeface="Calibri"/>
                <a:cs typeface="Verdana"/>
              </a:rPr>
              <a:t> “I agree to the Policy”</a:t>
            </a:r>
          </a:p>
          <a:p>
            <a:pPr marL="800100" lvl="1" indent="-342900" defTabSz="457145" eaLnBrk="1" fontAlgn="auto" hangingPunct="1">
              <a:spcBef>
                <a:spcPts val="0"/>
              </a:spcBef>
              <a:spcAft>
                <a:spcPts val="400"/>
              </a:spcAft>
              <a:buFont typeface="Arial" panose="020B0604020202020204" pitchFamily="34" charset="0"/>
              <a:buChar char="•"/>
              <a:defRPr/>
            </a:pPr>
            <a:r>
              <a:rPr lang="en-US" sz="1400" kern="0" dirty="0">
                <a:solidFill>
                  <a:prstClr val="black">
                    <a:lumMod val="85000"/>
                    <a:lumOff val="15000"/>
                  </a:prstClr>
                </a:solidFill>
                <a:latin typeface="Calibri"/>
                <a:cs typeface="Verdana"/>
              </a:rPr>
              <a:t>Click on “</a:t>
            </a:r>
            <a:r>
              <a:rPr lang="en-US" sz="1400" b="1" kern="0" dirty="0">
                <a:solidFill>
                  <a:prstClr val="black">
                    <a:lumMod val="85000"/>
                    <a:lumOff val="15000"/>
                  </a:prstClr>
                </a:solidFill>
                <a:latin typeface="Calibri"/>
                <a:cs typeface="Verdana"/>
              </a:rPr>
              <a:t>Next</a:t>
            </a:r>
            <a:r>
              <a:rPr lang="en-US" sz="1400" kern="0" dirty="0">
                <a:solidFill>
                  <a:prstClr val="black">
                    <a:lumMod val="85000"/>
                    <a:lumOff val="15000"/>
                  </a:prstClr>
                </a:solidFill>
                <a:latin typeface="Calibri"/>
                <a:cs typeface="Verdana"/>
              </a:rPr>
              <a:t>”</a:t>
            </a:r>
            <a:endParaRPr lang="en-US" sz="1400" b="1" kern="0" dirty="0">
              <a:solidFill>
                <a:prstClr val="black">
                  <a:lumMod val="85000"/>
                  <a:lumOff val="15000"/>
                </a:prstClr>
              </a:solidFill>
              <a:latin typeface="Calibri"/>
              <a:cs typeface="Verdana"/>
            </a:endParaRPr>
          </a:p>
          <a:p>
            <a:pPr defTabSz="457145" eaLnBrk="1" fontAlgn="auto" hangingPunct="1">
              <a:spcBef>
                <a:spcPts val="0"/>
              </a:spcBef>
              <a:spcAft>
                <a:spcPts val="600"/>
              </a:spcAft>
              <a:defRPr/>
            </a:pPr>
            <a:r>
              <a:rPr lang="en-US" sz="1400" b="1" kern="0" dirty="0">
                <a:solidFill>
                  <a:prstClr val="black">
                    <a:lumMod val="85000"/>
                    <a:lumOff val="15000"/>
                  </a:prstClr>
                </a:solidFill>
                <a:latin typeface="Calibri"/>
                <a:cs typeface="Verdana"/>
              </a:rPr>
              <a:t>4. </a:t>
            </a:r>
            <a:r>
              <a:rPr lang="en-US" sz="1400" b="1" kern="0" dirty="0">
                <a:solidFill>
                  <a:srgbClr val="FF0000"/>
                </a:solidFill>
                <a:latin typeface="Calibri"/>
                <a:cs typeface="Verdana"/>
              </a:rPr>
              <a:t>Create</a:t>
            </a:r>
            <a:r>
              <a:rPr lang="en-US" sz="1400" kern="0" dirty="0">
                <a:solidFill>
                  <a:prstClr val="black">
                    <a:lumMod val="85000"/>
                    <a:lumOff val="15000"/>
                  </a:prstClr>
                </a:solidFill>
                <a:latin typeface="Calibri"/>
                <a:cs typeface="Verdana"/>
              </a:rPr>
              <a:t> your password </a:t>
            </a:r>
            <a:r>
              <a:rPr lang="en-US" sz="1200" kern="0" dirty="0">
                <a:solidFill>
                  <a:srgbClr val="FF0000"/>
                </a:solidFill>
                <a:latin typeface="Calibri"/>
                <a:cs typeface="Verdana"/>
              </a:rPr>
              <a:t>(must meet all credentials listed)</a:t>
            </a:r>
            <a:r>
              <a:rPr lang="en-US" sz="1400" kern="0" dirty="0">
                <a:solidFill>
                  <a:srgbClr val="FF0000"/>
                </a:solidFill>
                <a:latin typeface="Calibri"/>
                <a:cs typeface="Verdana"/>
              </a:rPr>
              <a:t> </a:t>
            </a:r>
            <a:r>
              <a:rPr lang="en-US" sz="1400" kern="0" dirty="0">
                <a:latin typeface="Calibri"/>
                <a:cs typeface="Verdana"/>
              </a:rPr>
              <a:t>on the line that says “Password” then </a:t>
            </a:r>
            <a:r>
              <a:rPr lang="en-US" sz="1400" b="1" kern="0" dirty="0">
                <a:solidFill>
                  <a:srgbClr val="FF0000"/>
                </a:solidFill>
                <a:latin typeface="Calibri"/>
                <a:cs typeface="Verdana"/>
              </a:rPr>
              <a:t>confirm</a:t>
            </a:r>
            <a:r>
              <a:rPr lang="en-US" sz="1400" kern="0" dirty="0">
                <a:latin typeface="Calibri"/>
                <a:cs typeface="Verdana"/>
              </a:rPr>
              <a:t> the password you just created.</a:t>
            </a:r>
          </a:p>
          <a:p>
            <a:pPr marL="514350" lvl="1" indent="-285750" defTabSz="457145" eaLnBrk="1" fontAlgn="auto" hangingPunct="1">
              <a:spcBef>
                <a:spcPts val="0"/>
              </a:spcBef>
              <a:spcAft>
                <a:spcPts val="600"/>
              </a:spcAft>
              <a:buFont typeface="Arial" panose="020B0604020202020204" pitchFamily="34" charset="0"/>
              <a:buChar char="•"/>
              <a:defRPr/>
            </a:pPr>
            <a:r>
              <a:rPr lang="en-US" sz="1400" kern="0" dirty="0">
                <a:solidFill>
                  <a:prstClr val="black">
                    <a:lumMod val="85000"/>
                    <a:lumOff val="15000"/>
                  </a:prstClr>
                </a:solidFill>
                <a:latin typeface="Calibri"/>
                <a:cs typeface="Verdana"/>
              </a:rPr>
              <a:t>Click on </a:t>
            </a:r>
            <a:r>
              <a:rPr lang="en-US" sz="1400" b="1" u="sng" kern="0" dirty="0">
                <a:solidFill>
                  <a:srgbClr val="FF0000"/>
                </a:solidFill>
                <a:latin typeface="Calibri"/>
                <a:cs typeface="Verdana"/>
              </a:rPr>
              <a:t>Create Account.</a:t>
            </a:r>
            <a:endParaRPr kumimoji="0" lang="en-US" sz="20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pic>
        <p:nvPicPr>
          <p:cNvPr id="1028" name="Picture 4" title="Step 3"/>
          <p:cNvPicPr>
            <a:picLocks noChangeAspect="1" noChangeArrowheads="1"/>
          </p:cNvPicPr>
          <p:nvPr/>
        </p:nvPicPr>
        <p:blipFill rotWithShape="1">
          <a:blip r:embed="rId3">
            <a:extLst>
              <a:ext uri="{28A0092B-C50C-407E-A947-70E740481C1C}">
                <a14:useLocalDpi xmlns:a14="http://schemas.microsoft.com/office/drawing/2010/main" val="0"/>
              </a:ext>
            </a:extLst>
          </a:blip>
          <a:srcRect b="13607"/>
          <a:stretch/>
        </p:blipFill>
        <p:spPr bwMode="auto">
          <a:xfrm>
            <a:off x="294059" y="4048043"/>
            <a:ext cx="1530521" cy="227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1344640"/>
            <a:ext cx="360893" cy="707886"/>
          </a:xfrm>
          <a:prstGeom prst="rect">
            <a:avLst/>
          </a:prstGeom>
          <a:noFill/>
        </p:spPr>
        <p:txBody>
          <a:bodyPr wrap="square" lIns="91440" tIns="45720" rIns="91440" bIns="45720">
            <a:spAutoFit/>
          </a:bodyPr>
          <a:lstStyle/>
          <a:p>
            <a:pPr algn="ctr"/>
            <a:r>
              <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Rectangle 16"/>
          <p:cNvSpPr/>
          <p:nvPr/>
        </p:nvSpPr>
        <p:spPr>
          <a:xfrm>
            <a:off x="1898508" y="2187714"/>
            <a:ext cx="284693" cy="707886"/>
          </a:xfrm>
          <a:prstGeom prst="rect">
            <a:avLst/>
          </a:prstGeom>
          <a:noFill/>
        </p:spPr>
        <p:txBody>
          <a:bodyPr wrap="square" lIns="91440" tIns="45720" rIns="91440" bIns="45720">
            <a:spAutoFit/>
          </a:bodyPr>
          <a:lstStyle/>
          <a:p>
            <a:pPr algn="ctr"/>
            <a:r>
              <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p>
        </p:txBody>
      </p:sp>
      <p:sp>
        <p:nvSpPr>
          <p:cNvPr id="19" name="Rectangle 18"/>
          <p:cNvSpPr/>
          <p:nvPr/>
        </p:nvSpPr>
        <p:spPr>
          <a:xfrm>
            <a:off x="318415" y="3483114"/>
            <a:ext cx="284693" cy="707886"/>
          </a:xfrm>
          <a:prstGeom prst="rect">
            <a:avLst/>
          </a:prstGeom>
          <a:noFill/>
        </p:spPr>
        <p:txBody>
          <a:bodyPr wrap="square" lIns="91440" tIns="45720" rIns="91440" bIns="45720">
            <a:spAutoFit/>
          </a:bodyPr>
          <a:lstStyle/>
          <a:p>
            <a:pPr algn="ctr"/>
            <a:r>
              <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Rectangle 19"/>
          <p:cNvSpPr/>
          <p:nvPr/>
        </p:nvSpPr>
        <p:spPr>
          <a:xfrm>
            <a:off x="1898507" y="4284057"/>
            <a:ext cx="284693" cy="707886"/>
          </a:xfrm>
          <a:prstGeom prst="rect">
            <a:avLst/>
          </a:prstGeom>
          <a:noFill/>
        </p:spPr>
        <p:txBody>
          <a:bodyPr wrap="square" lIns="91440" tIns="45720" rIns="91440" bIns="45720">
            <a:spAutoFit/>
          </a:bodyP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8" name="Picture 5" title="Step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748" y="2772736"/>
            <a:ext cx="1641154" cy="1566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title="Step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905" y="1698583"/>
            <a:ext cx="1524220" cy="1573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title="Step 4"/>
          <p:cNvPicPr>
            <a:picLocks noChangeAspect="1"/>
          </p:cNvPicPr>
          <p:nvPr/>
        </p:nvPicPr>
        <p:blipFill>
          <a:blip r:embed="rId6"/>
          <a:stretch>
            <a:fillRect/>
          </a:stretch>
        </p:blipFill>
        <p:spPr>
          <a:xfrm>
            <a:off x="1898507" y="4876800"/>
            <a:ext cx="2037328" cy="1371600"/>
          </a:xfrm>
          <a:prstGeom prst="rect">
            <a:avLst/>
          </a:prstGeom>
        </p:spPr>
      </p:pic>
      <p:grpSp>
        <p:nvGrpSpPr>
          <p:cNvPr id="16" name="Group 15" title="Technology Support"/>
          <p:cNvGrpSpPr/>
          <p:nvPr/>
        </p:nvGrpSpPr>
        <p:grpSpPr>
          <a:xfrm>
            <a:off x="7086600" y="838200"/>
            <a:ext cx="1828800" cy="304800"/>
            <a:chOff x="7086600" y="838200"/>
            <a:chExt cx="1828800" cy="304800"/>
          </a:xfrm>
        </p:grpSpPr>
        <p:sp>
          <p:nvSpPr>
            <p:cNvPr id="18" name="Rectangle 17"/>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21" name="Rectangle 20"/>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239625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2111238"/>
            <a:ext cx="4572000" cy="707886"/>
          </a:xfrm>
          <a:prstGeom prst="rect">
            <a:avLst/>
          </a:prstGeom>
          <a:noFill/>
        </p:spPr>
        <p:txBody>
          <a:bodyPr wrap="square" rtlCol="0">
            <a:spAutoFit/>
          </a:bodyPr>
          <a:lstStyle/>
          <a:p>
            <a:r>
              <a:rPr lang="en-US" sz="2000" dirty="0">
                <a:latin typeface="Calibri" panose="020F0502020204030204" pitchFamily="34" charset="0"/>
              </a:rPr>
              <a:t>Now that you have created your account, </a:t>
            </a:r>
            <a:r>
              <a:rPr lang="en-US" sz="2000" b="1" dirty="0">
                <a:solidFill>
                  <a:srgbClr val="FF0000"/>
                </a:solidFill>
                <a:latin typeface="Calibri" panose="020F0502020204030204" pitchFamily="34" charset="0"/>
              </a:rPr>
              <a:t>sign in to the </a:t>
            </a:r>
            <a:r>
              <a:rPr lang="en-US" sz="2000" b="1" dirty="0" err="1">
                <a:solidFill>
                  <a:srgbClr val="FF0000"/>
                </a:solidFill>
                <a:latin typeface="Calibri" panose="020F0502020204030204" pitchFamily="34" charset="0"/>
              </a:rPr>
              <a:t>iClicker</a:t>
            </a:r>
            <a:r>
              <a:rPr lang="en-US" sz="2000" b="1" dirty="0">
                <a:solidFill>
                  <a:srgbClr val="FF0000"/>
                </a:solidFill>
                <a:latin typeface="Calibri" panose="020F0502020204030204" pitchFamily="34" charset="0"/>
              </a:rPr>
              <a:t> Student app </a:t>
            </a:r>
          </a:p>
        </p:txBody>
      </p:sp>
      <p:pic>
        <p:nvPicPr>
          <p:cNvPr id="2056" name="Picture 8" title="Sign into the iClicker Student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1492745"/>
            <a:ext cx="1587443" cy="279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title="Arrow"/>
          <p:cNvCxnSpPr/>
          <p:nvPr/>
        </p:nvCxnSpPr>
        <p:spPr bwMode="auto">
          <a:xfrm flipH="1">
            <a:off x="2133600" y="2799822"/>
            <a:ext cx="1524000" cy="737133"/>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4" name="TextBox 3"/>
          <p:cNvSpPr txBox="1"/>
          <p:nvPr/>
        </p:nvSpPr>
        <p:spPr>
          <a:xfrm>
            <a:off x="5774187" y="4140253"/>
            <a:ext cx="2877593" cy="1015663"/>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When asked to register a remote device, choose “</a:t>
            </a:r>
            <a:r>
              <a:rPr lang="en-US" sz="2000" b="1" dirty="0">
                <a:solidFill>
                  <a:srgbClr val="FF0000"/>
                </a:solidFill>
                <a:latin typeface="Calibri" panose="020F0502020204030204" pitchFamily="34" charset="0"/>
                <a:cs typeface="Calibri" panose="020F0502020204030204" pitchFamily="34" charset="0"/>
              </a:rPr>
              <a:t>Skip This Step</a:t>
            </a:r>
            <a:r>
              <a:rPr lang="en-US" sz="2000" dirty="0">
                <a:latin typeface="Calibri" panose="020F0502020204030204" pitchFamily="34" charset="0"/>
                <a:cs typeface="Calibri" panose="020F0502020204030204" pitchFamily="34" charset="0"/>
              </a:rPr>
              <a:t>”</a:t>
            </a:r>
          </a:p>
        </p:txBody>
      </p:sp>
      <p:pic>
        <p:nvPicPr>
          <p:cNvPr id="6" name="Picture 5" descr="When asked to register a remote device, choose &quot;Skip this step&quot;" title="Skip This Step"/>
          <p:cNvPicPr>
            <a:picLocks noChangeAspect="1"/>
          </p:cNvPicPr>
          <p:nvPr/>
        </p:nvPicPr>
        <p:blipFill>
          <a:blip r:embed="rId3"/>
          <a:stretch>
            <a:fillRect/>
          </a:stretch>
        </p:blipFill>
        <p:spPr>
          <a:xfrm>
            <a:off x="2770885" y="3864574"/>
            <a:ext cx="2676845" cy="2837900"/>
          </a:xfrm>
          <a:prstGeom prst="rect">
            <a:avLst/>
          </a:prstGeom>
        </p:spPr>
      </p:pic>
      <p:grpSp>
        <p:nvGrpSpPr>
          <p:cNvPr id="12" name="Group 11" title="Technology Support"/>
          <p:cNvGrpSpPr/>
          <p:nvPr/>
        </p:nvGrpSpPr>
        <p:grpSpPr>
          <a:xfrm>
            <a:off x="7086600" y="838200"/>
            <a:ext cx="1828800" cy="304800"/>
            <a:chOff x="7086600" y="838200"/>
            <a:chExt cx="1828800" cy="304800"/>
          </a:xfrm>
        </p:grpSpPr>
        <p:sp>
          <p:nvSpPr>
            <p:cNvPr id="13" name="Rectangle 12"/>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14" name="Rectangle 13"/>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267783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4572000" y="1676400"/>
            <a:ext cx="4161860" cy="486222"/>
          </a:xfrm>
          <a:prstGeom prst="rect">
            <a:avLst/>
          </a:prstGeom>
        </p:spPr>
        <p:txBody>
          <a:bodyPr vert="horz" lIns="91429" tIns="45715" rIns="91429" bIns="45715" rtlCol="0" anchor="ctr">
            <a:noAutofit/>
          </a:bodyPr>
          <a:lstStyle/>
          <a:p>
            <a:pPr marL="0" marR="0" lvl="0" indent="0" algn="ctr" defTabSz="457145" eaLnBrk="1" fontAlgn="auto" latinLnBrk="0" hangingPunct="1">
              <a:lnSpc>
                <a:spcPct val="125000"/>
              </a:lnSpc>
              <a:spcBef>
                <a:spcPts val="0"/>
              </a:spcBef>
              <a:spcAft>
                <a:spcPts val="600"/>
              </a:spcAft>
              <a:buClrTx/>
              <a:buSzTx/>
              <a:buFontTx/>
              <a:buNone/>
              <a:tabLst/>
              <a:defRPr/>
            </a:pPr>
            <a:r>
              <a:rPr kumimoji="0" lang="en-US" sz="1800" b="1" i="0" u="sng" strike="noStrike" kern="0" cap="none" spc="0" normalizeH="0" baseline="0" noProof="0" dirty="0">
                <a:ln>
                  <a:noFill/>
                </a:ln>
                <a:solidFill>
                  <a:srgbClr val="1F497D">
                    <a:lumMod val="60000"/>
                    <a:lumOff val="40000"/>
                  </a:srgbClr>
                </a:solidFill>
                <a:effectLst/>
                <a:uLnTx/>
                <a:uFillTx/>
                <a:latin typeface="Verdana"/>
                <a:ea typeface="+mn-ea"/>
                <a:cs typeface="Verdana"/>
              </a:rPr>
              <a:t>Add A Course to Your Account</a:t>
            </a:r>
          </a:p>
        </p:txBody>
      </p:sp>
      <p:sp>
        <p:nvSpPr>
          <p:cNvPr id="8" name="Subtitle 2"/>
          <p:cNvSpPr txBox="1">
            <a:spLocks/>
          </p:cNvSpPr>
          <p:nvPr/>
        </p:nvSpPr>
        <p:spPr>
          <a:xfrm>
            <a:off x="4572000" y="2320910"/>
            <a:ext cx="3962400" cy="3587780"/>
          </a:xfrm>
          <a:prstGeom prst="rect">
            <a:avLst/>
          </a:prstGeom>
        </p:spPr>
        <p:txBody>
          <a:bodyPr vert="horz" lIns="91429" tIns="45715" rIns="91429" bIns="45715" rtlCol="0" anchor="t">
            <a:noAutofit/>
          </a:bodyPr>
          <a:lstStyle/>
          <a:p>
            <a:pPr marL="228600" marR="0" lvl="0" indent="-228600" defTabSz="457145"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dirty="0">
                <a:ln>
                  <a:noFill/>
                </a:ln>
                <a:solidFill>
                  <a:prstClr val="black">
                    <a:lumMod val="85000"/>
                    <a:lumOff val="15000"/>
                  </a:prstClr>
                </a:solidFill>
                <a:effectLst/>
                <a:uLnTx/>
                <a:uFillTx/>
                <a:latin typeface="Calibri"/>
                <a:ea typeface="+mn-ea"/>
                <a:cs typeface="Verdana"/>
              </a:rPr>
              <a:t>1</a:t>
            </a:r>
            <a:r>
              <a:rPr kumimoji="0" lang="en-US" sz="16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a:t>
            </a:r>
            <a:r>
              <a:rPr lang="en-US" sz="1600" kern="0" dirty="0">
                <a:solidFill>
                  <a:prstClr val="black">
                    <a:lumMod val="85000"/>
                    <a:lumOff val="15000"/>
                  </a:prstClr>
                </a:solidFill>
                <a:latin typeface="Calibri"/>
                <a:ea typeface="+mn-ea"/>
                <a:cs typeface="Verdana"/>
              </a:rPr>
              <a:t>Click</a:t>
            </a:r>
            <a:r>
              <a:rPr kumimoji="0" lang="en-US" sz="16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the </a:t>
            </a:r>
            <a:r>
              <a:rPr kumimoji="0" lang="en-US" sz="2000" b="1" i="0" u="none" strike="noStrike" kern="0" cap="none" spc="0" normalizeH="0" baseline="0" noProof="0" dirty="0">
                <a:ln>
                  <a:noFill/>
                </a:ln>
                <a:solidFill>
                  <a:prstClr val="black">
                    <a:lumMod val="85000"/>
                    <a:lumOff val="15000"/>
                  </a:prstClr>
                </a:solidFill>
                <a:effectLst/>
                <a:uLnTx/>
                <a:uFillTx/>
                <a:latin typeface="Calibri"/>
                <a:ea typeface="+mn-ea"/>
                <a:cs typeface="Verdana"/>
              </a:rPr>
              <a:t>+</a:t>
            </a:r>
            <a:r>
              <a:rPr lang="en-US" sz="1600" kern="0" dirty="0">
                <a:solidFill>
                  <a:prstClr val="black">
                    <a:lumMod val="85000"/>
                    <a:lumOff val="15000"/>
                  </a:prstClr>
                </a:solidFill>
                <a:latin typeface="Calibri"/>
                <a:cs typeface="Verdana"/>
              </a:rPr>
              <a:t> button </a:t>
            </a:r>
            <a:r>
              <a:rPr kumimoji="0" lang="en-US" sz="16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and find your instructor’s course using the following information:</a:t>
            </a:r>
          </a:p>
          <a:p>
            <a:pPr marL="228600" marR="0" lvl="0" indent="-228600" defTabSz="457145" eaLnBrk="1" fontAlgn="auto" latinLnBrk="0" hangingPunct="1">
              <a:lnSpc>
                <a:spcPct val="100000"/>
              </a:lnSpc>
              <a:spcBef>
                <a:spcPts val="0"/>
              </a:spcBef>
              <a:spcAft>
                <a:spcPts val="600"/>
              </a:spcAft>
              <a:buClrTx/>
              <a:buSzTx/>
              <a:buFontTx/>
              <a:buNone/>
              <a:tabLst/>
              <a:defRPr/>
            </a:pPr>
            <a:endParaRPr kumimoji="0" lang="en-US" sz="1100" b="0" i="0"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a:p>
            <a:pPr marL="742950" lvl="1" indent="-285750" defTabSz="457145" eaLnBrk="1" fontAlgn="auto" hangingPunct="1">
              <a:spcBef>
                <a:spcPts val="0"/>
              </a:spcBef>
              <a:spcAft>
                <a:spcPts val="600"/>
              </a:spcAft>
              <a:buFont typeface="Arial" panose="020B0604020202020204" pitchFamily="34" charset="0"/>
              <a:buChar char="•"/>
              <a:defRPr/>
            </a:pPr>
            <a:r>
              <a:rPr lang="en-US" sz="1600" kern="0" dirty="0">
                <a:solidFill>
                  <a:prstClr val="black">
                    <a:lumMod val="85000"/>
                    <a:lumOff val="15000"/>
                  </a:prstClr>
                </a:solidFill>
                <a:latin typeface="Calibri"/>
                <a:cs typeface="Verdana"/>
              </a:rPr>
              <a:t>Find your Institution: </a:t>
            </a:r>
            <a:r>
              <a:rPr lang="en-US" sz="1600" kern="0" dirty="0">
                <a:solidFill>
                  <a:srgbClr val="FF0000"/>
                </a:solidFill>
                <a:latin typeface="Calibri"/>
                <a:cs typeface="Verdana"/>
              </a:rPr>
              <a:t>Select</a:t>
            </a:r>
            <a:r>
              <a:rPr lang="en-US" sz="1600" b="1" kern="0" dirty="0">
                <a:solidFill>
                  <a:srgbClr val="FF0000"/>
                </a:solidFill>
                <a:latin typeface="Calibri"/>
                <a:cs typeface="Verdana"/>
              </a:rPr>
              <a:t> </a:t>
            </a:r>
            <a:r>
              <a:rPr lang="en-US" sz="1600" kern="0" dirty="0">
                <a:latin typeface="Calibri"/>
                <a:cs typeface="Verdana"/>
              </a:rPr>
              <a:t>The University of Texas at El Paso</a:t>
            </a:r>
          </a:p>
          <a:p>
            <a:pPr marL="742950" lvl="1" indent="-285750" defTabSz="457145" eaLnBrk="1" fontAlgn="auto" hangingPunct="1">
              <a:spcBef>
                <a:spcPts val="0"/>
              </a:spcBef>
              <a:spcAft>
                <a:spcPts val="600"/>
              </a:spcAft>
              <a:buFont typeface="Arial" panose="020B0604020202020204" pitchFamily="34" charset="0"/>
              <a:buChar char="•"/>
              <a:defRPr/>
            </a:pPr>
            <a:r>
              <a:rPr lang="en-US" sz="1600" kern="0" dirty="0">
                <a:solidFill>
                  <a:prstClr val="black">
                    <a:lumMod val="85000"/>
                    <a:lumOff val="15000"/>
                  </a:prstClr>
                </a:solidFill>
                <a:latin typeface="Calibri"/>
                <a:cs typeface="Verdana"/>
              </a:rPr>
              <a:t>Find your Course: </a:t>
            </a:r>
            <a:r>
              <a:rPr lang="en-US" sz="1400" b="1" i="1" kern="0" dirty="0">
                <a:solidFill>
                  <a:srgbClr val="FF0000"/>
                </a:solidFill>
                <a:latin typeface="Calibri"/>
                <a:cs typeface="Verdana"/>
              </a:rPr>
              <a:t>Type your instructors last name in the box </a:t>
            </a:r>
          </a:p>
          <a:p>
            <a:pPr lvl="2" defTabSz="457145" eaLnBrk="1" fontAlgn="auto" hangingPunct="1">
              <a:spcBef>
                <a:spcPts val="0"/>
              </a:spcBef>
              <a:spcAft>
                <a:spcPts val="600"/>
              </a:spcAft>
              <a:defRPr/>
            </a:pPr>
            <a:r>
              <a:rPr lang="en-US" sz="1600" i="1" kern="0" dirty="0">
                <a:latin typeface="Calibri"/>
                <a:cs typeface="Verdana"/>
              </a:rPr>
              <a:t>This will give you a list of their </a:t>
            </a:r>
            <a:r>
              <a:rPr lang="en-US" sz="1600" i="1" kern="0" dirty="0" err="1">
                <a:latin typeface="Calibri"/>
                <a:cs typeface="Verdana"/>
              </a:rPr>
              <a:t>iClicker</a:t>
            </a:r>
            <a:r>
              <a:rPr lang="en-US" sz="1600" i="1" kern="0" dirty="0">
                <a:latin typeface="Calibri"/>
                <a:cs typeface="Verdana"/>
              </a:rPr>
              <a:t> courses. If you see more than one course listed, choose the course that applies to you. If unsure then ask your instructor which course it should be.</a:t>
            </a:r>
            <a:endPar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a:p>
            <a:pPr marL="228600" marR="0" lvl="0" indent="-228600" defTabSz="457145" eaLnBrk="1" fontAlgn="auto" latinLnBrk="0" hangingPunct="1">
              <a:lnSpc>
                <a:spcPct val="100000"/>
              </a:lnSpc>
              <a:spcBef>
                <a:spcPts val="0"/>
              </a:spcBef>
              <a:spcAft>
                <a:spcPts val="600"/>
              </a:spcAft>
              <a:buClrTx/>
              <a:buSzTx/>
              <a:buFontTx/>
              <a:buNone/>
              <a:tabLst/>
              <a:defRPr/>
            </a:pPr>
            <a:endPar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a:p>
            <a:pPr marL="228600" marR="0" lvl="0" indent="-228600" defTabSz="457145" eaLnBrk="1" fontAlgn="auto" latinLnBrk="0" hangingPunct="1">
              <a:lnSpc>
                <a:spcPct val="100000"/>
              </a:lnSpc>
              <a:spcBef>
                <a:spcPts val="0"/>
              </a:spcBef>
              <a:spcAft>
                <a:spcPts val="600"/>
              </a:spcAft>
              <a:buClrTx/>
              <a:buSzTx/>
              <a:buFontTx/>
              <a:buNone/>
              <a:tabLst/>
              <a:defRPr/>
            </a:pPr>
            <a:endParaRPr kumimoji="0" lang="en-US" sz="20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pic>
        <p:nvPicPr>
          <p:cNvPr id="2" name="Picture 1" descr="To add a course, click the + button located on the upper right" title="Courses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1" y="1524000"/>
            <a:ext cx="2190952" cy="2590800"/>
          </a:xfrm>
          <a:prstGeom prst="rect">
            <a:avLst/>
          </a:prstGeom>
        </p:spPr>
      </p:pic>
      <p:pic>
        <p:nvPicPr>
          <p:cNvPr id="10" name="Picture 9" descr="Find your Institution: Select The University of Texas at El Paso&#10;" title="Add Course Screen: Find Your Institution"/>
          <p:cNvPicPr>
            <a:picLocks noChangeAspect="1"/>
          </p:cNvPicPr>
          <p:nvPr/>
        </p:nvPicPr>
        <p:blipFill>
          <a:blip r:embed="rId3"/>
          <a:stretch>
            <a:fillRect/>
          </a:stretch>
        </p:blipFill>
        <p:spPr>
          <a:xfrm>
            <a:off x="2086594" y="2133600"/>
            <a:ext cx="2676026" cy="2438400"/>
          </a:xfrm>
          <a:prstGeom prst="rect">
            <a:avLst/>
          </a:prstGeom>
        </p:spPr>
      </p:pic>
      <p:pic>
        <p:nvPicPr>
          <p:cNvPr id="6" name="Picture 5" descr="Find your Course: Type your instructors last name in the box &#10;This will give you a list of their iClicker courses. If you see more than one course listed, choose the course that applies to you. If unsure then ask your instructor which course it should be.&#10;" title="Find your Course screen"/>
          <p:cNvPicPr>
            <a:picLocks noChangeAspect="1"/>
          </p:cNvPicPr>
          <p:nvPr/>
        </p:nvPicPr>
        <p:blipFill>
          <a:blip r:embed="rId4"/>
          <a:stretch>
            <a:fillRect/>
          </a:stretch>
        </p:blipFill>
        <p:spPr>
          <a:xfrm>
            <a:off x="412445" y="4191000"/>
            <a:ext cx="2102155" cy="2338647"/>
          </a:xfrm>
          <a:prstGeom prst="rect">
            <a:avLst/>
          </a:prstGeom>
        </p:spPr>
      </p:pic>
      <p:cxnSp>
        <p:nvCxnSpPr>
          <p:cNvPr id="9" name="Straight Arrow Connector 8" title="Arrow"/>
          <p:cNvCxnSpPr/>
          <p:nvPr/>
        </p:nvCxnSpPr>
        <p:spPr bwMode="auto">
          <a:xfrm flipH="1">
            <a:off x="2086594" y="4572000"/>
            <a:ext cx="685800" cy="0"/>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grpSp>
        <p:nvGrpSpPr>
          <p:cNvPr id="14" name="Group 13" title="Technology Support"/>
          <p:cNvGrpSpPr/>
          <p:nvPr/>
        </p:nvGrpSpPr>
        <p:grpSpPr>
          <a:xfrm>
            <a:off x="7086600" y="838200"/>
            <a:ext cx="1828800" cy="304800"/>
            <a:chOff x="7086600" y="838200"/>
            <a:chExt cx="1828800" cy="304800"/>
          </a:xfrm>
        </p:grpSpPr>
        <p:sp>
          <p:nvSpPr>
            <p:cNvPr id="15" name="Rectangle 14"/>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16" name="Rectangle 15"/>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351618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4876800" y="2514600"/>
            <a:ext cx="3733800" cy="2400631"/>
          </a:xfrm>
          <a:prstGeom prst="rect">
            <a:avLst/>
          </a:prstGeom>
        </p:spPr>
        <p:txBody>
          <a:bodyPr vert="horz" lIns="91429" tIns="45715" rIns="91429" bIns="45715" rtlCol="0" anchor="t">
            <a:noAutofit/>
          </a:bodyPr>
          <a:lstStyle/>
          <a:p>
            <a:pPr lvl="2" defTabSz="457145" eaLnBrk="1" fontAlgn="auto" hangingPunct="1">
              <a:spcBef>
                <a:spcPts val="0"/>
              </a:spcBef>
              <a:spcAft>
                <a:spcPts val="600"/>
              </a:spcAft>
              <a:defRPr/>
            </a:pPr>
            <a:endParaRPr lang="en-US" sz="1100" kern="0" dirty="0">
              <a:latin typeface="Calibri"/>
              <a:cs typeface="Verdana"/>
            </a:endParaRPr>
          </a:p>
          <a:p>
            <a:pPr marL="285750" indent="-285750" defTabSz="457145" eaLnBrk="1" fontAlgn="auto" hangingPunct="1">
              <a:spcBef>
                <a:spcPts val="0"/>
              </a:spcBef>
              <a:spcAft>
                <a:spcPts val="600"/>
              </a:spcAft>
              <a:buFont typeface="Arial" panose="020B0604020202020204" pitchFamily="34" charset="0"/>
              <a:buChar char="•"/>
              <a:defRPr/>
            </a:pPr>
            <a:r>
              <a:rPr lang="en-US" sz="1600" kern="0" dirty="0">
                <a:solidFill>
                  <a:prstClr val="black">
                    <a:lumMod val="85000"/>
                    <a:lumOff val="15000"/>
                  </a:prstClr>
                </a:solidFill>
                <a:latin typeface="Calibri"/>
                <a:cs typeface="Verdana"/>
              </a:rPr>
              <a:t>Then press “</a:t>
            </a:r>
            <a:r>
              <a:rPr lang="en-US" sz="1600" b="1" kern="0" dirty="0">
                <a:solidFill>
                  <a:srgbClr val="FF0000"/>
                </a:solidFill>
                <a:latin typeface="Calibri"/>
                <a:cs typeface="Verdana"/>
              </a:rPr>
              <a:t>Add this course</a:t>
            </a:r>
            <a:r>
              <a:rPr lang="en-US" sz="1600" kern="0" dirty="0">
                <a:solidFill>
                  <a:prstClr val="black">
                    <a:lumMod val="85000"/>
                    <a:lumOff val="15000"/>
                  </a:prstClr>
                </a:solidFill>
                <a:latin typeface="Calibri"/>
                <a:cs typeface="Verdana"/>
              </a:rPr>
              <a:t>”</a:t>
            </a:r>
          </a:p>
          <a:p>
            <a:pPr marL="285750" indent="-285750" defTabSz="457145" eaLnBrk="1" fontAlgn="auto" hangingPunct="1">
              <a:spcBef>
                <a:spcPts val="0"/>
              </a:spcBef>
              <a:spcAft>
                <a:spcPts val="600"/>
              </a:spcAft>
              <a:buFont typeface="Arial" panose="020B0604020202020204" pitchFamily="34" charset="0"/>
              <a:buChar char="•"/>
              <a:defRPr/>
            </a:pPr>
            <a:endParaRPr lang="en-US" sz="1600" kern="0" dirty="0">
              <a:solidFill>
                <a:prstClr val="black">
                  <a:lumMod val="85000"/>
                  <a:lumOff val="15000"/>
                </a:prstClr>
              </a:solidFill>
              <a:latin typeface="Calibri"/>
              <a:cs typeface="Verdana"/>
            </a:endParaRPr>
          </a:p>
          <a:p>
            <a:pPr marL="285750" marR="0" lvl="0" indent="-285750" defTabSz="457145"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kern="0" dirty="0">
                <a:solidFill>
                  <a:prstClr val="black">
                    <a:lumMod val="85000"/>
                    <a:lumOff val="15000"/>
                  </a:prstClr>
                </a:solidFill>
                <a:latin typeface="Calibri"/>
                <a:cs typeface="Verdana"/>
              </a:rPr>
              <a:t>The course will now appear in your </a:t>
            </a:r>
            <a:r>
              <a:rPr lang="en-US" sz="1600" i="1" kern="0" dirty="0">
                <a:solidFill>
                  <a:prstClr val="black">
                    <a:lumMod val="85000"/>
                    <a:lumOff val="15000"/>
                  </a:prstClr>
                </a:solidFill>
                <a:latin typeface="Calibri"/>
                <a:cs typeface="Verdana"/>
              </a:rPr>
              <a:t>Courses</a:t>
            </a:r>
            <a:r>
              <a:rPr lang="en-US" sz="1600" kern="0" dirty="0">
                <a:solidFill>
                  <a:prstClr val="black">
                    <a:lumMod val="85000"/>
                    <a:lumOff val="15000"/>
                  </a:prstClr>
                </a:solidFill>
                <a:latin typeface="Calibri"/>
                <a:cs typeface="Verdana"/>
              </a:rPr>
              <a:t> list whenever you log into your iClicker Student account. When it’s time to participate in class, select the course and wait for your instructor to begin.</a:t>
            </a:r>
            <a:endParaRPr lang="en-US" sz="1600" kern="0" dirty="0">
              <a:latin typeface="Calibri"/>
              <a:cs typeface="Verdana"/>
            </a:endParaRPr>
          </a:p>
          <a:p>
            <a:pPr marL="228600" marR="0" lvl="0" indent="-228600" defTabSz="457145" eaLnBrk="1" fontAlgn="auto" latinLnBrk="0" hangingPunct="1">
              <a:lnSpc>
                <a:spcPct val="100000"/>
              </a:lnSpc>
              <a:spcBef>
                <a:spcPts val="0"/>
              </a:spcBef>
              <a:spcAft>
                <a:spcPts val="600"/>
              </a:spcAft>
              <a:buClrTx/>
              <a:buSzTx/>
              <a:buFontTx/>
              <a:buNone/>
              <a:tabLst/>
              <a:defRPr/>
            </a:pPr>
            <a:endParaRPr kumimoji="0" lang="en-US" sz="20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pic>
        <p:nvPicPr>
          <p:cNvPr id="9" name="Picture 8" descr="The course will now appear in your Courses list whenever you log into your iClicker Student account. When it’s time to participate in class, select the course and wait for your instructor to begin.&#10;" title="Course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53" y="5229613"/>
            <a:ext cx="2540131" cy="1555830"/>
          </a:xfrm>
          <a:prstGeom prst="rect">
            <a:avLst/>
          </a:prstGeom>
        </p:spPr>
      </p:pic>
      <p:pic>
        <p:nvPicPr>
          <p:cNvPr id="10" name="Picture 9" title="Add This Course screen"/>
          <p:cNvPicPr>
            <a:picLocks noChangeAspect="1"/>
          </p:cNvPicPr>
          <p:nvPr/>
        </p:nvPicPr>
        <p:blipFill>
          <a:blip r:embed="rId3"/>
          <a:stretch>
            <a:fillRect/>
          </a:stretch>
        </p:blipFill>
        <p:spPr>
          <a:xfrm>
            <a:off x="334223" y="1524000"/>
            <a:ext cx="2391045" cy="3598346"/>
          </a:xfrm>
          <a:prstGeom prst="rect">
            <a:avLst/>
          </a:prstGeom>
        </p:spPr>
      </p:pic>
      <p:grpSp>
        <p:nvGrpSpPr>
          <p:cNvPr id="7" name="Group 6" title="Technology Support"/>
          <p:cNvGrpSpPr/>
          <p:nvPr/>
        </p:nvGrpSpPr>
        <p:grpSpPr>
          <a:xfrm>
            <a:off x="7086600" y="838200"/>
            <a:ext cx="1828800" cy="304800"/>
            <a:chOff x="7086600" y="838200"/>
            <a:chExt cx="1828800" cy="304800"/>
          </a:xfrm>
        </p:grpSpPr>
        <p:sp>
          <p:nvSpPr>
            <p:cNvPr id="11" name="Rectangle 10"/>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12" name="Rectangle 11"/>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331417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6"/>
          <p:cNvSpPr txBox="1">
            <a:spLocks/>
          </p:cNvSpPr>
          <p:nvPr/>
        </p:nvSpPr>
        <p:spPr>
          <a:xfrm>
            <a:off x="838200" y="1384809"/>
            <a:ext cx="6861997" cy="823010"/>
          </a:xfrm>
          <a:prstGeom prst="rect">
            <a:avLst/>
          </a:prstGeom>
        </p:spPr>
        <p:txBody>
          <a:bodyPr vert="horz" lIns="91429" tIns="45715" rIns="91429" bIns="45715" rtlCol="0" anchor="ctr">
            <a:noAutofit/>
          </a:bodyPr>
          <a:lstStyle/>
          <a:p>
            <a:pPr marL="0" marR="0" lvl="0" indent="0" algn="ctr" defTabSz="457145" eaLnBrk="1" fontAlgn="auto" latinLnBrk="0" hangingPunct="1">
              <a:lnSpc>
                <a:spcPct val="100000"/>
              </a:lnSpc>
              <a:spcBef>
                <a:spcPts val="0"/>
              </a:spcBef>
              <a:spcAft>
                <a:spcPts val="600"/>
              </a:spcAft>
              <a:buClrTx/>
              <a:buSzTx/>
              <a:buFontTx/>
              <a:buNone/>
              <a:tabLst/>
              <a:defRPr/>
            </a:pPr>
            <a:r>
              <a:rPr kumimoji="0" lang="en-US" sz="2800" b="1" i="0" u="sng" strike="noStrike" kern="0" cap="none" spc="0" normalizeH="0" baseline="0" noProof="0" dirty="0">
                <a:ln>
                  <a:noFill/>
                </a:ln>
                <a:solidFill>
                  <a:srgbClr val="1F497D">
                    <a:lumMod val="60000"/>
                    <a:lumOff val="40000"/>
                  </a:srgbClr>
                </a:solidFill>
                <a:effectLst/>
                <a:uLnTx/>
                <a:uFillTx/>
                <a:latin typeface="Verdana"/>
                <a:ea typeface="+mn-ea"/>
                <a:cs typeface="Verdana"/>
              </a:rPr>
              <a:t>How to Participate in Class</a:t>
            </a:r>
          </a:p>
        </p:txBody>
      </p:sp>
      <p:sp>
        <p:nvSpPr>
          <p:cNvPr id="16" name="Subtitle 2"/>
          <p:cNvSpPr txBox="1">
            <a:spLocks/>
          </p:cNvSpPr>
          <p:nvPr/>
        </p:nvSpPr>
        <p:spPr>
          <a:xfrm>
            <a:off x="2362200" y="2207819"/>
            <a:ext cx="4432150" cy="972581"/>
          </a:xfrm>
          <a:prstGeom prst="rect">
            <a:avLst/>
          </a:prstGeom>
        </p:spPr>
        <p:txBody>
          <a:bodyPr vert="horz" lIns="91429" tIns="45715" rIns="91429" bIns="45715" rtlCol="0" anchor="t">
            <a:noAutofit/>
          </a:bodyPr>
          <a:lstStyle/>
          <a:p>
            <a:pPr marL="228600" marR="0" lvl="0" indent="-228600" defTabSz="457145"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a:ln>
                  <a:noFill/>
                </a:ln>
                <a:solidFill>
                  <a:prstClr val="black">
                    <a:lumMod val="85000"/>
                    <a:lumOff val="15000"/>
                  </a:prstClr>
                </a:solidFill>
                <a:effectLst/>
                <a:uLnTx/>
                <a:uFillTx/>
                <a:latin typeface="Calibri"/>
                <a:ea typeface="+mn-ea"/>
                <a:cs typeface="Verdana"/>
              </a:rPr>
              <a:t>1.</a:t>
            </a:r>
            <a:r>
              <a:rPr kumimoji="0" lang="en-US" sz="16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When a session is active, the </a:t>
            </a:r>
            <a:r>
              <a:rPr kumimoji="0" lang="en-US" sz="1400" b="1" i="0" u="sng" strike="noStrike" kern="0" cap="none" spc="0" normalizeH="0" baseline="0" noProof="0" dirty="0">
                <a:ln>
                  <a:noFill/>
                </a:ln>
                <a:solidFill>
                  <a:srgbClr val="FF0000"/>
                </a:solidFill>
                <a:effectLst/>
                <a:uLnTx/>
                <a:uFillTx/>
                <a:latin typeface="Calibri"/>
                <a:ea typeface="+mn-ea"/>
                <a:cs typeface="Verdana"/>
              </a:rPr>
              <a:t>Join Session</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button will appear on the course screen. </a:t>
            </a:r>
            <a:r>
              <a:rPr lang="en-US" sz="1400" kern="0" noProof="0" dirty="0">
                <a:solidFill>
                  <a:prstClr val="black">
                    <a:lumMod val="85000"/>
                    <a:lumOff val="15000"/>
                  </a:prstClr>
                </a:solidFill>
                <a:latin typeface="Calibri"/>
                <a:ea typeface="+mn-ea"/>
                <a:cs typeface="Verdana"/>
              </a:rPr>
              <a:t>Click</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this button to join the session.</a:t>
            </a:r>
            <a:endParaRPr kumimoji="0" lang="en-US" sz="14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sp>
        <p:nvSpPr>
          <p:cNvPr id="17" name="Subtitle 2"/>
          <p:cNvSpPr txBox="1">
            <a:spLocks/>
          </p:cNvSpPr>
          <p:nvPr/>
        </p:nvSpPr>
        <p:spPr>
          <a:xfrm>
            <a:off x="4347464" y="3180400"/>
            <a:ext cx="4399946" cy="1178418"/>
          </a:xfrm>
          <a:prstGeom prst="rect">
            <a:avLst/>
          </a:prstGeom>
        </p:spPr>
        <p:txBody>
          <a:bodyPr vert="horz" lIns="91429" tIns="45715" rIns="91429" bIns="45715" rtlCol="0" anchor="t">
            <a:noAutofit/>
          </a:bodyPr>
          <a:lstStyle/>
          <a:p>
            <a:r>
              <a:rPr kumimoji="0" lang="en-US" sz="1800" b="1" i="0" u="none" strike="noStrike" kern="0" cap="none" spc="0" normalizeH="0" baseline="0" noProof="0" dirty="0">
                <a:ln>
                  <a:noFill/>
                </a:ln>
                <a:solidFill>
                  <a:prstClr val="black">
                    <a:lumMod val="85000"/>
                    <a:lumOff val="15000"/>
                  </a:prstClr>
                </a:solidFill>
                <a:effectLst/>
                <a:uLnTx/>
                <a:uFillTx/>
                <a:latin typeface="Calibri"/>
                <a:ea typeface="+mn-ea"/>
                <a:cs typeface="Verdana"/>
              </a:rPr>
              <a:t>2.</a:t>
            </a:r>
            <a:r>
              <a:rPr lang="en-US" sz="1800" kern="0" dirty="0">
                <a:solidFill>
                  <a:prstClr val="black">
                    <a:lumMod val="85000"/>
                    <a:lumOff val="15000"/>
                  </a:prstClr>
                </a:solidFill>
                <a:latin typeface="Calibri"/>
                <a:ea typeface="+mn-ea"/>
                <a:cs typeface="Verdana"/>
              </a:rPr>
              <a:t> </a:t>
            </a:r>
            <a:r>
              <a:rPr kumimoji="0" lang="en-US" sz="14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Once you’re connected to the session, your screen will</a:t>
            </a:r>
          </a:p>
          <a:p>
            <a:r>
              <a:rPr lang="en-US" sz="1400" kern="0" dirty="0">
                <a:solidFill>
                  <a:prstClr val="black">
                    <a:lumMod val="85000"/>
                    <a:lumOff val="15000"/>
                  </a:prstClr>
                </a:solidFill>
                <a:latin typeface="Calibri" panose="020F0502020204030204" pitchFamily="34" charset="0"/>
                <a:ea typeface="+mn-ea"/>
                <a:cs typeface="Calibri" panose="020F0502020204030204" pitchFamily="34" charset="0"/>
              </a:rPr>
              <a:t>   </a:t>
            </a:r>
            <a:r>
              <a:rPr kumimoji="0" lang="en-US" sz="14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automatically update to allow you to answer questions </a:t>
            </a:r>
          </a:p>
          <a:p>
            <a:r>
              <a:rPr lang="en-US" sz="1400" kern="0" dirty="0">
                <a:solidFill>
                  <a:prstClr val="black">
                    <a:lumMod val="85000"/>
                    <a:lumOff val="15000"/>
                  </a:prstClr>
                </a:solidFill>
                <a:latin typeface="Calibri" panose="020F0502020204030204" pitchFamily="34" charset="0"/>
                <a:ea typeface="+mn-ea"/>
                <a:cs typeface="Calibri" panose="020F0502020204030204" pitchFamily="34" charset="0"/>
              </a:rPr>
              <a:t>     </a:t>
            </a:r>
            <a:r>
              <a:rPr kumimoji="0" lang="en-US" sz="14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whenever polling starts. </a:t>
            </a:r>
            <a:r>
              <a:rPr lang="en-US" sz="1400" kern="0" dirty="0">
                <a:solidFill>
                  <a:prstClr val="black">
                    <a:lumMod val="85000"/>
                    <a:lumOff val="15000"/>
                  </a:prstClr>
                </a:solidFill>
                <a:latin typeface="Calibri" panose="020F0502020204030204" pitchFamily="34" charset="0"/>
                <a:cs typeface="Calibri" panose="020F0502020204030204" pitchFamily="34" charset="0"/>
              </a:rPr>
              <a:t>You will receive an image of </a:t>
            </a:r>
          </a:p>
          <a:p>
            <a:r>
              <a:rPr lang="en-US" sz="1400" kern="0" dirty="0">
                <a:solidFill>
                  <a:prstClr val="black">
                    <a:lumMod val="85000"/>
                    <a:lumOff val="15000"/>
                  </a:prstClr>
                </a:solidFill>
                <a:latin typeface="Calibri" panose="020F0502020204030204" pitchFamily="34" charset="0"/>
                <a:cs typeface="Calibri" panose="020F0502020204030204" pitchFamily="34" charset="0"/>
              </a:rPr>
              <a:t>      the instructor’s screen (if enabled by instructor).</a:t>
            </a:r>
            <a:endParaRPr lang="en-US" sz="1400" dirty="0">
              <a:latin typeface="Calibri" panose="020F0502020204030204" pitchFamily="34" charset="0"/>
              <a:cs typeface="Calibri" panose="020F0502020204030204" pitchFamily="34" charset="0"/>
            </a:endParaRPr>
          </a:p>
          <a:p>
            <a:pPr marL="228600" marR="0" lvl="0" indent="-228600" defTabSz="457145" eaLnBrk="1" fontAlgn="auto" latinLnBrk="0" hangingPunct="1">
              <a:lnSpc>
                <a:spcPct val="100000"/>
              </a:lnSpc>
              <a:spcBef>
                <a:spcPts val="0"/>
              </a:spcBef>
              <a:spcAft>
                <a:spcPts val="600"/>
              </a:spcAft>
              <a:buClrTx/>
              <a:buSzTx/>
              <a:buFontTx/>
              <a:buNone/>
              <a:tabLst/>
              <a:defRPr/>
            </a:pPr>
            <a:endParaRPr kumimoji="0" lang="en-US" sz="16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pic>
        <p:nvPicPr>
          <p:cNvPr id="3" name="Picture 2" title="Ste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95" y="3106491"/>
            <a:ext cx="2157059" cy="2626218"/>
          </a:xfrm>
          <a:prstGeom prst="rect">
            <a:avLst/>
          </a:prstGeom>
        </p:spPr>
      </p:pic>
      <p:pic>
        <p:nvPicPr>
          <p:cNvPr id="5" name="Picture 4" title="Step 3"/>
          <p:cNvPicPr>
            <a:picLocks noChangeAspect="1"/>
          </p:cNvPicPr>
          <p:nvPr/>
        </p:nvPicPr>
        <p:blipFill rotWithShape="1">
          <a:blip r:embed="rId3">
            <a:extLst>
              <a:ext uri="{28A0092B-C50C-407E-A947-70E740481C1C}">
                <a14:useLocalDpi xmlns:a14="http://schemas.microsoft.com/office/drawing/2010/main" val="0"/>
              </a:ext>
            </a:extLst>
          </a:blip>
          <a:srcRect b="20682"/>
          <a:stretch/>
        </p:blipFill>
        <p:spPr>
          <a:xfrm>
            <a:off x="4347464" y="4437611"/>
            <a:ext cx="2092293" cy="2245998"/>
          </a:xfrm>
          <a:prstGeom prst="rect">
            <a:avLst/>
          </a:prstGeom>
        </p:spPr>
      </p:pic>
      <p:pic>
        <p:nvPicPr>
          <p:cNvPr id="7" name="Picture 6" title="Step 1"/>
          <p:cNvPicPr>
            <a:picLocks noChangeAspect="1"/>
          </p:cNvPicPr>
          <p:nvPr/>
        </p:nvPicPr>
        <p:blipFill>
          <a:blip r:embed="rId4"/>
          <a:stretch>
            <a:fillRect/>
          </a:stretch>
        </p:blipFill>
        <p:spPr>
          <a:xfrm>
            <a:off x="152400" y="2198195"/>
            <a:ext cx="1981200" cy="2314042"/>
          </a:xfrm>
          <a:prstGeom prst="rect">
            <a:avLst/>
          </a:prstGeom>
        </p:spPr>
      </p:pic>
      <p:sp>
        <p:nvSpPr>
          <p:cNvPr id="10" name="TextBox 9"/>
          <p:cNvSpPr txBox="1"/>
          <p:nvPr/>
        </p:nvSpPr>
        <p:spPr>
          <a:xfrm>
            <a:off x="6514186" y="4932490"/>
            <a:ext cx="2544122" cy="800219"/>
          </a:xfrm>
          <a:prstGeom prst="rect">
            <a:avLst/>
          </a:prstGeom>
          <a:noFill/>
        </p:spPr>
        <p:txBody>
          <a:bodyPr wrap="square" rtlCol="0">
            <a:spAutoFit/>
          </a:bodyPr>
          <a:lstStyle/>
          <a:p>
            <a:pPr lvl="0"/>
            <a:r>
              <a:rPr lang="en-US" sz="1800" b="1" kern="0" dirty="0">
                <a:solidFill>
                  <a:prstClr val="black">
                    <a:lumMod val="85000"/>
                    <a:lumOff val="15000"/>
                  </a:prstClr>
                </a:solidFill>
                <a:latin typeface="Calibri"/>
                <a:cs typeface="Verdana"/>
              </a:rPr>
              <a:t>3.</a:t>
            </a:r>
            <a:r>
              <a:rPr lang="en-US" sz="1800" kern="0" dirty="0">
                <a:solidFill>
                  <a:prstClr val="black">
                    <a:lumMod val="85000"/>
                    <a:lumOff val="15000"/>
                  </a:prstClr>
                </a:solidFill>
                <a:latin typeface="Calibri"/>
                <a:cs typeface="Verdana"/>
              </a:rPr>
              <a:t> </a:t>
            </a:r>
            <a:r>
              <a:rPr lang="en-US" sz="1400" kern="0" dirty="0">
                <a:solidFill>
                  <a:prstClr val="black">
                    <a:lumMod val="85000"/>
                    <a:lumOff val="15000"/>
                  </a:prstClr>
                </a:solidFill>
                <a:latin typeface="Calibri" panose="020F0502020204030204" pitchFamily="34" charset="0"/>
                <a:cs typeface="Calibri" panose="020F0502020204030204" pitchFamily="34" charset="0"/>
              </a:rPr>
              <a:t>If questions are graded, you  </a:t>
            </a:r>
          </a:p>
          <a:p>
            <a:pPr lvl="0"/>
            <a:r>
              <a:rPr lang="en-US" sz="1400" kern="0" dirty="0">
                <a:solidFill>
                  <a:prstClr val="black">
                    <a:lumMod val="85000"/>
                    <a:lumOff val="15000"/>
                  </a:prstClr>
                </a:solidFill>
                <a:latin typeface="Calibri" panose="020F0502020204030204" pitchFamily="34" charset="0"/>
                <a:cs typeface="Calibri" panose="020F0502020204030204" pitchFamily="34" charset="0"/>
              </a:rPr>
              <a:t>      will receive correct/incorrect</a:t>
            </a:r>
          </a:p>
          <a:p>
            <a:pPr lvl="0"/>
            <a:r>
              <a:rPr lang="en-US" sz="1400" kern="0" dirty="0">
                <a:solidFill>
                  <a:prstClr val="black">
                    <a:lumMod val="85000"/>
                    <a:lumOff val="15000"/>
                  </a:prstClr>
                </a:solidFill>
                <a:latin typeface="Calibri" panose="020F0502020204030204" pitchFamily="34" charset="0"/>
                <a:cs typeface="Calibri" panose="020F0502020204030204" pitchFamily="34" charset="0"/>
              </a:rPr>
              <a:t>      feedback.  </a:t>
            </a:r>
            <a:endParaRPr lang="en-US" dirty="0"/>
          </a:p>
        </p:txBody>
      </p:sp>
      <p:grpSp>
        <p:nvGrpSpPr>
          <p:cNvPr id="11" name="Group 10" title="Technology Support"/>
          <p:cNvGrpSpPr/>
          <p:nvPr/>
        </p:nvGrpSpPr>
        <p:grpSpPr>
          <a:xfrm>
            <a:off x="7086600" y="838200"/>
            <a:ext cx="1828800" cy="304800"/>
            <a:chOff x="7086600" y="838200"/>
            <a:chExt cx="1828800" cy="304800"/>
          </a:xfrm>
        </p:grpSpPr>
        <p:sp>
          <p:nvSpPr>
            <p:cNvPr id="12" name="Rectangle 11"/>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15" name="Rectangle 14"/>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221202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3203389" y="2139157"/>
            <a:ext cx="5697236" cy="1883117"/>
          </a:xfrm>
          <a:prstGeom prst="rect">
            <a:avLst/>
          </a:prstGeom>
        </p:spPr>
        <p:txBody>
          <a:bodyPr vert="horz" lIns="91429" tIns="45715" rIns="91429" bIns="45715" rtlCol="0" anchor="t">
            <a:noAutofit/>
          </a:bodyPr>
          <a:lstStyle/>
          <a:p>
            <a:pPr marL="228600" indent="-228600" defTabSz="457145" eaLnBrk="1" fontAlgn="auto" hangingPunct="1">
              <a:spcBef>
                <a:spcPts val="0"/>
              </a:spcBef>
              <a:spcAft>
                <a:spcPts val="600"/>
              </a:spcAft>
              <a:defRPr/>
            </a:pPr>
            <a:r>
              <a:rPr lang="en-US" sz="2000" b="1" u="sng" kern="0" dirty="0">
                <a:solidFill>
                  <a:srgbClr val="FF0000"/>
                </a:solidFill>
                <a:latin typeface="Calibri"/>
                <a:ea typeface="+mn-ea"/>
                <a:cs typeface="Verdana"/>
              </a:rPr>
              <a:t>Class</a:t>
            </a:r>
            <a:r>
              <a:rPr lang="en-US" sz="2000" b="1" u="sng" kern="0" noProof="0" dirty="0">
                <a:solidFill>
                  <a:srgbClr val="FF0000"/>
                </a:solidFill>
                <a:latin typeface="Calibri"/>
                <a:ea typeface="+mn-ea"/>
                <a:cs typeface="Verdana"/>
              </a:rPr>
              <a:t> History tab </a:t>
            </a:r>
            <a:r>
              <a:rPr lang="en-US" sz="2000" kern="0" noProof="0" dirty="0">
                <a:solidFill>
                  <a:prstClr val="black">
                    <a:lumMod val="85000"/>
                    <a:lumOff val="15000"/>
                  </a:prstClr>
                </a:solidFill>
                <a:latin typeface="Calibri"/>
                <a:ea typeface="+mn-ea"/>
                <a:cs typeface="Verdana"/>
              </a:rPr>
              <a:t>allows you to view all your course participation, organized by date.  You will see the points you earned over the total possible points </a:t>
            </a:r>
            <a:r>
              <a:rPr lang="en-US" sz="2000" kern="0" dirty="0">
                <a:solidFill>
                  <a:prstClr val="black">
                    <a:lumMod val="85000"/>
                    <a:lumOff val="15000"/>
                  </a:prstClr>
                </a:solidFill>
                <a:latin typeface="Calibri"/>
                <a:ea typeface="+mn-ea"/>
                <a:cs typeface="Verdana"/>
              </a:rPr>
              <a:t>for each session.  </a:t>
            </a:r>
            <a:r>
              <a:rPr lang="en-US" sz="2000" kern="0" noProof="0" dirty="0">
                <a:solidFill>
                  <a:prstClr val="black">
                    <a:lumMod val="85000"/>
                    <a:lumOff val="15000"/>
                  </a:prstClr>
                </a:solidFill>
                <a:latin typeface="Calibri"/>
                <a:ea typeface="+mn-ea"/>
                <a:cs typeface="Verdana"/>
              </a:rPr>
              <a:t>If your instructor has chosen to </a:t>
            </a:r>
            <a:r>
              <a:rPr lang="en-US" sz="2000" i="1" u="sng" kern="0" noProof="0" dirty="0">
                <a:solidFill>
                  <a:prstClr val="black">
                    <a:lumMod val="85000"/>
                    <a:lumOff val="15000"/>
                  </a:prstClr>
                </a:solidFill>
                <a:latin typeface="Calibri"/>
                <a:ea typeface="+mn-ea"/>
                <a:cs typeface="Verdana"/>
              </a:rPr>
              <a:t>share screenshots </a:t>
            </a:r>
            <a:r>
              <a:rPr lang="en-US" sz="2000" kern="0" noProof="0" dirty="0">
                <a:solidFill>
                  <a:prstClr val="black">
                    <a:lumMod val="85000"/>
                    <a:lumOff val="15000"/>
                  </a:prstClr>
                </a:solidFill>
                <a:latin typeface="Calibri"/>
                <a:ea typeface="+mn-ea"/>
                <a:cs typeface="Verdana"/>
              </a:rPr>
              <a:t>then you can r</a:t>
            </a:r>
            <a:r>
              <a:rPr kumimoji="0" lang="en-US" sz="20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eview past questions to study material after class.    </a:t>
            </a:r>
            <a:endParaRPr kumimoji="0" lang="en-US" sz="20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sp>
        <p:nvSpPr>
          <p:cNvPr id="17" name="Subtitle 2"/>
          <p:cNvSpPr txBox="1">
            <a:spLocks/>
          </p:cNvSpPr>
          <p:nvPr/>
        </p:nvSpPr>
        <p:spPr>
          <a:xfrm>
            <a:off x="5913471" y="5658035"/>
            <a:ext cx="3048000" cy="864739"/>
          </a:xfrm>
          <a:prstGeom prst="rect">
            <a:avLst/>
          </a:prstGeom>
        </p:spPr>
        <p:txBody>
          <a:bodyPr vert="horz" lIns="91429" tIns="45715" rIns="91429" bIns="45715" rtlCol="0" anchor="t">
            <a:noAutofit/>
          </a:bodyPr>
          <a:lstStyle/>
          <a:p>
            <a:pPr marL="0" marR="0" lvl="0" indent="-228600" defTabSz="457145"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dirty="0">
                <a:ln>
                  <a:noFill/>
                </a:ln>
                <a:solidFill>
                  <a:prstClr val="black">
                    <a:lumMod val="85000"/>
                    <a:lumOff val="15000"/>
                  </a:prstClr>
                </a:solidFill>
                <a:effectLst/>
                <a:uLnTx/>
                <a:uFillTx/>
                <a:latin typeface="Calibri"/>
                <a:ea typeface="+mn-ea"/>
                <a:cs typeface="Verdana"/>
              </a:rPr>
              <a:t>NOTE: </a:t>
            </a:r>
            <a:r>
              <a:rPr kumimoji="0" lang="en-US" sz="12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Because </a:t>
            </a:r>
            <a:r>
              <a:rPr kumimoji="0" lang="en-US" sz="1200" b="0" i="0" u="none" strike="noStrike" kern="0" cap="none" spc="0" normalizeH="0" baseline="0" noProof="0" dirty="0" err="1">
                <a:ln>
                  <a:noFill/>
                </a:ln>
                <a:solidFill>
                  <a:prstClr val="black">
                    <a:lumMod val="85000"/>
                    <a:lumOff val="15000"/>
                  </a:prstClr>
                </a:solidFill>
                <a:effectLst/>
                <a:uLnTx/>
                <a:uFillTx/>
                <a:latin typeface="Calibri"/>
                <a:ea typeface="+mn-ea"/>
                <a:cs typeface="Verdana"/>
              </a:rPr>
              <a:t>iClicker</a:t>
            </a:r>
            <a:r>
              <a:rPr kumimoji="0" lang="en-US" sz="12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data is stored to the cloud, you can access your session history from anywhere using a web browser, iOS app or the Android App.</a:t>
            </a:r>
            <a:endParaRPr kumimoji="0" lang="en-US" sz="12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pic>
        <p:nvPicPr>
          <p:cNvPr id="4" name="Picture 3" title="View of Session Screen"/>
          <p:cNvPicPr>
            <a:picLocks noChangeAspect="1"/>
          </p:cNvPicPr>
          <p:nvPr/>
        </p:nvPicPr>
        <p:blipFill>
          <a:blip r:embed="rId2"/>
          <a:stretch>
            <a:fillRect/>
          </a:stretch>
        </p:blipFill>
        <p:spPr>
          <a:xfrm>
            <a:off x="762000" y="4298583"/>
            <a:ext cx="2666999" cy="1668231"/>
          </a:xfrm>
          <a:prstGeom prst="rect">
            <a:avLst/>
          </a:prstGeom>
        </p:spPr>
      </p:pic>
      <p:sp>
        <p:nvSpPr>
          <p:cNvPr id="18" name="Title 6"/>
          <p:cNvSpPr txBox="1">
            <a:spLocks/>
          </p:cNvSpPr>
          <p:nvPr/>
        </p:nvSpPr>
        <p:spPr>
          <a:xfrm>
            <a:off x="1014239" y="1389755"/>
            <a:ext cx="6324600" cy="711525"/>
          </a:xfrm>
          <a:prstGeom prst="rect">
            <a:avLst/>
          </a:prstGeom>
        </p:spPr>
        <p:txBody>
          <a:bodyPr vert="horz" lIns="91429" tIns="45715" rIns="91429" bIns="45715" rtlCol="0" anchor="ctr">
            <a:noAutofit/>
          </a:bodyPr>
          <a:lstStyle/>
          <a:p>
            <a:pPr marL="0" marR="0" lvl="0" indent="0" algn="ctr" defTabSz="457145" eaLnBrk="1" fontAlgn="auto" latinLnBrk="0" hangingPunct="1">
              <a:lnSpc>
                <a:spcPct val="100000"/>
              </a:lnSpc>
              <a:spcBef>
                <a:spcPts val="0"/>
              </a:spcBef>
              <a:spcAft>
                <a:spcPts val="600"/>
              </a:spcAft>
              <a:buClrTx/>
              <a:buSzTx/>
              <a:buFontTx/>
              <a:buNone/>
              <a:tabLst/>
              <a:defRPr/>
            </a:pPr>
            <a:r>
              <a:rPr lang="en-US" b="1" u="sng" kern="0" dirty="0">
                <a:solidFill>
                  <a:srgbClr val="1F497D">
                    <a:lumMod val="60000"/>
                    <a:lumOff val="40000"/>
                  </a:srgbClr>
                </a:solidFill>
                <a:latin typeface="Verdana"/>
                <a:ea typeface="+mn-ea"/>
                <a:cs typeface="Verdana"/>
              </a:rPr>
              <a:t>Class</a:t>
            </a:r>
            <a:r>
              <a:rPr kumimoji="0" lang="en-US" b="1" i="0" u="sng" strike="noStrike" kern="0" cap="none" spc="0" normalizeH="0" noProof="0" dirty="0">
                <a:ln>
                  <a:noFill/>
                </a:ln>
                <a:solidFill>
                  <a:srgbClr val="1F497D">
                    <a:lumMod val="60000"/>
                    <a:lumOff val="40000"/>
                  </a:srgbClr>
                </a:solidFill>
                <a:effectLst/>
                <a:uLnTx/>
                <a:uFillTx/>
                <a:latin typeface="Verdana"/>
                <a:ea typeface="+mn-ea"/>
                <a:cs typeface="Verdana"/>
              </a:rPr>
              <a:t> History and Session Results</a:t>
            </a:r>
            <a:endParaRPr kumimoji="0" lang="en-US" b="1" i="0" u="sng" strike="noStrike" kern="0" cap="none" spc="0" normalizeH="0" baseline="0" noProof="0" dirty="0">
              <a:ln>
                <a:noFill/>
              </a:ln>
              <a:solidFill>
                <a:srgbClr val="1F497D">
                  <a:lumMod val="60000"/>
                  <a:lumOff val="40000"/>
                </a:srgbClr>
              </a:solidFill>
              <a:effectLst/>
              <a:uLnTx/>
              <a:uFillTx/>
              <a:latin typeface="Verdana"/>
              <a:ea typeface="+mn-ea"/>
              <a:cs typeface="Verdana"/>
            </a:endParaRPr>
          </a:p>
        </p:txBody>
      </p:sp>
      <p:pic>
        <p:nvPicPr>
          <p:cNvPr id="7" name="Picture 6" title="View of Question screen"/>
          <p:cNvPicPr>
            <a:picLocks noChangeAspect="1"/>
          </p:cNvPicPr>
          <p:nvPr/>
        </p:nvPicPr>
        <p:blipFill>
          <a:blip r:embed="rId3"/>
          <a:stretch>
            <a:fillRect/>
          </a:stretch>
        </p:blipFill>
        <p:spPr>
          <a:xfrm>
            <a:off x="3733800" y="4298583"/>
            <a:ext cx="1877861" cy="2258827"/>
          </a:xfrm>
          <a:prstGeom prst="rect">
            <a:avLst/>
          </a:prstGeom>
        </p:spPr>
      </p:pic>
      <p:cxnSp>
        <p:nvCxnSpPr>
          <p:cNvPr id="28" name="Elbow Connector 27" title="Arrow"/>
          <p:cNvCxnSpPr/>
          <p:nvPr/>
        </p:nvCxnSpPr>
        <p:spPr bwMode="auto">
          <a:xfrm>
            <a:off x="2095499" y="5791200"/>
            <a:ext cx="1562101" cy="304800"/>
          </a:xfrm>
          <a:prstGeom prst="bentConnector3">
            <a:avLst/>
          </a:prstGeom>
          <a:ln>
            <a:solidFill>
              <a:srgbClr val="FF0000"/>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29" name="TextBox 28"/>
          <p:cNvSpPr txBox="1"/>
          <p:nvPr/>
        </p:nvSpPr>
        <p:spPr>
          <a:xfrm>
            <a:off x="5687861" y="4022783"/>
            <a:ext cx="2590800" cy="1769715"/>
          </a:xfrm>
          <a:prstGeom prst="rect">
            <a:avLst/>
          </a:prstGeom>
          <a:noFill/>
        </p:spPr>
        <p:txBody>
          <a:bodyPr wrap="square" rtlCol="0">
            <a:spAutoFit/>
          </a:bodyPr>
          <a:lstStyle/>
          <a:p>
            <a:pPr marL="228600" lvl="0" indent="-228600" defTabSz="457145" eaLnBrk="1" fontAlgn="auto" hangingPunct="1">
              <a:spcBef>
                <a:spcPts val="0"/>
              </a:spcBef>
              <a:spcAft>
                <a:spcPts val="600"/>
              </a:spcAft>
              <a:defRPr/>
            </a:pPr>
            <a:r>
              <a:rPr lang="en-US" sz="2000" i="1" u="sng" kern="0" dirty="0">
                <a:solidFill>
                  <a:srgbClr val="FF0000"/>
                </a:solidFill>
                <a:latin typeface="Calibri"/>
                <a:cs typeface="Verdana"/>
              </a:rPr>
              <a:t>Simply tap </a:t>
            </a:r>
            <a:r>
              <a:rPr lang="en-US" sz="2000" kern="0" dirty="0">
                <a:solidFill>
                  <a:prstClr val="black">
                    <a:lumMod val="85000"/>
                    <a:lumOff val="15000"/>
                  </a:prstClr>
                </a:solidFill>
                <a:latin typeface="Calibri"/>
                <a:cs typeface="Verdana"/>
              </a:rPr>
              <a:t>on a session to select it and tap a question to view the details.</a:t>
            </a:r>
            <a:endParaRPr lang="en-US" sz="2000" i="1" kern="0" dirty="0">
              <a:solidFill>
                <a:prstClr val="black">
                  <a:lumMod val="85000"/>
                  <a:lumOff val="15000"/>
                </a:prstClr>
              </a:solidFill>
              <a:latin typeface="Calibri"/>
              <a:cs typeface="Verdana"/>
            </a:endParaRPr>
          </a:p>
          <a:p>
            <a:endParaRPr lang="en-US" dirty="0"/>
          </a:p>
        </p:txBody>
      </p:sp>
      <p:grpSp>
        <p:nvGrpSpPr>
          <p:cNvPr id="13" name="Group 12" title="Technology Support"/>
          <p:cNvGrpSpPr/>
          <p:nvPr/>
        </p:nvGrpSpPr>
        <p:grpSpPr>
          <a:xfrm>
            <a:off x="7086600" y="838200"/>
            <a:ext cx="1828800" cy="304800"/>
            <a:chOff x="7086600" y="838200"/>
            <a:chExt cx="1828800" cy="304800"/>
          </a:xfrm>
        </p:grpSpPr>
        <p:sp>
          <p:nvSpPr>
            <p:cNvPr id="16" name="Rectangle 15"/>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19" name="Rectangle 18"/>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pic>
        <p:nvPicPr>
          <p:cNvPr id="2" name="Picture 1" title="Class History screen"/>
          <p:cNvPicPr>
            <a:picLocks noChangeAspect="1"/>
          </p:cNvPicPr>
          <p:nvPr/>
        </p:nvPicPr>
        <p:blipFill>
          <a:blip r:embed="rId4"/>
          <a:stretch>
            <a:fillRect/>
          </a:stretch>
        </p:blipFill>
        <p:spPr>
          <a:xfrm>
            <a:off x="63939" y="2095665"/>
            <a:ext cx="3162300" cy="2162175"/>
          </a:xfrm>
          <a:prstGeom prst="rect">
            <a:avLst/>
          </a:prstGeom>
        </p:spPr>
      </p:pic>
      <p:cxnSp>
        <p:nvCxnSpPr>
          <p:cNvPr id="22" name="Elbow Connector 21" title="Arrow"/>
          <p:cNvCxnSpPr/>
          <p:nvPr/>
        </p:nvCxnSpPr>
        <p:spPr bwMode="auto">
          <a:xfrm>
            <a:off x="1219200" y="4092392"/>
            <a:ext cx="381000" cy="330897"/>
          </a:xfrm>
          <a:prstGeom prst="bentConnector3">
            <a:avLst>
              <a:gd name="adj1" fmla="val 50000"/>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7984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p:cNvSpPr txBox="1">
            <a:spLocks/>
          </p:cNvSpPr>
          <p:nvPr/>
        </p:nvSpPr>
        <p:spPr>
          <a:xfrm>
            <a:off x="1014239" y="1389755"/>
            <a:ext cx="6324600" cy="711525"/>
          </a:xfrm>
          <a:prstGeom prst="rect">
            <a:avLst/>
          </a:prstGeom>
        </p:spPr>
        <p:txBody>
          <a:bodyPr vert="horz" lIns="91429" tIns="45715" rIns="91429" bIns="45715" rtlCol="0" anchor="ctr">
            <a:noAutofit/>
          </a:bodyPr>
          <a:lstStyle/>
          <a:p>
            <a:pPr marL="0" marR="0" lvl="0" indent="0" algn="ctr" defTabSz="457145" eaLnBrk="1" fontAlgn="auto" latinLnBrk="0" hangingPunct="1">
              <a:lnSpc>
                <a:spcPct val="100000"/>
              </a:lnSpc>
              <a:spcBef>
                <a:spcPts val="0"/>
              </a:spcBef>
              <a:spcAft>
                <a:spcPts val="600"/>
              </a:spcAft>
              <a:buClrTx/>
              <a:buSzTx/>
              <a:buFontTx/>
              <a:buNone/>
              <a:tabLst/>
              <a:defRPr/>
            </a:pPr>
            <a:endParaRPr kumimoji="0" lang="en-US" b="1" i="0" u="sng" strike="noStrike" kern="0" cap="none" spc="0" normalizeH="0" baseline="0" noProof="0" dirty="0">
              <a:ln>
                <a:noFill/>
              </a:ln>
              <a:solidFill>
                <a:srgbClr val="1F497D">
                  <a:lumMod val="60000"/>
                  <a:lumOff val="40000"/>
                </a:srgbClr>
              </a:solidFill>
              <a:effectLst/>
              <a:uLnTx/>
              <a:uFillTx/>
              <a:latin typeface="Verdana"/>
              <a:ea typeface="+mn-ea"/>
              <a:cs typeface="Verdana"/>
            </a:endParaRPr>
          </a:p>
        </p:txBody>
      </p:sp>
      <p:grpSp>
        <p:nvGrpSpPr>
          <p:cNvPr id="13" name="Group 12" title="Technology Support"/>
          <p:cNvGrpSpPr/>
          <p:nvPr/>
        </p:nvGrpSpPr>
        <p:grpSpPr>
          <a:xfrm>
            <a:off x="7086600" y="838200"/>
            <a:ext cx="1828800" cy="304800"/>
            <a:chOff x="7086600" y="838200"/>
            <a:chExt cx="1828800" cy="304800"/>
          </a:xfrm>
        </p:grpSpPr>
        <p:sp>
          <p:nvSpPr>
            <p:cNvPr id="16" name="Rectangle 15"/>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19" name="Rectangle 18"/>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
        <p:nvSpPr>
          <p:cNvPr id="14" name="TextBox 13"/>
          <p:cNvSpPr txBox="1"/>
          <p:nvPr/>
        </p:nvSpPr>
        <p:spPr>
          <a:xfrm>
            <a:off x="2209800" y="2057400"/>
            <a:ext cx="4724400" cy="461665"/>
          </a:xfrm>
          <a:prstGeom prst="rect">
            <a:avLst/>
          </a:prstGeom>
          <a:noFill/>
        </p:spPr>
        <p:txBody>
          <a:bodyPr wrap="square" rtlCol="0">
            <a:spAutoFit/>
          </a:bodyPr>
          <a:lstStyle/>
          <a:p>
            <a:r>
              <a:rPr lang="en-US" b="1" u="sng" dirty="0" err="1">
                <a:solidFill>
                  <a:srgbClr val="0070C0"/>
                </a:solidFill>
                <a:latin typeface="Verdana" panose="020B0604030504040204" pitchFamily="34" charset="0"/>
                <a:ea typeface="Verdana" panose="020B0604030504040204" pitchFamily="34" charset="0"/>
              </a:rPr>
              <a:t>iClicker</a:t>
            </a:r>
            <a:r>
              <a:rPr lang="en-US" b="1" u="sng" dirty="0">
                <a:solidFill>
                  <a:srgbClr val="0070C0"/>
                </a:solidFill>
                <a:latin typeface="Verdana" panose="020B0604030504040204" pitchFamily="34" charset="0"/>
                <a:ea typeface="Verdana" panose="020B0604030504040204" pitchFamily="34" charset="0"/>
              </a:rPr>
              <a:t> Technical Support</a:t>
            </a:r>
          </a:p>
        </p:txBody>
      </p:sp>
      <p:sp>
        <p:nvSpPr>
          <p:cNvPr id="20" name="TextBox 19"/>
          <p:cNvSpPr txBox="1"/>
          <p:nvPr/>
        </p:nvSpPr>
        <p:spPr>
          <a:xfrm>
            <a:off x="914400" y="2819400"/>
            <a:ext cx="7315200" cy="267765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Please contact </a:t>
            </a:r>
            <a:r>
              <a:rPr lang="en-US" b="1" dirty="0">
                <a:latin typeface="Calibri" panose="020F0502020204030204" pitchFamily="34" charset="0"/>
                <a:cs typeface="Calibri" panose="020F0502020204030204" pitchFamily="34" charset="0"/>
              </a:rPr>
              <a:t>UTEP Technology Support </a:t>
            </a:r>
            <a:r>
              <a:rPr lang="en-US" dirty="0">
                <a:latin typeface="Calibri" panose="020F0502020204030204" pitchFamily="34" charset="0"/>
                <a:cs typeface="Calibri" panose="020F0502020204030204" pitchFamily="34" charset="0"/>
              </a:rPr>
              <a:t>at </a:t>
            </a:r>
          </a:p>
          <a:p>
            <a:r>
              <a:rPr lang="en-US" b="1" dirty="0">
                <a:latin typeface="Calibri" panose="020F0502020204030204" pitchFamily="34" charset="0"/>
                <a:cs typeface="Calibri" panose="020F0502020204030204" pitchFamily="34" charset="0"/>
              </a:rPr>
              <a:t>915-747-4357</a:t>
            </a:r>
            <a:r>
              <a:rPr lang="en-US" dirty="0">
                <a:latin typeface="Calibri" panose="020F0502020204030204" pitchFamily="34" charset="0"/>
                <a:cs typeface="Calibri" panose="020F0502020204030204" pitchFamily="34" charset="0"/>
              </a:rPr>
              <a:t> (HELP), to open a service request</a:t>
            </a:r>
          </a:p>
          <a:p>
            <a:endParaRPr lang="en-US" sz="1200"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Or</a:t>
            </a:r>
          </a:p>
          <a:p>
            <a:pPr algn="ctr"/>
            <a:endParaRPr lang="en-US" sz="12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If on campus, come to the Library room 300 </a:t>
            </a:r>
            <a:r>
              <a:rPr lang="en-US" sz="1800" dirty="0">
                <a:latin typeface="Calibri" panose="020F0502020204030204" pitchFamily="34" charset="0"/>
                <a:cs typeface="Calibri" panose="020F0502020204030204" pitchFamily="34" charset="0"/>
              </a:rPr>
              <a:t>(Technology Support Center)</a:t>
            </a:r>
            <a:r>
              <a:rPr lang="en-US" dirty="0"/>
              <a:t> </a:t>
            </a:r>
            <a:r>
              <a:rPr lang="en-US" dirty="0">
                <a:latin typeface="Calibri" panose="020F0502020204030204" pitchFamily="34" charset="0"/>
                <a:cs typeface="Calibri" panose="020F0502020204030204" pitchFamily="34" charset="0"/>
              </a:rPr>
              <a:t>for assistance.</a:t>
            </a:r>
          </a:p>
          <a:p>
            <a:endParaRPr lang="en-US" dirty="0"/>
          </a:p>
        </p:txBody>
      </p:sp>
    </p:spTree>
    <p:extLst>
      <p:ext uri="{BB962C8B-B14F-4D97-AF65-F5344CB8AC3E}">
        <p14:creationId xmlns:p14="http://schemas.microsoft.com/office/powerpoint/2010/main" val="3919193102"/>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halet-LondonNineteenEighty"/>
        <a:ea typeface=""/>
        <a:cs typeface=""/>
      </a:majorFont>
      <a:minorFont>
        <a:latin typeface="Chalet-LondonNineteenEight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halet-LondonNineteenEighty"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halet-LondonNineteenEighty"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BA347EE0C57D4EA0CB9E68C0CD6858" ma:contentTypeVersion="1" ma:contentTypeDescription="Create a new document." ma:contentTypeScope="" ma:versionID="322570eff9b0294e9f4f652f1122428b">
  <xsd:schema xmlns:xsd="http://www.w3.org/2001/XMLSchema" xmlns:xs="http://www.w3.org/2001/XMLSchema" xmlns:p="http://schemas.microsoft.com/office/2006/metadata/properties" xmlns:ns3="66854400-5ad6-4c08-9ac8-4250dec9dd7a" targetNamespace="http://schemas.microsoft.com/office/2006/metadata/properties" ma:root="true" ma:fieldsID="b3984fef7a8ac121fd7855a564138cf0" ns3:_="">
    <xsd:import namespace="66854400-5ad6-4c08-9ac8-4250dec9dd7a"/>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854400-5ad6-4c08-9ac8-4250dec9dd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CA543F-213E-4E4A-ADE6-31B45B525AE7}">
  <ds:schemaRefs>
    <ds:schemaRef ds:uri="http://www.w3.org/XML/1998/namespace"/>
    <ds:schemaRef ds:uri="http://schemas.openxmlformats.org/package/2006/metadata/core-properties"/>
    <ds:schemaRef ds:uri="66854400-5ad6-4c08-9ac8-4250dec9dd7a"/>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terms/"/>
    <ds:schemaRef ds:uri="http://purl.org/dc/dcmitype/"/>
  </ds:schemaRefs>
</ds:datastoreItem>
</file>

<file path=customXml/itemProps2.xml><?xml version="1.0" encoding="utf-8"?>
<ds:datastoreItem xmlns:ds="http://schemas.openxmlformats.org/officeDocument/2006/customXml" ds:itemID="{1CD45BE7-3A11-441F-B631-6429177A7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854400-5ad6-4c08-9ac8-4250dec9dd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B66BA6-3FCC-49B9-AEF5-B8E896C724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11661</TotalTime>
  <Words>790</Words>
  <Application>Microsoft Office PowerPoint</Application>
  <PresentationFormat>On-screen Show (4:3)</PresentationFormat>
  <Paragraphs>61</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Chalet-LondonNineteenEighty</vt:lpstr>
      <vt:lpstr>Verdana</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ISS/CETaL Powerpoint</dc:title>
  <dc:subject>UGLC Campus Powerpoint Template</dc:subject>
  <dc:creator>UTEP</dc:creator>
  <cp:lastModifiedBy>Rojas, Irene T.</cp:lastModifiedBy>
  <cp:revision>733</cp:revision>
  <cp:lastPrinted>2023-05-18T19:07:40Z</cp:lastPrinted>
  <dcterms:created xsi:type="dcterms:W3CDTF">2010-06-08T15:31:46Z</dcterms:created>
  <dcterms:modified xsi:type="dcterms:W3CDTF">2023-05-26T20:50:07Z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0">
    <vt:lpwstr>Powerpoint presentation template for ISS/CETaL workshops</vt:lpwstr>
  </property>
  <property fmtid="{D5CDD505-2E9C-101B-9397-08002B2CF9AE}" pid="4" name="ContentTypeId">
    <vt:lpwstr>0x0101006ABA347EE0C57D4EA0CB9E68C0CD6858</vt:lpwstr>
  </property>
</Properties>
</file>