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71" r:id="rId2"/>
    <p:sldId id="272" r:id="rId3"/>
    <p:sldId id="278" r:id="rId4"/>
    <p:sldId id="292" r:id="rId5"/>
    <p:sldId id="280" r:id="rId6"/>
    <p:sldId id="281" r:id="rId7"/>
    <p:sldId id="258" r:id="rId8"/>
    <p:sldId id="261" r:id="rId9"/>
    <p:sldId id="257" r:id="rId10"/>
    <p:sldId id="262" r:id="rId11"/>
    <p:sldId id="263" r:id="rId12"/>
    <p:sldId id="309" r:id="rId13"/>
    <p:sldId id="264" r:id="rId14"/>
    <p:sldId id="260" r:id="rId15"/>
    <p:sldId id="266" r:id="rId16"/>
    <p:sldId id="308" r:id="rId17"/>
    <p:sldId id="311" r:id="rId18"/>
    <p:sldId id="314" r:id="rId19"/>
    <p:sldId id="312" r:id="rId20"/>
    <p:sldId id="286" r:id="rId21"/>
    <p:sldId id="287" r:id="rId22"/>
    <p:sldId id="288" r:id="rId23"/>
    <p:sldId id="289" r:id="rId24"/>
    <p:sldId id="290" r:id="rId25"/>
    <p:sldId id="317" r:id="rId26"/>
    <p:sldId id="291" r:id="rId27"/>
    <p:sldId id="315" r:id="rId28"/>
    <p:sldId id="316" r:id="rId29"/>
    <p:sldId id="293" r:id="rId30"/>
    <p:sldId id="307" r:id="rId31"/>
    <p:sldId id="300" r:id="rId32"/>
    <p:sldId id="313" r:id="rId33"/>
    <p:sldId id="301" r:id="rId34"/>
    <p:sldId id="304" r:id="rId35"/>
    <p:sldId id="305"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1" autoAdjust="0"/>
  </p:normalViewPr>
  <p:slideViewPr>
    <p:cSldViewPr>
      <p:cViewPr varScale="1">
        <p:scale>
          <a:sx n="106" d="100"/>
          <a:sy n="106" d="100"/>
        </p:scale>
        <p:origin x="1662" y="114"/>
      </p:cViewPr>
      <p:guideLst>
        <p:guide orient="horz" pos="2160"/>
        <p:guide pos="2880"/>
      </p:guideLst>
    </p:cSldViewPr>
  </p:slideViewPr>
  <p:outlineViewPr>
    <p:cViewPr>
      <p:scale>
        <a:sx n="33" d="100"/>
        <a:sy n="33" d="100"/>
      </p:scale>
      <p:origin x="0" y="-79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6" tIns="46588" rIns="93176" bIns="46588" rtlCol="0"/>
          <a:lstStyle>
            <a:lvl1pPr algn="r">
              <a:defRPr sz="1200"/>
            </a:lvl1pPr>
          </a:lstStyle>
          <a:p>
            <a:fld id="{A50347A6-461E-4B17-9ADF-10849B188F50}" type="datetimeFigureOut">
              <a:rPr lang="en-US" smtClean="0"/>
              <a:t>1/5/2017</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3176" tIns="46588" rIns="93176" bIns="46588" rtlCol="0" anchor="b"/>
          <a:lstStyle>
            <a:lvl1pPr algn="l">
              <a:defRPr sz="1200"/>
            </a:lvl1pPr>
          </a:lstStyle>
          <a:p>
            <a:r>
              <a:rPr lang="en-US" dirty="0" smtClean="0"/>
              <a:t>Revised Nov. 19, 2013</a:t>
            </a:r>
            <a:endParaRPr lang="en-US" dirty="0"/>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76" tIns="46588" rIns="93176" bIns="46588" rtlCol="0" anchor="b"/>
          <a:lstStyle>
            <a:lvl1pPr algn="r">
              <a:defRPr sz="1200"/>
            </a:lvl1pPr>
          </a:lstStyle>
          <a:p>
            <a:fld id="{02082726-13CD-4B38-A8CF-827FAD06E28A}" type="slidenum">
              <a:rPr lang="en-US" smtClean="0"/>
              <a:t>‹#›</a:t>
            </a:fld>
            <a:endParaRPr lang="en-US" dirty="0"/>
          </a:p>
        </p:txBody>
      </p:sp>
    </p:spTree>
    <p:extLst>
      <p:ext uri="{BB962C8B-B14F-4D97-AF65-F5344CB8AC3E}">
        <p14:creationId xmlns:p14="http://schemas.microsoft.com/office/powerpoint/2010/main" val="10368226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6" tIns="46588" rIns="93176" bIns="46588" rtlCol="0"/>
          <a:lstStyle>
            <a:lvl1pPr algn="r">
              <a:defRPr sz="1200"/>
            </a:lvl1pPr>
          </a:lstStyle>
          <a:p>
            <a:fld id="{8736586E-B356-4B6E-A868-6F9599832DBC}" type="datetimeFigureOut">
              <a:rPr lang="en-US" smtClean="0"/>
              <a:t>1/5/2017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6" tIns="46588" rIns="93176" bIns="46588" rtlCol="0" anchor="b"/>
          <a:lstStyle>
            <a:lvl1pPr algn="l">
              <a:defRPr sz="1200"/>
            </a:lvl1pPr>
          </a:lstStyle>
          <a:p>
            <a:r>
              <a:rPr lang="en-US" dirty="0" smtClean="0"/>
              <a:t>Revised Nov. 19, 2013</a:t>
            </a:r>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6" tIns="46588" rIns="93176" bIns="46588" rtlCol="0" anchor="b"/>
          <a:lstStyle>
            <a:lvl1pPr algn="r">
              <a:defRPr sz="1200"/>
            </a:lvl1pPr>
          </a:lstStyle>
          <a:p>
            <a:fld id="{B98099CB-14E9-4FE1-9D29-ABD236F1BB1B}" type="slidenum">
              <a:rPr lang="en-US" smtClean="0"/>
              <a:t>‹#›</a:t>
            </a:fld>
            <a:endParaRPr lang="en-US" dirty="0"/>
          </a:p>
        </p:txBody>
      </p:sp>
    </p:spTree>
    <p:extLst>
      <p:ext uri="{BB962C8B-B14F-4D97-AF65-F5344CB8AC3E}">
        <p14:creationId xmlns:p14="http://schemas.microsoft.com/office/powerpoint/2010/main" val="22579430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3397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Commodity codes</a:t>
            </a:r>
            <a:r>
              <a:rPr lang="en-US" baseline="0" dirty="0" smtClean="0"/>
              <a:t> are required to be associated to each PO line. Catalog orders will have the commodity code already generated. Non-catalog orders will require the user to select the correct code. </a:t>
            </a:r>
            <a:endParaRPr lang="en-US" dirty="0"/>
          </a:p>
        </p:txBody>
      </p:sp>
    </p:spTree>
    <p:extLst>
      <p:ext uri="{BB962C8B-B14F-4D97-AF65-F5344CB8AC3E}">
        <p14:creationId xmlns:p14="http://schemas.microsoft.com/office/powerpoint/2010/main" val="2950439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requisition level, quotes, contracts, and other documentation can be attached to requisition via </a:t>
            </a:r>
            <a:r>
              <a:rPr lang="en-US" b="1" baseline="0" dirty="0" smtClean="0"/>
              <a:t>Internal Notes and Attachments.  </a:t>
            </a:r>
            <a:r>
              <a:rPr lang="en-US" b="0" baseline="0" dirty="0" smtClean="0"/>
              <a:t>Documents must be saved to your desktop in a PDF format in order to load them.  Once a requisition becomes a PO, documents can only be uploaded via a comment. Be sure to always click </a:t>
            </a:r>
            <a:r>
              <a:rPr lang="en-US" b="1" i="0" baseline="0" dirty="0" smtClean="0"/>
              <a:t>Save</a:t>
            </a:r>
            <a:r>
              <a:rPr lang="en-US" b="0" baseline="0" dirty="0" smtClean="0"/>
              <a:t> when adding an attachment or note. </a:t>
            </a:r>
            <a:endParaRPr lang="en-US" b="1" dirty="0"/>
          </a:p>
        </p:txBody>
      </p:sp>
    </p:spTree>
    <p:extLst>
      <p:ext uri="{BB962C8B-B14F-4D97-AF65-F5344CB8AC3E}">
        <p14:creationId xmlns:p14="http://schemas.microsoft.com/office/powerpoint/2010/main" val="2889587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Hazardous</a:t>
            </a:r>
            <a:r>
              <a:rPr lang="en-US" baseline="0" dirty="0" smtClean="0"/>
              <a:t> materials ordered via a Miner Mall hosted or punch-out vendor will have the items flagged as required. Non-catalog orders containing any item considered HAZARDOUS, will require the end-user to mark the appropriate category if necessary.  Items marked here will route to our EH&amp;S safety team for review. 	</a:t>
            </a:r>
            <a:endParaRPr lang="en-US" dirty="0"/>
          </a:p>
        </p:txBody>
      </p:sp>
    </p:spTree>
    <p:extLst>
      <p:ext uri="{BB962C8B-B14F-4D97-AF65-F5344CB8AC3E}">
        <p14:creationId xmlns:p14="http://schemas.microsoft.com/office/powerpoint/2010/main" val="1220964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Purchasing</a:t>
            </a:r>
            <a:r>
              <a:rPr lang="en-US" baseline="0" dirty="0" smtClean="0"/>
              <a:t> has the authority to modify ship-to locations.  Never call a vendor to request an item ship to an alternate address without Purchasing office approval and a modification to the PO. </a:t>
            </a:r>
            <a:endParaRPr lang="en-US" dirty="0"/>
          </a:p>
        </p:txBody>
      </p:sp>
    </p:spTree>
    <p:extLst>
      <p:ext uri="{BB962C8B-B14F-4D97-AF65-F5344CB8AC3E}">
        <p14:creationId xmlns:p14="http://schemas.microsoft.com/office/powerpoint/2010/main" val="995426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a:t>
            </a:r>
            <a:r>
              <a:rPr lang="en-US" baseline="0" dirty="0" smtClean="0"/>
              <a:t> Search can be used to create customized reports on various documents by user, department, vendor, cost center and projects, dollar amount, and other custom fields. Reports can be exported in an Excel format. </a:t>
            </a:r>
            <a:endParaRPr lang="en-US" dirty="0"/>
          </a:p>
        </p:txBody>
      </p:sp>
    </p:spTree>
    <p:extLst>
      <p:ext uri="{BB962C8B-B14F-4D97-AF65-F5344CB8AC3E}">
        <p14:creationId xmlns:p14="http://schemas.microsoft.com/office/powerpoint/2010/main" val="1059662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an</a:t>
            </a:r>
            <a:r>
              <a:rPr lang="en-US" baseline="0" dirty="0" smtClean="0"/>
              <a:t> export is generated, the end-user will be notified via Outlook. When opening your file it will be in CSV format and will need to be converted and save in an Excel format. </a:t>
            </a:r>
            <a:endParaRPr lang="en-US" dirty="0"/>
          </a:p>
        </p:txBody>
      </p:sp>
    </p:spTree>
    <p:extLst>
      <p:ext uri="{BB962C8B-B14F-4D97-AF65-F5344CB8AC3E}">
        <p14:creationId xmlns:p14="http://schemas.microsoft.com/office/powerpoint/2010/main" val="3899794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Invoices should be loaded to your</a:t>
            </a:r>
            <a:r>
              <a:rPr lang="en-US" baseline="0" dirty="0" smtClean="0"/>
              <a:t> PO document but must be saved to your desktop as a PDF.  It is important that when adding a comment with an invoice. that the comment is addressed to Accounts Payable otherwise, they will be unaware that you have uploaded an invoice for payment. </a:t>
            </a:r>
            <a:endParaRPr lang="en-US" dirty="0"/>
          </a:p>
        </p:txBody>
      </p:sp>
    </p:spTree>
    <p:extLst>
      <p:ext uri="{BB962C8B-B14F-4D97-AF65-F5344CB8AC3E}">
        <p14:creationId xmlns:p14="http://schemas.microsoft.com/office/powerpoint/2010/main" val="1381807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uploading the invoice be sure the correct recipients have a checkbox by their names. Indicate the invoice is okay to pay, upload your invoice, then select Add Comment. Accounts Payable will receive a notification. </a:t>
            </a:r>
            <a:r>
              <a:rPr lang="en-US" b="1" baseline="0" dirty="0" smtClean="0"/>
              <a:t>*IMPORTANT THAT THE COMMENT BE ADDRESSED TO ACCOUNTS PAYABLE</a:t>
            </a:r>
            <a:r>
              <a:rPr lang="en-US" baseline="0" dirty="0" smtClean="0"/>
              <a:t>* Comments can also be used internally to communicate with other departments.</a:t>
            </a:r>
            <a:endParaRPr lang="en-US" dirty="0"/>
          </a:p>
        </p:txBody>
      </p:sp>
    </p:spTree>
    <p:extLst>
      <p:ext uri="{BB962C8B-B14F-4D97-AF65-F5344CB8AC3E}">
        <p14:creationId xmlns:p14="http://schemas.microsoft.com/office/powerpoint/2010/main" val="213210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1509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33655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that creators click on the question</a:t>
            </a:r>
            <a:r>
              <a:rPr lang="en-US" baseline="0" dirty="0" smtClean="0"/>
              <a:t> mark to understand what each notification is for.  Approvers and creators should select Cart Assigned Notice. Creators should then select PR Workflow complete / PO created so they are sent a notification once their requisition is final approved. </a:t>
            </a:r>
            <a:endParaRPr lang="en-US" dirty="0"/>
          </a:p>
        </p:txBody>
      </p:sp>
    </p:spTree>
    <p:extLst>
      <p:ext uri="{BB962C8B-B14F-4D97-AF65-F5344CB8AC3E}">
        <p14:creationId xmlns:p14="http://schemas.microsoft.com/office/powerpoint/2010/main" val="4093494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Non-catalog orders shoul</a:t>
            </a:r>
            <a:r>
              <a:rPr lang="en-US" baseline="0" dirty="0" smtClean="0"/>
              <a:t>d always have a valid quote attached to the requisition. </a:t>
            </a:r>
            <a:endParaRPr lang="en-US" dirty="0"/>
          </a:p>
        </p:txBody>
      </p:sp>
    </p:spTree>
    <p:extLst>
      <p:ext uri="{BB962C8B-B14F-4D97-AF65-F5344CB8AC3E}">
        <p14:creationId xmlns:p14="http://schemas.microsoft.com/office/powerpoint/2010/main" val="1397479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Freight charges</a:t>
            </a:r>
            <a:r>
              <a:rPr lang="en-US" baseline="0" dirty="0" smtClean="0"/>
              <a:t> should be included when requesting a quote from a vendor. If not, then include an estimate. Unless the vendor has indicated there will be no charges for shipping or freight, do not assume it will be free.  </a:t>
            </a:r>
            <a:endParaRPr lang="en-US" dirty="0"/>
          </a:p>
        </p:txBody>
      </p:sp>
    </p:spTree>
    <p:extLst>
      <p:ext uri="{BB962C8B-B14F-4D97-AF65-F5344CB8AC3E}">
        <p14:creationId xmlns:p14="http://schemas.microsoft.com/office/powerpoint/2010/main" val="2869058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Cart names can be modified to</a:t>
            </a:r>
            <a:r>
              <a:rPr lang="en-US" baseline="0" dirty="0" smtClean="0"/>
              <a:t> help you easily identify a purchase during workflow approval or simply for recordkeeping. If any changes are made in the shopping cart, be sure to click </a:t>
            </a:r>
            <a:r>
              <a:rPr lang="en-US" b="1" baseline="0" dirty="0" smtClean="0"/>
              <a:t>Update</a:t>
            </a:r>
            <a:r>
              <a:rPr lang="en-US" baseline="0" dirty="0" smtClean="0"/>
              <a:t> so that the changes are applied. Shoppers will only see the option to </a:t>
            </a:r>
            <a:r>
              <a:rPr lang="en-US" b="1" baseline="0" dirty="0" smtClean="0"/>
              <a:t>Assign Cart </a:t>
            </a:r>
            <a:r>
              <a:rPr lang="en-US" baseline="0" dirty="0" smtClean="0"/>
              <a:t>while creators will see both </a:t>
            </a:r>
            <a:r>
              <a:rPr lang="en-US" b="1" baseline="0" dirty="0" smtClean="0"/>
              <a:t>Proceed to Checkout </a:t>
            </a:r>
            <a:r>
              <a:rPr lang="en-US" baseline="0" dirty="0" smtClean="0"/>
              <a:t>and the </a:t>
            </a:r>
            <a:r>
              <a:rPr lang="en-US" b="1" baseline="0" dirty="0" smtClean="0"/>
              <a:t>Assign Cart </a:t>
            </a:r>
            <a:r>
              <a:rPr lang="en-US" baseline="0" dirty="0" smtClean="0"/>
              <a:t>option. </a:t>
            </a:r>
            <a:endParaRPr lang="en-US" dirty="0"/>
          </a:p>
        </p:txBody>
      </p:sp>
    </p:spTree>
    <p:extLst>
      <p:ext uri="{BB962C8B-B14F-4D97-AF65-F5344CB8AC3E}">
        <p14:creationId xmlns:p14="http://schemas.microsoft.com/office/powerpoint/2010/main" val="3817218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selecting</a:t>
            </a:r>
            <a:r>
              <a:rPr lang="en-US" baseline="0" dirty="0" smtClean="0"/>
              <a:t> to check-out, the breadcrumbs will indicate what areas need to be addressed before your cart can be submitted. Select </a:t>
            </a:r>
            <a:r>
              <a:rPr lang="en-US" b="1" baseline="0" dirty="0" smtClean="0"/>
              <a:t>edit </a:t>
            </a:r>
            <a:r>
              <a:rPr lang="en-US" baseline="0" dirty="0" smtClean="0"/>
              <a:t>to update the information. </a:t>
            </a:r>
            <a:endParaRPr lang="en-US" dirty="0"/>
          </a:p>
        </p:txBody>
      </p:sp>
    </p:spTree>
    <p:extLst>
      <p:ext uri="{BB962C8B-B14F-4D97-AF65-F5344CB8AC3E}">
        <p14:creationId xmlns:p14="http://schemas.microsoft.com/office/powerpoint/2010/main" val="2733433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know the number,</a:t>
            </a:r>
            <a:r>
              <a:rPr lang="en-US" baseline="0" dirty="0" smtClean="0"/>
              <a:t> e</a:t>
            </a:r>
            <a:r>
              <a:rPr lang="en-US" dirty="0" smtClean="0"/>
              <a:t>nter the cost center or project number in the Speed Chart field and then </a:t>
            </a:r>
            <a:r>
              <a:rPr lang="en-US" b="1" dirty="0" smtClean="0"/>
              <a:t>recalculate/validate values</a:t>
            </a:r>
            <a:r>
              <a:rPr lang="en-US" dirty="0" smtClean="0"/>
              <a:t>. Remaining fields, with the exception of the account, will auto-populate. You</a:t>
            </a:r>
            <a:r>
              <a:rPr lang="en-US" baseline="0" dirty="0" smtClean="0"/>
              <a:t> can also select from your profile values or from all values. Creators will have access for both options but shoppers will only see the </a:t>
            </a:r>
            <a:r>
              <a:rPr lang="en-US" b="1" baseline="0" dirty="0" smtClean="0"/>
              <a:t>Select from profile values </a:t>
            </a:r>
            <a:r>
              <a:rPr lang="en-US" baseline="0" dirty="0" smtClean="0"/>
              <a:t>option </a:t>
            </a:r>
          </a:p>
          <a:p>
            <a:r>
              <a:rPr lang="en-US" dirty="0" smtClean="0"/>
              <a:t>Next search for and add the account number (object code). </a:t>
            </a:r>
            <a:r>
              <a:rPr lang="en-US" b="1" dirty="0" smtClean="0"/>
              <a:t>Save</a:t>
            </a:r>
            <a:r>
              <a:rPr lang="en-US" dirty="0" smtClean="0"/>
              <a:t>. </a:t>
            </a:r>
          </a:p>
          <a:p>
            <a:endParaRPr lang="en-US" dirty="0"/>
          </a:p>
        </p:txBody>
      </p:sp>
    </p:spTree>
    <p:extLst>
      <p:ext uri="{BB962C8B-B14F-4D97-AF65-F5344CB8AC3E}">
        <p14:creationId xmlns:p14="http://schemas.microsoft.com/office/powerpoint/2010/main" val="2805821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Accounting code splits should</a:t>
            </a:r>
            <a:r>
              <a:rPr lang="en-US" baseline="0" dirty="0" smtClean="0"/>
              <a:t> preferably be done at the line level of a requisition document. </a:t>
            </a:r>
            <a:endParaRPr lang="en-US" dirty="0"/>
          </a:p>
        </p:txBody>
      </p:sp>
    </p:spTree>
    <p:extLst>
      <p:ext uri="{BB962C8B-B14F-4D97-AF65-F5344CB8AC3E}">
        <p14:creationId xmlns:p14="http://schemas.microsoft.com/office/powerpoint/2010/main" val="3710435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A84A40-BD5B-49AD-B724-B5F02EDC1872}" type="datetime1">
              <a:rPr lang="en-US" smtClean="0"/>
              <a:t>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AA37F-1758-4970-9CA4-9D84059809DC}" type="slidenum">
              <a:rPr lang="en-US" smtClean="0"/>
              <a:t>‹#›</a:t>
            </a:fld>
            <a:endParaRPr lang="en-US" dirty="0"/>
          </a:p>
        </p:txBody>
      </p:sp>
    </p:spTree>
    <p:extLst>
      <p:ext uri="{BB962C8B-B14F-4D97-AF65-F5344CB8AC3E}">
        <p14:creationId xmlns:p14="http://schemas.microsoft.com/office/powerpoint/2010/main" val="151936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0FDF5-A620-4D21-869C-6DFA99F531E5}" type="datetime1">
              <a:rPr lang="en-US" smtClean="0"/>
              <a:t>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AA37F-1758-4970-9CA4-9D84059809DC}" type="slidenum">
              <a:rPr lang="en-US" smtClean="0"/>
              <a:t>‹#›</a:t>
            </a:fld>
            <a:endParaRPr lang="en-US" dirty="0"/>
          </a:p>
        </p:txBody>
      </p:sp>
    </p:spTree>
    <p:extLst>
      <p:ext uri="{BB962C8B-B14F-4D97-AF65-F5344CB8AC3E}">
        <p14:creationId xmlns:p14="http://schemas.microsoft.com/office/powerpoint/2010/main" val="517278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9A1E4-CB0D-4335-A483-252C0A477C30}" type="datetime1">
              <a:rPr lang="en-US" smtClean="0"/>
              <a:t>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AA37F-1758-4970-9CA4-9D84059809DC}" type="slidenum">
              <a:rPr lang="en-US" smtClean="0"/>
              <a:t>‹#›</a:t>
            </a:fld>
            <a:endParaRPr lang="en-US" dirty="0"/>
          </a:p>
        </p:txBody>
      </p:sp>
    </p:spTree>
    <p:extLst>
      <p:ext uri="{BB962C8B-B14F-4D97-AF65-F5344CB8AC3E}">
        <p14:creationId xmlns:p14="http://schemas.microsoft.com/office/powerpoint/2010/main" val="19484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C83285-444F-4A3F-8132-8340E9DD6F39}" type="datetime1">
              <a:rPr lang="en-US" smtClean="0"/>
              <a:t>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AA37F-1758-4970-9CA4-9D84059809DC}" type="slidenum">
              <a:rPr lang="en-US" smtClean="0"/>
              <a:t>‹#›</a:t>
            </a:fld>
            <a:endParaRPr lang="en-US" dirty="0"/>
          </a:p>
        </p:txBody>
      </p:sp>
    </p:spTree>
    <p:extLst>
      <p:ext uri="{BB962C8B-B14F-4D97-AF65-F5344CB8AC3E}">
        <p14:creationId xmlns:p14="http://schemas.microsoft.com/office/powerpoint/2010/main" val="409965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9987C2-27D7-4CFD-B912-DF6EFA58ED47}" type="datetime1">
              <a:rPr lang="en-US" smtClean="0"/>
              <a:t>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AA37F-1758-4970-9CA4-9D84059809DC}" type="slidenum">
              <a:rPr lang="en-US" smtClean="0"/>
              <a:t>‹#›</a:t>
            </a:fld>
            <a:endParaRPr lang="en-US" dirty="0"/>
          </a:p>
        </p:txBody>
      </p:sp>
    </p:spTree>
    <p:extLst>
      <p:ext uri="{BB962C8B-B14F-4D97-AF65-F5344CB8AC3E}">
        <p14:creationId xmlns:p14="http://schemas.microsoft.com/office/powerpoint/2010/main" val="166113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E66A3D-41C6-4569-A3C1-55CD7A16C7F6}" type="datetime1">
              <a:rPr lang="en-US" smtClean="0"/>
              <a:t>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EAA37F-1758-4970-9CA4-9D84059809DC}" type="slidenum">
              <a:rPr lang="en-US" smtClean="0"/>
              <a:t>‹#›</a:t>
            </a:fld>
            <a:endParaRPr lang="en-US" dirty="0"/>
          </a:p>
        </p:txBody>
      </p:sp>
    </p:spTree>
    <p:extLst>
      <p:ext uri="{BB962C8B-B14F-4D97-AF65-F5344CB8AC3E}">
        <p14:creationId xmlns:p14="http://schemas.microsoft.com/office/powerpoint/2010/main" val="2070348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074158-1DDD-49AD-909D-85687EF2FE68}" type="datetime1">
              <a:rPr lang="en-US" smtClean="0"/>
              <a:t>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EAA37F-1758-4970-9CA4-9D84059809DC}" type="slidenum">
              <a:rPr lang="en-US" smtClean="0"/>
              <a:t>‹#›</a:t>
            </a:fld>
            <a:endParaRPr lang="en-US" dirty="0"/>
          </a:p>
        </p:txBody>
      </p:sp>
    </p:spTree>
    <p:extLst>
      <p:ext uri="{BB962C8B-B14F-4D97-AF65-F5344CB8AC3E}">
        <p14:creationId xmlns:p14="http://schemas.microsoft.com/office/powerpoint/2010/main" val="3713288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92FD62-8FEE-46D0-8338-9936BA04087A}" type="datetime1">
              <a:rPr lang="en-US" smtClean="0"/>
              <a:t>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EAA37F-1758-4970-9CA4-9D84059809DC}" type="slidenum">
              <a:rPr lang="en-US" smtClean="0"/>
              <a:t>‹#›</a:t>
            </a:fld>
            <a:endParaRPr lang="en-US" dirty="0"/>
          </a:p>
        </p:txBody>
      </p:sp>
    </p:spTree>
    <p:extLst>
      <p:ext uri="{BB962C8B-B14F-4D97-AF65-F5344CB8AC3E}">
        <p14:creationId xmlns:p14="http://schemas.microsoft.com/office/powerpoint/2010/main" val="155745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843B1-EA41-4FE2-B534-98E454459CE6}" type="datetime1">
              <a:rPr lang="en-US" smtClean="0"/>
              <a:t>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EAA37F-1758-4970-9CA4-9D84059809DC}" type="slidenum">
              <a:rPr lang="en-US" smtClean="0"/>
              <a:t>‹#›</a:t>
            </a:fld>
            <a:endParaRPr lang="en-US" dirty="0"/>
          </a:p>
        </p:txBody>
      </p:sp>
    </p:spTree>
    <p:extLst>
      <p:ext uri="{BB962C8B-B14F-4D97-AF65-F5344CB8AC3E}">
        <p14:creationId xmlns:p14="http://schemas.microsoft.com/office/powerpoint/2010/main" val="2019582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1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EF9284-9C8E-4316-910D-0E91B3E96F06}" type="datetime1">
              <a:rPr lang="en-US" smtClean="0"/>
              <a:t>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EAA37F-1758-4970-9CA4-9D84059809DC}" type="slidenum">
              <a:rPr lang="en-US" smtClean="0"/>
              <a:t>‹#›</a:t>
            </a:fld>
            <a:endParaRPr lang="en-US" dirty="0"/>
          </a:p>
        </p:txBody>
      </p:sp>
    </p:spTree>
    <p:extLst>
      <p:ext uri="{BB962C8B-B14F-4D97-AF65-F5344CB8AC3E}">
        <p14:creationId xmlns:p14="http://schemas.microsoft.com/office/powerpoint/2010/main" val="110664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B86A9-CB6A-4535-8086-C3ED41C68A3E}" type="datetime1">
              <a:rPr lang="en-US" smtClean="0"/>
              <a:t>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EAA37F-1758-4970-9CA4-9D84059809DC}" type="slidenum">
              <a:rPr lang="en-US" smtClean="0"/>
              <a:t>‹#›</a:t>
            </a:fld>
            <a:endParaRPr lang="en-US" dirty="0"/>
          </a:p>
        </p:txBody>
      </p:sp>
    </p:spTree>
    <p:extLst>
      <p:ext uri="{BB962C8B-B14F-4D97-AF65-F5344CB8AC3E}">
        <p14:creationId xmlns:p14="http://schemas.microsoft.com/office/powerpoint/2010/main" val="49940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7303A-D871-46E4-9617-5E270498F798}" type="datetime1">
              <a:rPr lang="en-US" smtClean="0"/>
              <a:t>1/5/2017</a:t>
            </a:fld>
            <a:endParaRPr lang="en-US" dirty="0"/>
          </a:p>
        </p:txBody>
      </p:sp>
      <p:sp>
        <p:nvSpPr>
          <p:cNvPr id="5" name="Footer Placeholder 4"/>
          <p:cNvSpPr>
            <a:spLocks noGrp="1"/>
          </p:cNvSpPr>
          <p:nvPr>
            <p:ph type="ftr" sz="quarter" idx="3"/>
          </p:nvPr>
        </p:nvSpPr>
        <p:spPr>
          <a:xfrm>
            <a:off x="3124200" y="635636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6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AA37F-1758-4970-9CA4-9D84059809DC}" type="slidenum">
              <a:rPr lang="en-US" smtClean="0"/>
              <a:t>‹#›</a:t>
            </a:fld>
            <a:endParaRPr lang="en-US" dirty="0"/>
          </a:p>
        </p:txBody>
      </p:sp>
    </p:spTree>
    <p:extLst>
      <p:ext uri="{BB962C8B-B14F-4D97-AF65-F5344CB8AC3E}">
        <p14:creationId xmlns:p14="http://schemas.microsoft.com/office/powerpoint/2010/main" val="2557858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tmp"/><Relationship Id="rId4" Type="http://schemas.openxmlformats.org/officeDocument/2006/relationships/image" Target="../media/image25.tmp"/></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tmp"/><Relationship Id="rId5" Type="http://schemas.openxmlformats.org/officeDocument/2006/relationships/image" Target="../media/image29.tmp"/><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tmp"/><Relationship Id="rId5" Type="http://schemas.openxmlformats.org/officeDocument/2006/relationships/image" Target="../media/image32.tmp"/><Relationship Id="rId4" Type="http://schemas.openxmlformats.org/officeDocument/2006/relationships/image" Target="../media/image31.tmp"/></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5.tmp"/><Relationship Id="rId4" Type="http://schemas.openxmlformats.org/officeDocument/2006/relationships/image" Target="../media/image34.tmp"/></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1.tmp"/><Relationship Id="rId4" Type="http://schemas.openxmlformats.org/officeDocument/2006/relationships/image" Target="../media/image40.tmp"/></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4.tmp"/><Relationship Id="rId5" Type="http://schemas.openxmlformats.org/officeDocument/2006/relationships/image" Target="../media/image43.tmp"/><Relationship Id="rId4" Type="http://schemas.openxmlformats.org/officeDocument/2006/relationships/image" Target="../media/image42.tmp"/></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billing@utep.ed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8.tm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7.tmp"/><Relationship Id="rId5" Type="http://schemas.openxmlformats.org/officeDocument/2006/relationships/image" Target="../media/image46.tmp"/><Relationship Id="rId4" Type="http://schemas.openxmlformats.org/officeDocument/2006/relationships/image" Target="../media/image45.tmp"/></Relationships>
</file>

<file path=ppt/slides/_rels/slide28.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0.tmp"/><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admin.utep.edu/purchasin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peoplesoft.utep.ed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admin.utep.edu/purchasing" TargetMode="External"/><Relationship Id="rId2" Type="http://schemas.openxmlformats.org/officeDocument/2006/relationships/hyperlink" Target="http://www.minermall.utep.edu/"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admin.utep.edu/hr"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tmp"/></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tmp"/><Relationship Id="rId4" Type="http://schemas.openxmlformats.org/officeDocument/2006/relationships/image" Target="../media/image18.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642949"/>
            <a:ext cx="7772400" cy="1470025"/>
          </a:xfrm>
        </p:spPr>
        <p:txBody>
          <a:bodyPr>
            <a:normAutofit fontScale="90000"/>
          </a:bodyPr>
          <a:lstStyle/>
          <a:p>
            <a:r>
              <a:rPr lang="en-US" sz="5500" b="1" dirty="0" smtClean="0"/>
              <a:t/>
            </a:r>
            <a:br>
              <a:rPr lang="en-US" sz="5500" b="1" dirty="0" smtClean="0"/>
            </a:br>
            <a:r>
              <a:rPr lang="en-US" sz="5500" b="1" dirty="0" smtClean="0"/>
              <a:t/>
            </a:r>
            <a:br>
              <a:rPr lang="en-US" sz="5500" b="1" dirty="0" smtClean="0"/>
            </a:br>
            <a:r>
              <a:rPr lang="en-US" sz="5500" b="1" dirty="0" smtClean="0"/>
              <a:t/>
            </a:r>
            <a:br>
              <a:rPr lang="en-US" sz="5500" b="1" dirty="0" smtClean="0"/>
            </a:br>
            <a:r>
              <a:rPr lang="en-US" sz="5500" b="1" dirty="0" smtClean="0"/>
              <a:t/>
            </a:r>
            <a:br>
              <a:rPr lang="en-US" sz="5500" b="1" dirty="0" smtClean="0"/>
            </a:br>
            <a:endParaRPr lang="en-US" sz="5500" b="1" dirty="0">
              <a:solidFill>
                <a:srgbClr val="0070C0"/>
              </a:solidFill>
            </a:endParaRPr>
          </a:p>
        </p:txBody>
      </p:sp>
      <p:sp>
        <p:nvSpPr>
          <p:cNvPr id="3" name="Slide Number Placeholder 2"/>
          <p:cNvSpPr>
            <a:spLocks noGrp="1"/>
          </p:cNvSpPr>
          <p:nvPr>
            <p:ph type="sldNum" sz="quarter" idx="12"/>
          </p:nvPr>
        </p:nvSpPr>
        <p:spPr/>
        <p:txBody>
          <a:bodyPr/>
          <a:lstStyle/>
          <a:p>
            <a:fld id="{24EAA37F-1758-4970-9CA4-9D84059809DC}" type="slidenum">
              <a:rPr lang="en-US" smtClean="0"/>
              <a:t>1</a:t>
            </a:fld>
            <a:endParaRPr lang="en-US" dirty="0"/>
          </a:p>
        </p:txBody>
      </p:sp>
      <p:cxnSp>
        <p:nvCxnSpPr>
          <p:cNvPr id="4" name="Straight Connector 3"/>
          <p:cNvCxnSpPr/>
          <p:nvPr/>
        </p:nvCxnSpPr>
        <p:spPr>
          <a:xfrm>
            <a:off x="1905000" y="2438400"/>
            <a:ext cx="51816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981202" y="1447812"/>
            <a:ext cx="5181599" cy="1015663"/>
          </a:xfrm>
          <a:prstGeom prst="rect">
            <a:avLst/>
          </a:prstGeom>
          <a:noFill/>
        </p:spPr>
        <p:txBody>
          <a:bodyPr wrap="square" lIns="91440" tIns="45720" rIns="91440" bIns="45720">
            <a:spAutoFit/>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Miner Mall</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Title 5"/>
          <p:cNvSpPr txBox="1">
            <a:spLocks/>
          </p:cNvSpPr>
          <p:nvPr/>
        </p:nvSpPr>
        <p:spPr>
          <a:xfrm>
            <a:off x="0" y="533400"/>
            <a:ext cx="8991600" cy="3886200"/>
          </a:xfrm>
          <a:prstGeom prst="rect">
            <a:avLst/>
          </a:prstGeom>
        </p:spPr>
        <p:txBody>
          <a:bodyPr vert="horz" lIns="91440" tIns="45720" rIns="91440" bIns="45720" rtlCol="0" anchor="ctr">
            <a:normAutofit/>
          </a:bodyPr>
          <a:lstStyle/>
          <a:p>
            <a:pPr lvl="0" algn="ctr">
              <a:spcBef>
                <a:spcPct val="0"/>
              </a:spcBef>
              <a:defRPr/>
            </a:pPr>
            <a:r>
              <a:rPr kumimoji="0" lang="en-US" sz="5400" b="1" i="0" u="none" strike="noStrike" kern="1200" cap="none" spc="0" normalizeH="0" baseline="0" noProof="0" dirty="0" smtClean="0">
                <a:ln>
                  <a:noFill/>
                </a:ln>
                <a:solidFill>
                  <a:schemeClr val="bg1">
                    <a:lumMod val="50000"/>
                  </a:schemeClr>
                </a:solidFill>
                <a:effectLst/>
                <a:uLnTx/>
                <a:uFillTx/>
                <a:latin typeface="+mj-lt"/>
                <a:ea typeface="+mj-ea"/>
                <a:cs typeface="+mj-cs"/>
              </a:rPr>
              <a:t/>
            </a:r>
            <a:br>
              <a:rPr kumimoji="0" lang="en-US" sz="5400" b="1" i="0" u="none" strike="noStrike" kern="1200" cap="none" spc="0" normalizeH="0" baseline="0" noProof="0" dirty="0" smtClean="0">
                <a:ln>
                  <a:noFill/>
                </a:ln>
                <a:solidFill>
                  <a:schemeClr val="bg1">
                    <a:lumMod val="50000"/>
                  </a:schemeClr>
                </a:solidFill>
                <a:effectLst/>
                <a:uLnTx/>
                <a:uFillTx/>
                <a:latin typeface="+mj-lt"/>
                <a:ea typeface="+mj-ea"/>
                <a:cs typeface="+mj-cs"/>
              </a:rPr>
            </a:br>
            <a:endParaRPr kumimoji="0" lang="en-US" sz="5400" b="1" i="0" u="none" strike="noStrike" kern="1200" cap="none" spc="0" normalizeH="0" baseline="0" noProof="0" dirty="0" smtClean="0">
              <a:ln>
                <a:noFill/>
              </a:ln>
              <a:solidFill>
                <a:schemeClr val="bg1">
                  <a:lumMod val="50000"/>
                </a:schemeClr>
              </a:solidFill>
              <a:effectLst/>
              <a:uLnTx/>
              <a:uFillTx/>
              <a:latin typeface="+mj-lt"/>
              <a:ea typeface="+mj-ea"/>
              <a:cs typeface="+mj-cs"/>
            </a:endParaRPr>
          </a:p>
          <a:p>
            <a:pPr lvl="0" algn="ctr">
              <a:spcBef>
                <a:spcPct val="0"/>
              </a:spcBef>
              <a:defRPr/>
            </a:pPr>
            <a:endParaRPr kumimoji="0" lang="en-US" sz="1600" b="1" i="0" u="none" strike="noStrike" kern="1200" cap="none" spc="0" normalizeH="0" baseline="0" noProof="0" dirty="0" smtClean="0">
              <a:ln>
                <a:noFill/>
              </a:ln>
              <a:solidFill>
                <a:schemeClr val="bg1">
                  <a:lumMod val="50000"/>
                </a:schemeClr>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500" b="1" i="0" u="none" strike="noStrike" kern="1200" cap="none" spc="0" normalizeH="0" baseline="0" noProof="0" dirty="0" smtClean="0">
                <a:ln>
                  <a:noFill/>
                </a:ln>
                <a:solidFill>
                  <a:schemeClr val="tx1"/>
                </a:solidFill>
                <a:effectLst/>
                <a:uLnTx/>
                <a:uFillTx/>
                <a:latin typeface="+mj-lt"/>
                <a:ea typeface="+mj-ea"/>
                <a:cs typeface="+mj-cs"/>
              </a:rPr>
              <a:t/>
            </a:r>
            <a:br>
              <a:rPr kumimoji="0" lang="en-US" sz="5500" b="1" i="0" u="none" strike="noStrike" kern="1200" cap="none" spc="0" normalizeH="0" baseline="0" noProof="0" dirty="0" smtClean="0">
                <a:ln>
                  <a:noFill/>
                </a:ln>
                <a:solidFill>
                  <a:schemeClr val="tx1"/>
                </a:solidFill>
                <a:effectLst/>
                <a:uLnTx/>
                <a:uFillTx/>
                <a:latin typeface="+mj-lt"/>
                <a:ea typeface="+mj-ea"/>
                <a:cs typeface="+mj-cs"/>
              </a:rPr>
            </a:b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762000" y="2743212"/>
            <a:ext cx="7391400" cy="2031325"/>
          </a:xfrm>
          <a:prstGeom prst="rect">
            <a:avLst/>
          </a:prstGeom>
          <a:noFill/>
        </p:spPr>
        <p:txBody>
          <a:bodyPr wrap="square" rtlCol="0">
            <a:spAutoFit/>
          </a:bodyPr>
          <a:lstStyle/>
          <a:p>
            <a:pPr algn="ctr"/>
            <a:r>
              <a:rPr lang="en-US" sz="5400" dirty="0" smtClean="0">
                <a:solidFill>
                  <a:srgbClr val="0070C0"/>
                </a:solidFill>
              </a:rPr>
              <a:t>Shopper and Creator Training</a:t>
            </a:r>
          </a:p>
          <a:p>
            <a:pPr algn="ctr"/>
            <a:endParaRPr lang="en-US" dirty="0"/>
          </a:p>
        </p:txBody>
      </p:sp>
      <p:pic>
        <p:nvPicPr>
          <p:cNvPr id="9" name="Picture 2" descr="http://www.thesportsbank.net/core/wp-content/uploads/2010/09/UTEP-logo.jpg"/>
          <p:cNvPicPr>
            <a:picLocks noChangeAspect="1" noChangeArrowheads="1"/>
          </p:cNvPicPr>
          <p:nvPr/>
        </p:nvPicPr>
        <p:blipFill>
          <a:blip r:embed="rId3" cstate="print"/>
          <a:srcRect/>
          <a:stretch>
            <a:fillRect/>
          </a:stretch>
        </p:blipFill>
        <p:spPr bwMode="auto">
          <a:xfrm>
            <a:off x="8229611" y="152409"/>
            <a:ext cx="761999" cy="586153"/>
          </a:xfrm>
          <a:prstGeom prst="rect">
            <a:avLst/>
          </a:prstGeom>
          <a:noFill/>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5" y="4571999"/>
            <a:ext cx="9039472" cy="213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467600" y="6604084"/>
            <a:ext cx="1524000" cy="253916"/>
          </a:xfrm>
          <a:prstGeom prst="rect">
            <a:avLst/>
          </a:prstGeom>
          <a:noFill/>
        </p:spPr>
        <p:txBody>
          <a:bodyPr wrap="square" rtlCol="0">
            <a:spAutoFit/>
          </a:bodyPr>
          <a:lstStyle/>
          <a:p>
            <a:r>
              <a:rPr lang="en-US" sz="1050" dirty="0" smtClean="0">
                <a:solidFill>
                  <a:schemeClr val="bg1">
                    <a:lumMod val="75000"/>
                  </a:schemeClr>
                </a:solidFill>
              </a:rPr>
              <a:t>Revised Nov. 19, 2013</a:t>
            </a:r>
            <a:endParaRPr lang="en-US" sz="1050" dirty="0">
              <a:solidFill>
                <a:schemeClr val="bg1">
                  <a:lumMod val="75000"/>
                </a:schemeClr>
              </a:solidFill>
            </a:endParaRPr>
          </a:p>
        </p:txBody>
      </p:sp>
    </p:spTree>
    <p:extLst>
      <p:ext uri="{BB962C8B-B14F-4D97-AF65-F5344CB8AC3E}">
        <p14:creationId xmlns:p14="http://schemas.microsoft.com/office/powerpoint/2010/main" val="1445488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Creating a Cart</a:t>
            </a:r>
            <a:endParaRPr lang="en-US" dirty="0"/>
          </a:p>
        </p:txBody>
      </p:sp>
      <p:pic>
        <p:nvPicPr>
          <p:cNvPr id="5" name="Content Placeholder 4"/>
          <p:cNvPicPr>
            <a:picLocks noGrp="1"/>
          </p:cNvPicPr>
          <p:nvPr>
            <p:ph idx="1"/>
          </p:nvPr>
        </p:nvPicPr>
        <p:blipFill rotWithShape="1">
          <a:blip r:embed="rId2"/>
          <a:srcRect l="803" t="26422" r="917" b="1335"/>
          <a:stretch/>
        </p:blipFill>
        <p:spPr bwMode="auto">
          <a:xfrm>
            <a:off x="420024" y="1579840"/>
            <a:ext cx="8190586" cy="4525963"/>
          </a:xfrm>
          <a:prstGeom prst="rect">
            <a:avLst/>
          </a:prstGeom>
          <a:ln w="15875">
            <a:solidFill>
              <a:schemeClr val="tx1"/>
            </a:solidFill>
          </a:ln>
          <a:extLst>
            <a:ext uri="{53640926-AAD7-44D8-BBD7-CCE9431645EC}">
              <a14:shadowObscured xmlns:a14="http://schemas.microsoft.com/office/drawing/2010/main"/>
            </a:ext>
          </a:extLst>
        </p:spPr>
      </p:pic>
      <p:sp>
        <p:nvSpPr>
          <p:cNvPr id="25" name="Slide Number Placeholder 24"/>
          <p:cNvSpPr>
            <a:spLocks noGrp="1"/>
          </p:cNvSpPr>
          <p:nvPr>
            <p:ph type="sldNum" sz="quarter" idx="12"/>
          </p:nvPr>
        </p:nvSpPr>
        <p:spPr/>
        <p:txBody>
          <a:bodyPr/>
          <a:lstStyle/>
          <a:p>
            <a:fld id="{24EAA37F-1758-4970-9CA4-9D84059809DC}" type="slidenum">
              <a:rPr lang="en-US" smtClean="0"/>
              <a:t>10</a:t>
            </a:fld>
            <a:endParaRPr lang="en-US" dirty="0"/>
          </a:p>
        </p:txBody>
      </p:sp>
      <p:cxnSp>
        <p:nvCxnSpPr>
          <p:cNvPr id="4" name="Straight Connector 3"/>
          <p:cNvCxnSpPr/>
          <p:nvPr/>
        </p:nvCxnSpPr>
        <p:spPr>
          <a:xfrm>
            <a:off x="1828800" y="1219200"/>
            <a:ext cx="5181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ounded Rectangular Callout 6"/>
          <p:cNvSpPr/>
          <p:nvPr/>
        </p:nvSpPr>
        <p:spPr>
          <a:xfrm>
            <a:off x="1143000" y="1600211"/>
            <a:ext cx="1847850" cy="304790"/>
          </a:xfrm>
          <a:prstGeom prst="wedgeRoundRectCallout">
            <a:avLst>
              <a:gd name="adj1" fmla="val -69157"/>
              <a:gd name="adj2" fmla="val -15495"/>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endParaRPr lang="en-US" sz="1200" dirty="0" smtClean="0">
              <a:solidFill>
                <a:schemeClr val="bg1"/>
              </a:solidFill>
            </a:endParaRPr>
          </a:p>
          <a:p>
            <a:pPr algn="ctr"/>
            <a:r>
              <a:rPr lang="en-US" sz="1200" dirty="0" smtClean="0">
                <a:solidFill>
                  <a:schemeClr val="bg1"/>
                </a:solidFill>
              </a:rPr>
              <a:t>Home Page</a:t>
            </a:r>
          </a:p>
          <a:p>
            <a:pPr algn="ctr"/>
            <a:endParaRPr lang="en-US" sz="1200" dirty="0" smtClean="0">
              <a:solidFill>
                <a:schemeClr val="bg1"/>
              </a:solidFill>
            </a:endParaRPr>
          </a:p>
        </p:txBody>
      </p:sp>
      <p:sp>
        <p:nvSpPr>
          <p:cNvPr id="8" name="Rounded Rectangular Callout 7"/>
          <p:cNvSpPr/>
          <p:nvPr/>
        </p:nvSpPr>
        <p:spPr>
          <a:xfrm>
            <a:off x="738187" y="2746724"/>
            <a:ext cx="2181225" cy="1026643"/>
          </a:xfrm>
          <a:prstGeom prst="wedgeRoundRectCallout">
            <a:avLst>
              <a:gd name="adj1" fmla="val 28433"/>
              <a:gd name="adj2" fmla="val 47977"/>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endParaRPr lang="en-US" sz="1200" dirty="0" smtClean="0">
              <a:solidFill>
                <a:srgbClr val="FF0000"/>
              </a:solidFill>
            </a:endParaRPr>
          </a:p>
          <a:p>
            <a:pPr algn="ctr"/>
            <a:r>
              <a:rPr lang="en-US" sz="1400" dirty="0" smtClean="0">
                <a:solidFill>
                  <a:schemeClr val="bg1"/>
                </a:solidFill>
              </a:rPr>
              <a:t>Click</a:t>
            </a:r>
            <a:r>
              <a:rPr lang="en-US" dirty="0" smtClean="0">
                <a:solidFill>
                  <a:schemeClr val="bg1"/>
                </a:solidFill>
              </a:rPr>
              <a:t> </a:t>
            </a:r>
            <a:r>
              <a:rPr lang="en-US" sz="1400" dirty="0" smtClean="0">
                <a:solidFill>
                  <a:schemeClr val="bg1"/>
                </a:solidFill>
              </a:rPr>
              <a:t>on a displayed catalog, form, or create a</a:t>
            </a:r>
          </a:p>
          <a:p>
            <a:pPr algn="ctr"/>
            <a:r>
              <a:rPr lang="en-US" sz="1400" dirty="0" smtClean="0">
                <a:solidFill>
                  <a:schemeClr val="bg1"/>
                </a:solidFill>
              </a:rPr>
              <a:t>Non-Catalog order.</a:t>
            </a:r>
          </a:p>
          <a:p>
            <a:pPr algn="ctr"/>
            <a:endParaRPr lang="en-US" dirty="0">
              <a:solidFill>
                <a:srgbClr val="FF0000"/>
              </a:solidFill>
            </a:endParaRPr>
          </a:p>
        </p:txBody>
      </p:sp>
      <p:pic>
        <p:nvPicPr>
          <p:cNvPr id="26" name="Picture 2" descr="http://www.thesportsbank.net/core/wp-content/uploads/2010/09/UTEP-logo.jpg"/>
          <p:cNvPicPr>
            <a:picLocks noChangeAspect="1" noChangeArrowheads="1"/>
          </p:cNvPicPr>
          <p:nvPr/>
        </p:nvPicPr>
        <p:blipFill>
          <a:blip r:embed="rId3" cstate="print"/>
          <a:srcRect/>
          <a:stretch>
            <a:fillRect/>
          </a:stretch>
        </p:blipFill>
        <p:spPr bwMode="auto">
          <a:xfrm>
            <a:off x="8229611" y="152409"/>
            <a:ext cx="761999" cy="586153"/>
          </a:xfrm>
          <a:prstGeom prst="rect">
            <a:avLst/>
          </a:prstGeom>
          <a:noFill/>
        </p:spPr>
      </p:pic>
      <p:sp>
        <p:nvSpPr>
          <p:cNvPr id="3" name="Rounded Rectangle 2"/>
          <p:cNvSpPr/>
          <p:nvPr/>
        </p:nvSpPr>
        <p:spPr>
          <a:xfrm>
            <a:off x="4124325" y="2438400"/>
            <a:ext cx="59055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flipV="1">
            <a:off x="2985003" y="2756026"/>
            <a:ext cx="8382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001601" y="4384810"/>
            <a:ext cx="914400" cy="2599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988775" y="3558389"/>
            <a:ext cx="1049825" cy="2202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2204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Non-Catalog Order</a:t>
            </a:r>
            <a:endParaRPr lang="en-US" dirty="0"/>
          </a:p>
        </p:txBody>
      </p:sp>
      <p:sp>
        <p:nvSpPr>
          <p:cNvPr id="3" name="Content Placeholder 2"/>
          <p:cNvSpPr>
            <a:spLocks noGrp="1"/>
          </p:cNvSpPr>
          <p:nvPr>
            <p:ph idx="1"/>
          </p:nvPr>
        </p:nvSpPr>
        <p:spPr/>
        <p:txBody>
          <a:bodyPr/>
          <a:lstStyle/>
          <a:p>
            <a:endParaRPr lang="en-US" dirty="0"/>
          </a:p>
        </p:txBody>
      </p:sp>
      <p:sp>
        <p:nvSpPr>
          <p:cNvPr id="8" name="Slide Number Placeholder 7"/>
          <p:cNvSpPr>
            <a:spLocks noGrp="1"/>
          </p:cNvSpPr>
          <p:nvPr>
            <p:ph type="sldNum" sz="quarter" idx="12"/>
          </p:nvPr>
        </p:nvSpPr>
        <p:spPr/>
        <p:txBody>
          <a:bodyPr/>
          <a:lstStyle/>
          <a:p>
            <a:fld id="{24EAA37F-1758-4970-9CA4-9D84059809DC}" type="slidenum">
              <a:rPr lang="en-US" smtClean="0"/>
              <a:t>11</a:t>
            </a:fld>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5" t="21973" r="1505" b="1190"/>
          <a:stretch/>
        </p:blipFill>
        <p:spPr bwMode="auto">
          <a:xfrm>
            <a:off x="457200" y="1544651"/>
            <a:ext cx="8229600" cy="4987899"/>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ounded Rectangular Callout 4"/>
          <p:cNvSpPr/>
          <p:nvPr/>
        </p:nvSpPr>
        <p:spPr>
          <a:xfrm>
            <a:off x="4800600" y="2362200"/>
            <a:ext cx="1981200" cy="609600"/>
          </a:xfrm>
          <a:prstGeom prst="wedgeRoundRectCallout">
            <a:avLst>
              <a:gd name="adj1" fmla="val -133830"/>
              <a:gd name="adj2" fmla="val 66184"/>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Supplier Search</a:t>
            </a:r>
            <a:endParaRPr lang="en-US" dirty="0">
              <a:solidFill>
                <a:schemeClr val="bg1"/>
              </a:solidFill>
            </a:endParaRPr>
          </a:p>
        </p:txBody>
      </p:sp>
      <p:sp>
        <p:nvSpPr>
          <p:cNvPr id="6" name="Rounded Rectangular Callout 5"/>
          <p:cNvSpPr/>
          <p:nvPr/>
        </p:nvSpPr>
        <p:spPr>
          <a:xfrm>
            <a:off x="6781800" y="4114802"/>
            <a:ext cx="1371600" cy="629920"/>
          </a:xfrm>
          <a:prstGeom prst="wedgeRoundRectCallout">
            <a:avLst>
              <a:gd name="adj1" fmla="val -172918"/>
              <a:gd name="adj2" fmla="val 125422"/>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Options</a:t>
            </a:r>
            <a:endParaRPr lang="en-US" dirty="0">
              <a:solidFill>
                <a:schemeClr val="bg1"/>
              </a:solidFill>
            </a:endParaRPr>
          </a:p>
        </p:txBody>
      </p:sp>
      <p:cxnSp>
        <p:nvCxnSpPr>
          <p:cNvPr id="7" name="Straight Connector 6"/>
          <p:cNvCxnSpPr/>
          <p:nvPr/>
        </p:nvCxnSpPr>
        <p:spPr>
          <a:xfrm>
            <a:off x="1920240" y="1222248"/>
            <a:ext cx="5181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2" descr="http://www.thesportsbank.net/core/wp-content/uploads/2010/09/UTEP-logo.jpg"/>
          <p:cNvPicPr>
            <a:picLocks noChangeAspect="1" noChangeArrowheads="1"/>
          </p:cNvPicPr>
          <p:nvPr/>
        </p:nvPicPr>
        <p:blipFill>
          <a:blip r:embed="rId4" cstate="print"/>
          <a:srcRect/>
          <a:stretch>
            <a:fillRect/>
          </a:stretch>
        </p:blipFill>
        <p:spPr bwMode="auto">
          <a:xfrm>
            <a:off x="8229611" y="152409"/>
            <a:ext cx="761999" cy="586153"/>
          </a:xfrm>
          <a:prstGeom prst="rect">
            <a:avLst/>
          </a:prstGeom>
          <a:noFill/>
        </p:spPr>
      </p:pic>
    </p:spTree>
    <p:extLst>
      <p:ext uri="{BB962C8B-B14F-4D97-AF65-F5344CB8AC3E}">
        <p14:creationId xmlns:p14="http://schemas.microsoft.com/office/powerpoint/2010/main" val="1755802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947610"/>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Freight/Shipping/Delivery and/or Handling Charges</a:t>
            </a:r>
            <a:endParaRPr lang="en-US" dirty="0"/>
          </a:p>
        </p:txBody>
      </p:sp>
      <p:sp>
        <p:nvSpPr>
          <p:cNvPr id="3" name="Content Placeholder 2"/>
          <p:cNvSpPr>
            <a:spLocks noGrp="1"/>
          </p:cNvSpPr>
          <p:nvPr>
            <p:ph idx="1"/>
          </p:nvPr>
        </p:nvSpPr>
        <p:spPr/>
        <p:txBody>
          <a:bodyPr/>
          <a:lstStyle/>
          <a:p>
            <a:endParaRPr lang="en-US" dirty="0"/>
          </a:p>
        </p:txBody>
      </p:sp>
      <p:sp>
        <p:nvSpPr>
          <p:cNvPr id="8" name="Slide Number Placeholder 7"/>
          <p:cNvSpPr>
            <a:spLocks noGrp="1"/>
          </p:cNvSpPr>
          <p:nvPr>
            <p:ph type="sldNum" sz="quarter" idx="12"/>
          </p:nvPr>
        </p:nvSpPr>
        <p:spPr/>
        <p:txBody>
          <a:bodyPr/>
          <a:lstStyle/>
          <a:p>
            <a:fld id="{24EAA37F-1758-4970-9CA4-9D84059809DC}" type="slidenum">
              <a:rPr lang="en-US" smtClean="0"/>
              <a:t>12</a:t>
            </a:fld>
            <a:endParaRPr lang="en-US" dirty="0"/>
          </a:p>
        </p:txBody>
      </p:sp>
      <p:cxnSp>
        <p:nvCxnSpPr>
          <p:cNvPr id="7" name="Straight Connector 6"/>
          <p:cNvCxnSpPr/>
          <p:nvPr/>
        </p:nvCxnSpPr>
        <p:spPr>
          <a:xfrm>
            <a:off x="1905000" y="1371600"/>
            <a:ext cx="5181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2" descr="http://www.thesportsbank.net/core/wp-content/uploads/2010/09/UTEP-logo.jpg"/>
          <p:cNvPicPr>
            <a:picLocks noChangeAspect="1" noChangeArrowheads="1"/>
          </p:cNvPicPr>
          <p:nvPr/>
        </p:nvPicPr>
        <p:blipFill>
          <a:blip r:embed="rId3" cstate="print"/>
          <a:srcRect/>
          <a:stretch>
            <a:fillRect/>
          </a:stretch>
        </p:blipFill>
        <p:spPr bwMode="auto">
          <a:xfrm>
            <a:off x="8229611" y="152409"/>
            <a:ext cx="761999" cy="586153"/>
          </a:xfrm>
          <a:prstGeom prst="rect">
            <a:avLst/>
          </a:prstGeom>
          <a:noFill/>
        </p:spPr>
      </p:pic>
      <p:pic>
        <p:nvPicPr>
          <p:cNvPr id="4" name="Picture 3"/>
          <p:cNvPicPr>
            <a:picLocks noChangeAspect="1"/>
          </p:cNvPicPr>
          <p:nvPr/>
        </p:nvPicPr>
        <p:blipFill rotWithShape="1">
          <a:blip r:embed="rId4"/>
          <a:srcRect l="55468" t="32813" r="5938" b="23730"/>
          <a:stretch/>
        </p:blipFill>
        <p:spPr>
          <a:xfrm>
            <a:off x="457200" y="1600200"/>
            <a:ext cx="8229600" cy="4525963"/>
          </a:xfrm>
          <a:prstGeom prst="rect">
            <a:avLst/>
          </a:prstGeom>
        </p:spPr>
      </p:pic>
      <p:sp>
        <p:nvSpPr>
          <p:cNvPr id="12" name="Rounded Rectangular Callout 11"/>
          <p:cNvSpPr/>
          <p:nvPr/>
        </p:nvSpPr>
        <p:spPr>
          <a:xfrm>
            <a:off x="2895600" y="2060448"/>
            <a:ext cx="2971800" cy="609600"/>
          </a:xfrm>
          <a:prstGeom prst="wedgeRoundRectCallout">
            <a:avLst>
              <a:gd name="adj1" fmla="val -96939"/>
              <a:gd name="adj2" fmla="val 123008"/>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Freight, Shipping, Delivery and/or Handling Charges</a:t>
            </a:r>
            <a:endParaRPr lang="en-US" dirty="0">
              <a:solidFill>
                <a:schemeClr val="bg1"/>
              </a:solidFill>
            </a:endParaRPr>
          </a:p>
        </p:txBody>
      </p:sp>
      <p:sp>
        <p:nvSpPr>
          <p:cNvPr id="13" name="Rounded Rectangular Callout 12"/>
          <p:cNvSpPr/>
          <p:nvPr/>
        </p:nvSpPr>
        <p:spPr>
          <a:xfrm>
            <a:off x="1752600" y="5296382"/>
            <a:ext cx="1371600" cy="629920"/>
          </a:xfrm>
          <a:prstGeom prst="wedgeRoundRectCallout">
            <a:avLst>
              <a:gd name="adj1" fmla="val 110189"/>
              <a:gd name="adj2" fmla="val -198846"/>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Commodity Code</a:t>
            </a:r>
            <a:endParaRPr lang="en-US" dirty="0">
              <a:solidFill>
                <a:schemeClr val="bg1"/>
              </a:solidFill>
            </a:endParaRPr>
          </a:p>
        </p:txBody>
      </p:sp>
      <p:sp>
        <p:nvSpPr>
          <p:cNvPr id="14" name="Rounded Rectangular Callout 13"/>
          <p:cNvSpPr/>
          <p:nvPr/>
        </p:nvSpPr>
        <p:spPr>
          <a:xfrm>
            <a:off x="6134100" y="3581400"/>
            <a:ext cx="2400300" cy="1714982"/>
          </a:xfrm>
          <a:prstGeom prst="wedgeRoundRectCallout">
            <a:avLst>
              <a:gd name="adj1" fmla="val -14364"/>
              <a:gd name="adj2" fmla="val 48008"/>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If </a:t>
            </a:r>
            <a:r>
              <a:rPr lang="en-US" dirty="0">
                <a:solidFill>
                  <a:schemeClr val="bg1"/>
                </a:solidFill>
              </a:rPr>
              <a:t>the vendor has not provided you an amount, please enter an </a:t>
            </a:r>
            <a:r>
              <a:rPr lang="en-US" dirty="0" smtClean="0">
                <a:solidFill>
                  <a:schemeClr val="bg1"/>
                </a:solidFill>
              </a:rPr>
              <a:t>estimated </a:t>
            </a:r>
            <a:r>
              <a:rPr lang="en-US" dirty="0">
                <a:solidFill>
                  <a:schemeClr val="bg1"/>
                </a:solidFill>
              </a:rPr>
              <a:t>line item charge</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331015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Non-Catalog Checkout</a:t>
            </a:r>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24EAA37F-1758-4970-9CA4-9D84059809DC}" type="slidenum">
              <a:rPr lang="en-US" smtClean="0"/>
              <a:t>13</a:t>
            </a:fld>
            <a:endParaRPr lang="en-US" dirty="0"/>
          </a:p>
        </p:txBody>
      </p:sp>
      <p:pic>
        <p:nvPicPr>
          <p:cNvPr id="512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780" t="22506" r="896" b="35714"/>
          <a:stretch/>
        </p:blipFill>
        <p:spPr bwMode="auto">
          <a:xfrm>
            <a:off x="457200" y="2743200"/>
            <a:ext cx="8382000" cy="2743201"/>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ular Callout 6"/>
          <p:cNvSpPr/>
          <p:nvPr/>
        </p:nvSpPr>
        <p:spPr>
          <a:xfrm>
            <a:off x="2286000" y="1489296"/>
            <a:ext cx="3843528" cy="1228284"/>
          </a:xfrm>
          <a:prstGeom prst="wedgeRoundRectCallout">
            <a:avLst>
              <a:gd name="adj1" fmla="val 91259"/>
              <a:gd name="adj2" fmla="val 49308"/>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After Saving, you will be Returned to your Home Page and your Cart will be Displayed in the Upper Right Corner</a:t>
            </a:r>
            <a:endParaRPr lang="en-US" dirty="0">
              <a:solidFill>
                <a:schemeClr val="bg1"/>
              </a:solidFill>
            </a:endParaRPr>
          </a:p>
        </p:txBody>
      </p:sp>
      <p:cxnSp>
        <p:nvCxnSpPr>
          <p:cNvPr id="8" name="Straight Connector 7"/>
          <p:cNvCxnSpPr/>
          <p:nvPr/>
        </p:nvCxnSpPr>
        <p:spPr>
          <a:xfrm>
            <a:off x="1947672" y="1219200"/>
            <a:ext cx="5181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2" descr="http://www.thesportsbank.net/core/wp-content/uploads/2010/09/UTEP-logo.jpg"/>
          <p:cNvPicPr>
            <a:picLocks noChangeAspect="1" noChangeArrowheads="1"/>
          </p:cNvPicPr>
          <p:nvPr/>
        </p:nvPicPr>
        <p:blipFill>
          <a:blip r:embed="rId3" cstate="print"/>
          <a:srcRect/>
          <a:stretch>
            <a:fillRect/>
          </a:stretch>
        </p:blipFill>
        <p:spPr bwMode="auto">
          <a:xfrm>
            <a:off x="8229611" y="152409"/>
            <a:ext cx="761999" cy="586153"/>
          </a:xfrm>
          <a:prstGeom prst="rect">
            <a:avLst/>
          </a:prstGeom>
          <a:noFill/>
        </p:spPr>
      </p:pic>
      <p:sp>
        <p:nvSpPr>
          <p:cNvPr id="12" name="Rounded Rectangle 11"/>
          <p:cNvSpPr/>
          <p:nvPr/>
        </p:nvSpPr>
        <p:spPr>
          <a:xfrm>
            <a:off x="7752040" y="2717580"/>
            <a:ext cx="838200" cy="228600"/>
          </a:xfrm>
          <a:prstGeom prst="roundRect">
            <a:avLst>
              <a:gd name="adj" fmla="val 8694"/>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Rounded Rectangle 9"/>
          <p:cNvSpPr/>
          <p:nvPr/>
        </p:nvSpPr>
        <p:spPr>
          <a:xfrm>
            <a:off x="7752040" y="3304960"/>
            <a:ext cx="782360" cy="20024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2260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Shopping Cart</a:t>
            </a:r>
            <a:endParaRPr lang="en-US" dirty="0"/>
          </a:p>
        </p:txBody>
      </p:sp>
      <p:sp>
        <p:nvSpPr>
          <p:cNvPr id="3" name="Content Placeholder 2"/>
          <p:cNvSpPr>
            <a:spLocks noGrp="1"/>
          </p:cNvSpPr>
          <p:nvPr>
            <p:ph idx="1"/>
          </p:nvPr>
        </p:nvSpPr>
        <p:spPr/>
        <p:txBody>
          <a:bodyPr/>
          <a:lstStyle/>
          <a:p>
            <a:endParaRPr lang="en-US" dirty="0"/>
          </a:p>
        </p:txBody>
      </p:sp>
      <p:sp>
        <p:nvSpPr>
          <p:cNvPr id="13" name="Slide Number Placeholder 12"/>
          <p:cNvSpPr>
            <a:spLocks noGrp="1"/>
          </p:cNvSpPr>
          <p:nvPr>
            <p:ph type="sldNum" sz="quarter" idx="12"/>
          </p:nvPr>
        </p:nvSpPr>
        <p:spPr/>
        <p:txBody>
          <a:bodyPr/>
          <a:lstStyle/>
          <a:p>
            <a:fld id="{24EAA37F-1758-4970-9CA4-9D84059809DC}" type="slidenum">
              <a:rPr lang="en-US" smtClean="0"/>
              <a:t>14</a:t>
            </a:fld>
            <a:endParaRPr lang="en-US" dirty="0"/>
          </a:p>
        </p:txBody>
      </p:sp>
      <p:cxnSp>
        <p:nvCxnSpPr>
          <p:cNvPr id="4" name="Straight Connector 3"/>
          <p:cNvCxnSpPr/>
          <p:nvPr/>
        </p:nvCxnSpPr>
        <p:spPr>
          <a:xfrm>
            <a:off x="1905000" y="1219200"/>
            <a:ext cx="5181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99" t="22025" r="1222" b="1226"/>
          <a:stretch/>
        </p:blipFill>
        <p:spPr bwMode="auto">
          <a:xfrm>
            <a:off x="430161" y="1539250"/>
            <a:ext cx="8275320" cy="5002807"/>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ounded Rectangular Callout 5"/>
          <p:cNvSpPr/>
          <p:nvPr/>
        </p:nvSpPr>
        <p:spPr>
          <a:xfrm>
            <a:off x="4011930" y="1919711"/>
            <a:ext cx="1295400" cy="609600"/>
          </a:xfrm>
          <a:prstGeom prst="wedgeRoundRectCallout">
            <a:avLst>
              <a:gd name="adj1" fmla="val -122886"/>
              <a:gd name="adj2" fmla="val 62703"/>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Cart Name</a:t>
            </a:r>
            <a:endParaRPr lang="en-US" dirty="0">
              <a:solidFill>
                <a:schemeClr val="bg1"/>
              </a:solidFill>
            </a:endParaRPr>
          </a:p>
        </p:txBody>
      </p:sp>
      <p:sp>
        <p:nvSpPr>
          <p:cNvPr id="10" name="Rounded Rectangular Callout 9"/>
          <p:cNvSpPr/>
          <p:nvPr/>
        </p:nvSpPr>
        <p:spPr>
          <a:xfrm>
            <a:off x="3307306" y="2768741"/>
            <a:ext cx="1165860" cy="561258"/>
          </a:xfrm>
          <a:prstGeom prst="wedgeRoundRectCallout">
            <a:avLst>
              <a:gd name="adj1" fmla="val -140383"/>
              <a:gd name="adj2" fmla="val 36682"/>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Update</a:t>
            </a:r>
            <a:endParaRPr lang="en-US" dirty="0">
              <a:solidFill>
                <a:schemeClr val="bg1"/>
              </a:solidFill>
            </a:endParaRPr>
          </a:p>
        </p:txBody>
      </p:sp>
      <p:sp>
        <p:nvSpPr>
          <p:cNvPr id="11" name="Rounded Rectangular Callout 10"/>
          <p:cNvSpPr/>
          <p:nvPr/>
        </p:nvSpPr>
        <p:spPr>
          <a:xfrm>
            <a:off x="4659630" y="5559466"/>
            <a:ext cx="1600200" cy="568960"/>
          </a:xfrm>
          <a:prstGeom prst="wedgeRoundRectCallout">
            <a:avLst>
              <a:gd name="adj1" fmla="val -76245"/>
              <a:gd name="adj2" fmla="val 12042"/>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Commodity Code</a:t>
            </a:r>
            <a:endParaRPr lang="en-US" dirty="0">
              <a:solidFill>
                <a:schemeClr val="bg1"/>
              </a:solidFill>
            </a:endParaRPr>
          </a:p>
        </p:txBody>
      </p:sp>
      <p:sp>
        <p:nvSpPr>
          <p:cNvPr id="12" name="Rounded Rectangular Callout 11"/>
          <p:cNvSpPr/>
          <p:nvPr/>
        </p:nvSpPr>
        <p:spPr>
          <a:xfrm>
            <a:off x="5078730" y="4142993"/>
            <a:ext cx="2362200" cy="609600"/>
          </a:xfrm>
          <a:prstGeom prst="wedgeRoundRectCallout">
            <a:avLst>
              <a:gd name="adj1" fmla="val 33793"/>
              <a:gd name="adj2" fmla="val -215075"/>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Proceed to Checkout or Assign Cart</a:t>
            </a:r>
            <a:endParaRPr lang="en-US" dirty="0">
              <a:solidFill>
                <a:schemeClr val="bg1"/>
              </a:solidFill>
            </a:endParaRPr>
          </a:p>
        </p:txBody>
      </p:sp>
      <p:pic>
        <p:nvPicPr>
          <p:cNvPr id="15" name="Picture 2" descr="http://www.thesportsbank.net/core/wp-content/uploads/2010/09/UTEP-logo.jpg"/>
          <p:cNvPicPr>
            <a:picLocks noChangeAspect="1" noChangeArrowheads="1"/>
          </p:cNvPicPr>
          <p:nvPr/>
        </p:nvPicPr>
        <p:blipFill>
          <a:blip r:embed="rId4" cstate="print"/>
          <a:srcRect/>
          <a:stretch>
            <a:fillRect/>
          </a:stretch>
        </p:blipFill>
        <p:spPr bwMode="auto">
          <a:xfrm>
            <a:off x="8229611" y="152409"/>
            <a:ext cx="761999" cy="586153"/>
          </a:xfrm>
          <a:prstGeom prst="rect">
            <a:avLst/>
          </a:prstGeom>
          <a:noFill/>
        </p:spPr>
      </p:pic>
    </p:spTree>
    <p:extLst>
      <p:ext uri="{BB962C8B-B14F-4D97-AF65-F5344CB8AC3E}">
        <p14:creationId xmlns:p14="http://schemas.microsoft.com/office/powerpoint/2010/main" val="4024086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Check-Out</a:t>
            </a:r>
            <a:endParaRPr lang="en-US" dirty="0"/>
          </a:p>
        </p:txBody>
      </p:sp>
      <p:sp>
        <p:nvSpPr>
          <p:cNvPr id="11" name="Slide Number Placeholder 10"/>
          <p:cNvSpPr>
            <a:spLocks noGrp="1"/>
          </p:cNvSpPr>
          <p:nvPr>
            <p:ph type="sldNum" sz="quarter" idx="12"/>
          </p:nvPr>
        </p:nvSpPr>
        <p:spPr/>
        <p:txBody>
          <a:bodyPr/>
          <a:lstStyle/>
          <a:p>
            <a:fld id="{24EAA37F-1758-4970-9CA4-9D84059809DC}" type="slidenum">
              <a:rPr lang="en-US" smtClean="0"/>
              <a:t>15</a:t>
            </a:fld>
            <a:endParaRPr lang="en-US" dirty="0"/>
          </a:p>
        </p:txBody>
      </p:sp>
      <p:cxnSp>
        <p:nvCxnSpPr>
          <p:cNvPr id="6" name="Straight Connector 5"/>
          <p:cNvCxnSpPr/>
          <p:nvPr/>
        </p:nvCxnSpPr>
        <p:spPr>
          <a:xfrm>
            <a:off x="1905000" y="1219200"/>
            <a:ext cx="5181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2" descr="http://www.thesportsbank.net/core/wp-content/uploads/2010/09/UTEP-logo.jpg"/>
          <p:cNvPicPr>
            <a:picLocks noChangeAspect="1" noChangeArrowheads="1"/>
          </p:cNvPicPr>
          <p:nvPr/>
        </p:nvPicPr>
        <p:blipFill>
          <a:blip r:embed="rId3" cstate="print"/>
          <a:srcRect/>
          <a:stretch>
            <a:fillRect/>
          </a:stretch>
        </p:blipFill>
        <p:spPr bwMode="auto">
          <a:xfrm>
            <a:off x="8229611" y="152409"/>
            <a:ext cx="761999" cy="586153"/>
          </a:xfrm>
          <a:prstGeom prst="rect">
            <a:avLst/>
          </a:prstGeom>
          <a:noFill/>
        </p:spPr>
      </p:pic>
      <p:pic>
        <p:nvPicPr>
          <p:cNvPr id="13" name="Content Placeholder 12"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1316314"/>
            <a:ext cx="8229600" cy="1694898"/>
          </a:xfrm>
          <a:ln>
            <a:solidFill>
              <a:schemeClr val="accent1"/>
            </a:solidFill>
          </a:ln>
        </p:spPr>
      </p:pic>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990" y="3108325"/>
            <a:ext cx="8382000" cy="3441971"/>
          </a:xfrm>
          <a:prstGeom prst="rect">
            <a:avLst/>
          </a:prstGeom>
          <a:ln>
            <a:solidFill>
              <a:schemeClr val="accent1"/>
            </a:solidFill>
          </a:ln>
        </p:spPr>
      </p:pic>
      <p:sp>
        <p:nvSpPr>
          <p:cNvPr id="15" name="Rounded Rectangle 14"/>
          <p:cNvSpPr/>
          <p:nvPr/>
        </p:nvSpPr>
        <p:spPr>
          <a:xfrm>
            <a:off x="5638800" y="3276600"/>
            <a:ext cx="304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8534400" y="5867400"/>
            <a:ext cx="304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ular Callout 17"/>
          <p:cNvSpPr/>
          <p:nvPr/>
        </p:nvSpPr>
        <p:spPr>
          <a:xfrm>
            <a:off x="7162800" y="1412357"/>
            <a:ext cx="1295400" cy="609600"/>
          </a:xfrm>
          <a:prstGeom prst="wedgeRoundRectCallout">
            <a:avLst>
              <a:gd name="adj1" fmla="val -122886"/>
              <a:gd name="adj2" fmla="val 62703"/>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Incomplete items</a:t>
            </a:r>
            <a:endParaRPr lang="en-US" dirty="0">
              <a:solidFill>
                <a:schemeClr val="bg1"/>
              </a:solidFill>
            </a:endParaRPr>
          </a:p>
        </p:txBody>
      </p:sp>
    </p:spTree>
    <p:extLst>
      <p:ext uri="{BB962C8B-B14F-4D97-AF65-F5344CB8AC3E}">
        <p14:creationId xmlns:p14="http://schemas.microsoft.com/office/powerpoint/2010/main" val="1998659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82010" cy="1143000"/>
          </a:xfrm>
        </p:spPr>
        <p:txBody>
          <a:bodyPr>
            <a:noAutofit/>
          </a:bodyPr>
          <a:lstStyle/>
          <a:p>
            <a:r>
              <a:rPr lang="en-US" sz="3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Update Accounting Codes</a:t>
            </a:r>
            <a:endParaRPr lang="en-US" sz="3700" dirty="0"/>
          </a:p>
        </p:txBody>
      </p:sp>
      <p:sp>
        <p:nvSpPr>
          <p:cNvPr id="11" name="Slide Number Placeholder 10"/>
          <p:cNvSpPr>
            <a:spLocks noGrp="1"/>
          </p:cNvSpPr>
          <p:nvPr>
            <p:ph type="sldNum" sz="quarter" idx="12"/>
          </p:nvPr>
        </p:nvSpPr>
        <p:spPr/>
        <p:txBody>
          <a:bodyPr/>
          <a:lstStyle/>
          <a:p>
            <a:fld id="{24EAA37F-1758-4970-9CA4-9D84059809DC}" type="slidenum">
              <a:rPr lang="en-US" smtClean="0"/>
              <a:t>16</a:t>
            </a:fld>
            <a:endParaRPr lang="en-US" dirty="0"/>
          </a:p>
        </p:txBody>
      </p:sp>
      <p:cxnSp>
        <p:nvCxnSpPr>
          <p:cNvPr id="4" name="Straight Connector 3"/>
          <p:cNvCxnSpPr/>
          <p:nvPr/>
        </p:nvCxnSpPr>
        <p:spPr>
          <a:xfrm>
            <a:off x="1905000" y="138176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2" descr="http://www.thesportsbank.net/core/wp-content/uploads/2010/09/UTEP-logo.jpg"/>
          <p:cNvPicPr>
            <a:picLocks noChangeAspect="1" noChangeArrowheads="1"/>
          </p:cNvPicPr>
          <p:nvPr/>
        </p:nvPicPr>
        <p:blipFill>
          <a:blip r:embed="rId3" cstate="print"/>
          <a:srcRect/>
          <a:stretch>
            <a:fillRect/>
          </a:stretch>
        </p:blipFill>
        <p:spPr bwMode="auto">
          <a:xfrm>
            <a:off x="8229611" y="152409"/>
            <a:ext cx="761999" cy="586153"/>
          </a:xfrm>
          <a:prstGeom prst="rect">
            <a:avLst/>
          </a:prstGeom>
          <a:noFill/>
        </p:spPr>
      </p:pic>
      <p:pic>
        <p:nvPicPr>
          <p:cNvPr id="8" name="Picture 7"/>
          <p:cNvPicPr>
            <a:picLocks noChangeAspect="1"/>
          </p:cNvPicPr>
          <p:nvPr/>
        </p:nvPicPr>
        <p:blipFill rotWithShape="1">
          <a:blip r:embed="rId4"/>
          <a:srcRect l="52076" t="38432" r="1451" b="35487"/>
          <a:stretch/>
        </p:blipFill>
        <p:spPr>
          <a:xfrm>
            <a:off x="381000" y="3153256"/>
            <a:ext cx="8534400" cy="2438401"/>
          </a:xfrm>
          <a:prstGeom prst="rect">
            <a:avLst/>
          </a:prstGeom>
          <a:ln w="28575">
            <a:solidFill>
              <a:schemeClr val="tx1"/>
            </a:solidFill>
          </a:ln>
        </p:spPr>
      </p:pic>
      <p:sp>
        <p:nvSpPr>
          <p:cNvPr id="13" name="Rounded Rectangular Callout 12"/>
          <p:cNvSpPr/>
          <p:nvPr/>
        </p:nvSpPr>
        <p:spPr>
          <a:xfrm>
            <a:off x="2324105" y="2709752"/>
            <a:ext cx="4191000" cy="812800"/>
          </a:xfrm>
          <a:prstGeom prst="wedgeRoundRectCallout">
            <a:avLst>
              <a:gd name="adj1" fmla="val -68411"/>
              <a:gd name="adj2" fmla="val 55387"/>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t>Identify the </a:t>
            </a:r>
            <a:r>
              <a:rPr lang="en-US" b="1" dirty="0" smtClean="0"/>
              <a:t>Speed Chart (Cost Center or Project number)</a:t>
            </a:r>
            <a:endParaRPr lang="en-US" dirty="0">
              <a:solidFill>
                <a:schemeClr val="bg1"/>
              </a:solidFill>
            </a:endParaRPr>
          </a:p>
        </p:txBody>
      </p:sp>
      <p:sp>
        <p:nvSpPr>
          <p:cNvPr id="14" name="Rounded Rectangular Callout 13"/>
          <p:cNvSpPr/>
          <p:nvPr/>
        </p:nvSpPr>
        <p:spPr>
          <a:xfrm>
            <a:off x="1828800" y="4647936"/>
            <a:ext cx="4800600" cy="858520"/>
          </a:xfrm>
          <a:prstGeom prst="wedgeRoundRectCallout">
            <a:avLst>
              <a:gd name="adj1" fmla="val -53981"/>
              <a:gd name="adj2" fmla="val -81093"/>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t>Click “</a:t>
            </a:r>
            <a:r>
              <a:rPr lang="en-US" b="1" dirty="0" smtClean="0"/>
              <a:t>Select from Values”</a:t>
            </a:r>
            <a:r>
              <a:rPr lang="en-US" dirty="0" smtClean="0"/>
              <a:t> link and choose from the account values provided.</a:t>
            </a:r>
            <a:endParaRPr lang="en-US" dirty="0">
              <a:solidFill>
                <a:schemeClr val="bg1"/>
              </a:solidFill>
            </a:endParaRPr>
          </a:p>
        </p:txBody>
      </p:sp>
      <p:sp>
        <p:nvSpPr>
          <p:cNvPr id="3" name="Rounded Rectangle 2"/>
          <p:cNvSpPr/>
          <p:nvPr/>
        </p:nvSpPr>
        <p:spPr>
          <a:xfrm>
            <a:off x="7162800" y="4772132"/>
            <a:ext cx="1219200" cy="2570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9469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Split an Accounting Code  </a:t>
            </a:r>
            <a:endParaRPr lang="en-US" dirty="0"/>
          </a:p>
        </p:txBody>
      </p:sp>
      <p:sp>
        <p:nvSpPr>
          <p:cNvPr id="14" name="Slide Number Placeholder 13"/>
          <p:cNvSpPr>
            <a:spLocks noGrp="1"/>
          </p:cNvSpPr>
          <p:nvPr>
            <p:ph type="sldNum" sz="quarter" idx="12"/>
          </p:nvPr>
        </p:nvSpPr>
        <p:spPr/>
        <p:txBody>
          <a:bodyPr/>
          <a:lstStyle/>
          <a:p>
            <a:fld id="{24EAA37F-1758-4970-9CA4-9D84059809DC}" type="slidenum">
              <a:rPr lang="en-US" smtClean="0"/>
              <a:t>17</a:t>
            </a:fld>
            <a:endParaRPr lang="en-US" dirty="0"/>
          </a:p>
        </p:txBody>
      </p:sp>
      <p:cxnSp>
        <p:nvCxnSpPr>
          <p:cNvPr id="4" name="Straight Connector 3"/>
          <p:cNvCxnSpPr/>
          <p:nvPr/>
        </p:nvCxnSpPr>
        <p:spPr>
          <a:xfrm>
            <a:off x="1905000" y="12192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2" descr="http://www.thesportsbank.net/core/wp-content/uploads/2010/09/UTEP-logo.jpg"/>
          <p:cNvPicPr>
            <a:picLocks noChangeAspect="1" noChangeArrowheads="1"/>
          </p:cNvPicPr>
          <p:nvPr/>
        </p:nvPicPr>
        <p:blipFill>
          <a:blip r:embed="rId3" cstate="print"/>
          <a:srcRect/>
          <a:stretch>
            <a:fillRect/>
          </a:stretch>
        </p:blipFill>
        <p:spPr bwMode="auto">
          <a:xfrm>
            <a:off x="8229611" y="152409"/>
            <a:ext cx="761999" cy="586153"/>
          </a:xfrm>
          <a:prstGeom prst="rect">
            <a:avLst/>
          </a:prstGeom>
          <a:noFill/>
        </p:spPr>
      </p:pic>
      <p:pic>
        <p:nvPicPr>
          <p:cNvPr id="23" name="Picture 22"/>
          <p:cNvPicPr>
            <a:picLocks noChangeAspect="1"/>
          </p:cNvPicPr>
          <p:nvPr/>
        </p:nvPicPr>
        <p:blipFill rotWithShape="1">
          <a:blip r:embed="rId4"/>
          <a:srcRect l="51250" t="35295" r="1249" b="14494"/>
          <a:stretch/>
        </p:blipFill>
        <p:spPr>
          <a:xfrm>
            <a:off x="429285" y="3897400"/>
            <a:ext cx="8257515" cy="1946182"/>
          </a:xfrm>
          <a:prstGeom prst="rect">
            <a:avLst/>
          </a:prstGeom>
          <a:ln w="19050">
            <a:solidFill>
              <a:schemeClr val="tx1"/>
            </a:solidFill>
          </a:ln>
        </p:spPr>
      </p:pic>
      <p:sp>
        <p:nvSpPr>
          <p:cNvPr id="25" name="Rounded Rectangular Callout 24"/>
          <p:cNvSpPr/>
          <p:nvPr/>
        </p:nvSpPr>
        <p:spPr>
          <a:xfrm>
            <a:off x="1905000" y="5954580"/>
            <a:ext cx="4876800" cy="731520"/>
          </a:xfrm>
          <a:prstGeom prst="wedgeRoundRectCallout">
            <a:avLst>
              <a:gd name="adj1" fmla="val 57410"/>
              <a:gd name="adj2" fmla="val -289997"/>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t>Click the drop-down arrow. Enter the desired percentages or the dollar amount to be distributed.</a:t>
            </a:r>
            <a:endParaRPr lang="en-US" dirty="0">
              <a:solidFill>
                <a:schemeClr val="bg1"/>
              </a:solidFill>
            </a:endParaRPr>
          </a:p>
        </p:txBody>
      </p:sp>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950" y="2552930"/>
            <a:ext cx="8610600" cy="1034805"/>
          </a:xfrm>
          <a:prstGeom prst="rect">
            <a:avLst/>
          </a:prstGeom>
          <a:ln>
            <a:solidFill>
              <a:schemeClr val="accent1"/>
            </a:solidFill>
          </a:ln>
        </p:spPr>
      </p:pic>
      <p:sp>
        <p:nvSpPr>
          <p:cNvPr id="24" name="Rounded Rectangular Callout 23"/>
          <p:cNvSpPr/>
          <p:nvPr/>
        </p:nvSpPr>
        <p:spPr>
          <a:xfrm>
            <a:off x="4523338" y="3449030"/>
            <a:ext cx="2133600" cy="494960"/>
          </a:xfrm>
          <a:prstGeom prst="wedgeRoundRectCallout">
            <a:avLst>
              <a:gd name="adj1" fmla="val 137003"/>
              <a:gd name="adj2" fmla="val -156618"/>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t>Click the </a:t>
            </a:r>
            <a:r>
              <a:rPr lang="en-US" b="1" dirty="0" smtClean="0"/>
              <a:t>Add Split</a:t>
            </a:r>
            <a:r>
              <a:rPr lang="en-US" dirty="0" smtClean="0"/>
              <a:t> option</a:t>
            </a:r>
            <a:endParaRPr lang="en-US" dirty="0">
              <a:solidFill>
                <a:schemeClr val="bg1"/>
              </a:solidFill>
            </a:endParaRPr>
          </a:p>
        </p:txBody>
      </p:sp>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950" y="1287998"/>
            <a:ext cx="8535521" cy="987681"/>
          </a:xfrm>
          <a:prstGeom prst="rect">
            <a:avLst/>
          </a:prstGeom>
          <a:ln>
            <a:solidFill>
              <a:schemeClr val="accent1"/>
            </a:solidFill>
          </a:ln>
        </p:spPr>
      </p:pic>
      <p:sp>
        <p:nvSpPr>
          <p:cNvPr id="20" name="Rounded Rectangular Callout 19"/>
          <p:cNvSpPr/>
          <p:nvPr/>
        </p:nvSpPr>
        <p:spPr>
          <a:xfrm>
            <a:off x="7067550" y="1319610"/>
            <a:ext cx="1104900" cy="379706"/>
          </a:xfrm>
          <a:prstGeom prst="wedgeRoundRectCallout">
            <a:avLst>
              <a:gd name="adj1" fmla="val 77665"/>
              <a:gd name="adj2" fmla="val -16312"/>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t>Click </a:t>
            </a:r>
            <a:r>
              <a:rPr lang="en-US" b="1" dirty="0" smtClean="0"/>
              <a:t>Edit</a:t>
            </a:r>
            <a:endParaRPr lang="en-US" dirty="0">
              <a:solidFill>
                <a:schemeClr val="bg1"/>
              </a:solidFill>
            </a:endParaRPr>
          </a:p>
        </p:txBody>
      </p:sp>
      <p:sp>
        <p:nvSpPr>
          <p:cNvPr id="21" name="Rounded Rectangular Callout 20"/>
          <p:cNvSpPr/>
          <p:nvPr/>
        </p:nvSpPr>
        <p:spPr>
          <a:xfrm>
            <a:off x="5791200" y="2136816"/>
            <a:ext cx="1828800" cy="305116"/>
          </a:xfrm>
          <a:prstGeom prst="wedgeRoundRectCallout">
            <a:avLst>
              <a:gd name="adj1" fmla="val 65928"/>
              <a:gd name="adj2" fmla="val -23335"/>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t>Line level splits</a:t>
            </a:r>
            <a:endParaRPr lang="en-US" dirty="0">
              <a:solidFill>
                <a:schemeClr val="bg1"/>
              </a:solidFill>
            </a:endParaRPr>
          </a:p>
        </p:txBody>
      </p:sp>
    </p:spTree>
    <p:extLst>
      <p:ext uri="{BB962C8B-B14F-4D97-AF65-F5344CB8AC3E}">
        <p14:creationId xmlns:p14="http://schemas.microsoft.com/office/powerpoint/2010/main" val="754437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82010" cy="1143000"/>
          </a:xfrm>
        </p:spPr>
        <p:txBody>
          <a:bodyPr>
            <a:noAutofit/>
          </a:bodyPr>
          <a:lstStyle/>
          <a:p>
            <a:r>
              <a:rPr lang="en-US" sz="3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Commodity Codes</a:t>
            </a:r>
            <a:endParaRPr lang="en-US" sz="3700" dirty="0"/>
          </a:p>
        </p:txBody>
      </p:sp>
      <p:sp>
        <p:nvSpPr>
          <p:cNvPr id="11" name="Slide Number Placeholder 10"/>
          <p:cNvSpPr>
            <a:spLocks noGrp="1"/>
          </p:cNvSpPr>
          <p:nvPr>
            <p:ph type="sldNum" sz="quarter" idx="12"/>
          </p:nvPr>
        </p:nvSpPr>
        <p:spPr/>
        <p:txBody>
          <a:bodyPr/>
          <a:lstStyle/>
          <a:p>
            <a:fld id="{24EAA37F-1758-4970-9CA4-9D84059809DC}" type="slidenum">
              <a:rPr lang="en-US" smtClean="0"/>
              <a:t>18</a:t>
            </a:fld>
            <a:endParaRPr lang="en-US" dirty="0"/>
          </a:p>
        </p:txBody>
      </p:sp>
      <p:cxnSp>
        <p:nvCxnSpPr>
          <p:cNvPr id="4" name="Straight Connector 3"/>
          <p:cNvCxnSpPr/>
          <p:nvPr/>
        </p:nvCxnSpPr>
        <p:spPr>
          <a:xfrm>
            <a:off x="1921220" y="12192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2" descr="http://www.thesportsbank.net/core/wp-content/uploads/2010/09/UTEP-logo.jpg"/>
          <p:cNvPicPr>
            <a:picLocks noChangeAspect="1" noChangeArrowheads="1"/>
          </p:cNvPicPr>
          <p:nvPr/>
        </p:nvPicPr>
        <p:blipFill>
          <a:blip r:embed="rId3" cstate="print"/>
          <a:srcRect/>
          <a:stretch>
            <a:fillRect/>
          </a:stretch>
        </p:blipFill>
        <p:spPr bwMode="auto">
          <a:xfrm>
            <a:off x="8229611" y="152409"/>
            <a:ext cx="761999" cy="586153"/>
          </a:xfrm>
          <a:prstGeom prst="rect">
            <a:avLst/>
          </a:prstGeom>
          <a:noFill/>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485" y="1329246"/>
            <a:ext cx="7641716" cy="887762"/>
          </a:xfrm>
          <a:prstGeom prst="rect">
            <a:avLst/>
          </a:prstGeom>
          <a:ln>
            <a:solidFill>
              <a:schemeClr val="accent1"/>
            </a:solidFill>
          </a:ln>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485" y="2377214"/>
            <a:ext cx="6117715" cy="2911595"/>
          </a:xfrm>
          <a:prstGeom prst="rect">
            <a:avLst/>
          </a:prstGeom>
          <a:ln>
            <a:solidFill>
              <a:schemeClr val="accent1"/>
            </a:solidFill>
          </a:ln>
        </p:spPr>
      </p:pic>
      <p:sp>
        <p:nvSpPr>
          <p:cNvPr id="10" name="Rounded Rectangular Callout 9"/>
          <p:cNvSpPr/>
          <p:nvPr/>
        </p:nvSpPr>
        <p:spPr>
          <a:xfrm>
            <a:off x="4419605" y="2410430"/>
            <a:ext cx="1905000" cy="603738"/>
          </a:xfrm>
          <a:prstGeom prst="wedgeRoundRectCallout">
            <a:avLst>
              <a:gd name="adj1" fmla="val -109223"/>
              <a:gd name="adj2" fmla="val 47535"/>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Search by description</a:t>
            </a:r>
            <a:endParaRPr lang="en-US" dirty="0">
              <a:solidFill>
                <a:schemeClr val="bg1"/>
              </a:solidFill>
            </a:endParaRPr>
          </a:p>
        </p:txBody>
      </p:sp>
      <p:sp>
        <p:nvSpPr>
          <p:cNvPr id="7" name="Rounded Rectangle 6"/>
          <p:cNvSpPr/>
          <p:nvPr/>
        </p:nvSpPr>
        <p:spPr>
          <a:xfrm>
            <a:off x="533400" y="1676400"/>
            <a:ext cx="4495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485" y="5520405"/>
            <a:ext cx="7335274" cy="1047896"/>
          </a:xfrm>
          <a:prstGeom prst="rect">
            <a:avLst/>
          </a:prstGeom>
          <a:ln>
            <a:solidFill>
              <a:schemeClr val="accent1"/>
            </a:solidFill>
          </a:ln>
        </p:spPr>
      </p:pic>
      <p:sp>
        <p:nvSpPr>
          <p:cNvPr id="15" name="Rounded Rectangular Callout 14"/>
          <p:cNvSpPr/>
          <p:nvPr/>
        </p:nvSpPr>
        <p:spPr>
          <a:xfrm>
            <a:off x="6553200" y="4800869"/>
            <a:ext cx="1905000" cy="603738"/>
          </a:xfrm>
          <a:prstGeom prst="wedgeRoundRectCallout">
            <a:avLst>
              <a:gd name="adj1" fmla="val -45540"/>
              <a:gd name="adj2" fmla="val 163002"/>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Code associated to the PO line. </a:t>
            </a:r>
            <a:endParaRPr lang="en-US" dirty="0">
              <a:solidFill>
                <a:schemeClr val="bg1"/>
              </a:solidFill>
            </a:endParaRPr>
          </a:p>
        </p:txBody>
      </p:sp>
    </p:spTree>
    <p:extLst>
      <p:ext uri="{BB962C8B-B14F-4D97-AF65-F5344CB8AC3E}">
        <p14:creationId xmlns:p14="http://schemas.microsoft.com/office/powerpoint/2010/main" val="3159465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Attachments and Notes</a:t>
            </a:r>
            <a:endParaRPr lang="en-US" sz="3600" dirty="0"/>
          </a:p>
        </p:txBody>
      </p:sp>
      <p:sp>
        <p:nvSpPr>
          <p:cNvPr id="18" name="Slide Number Placeholder 17"/>
          <p:cNvSpPr>
            <a:spLocks noGrp="1"/>
          </p:cNvSpPr>
          <p:nvPr>
            <p:ph type="sldNum" sz="quarter" idx="12"/>
          </p:nvPr>
        </p:nvSpPr>
        <p:spPr/>
        <p:txBody>
          <a:bodyPr/>
          <a:lstStyle/>
          <a:p>
            <a:fld id="{24EAA37F-1758-4970-9CA4-9D84059809DC}" type="slidenum">
              <a:rPr lang="en-US" smtClean="0"/>
              <a:t>19</a:t>
            </a:fld>
            <a:endParaRPr lang="en-US" dirty="0"/>
          </a:p>
        </p:txBody>
      </p:sp>
      <p:cxnSp>
        <p:nvCxnSpPr>
          <p:cNvPr id="4" name="Straight Connector 3"/>
          <p:cNvCxnSpPr/>
          <p:nvPr/>
        </p:nvCxnSpPr>
        <p:spPr>
          <a:xfrm>
            <a:off x="1905000" y="1219200"/>
            <a:ext cx="5181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2" descr="http://www.thesportsbank.net/core/wp-content/uploads/2010/09/UTEP-logo.jpg"/>
          <p:cNvPicPr>
            <a:picLocks noChangeAspect="1" noChangeArrowheads="1"/>
          </p:cNvPicPr>
          <p:nvPr/>
        </p:nvPicPr>
        <p:blipFill>
          <a:blip r:embed="rId3" cstate="print"/>
          <a:srcRect/>
          <a:stretch>
            <a:fillRect/>
          </a:stretch>
        </p:blipFill>
        <p:spPr bwMode="auto">
          <a:xfrm>
            <a:off x="8229611" y="152409"/>
            <a:ext cx="761999" cy="586153"/>
          </a:xfrm>
          <a:prstGeom prst="rect">
            <a:avLst/>
          </a:prstGeom>
          <a:noFill/>
        </p:spPr>
      </p:pic>
      <p:pic>
        <p:nvPicPr>
          <p:cNvPr id="5"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18956" y="1361352"/>
            <a:ext cx="8572322" cy="1850220"/>
          </a:xfrm>
          <a:ln>
            <a:solidFill>
              <a:schemeClr val="accent1"/>
            </a:solidFill>
          </a:ln>
        </p:spPr>
      </p:pic>
      <p:sp>
        <p:nvSpPr>
          <p:cNvPr id="17" name="Rounded Rectangular Callout 16"/>
          <p:cNvSpPr/>
          <p:nvPr/>
        </p:nvSpPr>
        <p:spPr>
          <a:xfrm>
            <a:off x="2614127" y="2827386"/>
            <a:ext cx="1881673" cy="412761"/>
          </a:xfrm>
          <a:prstGeom prst="wedgeRoundRectCallout">
            <a:avLst>
              <a:gd name="adj1" fmla="val -89390"/>
              <a:gd name="adj2" fmla="val 11357"/>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Add Attachment</a:t>
            </a:r>
            <a:endParaRPr lang="en-US" dirty="0">
              <a:solidFill>
                <a:schemeClr val="bg1"/>
              </a:solidFill>
            </a:endParaRPr>
          </a:p>
        </p:txBody>
      </p:sp>
      <p:sp>
        <p:nvSpPr>
          <p:cNvPr id="21" name="Rounded Rectangular Callout 20"/>
          <p:cNvSpPr/>
          <p:nvPr/>
        </p:nvSpPr>
        <p:spPr>
          <a:xfrm>
            <a:off x="6019800" y="1949439"/>
            <a:ext cx="1881673" cy="412761"/>
          </a:xfrm>
          <a:prstGeom prst="wedgeRoundRectCallout">
            <a:avLst>
              <a:gd name="adj1" fmla="val -106711"/>
              <a:gd name="adj2" fmla="val 125413"/>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Add a Note</a:t>
            </a:r>
            <a:endParaRPr lang="en-US" dirty="0">
              <a:solidFill>
                <a:schemeClr val="bg1"/>
              </a:solidFill>
            </a:endParaRPr>
          </a:p>
        </p:txBody>
      </p:sp>
      <p:sp>
        <p:nvSpPr>
          <p:cNvPr id="12" name="TextBox 11"/>
          <p:cNvSpPr txBox="1"/>
          <p:nvPr/>
        </p:nvSpPr>
        <p:spPr>
          <a:xfrm>
            <a:off x="312920" y="3372697"/>
            <a:ext cx="8444044"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Internal Notes can be used to reference anything that may be of significance to you such as a project name or location. These are only visible to UTEP end-users. </a:t>
            </a:r>
          </a:p>
          <a:p>
            <a:pPr marL="285750" indent="-285750">
              <a:buFont typeface="Arial" panose="020B0604020202020204" pitchFamily="34" charset="0"/>
              <a:buChar char="•"/>
            </a:pPr>
            <a:r>
              <a:rPr lang="en-US" dirty="0" smtClean="0"/>
              <a:t>External notes are used to send a short text to the vendor. This may be a quote number, instructions, or a reference. These notes are sent to the Supplier. </a:t>
            </a:r>
            <a:endParaRPr lang="en-US" dirty="0"/>
          </a:p>
        </p:txBody>
      </p:sp>
      <p:pic>
        <p:nvPicPr>
          <p:cNvPr id="22" name="Picture 2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598" y="4892564"/>
            <a:ext cx="5374403" cy="1109554"/>
          </a:xfrm>
          <a:prstGeom prst="rect">
            <a:avLst/>
          </a:prstGeom>
          <a:ln>
            <a:solidFill>
              <a:schemeClr val="accent1"/>
            </a:solidFill>
          </a:ln>
        </p:spPr>
      </p:pic>
    </p:spTree>
    <p:extLst>
      <p:ext uri="{BB962C8B-B14F-4D97-AF65-F5344CB8AC3E}">
        <p14:creationId xmlns:p14="http://schemas.microsoft.com/office/powerpoint/2010/main" val="2924540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Agenda</a:t>
            </a:r>
            <a:endParaRPr lang="en-US" dirty="0"/>
          </a:p>
        </p:txBody>
      </p:sp>
      <p:sp>
        <p:nvSpPr>
          <p:cNvPr id="3" name="Content Placeholder 2"/>
          <p:cNvSpPr>
            <a:spLocks noGrp="1"/>
          </p:cNvSpPr>
          <p:nvPr>
            <p:ph idx="1"/>
          </p:nvPr>
        </p:nvSpPr>
        <p:spPr/>
        <p:txBody>
          <a:bodyPr/>
          <a:lstStyle/>
          <a:p>
            <a:r>
              <a:rPr lang="en-US" dirty="0" smtClean="0">
                <a:solidFill>
                  <a:srgbClr val="0070C0"/>
                </a:solidFill>
              </a:rPr>
              <a:t>Procure to Pay Process</a:t>
            </a:r>
          </a:p>
          <a:p>
            <a:r>
              <a:rPr lang="en-US" dirty="0" smtClean="0">
                <a:solidFill>
                  <a:srgbClr val="0070C0"/>
                </a:solidFill>
              </a:rPr>
              <a:t>Purchasing Thresholds</a:t>
            </a:r>
          </a:p>
          <a:p>
            <a:r>
              <a:rPr lang="en-US" dirty="0" smtClean="0">
                <a:solidFill>
                  <a:srgbClr val="0070C0"/>
                </a:solidFill>
              </a:rPr>
              <a:t>Miner Mall live-site Demonstration</a:t>
            </a:r>
          </a:p>
          <a:p>
            <a:r>
              <a:rPr lang="en-US" dirty="0" smtClean="0">
                <a:solidFill>
                  <a:srgbClr val="0070C0"/>
                </a:solidFill>
              </a:rPr>
              <a:t>Purchasing Information</a:t>
            </a:r>
          </a:p>
          <a:p>
            <a:pPr lvl="1"/>
            <a:r>
              <a:rPr lang="en-US" dirty="0" smtClean="0">
                <a:solidFill>
                  <a:srgbClr val="0070C0"/>
                </a:solidFill>
              </a:rPr>
              <a:t>HUB</a:t>
            </a:r>
          </a:p>
          <a:p>
            <a:pPr lvl="1"/>
            <a:r>
              <a:rPr lang="en-US" dirty="0" smtClean="0">
                <a:solidFill>
                  <a:srgbClr val="0070C0"/>
                </a:solidFill>
              </a:rPr>
              <a:t>Procurement Card Program</a:t>
            </a:r>
          </a:p>
          <a:p>
            <a:pPr lvl="1"/>
            <a:r>
              <a:rPr lang="en-US" dirty="0" smtClean="0">
                <a:solidFill>
                  <a:srgbClr val="0070C0"/>
                </a:solidFill>
              </a:rPr>
              <a:t>Contract Administration</a:t>
            </a:r>
          </a:p>
          <a:p>
            <a:pPr lvl="1"/>
            <a:r>
              <a:rPr lang="en-US" dirty="0" smtClean="0">
                <a:solidFill>
                  <a:srgbClr val="0070C0"/>
                </a:solidFill>
              </a:rPr>
              <a:t>PeopleSoft</a:t>
            </a:r>
          </a:p>
        </p:txBody>
      </p:sp>
      <p:sp>
        <p:nvSpPr>
          <p:cNvPr id="7" name="Slide Number Placeholder 6"/>
          <p:cNvSpPr>
            <a:spLocks noGrp="1"/>
          </p:cNvSpPr>
          <p:nvPr>
            <p:ph type="sldNum" sz="quarter" idx="12"/>
          </p:nvPr>
        </p:nvSpPr>
        <p:spPr/>
        <p:txBody>
          <a:bodyPr/>
          <a:lstStyle/>
          <a:p>
            <a:fld id="{24EAA37F-1758-4970-9CA4-9D84059809DC}" type="slidenum">
              <a:rPr lang="en-US" smtClean="0"/>
              <a:t>2</a:t>
            </a:fld>
            <a:endParaRPr lang="en-US" dirty="0"/>
          </a:p>
        </p:txBody>
      </p:sp>
      <p:cxnSp>
        <p:nvCxnSpPr>
          <p:cNvPr id="4" name="Straight Connector 3"/>
          <p:cNvCxnSpPr/>
          <p:nvPr/>
        </p:nvCxnSpPr>
        <p:spPr>
          <a:xfrm>
            <a:off x="1905000" y="1447800"/>
            <a:ext cx="5181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2" descr="http://www.thesportsbank.net/core/wp-content/uploads/2010/09/UTEP-logo.jpg"/>
          <p:cNvPicPr>
            <a:picLocks noChangeAspect="1" noChangeArrowheads="1"/>
          </p:cNvPicPr>
          <p:nvPr/>
        </p:nvPicPr>
        <p:blipFill>
          <a:blip r:embed="rId2" cstate="print"/>
          <a:srcRect/>
          <a:stretch>
            <a:fillRect/>
          </a:stretch>
        </p:blipFill>
        <p:spPr bwMode="auto">
          <a:xfrm>
            <a:off x="8229611" y="152409"/>
            <a:ext cx="761999" cy="586153"/>
          </a:xfrm>
          <a:prstGeom prst="rect">
            <a:avLst/>
          </a:prstGeom>
          <a:noFill/>
        </p:spPr>
      </p:pic>
    </p:spTree>
    <p:extLst>
      <p:ext uri="{BB962C8B-B14F-4D97-AF65-F5344CB8AC3E}">
        <p14:creationId xmlns:p14="http://schemas.microsoft.com/office/powerpoint/2010/main" val="3177428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Ordering Chemicals/Hazardous Materials (HAZMAT)</a:t>
            </a:r>
            <a:r>
              <a:rPr lang="en-US" sz="3200" dirty="0" smtClean="0"/>
              <a:t> </a:t>
            </a:r>
            <a:r>
              <a:rPr lang="en-US" dirty="0" smtClean="0"/>
              <a:t/>
            </a:r>
            <a:br>
              <a:rPr lang="en-US" dirty="0" smtClean="0"/>
            </a:br>
            <a:endParaRPr lang="en-US" dirty="0"/>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18162" t="42451" r="20513" b="12745"/>
          <a:stretch/>
        </p:blipFill>
        <p:spPr bwMode="auto">
          <a:xfrm>
            <a:off x="533400" y="1447800"/>
            <a:ext cx="8077200" cy="4724400"/>
          </a:xfrm>
          <a:prstGeom prst="rect">
            <a:avLst/>
          </a:prstGeom>
          <a:noFill/>
          <a:ln w="15875">
            <a:solidFill>
              <a:schemeClr val="tx1"/>
            </a:solidFill>
          </a:ln>
          <a:extLst>
            <a:ext uri="{53640926-AAD7-44D8-BBD7-CCE9431645EC}">
              <a14:shadowObscured xmlns:a14="http://schemas.microsoft.com/office/drawing/2010/main"/>
            </a:ext>
          </a:extLst>
        </p:spPr>
      </p:pic>
      <p:sp>
        <p:nvSpPr>
          <p:cNvPr id="8" name="Slide Number Placeholder 7"/>
          <p:cNvSpPr>
            <a:spLocks noGrp="1"/>
          </p:cNvSpPr>
          <p:nvPr>
            <p:ph type="sldNum" sz="quarter" idx="12"/>
          </p:nvPr>
        </p:nvSpPr>
        <p:spPr/>
        <p:txBody>
          <a:bodyPr/>
          <a:lstStyle/>
          <a:p>
            <a:fld id="{24EAA37F-1758-4970-9CA4-9D84059809DC}" type="slidenum">
              <a:rPr lang="en-US" smtClean="0"/>
              <a:t>20</a:t>
            </a:fld>
            <a:endParaRPr lang="en-US" dirty="0"/>
          </a:p>
        </p:txBody>
      </p:sp>
      <p:sp>
        <p:nvSpPr>
          <p:cNvPr id="5" name="Rounded Rectangle 4"/>
          <p:cNvSpPr/>
          <p:nvPr/>
        </p:nvSpPr>
        <p:spPr>
          <a:xfrm>
            <a:off x="4495801" y="3962400"/>
            <a:ext cx="1904999" cy="1828800"/>
          </a:xfrm>
          <a:prstGeom prst="round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6" name="Straight Connector 5"/>
          <p:cNvCxnSpPr/>
          <p:nvPr/>
        </p:nvCxnSpPr>
        <p:spPr>
          <a:xfrm>
            <a:off x="1600200" y="1219200"/>
            <a:ext cx="5181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descr="http://www.thesportsbank.net/core/wp-content/uploads/2010/09/UTEP-logo.jpg"/>
          <p:cNvPicPr>
            <a:picLocks noChangeAspect="1" noChangeArrowheads="1"/>
          </p:cNvPicPr>
          <p:nvPr/>
        </p:nvPicPr>
        <p:blipFill>
          <a:blip r:embed="rId4" cstate="print"/>
          <a:srcRect/>
          <a:stretch>
            <a:fillRect/>
          </a:stretch>
        </p:blipFill>
        <p:spPr bwMode="auto">
          <a:xfrm>
            <a:off x="8229611" y="152409"/>
            <a:ext cx="761999" cy="586153"/>
          </a:xfrm>
          <a:prstGeom prst="rect">
            <a:avLst/>
          </a:prstGeom>
          <a:noFill/>
        </p:spPr>
      </p:pic>
    </p:spTree>
    <p:extLst>
      <p:ext uri="{BB962C8B-B14F-4D97-AF65-F5344CB8AC3E}">
        <p14:creationId xmlns:p14="http://schemas.microsoft.com/office/powerpoint/2010/main" val="51398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Requesting a New Supplier</a:t>
            </a:r>
            <a:endParaRPr lang="en-US" dirty="0"/>
          </a:p>
        </p:txBody>
      </p:sp>
      <p:pic>
        <p:nvPicPr>
          <p:cNvPr id="6" name="Content Placeholder 5"/>
          <p:cNvPicPr>
            <a:picLocks noGrp="1"/>
          </p:cNvPicPr>
          <p:nvPr>
            <p:ph idx="1"/>
          </p:nvPr>
        </p:nvPicPr>
        <p:blipFill rotWithShape="1">
          <a:blip r:embed="rId2"/>
          <a:stretch/>
        </p:blipFill>
        <p:spPr bwMode="auto">
          <a:xfrm>
            <a:off x="1561660" y="1600200"/>
            <a:ext cx="6020680" cy="4525963"/>
          </a:xfrm>
          <a:prstGeom prst="rect">
            <a:avLst/>
          </a:prstGeom>
          <a:ln w="15875">
            <a:solidFill>
              <a:schemeClr val="tx1"/>
            </a:solidFill>
          </a:ln>
          <a:extLst>
            <a:ext uri="{53640926-AAD7-44D8-BBD7-CCE9431645EC}">
              <a14:shadowObscured xmlns:a14="http://schemas.microsoft.com/office/drawing/2010/main"/>
            </a:ext>
          </a:extLst>
        </p:spPr>
      </p:pic>
      <p:sp>
        <p:nvSpPr>
          <p:cNvPr id="12" name="Slide Number Placeholder 11"/>
          <p:cNvSpPr>
            <a:spLocks noGrp="1"/>
          </p:cNvSpPr>
          <p:nvPr>
            <p:ph type="sldNum" sz="quarter" idx="12"/>
          </p:nvPr>
        </p:nvSpPr>
        <p:spPr/>
        <p:txBody>
          <a:bodyPr/>
          <a:lstStyle/>
          <a:p>
            <a:fld id="{24EAA37F-1758-4970-9CA4-9D84059809DC}" type="slidenum">
              <a:rPr lang="en-US" smtClean="0"/>
              <a:t>21</a:t>
            </a:fld>
            <a:endParaRPr lang="en-US" dirty="0"/>
          </a:p>
        </p:txBody>
      </p:sp>
      <p:cxnSp>
        <p:nvCxnSpPr>
          <p:cNvPr id="4" name="Straight Connector 3"/>
          <p:cNvCxnSpPr/>
          <p:nvPr/>
        </p:nvCxnSpPr>
        <p:spPr>
          <a:xfrm>
            <a:off x="1962150" y="1219200"/>
            <a:ext cx="5181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3" cstate="print"/>
          <a:srcRect l="21756" t="20667" r="19928" b="14800"/>
          <a:stretch>
            <a:fillRect/>
          </a:stretch>
        </p:blipFill>
        <p:spPr bwMode="auto">
          <a:xfrm>
            <a:off x="1905000" y="2819400"/>
            <a:ext cx="5181600" cy="3733800"/>
          </a:xfrm>
          <a:prstGeom prst="rect">
            <a:avLst/>
          </a:prstGeom>
          <a:noFill/>
          <a:ln w="15875">
            <a:solidFill>
              <a:schemeClr val="tx1"/>
            </a:solidFill>
            <a:miter lim="800000"/>
            <a:headEnd/>
            <a:tailEnd/>
          </a:ln>
        </p:spPr>
      </p:pic>
      <p:sp>
        <p:nvSpPr>
          <p:cNvPr id="9" name="Rounded Rectangular Callout 8"/>
          <p:cNvSpPr/>
          <p:nvPr/>
        </p:nvSpPr>
        <p:spPr>
          <a:xfrm>
            <a:off x="6172200" y="2508662"/>
            <a:ext cx="2362200" cy="1706880"/>
          </a:xfrm>
          <a:prstGeom prst="wedgeRoundRectCallout">
            <a:avLst>
              <a:gd name="adj1" fmla="val -76368"/>
              <a:gd name="adj2" fmla="val 55003"/>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Supplier Name</a:t>
            </a:r>
          </a:p>
          <a:p>
            <a:pPr algn="ctr"/>
            <a:r>
              <a:rPr lang="en-US" dirty="0" smtClean="0">
                <a:solidFill>
                  <a:schemeClr val="bg1"/>
                </a:solidFill>
              </a:rPr>
              <a:t>Supplier Address</a:t>
            </a:r>
          </a:p>
          <a:p>
            <a:pPr algn="ctr"/>
            <a:r>
              <a:rPr lang="en-US" dirty="0" smtClean="0">
                <a:solidFill>
                  <a:schemeClr val="bg1"/>
                </a:solidFill>
              </a:rPr>
              <a:t>Supplier Phone no.</a:t>
            </a:r>
          </a:p>
          <a:p>
            <a:pPr algn="ctr"/>
            <a:r>
              <a:rPr lang="en-US" dirty="0" smtClean="0">
                <a:solidFill>
                  <a:schemeClr val="bg1"/>
                </a:solidFill>
              </a:rPr>
              <a:t>Supplier e-mail </a:t>
            </a:r>
            <a:endParaRPr lang="en-US" dirty="0">
              <a:solidFill>
                <a:schemeClr val="bg1"/>
              </a:solidFill>
            </a:endParaRPr>
          </a:p>
        </p:txBody>
      </p:sp>
      <p:sp>
        <p:nvSpPr>
          <p:cNvPr id="10" name="Rounded Rectangular Callout 9"/>
          <p:cNvSpPr/>
          <p:nvPr/>
        </p:nvSpPr>
        <p:spPr>
          <a:xfrm>
            <a:off x="609600" y="1910082"/>
            <a:ext cx="1981200" cy="604520"/>
          </a:xfrm>
          <a:prstGeom prst="wedgeRoundRectCallout">
            <a:avLst>
              <a:gd name="adj1" fmla="val 36679"/>
              <a:gd name="adj2" fmla="val 99712"/>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New Supplier Request  Form</a:t>
            </a:r>
            <a:endParaRPr lang="en-US" dirty="0">
              <a:solidFill>
                <a:schemeClr val="bg1"/>
              </a:solidFill>
            </a:endParaRPr>
          </a:p>
        </p:txBody>
      </p:sp>
      <p:pic>
        <p:nvPicPr>
          <p:cNvPr id="13" name="Picture 2" descr="http://www.thesportsbank.net/core/wp-content/uploads/2010/09/UTEP-logo.jpg"/>
          <p:cNvPicPr>
            <a:picLocks noChangeAspect="1" noChangeArrowheads="1"/>
          </p:cNvPicPr>
          <p:nvPr/>
        </p:nvPicPr>
        <p:blipFill>
          <a:blip r:embed="rId4" cstate="print"/>
          <a:srcRect/>
          <a:stretch>
            <a:fillRect/>
          </a:stretch>
        </p:blipFill>
        <p:spPr bwMode="auto">
          <a:xfrm>
            <a:off x="8229611" y="152409"/>
            <a:ext cx="761999" cy="586153"/>
          </a:xfrm>
          <a:prstGeom prst="rect">
            <a:avLst/>
          </a:prstGeom>
          <a:noFill/>
        </p:spPr>
      </p:pic>
    </p:spTree>
    <p:extLst>
      <p:ext uri="{BB962C8B-B14F-4D97-AF65-F5344CB8AC3E}">
        <p14:creationId xmlns:p14="http://schemas.microsoft.com/office/powerpoint/2010/main" val="2579429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a Change Order/Cancel or Close an Order</a:t>
            </a:r>
            <a:endParaRPr lang="en-US" dirty="0"/>
          </a:p>
        </p:txBody>
      </p:sp>
      <p:pic>
        <p:nvPicPr>
          <p:cNvPr id="4" name="Content Placeholder 5"/>
          <p:cNvPicPr>
            <a:picLocks noGrp="1"/>
          </p:cNvPicPr>
          <p:nvPr>
            <p:ph idx="1"/>
          </p:nvPr>
        </p:nvPicPr>
        <p:blipFill rotWithShape="1">
          <a:blip r:embed="rId2"/>
          <a:stretch/>
        </p:blipFill>
        <p:spPr bwMode="auto">
          <a:xfrm>
            <a:off x="1561660" y="1600200"/>
            <a:ext cx="6020680" cy="4525963"/>
          </a:xfrm>
          <a:prstGeom prst="rect">
            <a:avLst/>
          </a:prstGeom>
          <a:ln w="15875">
            <a:solidFill>
              <a:schemeClr val="tx1"/>
            </a:solidFill>
          </a:ln>
          <a:extLst>
            <a:ext uri="{53640926-AAD7-44D8-BBD7-CCE9431645EC}">
              <a14:shadowObscured xmlns:a14="http://schemas.microsoft.com/office/drawing/2010/main"/>
            </a:ext>
          </a:extLst>
        </p:spPr>
      </p:pic>
      <p:sp>
        <p:nvSpPr>
          <p:cNvPr id="11" name="Slide Number Placeholder 10"/>
          <p:cNvSpPr>
            <a:spLocks noGrp="1"/>
          </p:cNvSpPr>
          <p:nvPr>
            <p:ph type="sldNum" sz="quarter" idx="12"/>
          </p:nvPr>
        </p:nvSpPr>
        <p:spPr/>
        <p:txBody>
          <a:bodyPr/>
          <a:lstStyle/>
          <a:p>
            <a:fld id="{24EAA37F-1758-4970-9CA4-9D84059809DC}" type="slidenum">
              <a:rPr lang="en-US" smtClean="0"/>
              <a:t>22</a:t>
            </a:fld>
            <a:endParaRPr lang="en-US" dirty="0"/>
          </a:p>
        </p:txBody>
      </p:sp>
      <p:pic>
        <p:nvPicPr>
          <p:cNvPr id="5" name="Picture 4"/>
          <p:cNvPicPr/>
          <p:nvPr/>
        </p:nvPicPr>
        <p:blipFill>
          <a:blip r:embed="rId3" cstate="print"/>
          <a:srcRect l="21759" t="20534" r="19331" b="19945"/>
          <a:stretch>
            <a:fillRect/>
          </a:stretch>
        </p:blipFill>
        <p:spPr bwMode="auto">
          <a:xfrm>
            <a:off x="2286000" y="2743200"/>
            <a:ext cx="4495800" cy="3333750"/>
          </a:xfrm>
          <a:prstGeom prst="rect">
            <a:avLst/>
          </a:prstGeom>
          <a:noFill/>
          <a:ln w="15875">
            <a:solidFill>
              <a:schemeClr val="tx1"/>
            </a:solidFill>
            <a:miter lim="800000"/>
            <a:headEnd/>
            <a:tailEnd/>
          </a:ln>
        </p:spPr>
      </p:pic>
      <p:sp>
        <p:nvSpPr>
          <p:cNvPr id="7" name="Rounded Rectangular Callout 6"/>
          <p:cNvSpPr/>
          <p:nvPr/>
        </p:nvSpPr>
        <p:spPr>
          <a:xfrm>
            <a:off x="762000" y="2032002"/>
            <a:ext cx="2362200" cy="482600"/>
          </a:xfrm>
          <a:prstGeom prst="wedgeRoundRectCallout">
            <a:avLst>
              <a:gd name="adj1" fmla="val 25638"/>
              <a:gd name="adj2" fmla="val 96675"/>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Change Order Request </a:t>
            </a:r>
            <a:endParaRPr lang="en-US" dirty="0">
              <a:solidFill>
                <a:schemeClr val="bg1"/>
              </a:solidFill>
            </a:endParaRPr>
          </a:p>
        </p:txBody>
      </p:sp>
      <p:sp>
        <p:nvSpPr>
          <p:cNvPr id="8" name="Rounded Rectangular Callout 7"/>
          <p:cNvSpPr/>
          <p:nvPr/>
        </p:nvSpPr>
        <p:spPr>
          <a:xfrm>
            <a:off x="533400" y="3509884"/>
            <a:ext cx="1600200" cy="2128916"/>
          </a:xfrm>
          <a:prstGeom prst="wedgeRoundRectCallout">
            <a:avLst>
              <a:gd name="adj1" fmla="val 58073"/>
              <a:gd name="adj2" fmla="val 8444"/>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t"/>
          <a:lstStyle/>
          <a:p>
            <a:pPr>
              <a:buFont typeface="Arial" pitchFamily="34" charset="0"/>
              <a:buChar char="•"/>
            </a:pPr>
            <a:r>
              <a:rPr lang="en-US" sz="1200" dirty="0" smtClean="0">
                <a:solidFill>
                  <a:schemeClr val="bg1"/>
                </a:solidFill>
              </a:rPr>
              <a:t>Canceling a purchase order</a:t>
            </a:r>
          </a:p>
          <a:p>
            <a:pPr>
              <a:buFont typeface="Arial" pitchFamily="34" charset="0"/>
              <a:buChar char="•"/>
            </a:pPr>
            <a:r>
              <a:rPr lang="en-US" sz="1200" dirty="0" smtClean="0">
                <a:solidFill>
                  <a:schemeClr val="bg1"/>
                </a:solidFill>
              </a:rPr>
              <a:t>Canceling a line item on purchase order</a:t>
            </a:r>
          </a:p>
          <a:p>
            <a:pPr>
              <a:buFont typeface="Arial" pitchFamily="34" charset="0"/>
              <a:buChar char="•"/>
            </a:pPr>
            <a:r>
              <a:rPr lang="en-US" sz="1200" dirty="0" smtClean="0">
                <a:solidFill>
                  <a:schemeClr val="bg1"/>
                </a:solidFill>
              </a:rPr>
              <a:t>Closing a purchase order to relieve an open encumbrance</a:t>
            </a:r>
          </a:p>
          <a:p>
            <a:pPr>
              <a:buFont typeface="Arial" pitchFamily="34" charset="0"/>
              <a:buChar char="•"/>
            </a:pPr>
            <a:r>
              <a:rPr lang="en-US" sz="1200" dirty="0" smtClean="0">
                <a:solidFill>
                  <a:schemeClr val="bg1"/>
                </a:solidFill>
              </a:rPr>
              <a:t>Correcting an error</a:t>
            </a:r>
            <a:endParaRPr lang="en-US" sz="1200" dirty="0">
              <a:solidFill>
                <a:schemeClr val="bg1"/>
              </a:solidFill>
            </a:endParaRPr>
          </a:p>
        </p:txBody>
      </p:sp>
      <p:sp>
        <p:nvSpPr>
          <p:cNvPr id="9" name="Rounded Rectangle 8"/>
          <p:cNvSpPr/>
          <p:nvPr/>
        </p:nvSpPr>
        <p:spPr>
          <a:xfrm>
            <a:off x="2286000" y="4410076"/>
            <a:ext cx="1295400" cy="771524"/>
          </a:xfrm>
          <a:prstGeom prst="round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2" name="Picture 2" descr="http://www.thesportsbank.net/core/wp-content/uploads/2010/09/UTEP-logo.jpg"/>
          <p:cNvPicPr>
            <a:picLocks noChangeAspect="1" noChangeArrowheads="1"/>
          </p:cNvPicPr>
          <p:nvPr/>
        </p:nvPicPr>
        <p:blipFill>
          <a:blip r:embed="rId4" cstate="print"/>
          <a:srcRect/>
          <a:stretch>
            <a:fillRect/>
          </a:stretch>
        </p:blipFill>
        <p:spPr bwMode="auto">
          <a:xfrm>
            <a:off x="8229611" y="152409"/>
            <a:ext cx="761999" cy="586153"/>
          </a:xfrm>
          <a:prstGeom prst="rect">
            <a:avLst/>
          </a:prstGeom>
          <a:noFill/>
        </p:spPr>
      </p:pic>
    </p:spTree>
    <p:extLst>
      <p:ext uri="{BB962C8B-B14F-4D97-AF65-F5344CB8AC3E}">
        <p14:creationId xmlns:p14="http://schemas.microsoft.com/office/powerpoint/2010/main" val="2308103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Alternate Ship-to Address</a:t>
            </a:r>
            <a:endParaRPr lang="en-US" dirty="0"/>
          </a:p>
        </p:txBody>
      </p:sp>
      <p:pic>
        <p:nvPicPr>
          <p:cNvPr id="5" name="Content Placeholder 5"/>
          <p:cNvPicPr>
            <a:picLocks noGrp="1"/>
          </p:cNvPicPr>
          <p:nvPr>
            <p:ph idx="1"/>
          </p:nvPr>
        </p:nvPicPr>
        <p:blipFill rotWithShape="1">
          <a:blip r:embed="rId3"/>
          <a:stretch/>
        </p:blipFill>
        <p:spPr bwMode="auto">
          <a:xfrm>
            <a:off x="1561660" y="1600200"/>
            <a:ext cx="6020680" cy="4525963"/>
          </a:xfrm>
          <a:prstGeom prst="rect">
            <a:avLst/>
          </a:prstGeom>
          <a:ln w="15875">
            <a:solidFill>
              <a:schemeClr val="tx1"/>
            </a:solidFill>
          </a:ln>
          <a:extLst>
            <a:ext uri="{53640926-AAD7-44D8-BBD7-CCE9431645EC}">
              <a14:shadowObscured xmlns:a14="http://schemas.microsoft.com/office/drawing/2010/main"/>
            </a:ext>
          </a:extLst>
        </p:spPr>
      </p:pic>
      <p:sp>
        <p:nvSpPr>
          <p:cNvPr id="12" name="Slide Number Placeholder 11"/>
          <p:cNvSpPr>
            <a:spLocks noGrp="1"/>
          </p:cNvSpPr>
          <p:nvPr>
            <p:ph type="sldNum" sz="quarter" idx="12"/>
          </p:nvPr>
        </p:nvSpPr>
        <p:spPr/>
        <p:txBody>
          <a:bodyPr/>
          <a:lstStyle/>
          <a:p>
            <a:fld id="{24EAA37F-1758-4970-9CA4-9D84059809DC}" type="slidenum">
              <a:rPr lang="en-US" smtClean="0"/>
              <a:t>23</a:t>
            </a:fld>
            <a:endParaRPr lang="en-US" dirty="0"/>
          </a:p>
        </p:txBody>
      </p:sp>
      <p:cxnSp>
        <p:nvCxnSpPr>
          <p:cNvPr id="4" name="Straight Connector 3"/>
          <p:cNvCxnSpPr/>
          <p:nvPr/>
        </p:nvCxnSpPr>
        <p:spPr>
          <a:xfrm>
            <a:off x="1905000" y="138176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p:nvPr/>
        </p:nvPicPr>
        <p:blipFill>
          <a:blip r:embed="rId4" cstate="print"/>
          <a:srcRect l="21760" t="20800" r="19635" b="16787"/>
          <a:stretch>
            <a:fillRect/>
          </a:stretch>
        </p:blipFill>
        <p:spPr bwMode="auto">
          <a:xfrm>
            <a:off x="2514600" y="2667003"/>
            <a:ext cx="4343400" cy="3495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ounded Rectangular Callout 7"/>
          <p:cNvSpPr/>
          <p:nvPr/>
        </p:nvSpPr>
        <p:spPr>
          <a:xfrm>
            <a:off x="838200" y="1625608"/>
            <a:ext cx="2438400" cy="650240"/>
          </a:xfrm>
          <a:prstGeom prst="wedgeRoundRectCallout">
            <a:avLst>
              <a:gd name="adj1" fmla="val 30266"/>
              <a:gd name="adj2" fmla="val 109852"/>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Alternate Ship to Request Form</a:t>
            </a:r>
            <a:endParaRPr lang="en-US" dirty="0">
              <a:solidFill>
                <a:schemeClr val="bg1"/>
              </a:solidFill>
            </a:endParaRPr>
          </a:p>
        </p:txBody>
      </p:sp>
      <p:sp>
        <p:nvSpPr>
          <p:cNvPr id="9" name="Rectangular Callout 8"/>
          <p:cNvSpPr/>
          <p:nvPr/>
        </p:nvSpPr>
        <p:spPr>
          <a:xfrm>
            <a:off x="647700" y="3962400"/>
            <a:ext cx="2819400" cy="1676400"/>
          </a:xfrm>
          <a:prstGeom prst="wedgeRectCallout">
            <a:avLst>
              <a:gd name="adj1" fmla="val 35082"/>
              <a:gd name="adj2" fmla="val 23954"/>
            </a:avLst>
          </a:prstGeom>
          <a:solidFill>
            <a:srgbClr val="0070C0"/>
          </a:solidFill>
          <a:ln w="63500">
            <a:noFill/>
          </a:ln>
          <a:effectLst>
            <a:outerShdw blurRad="50800" dist="63500" dir="2700000" algn="ctr" rotWithShape="0">
              <a:schemeClr val="tx1"/>
            </a:outerShdw>
          </a:effectLst>
          <a:scene3d>
            <a:camera prst="orthographicFront"/>
            <a:lightRig rig="threePt" dir="t"/>
          </a:scene3d>
          <a:sp3d prstMaterial="flat">
            <a:bevelT w="165100" h="698500" prst="coolSlant"/>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Live animal and Cadavers</a:t>
            </a:r>
          </a:p>
          <a:p>
            <a:pPr algn="ctr">
              <a:defRPr/>
            </a:pPr>
            <a:r>
              <a:rPr lang="en-US" dirty="0" smtClean="0"/>
              <a:t>Hazardous chemicals</a:t>
            </a:r>
          </a:p>
          <a:p>
            <a:pPr algn="ctr">
              <a:defRPr/>
            </a:pPr>
            <a:r>
              <a:rPr lang="en-US" dirty="0" smtClean="0"/>
              <a:t>Off Campus research</a:t>
            </a:r>
          </a:p>
          <a:p>
            <a:pPr algn="ctr">
              <a:defRPr/>
            </a:pPr>
            <a:r>
              <a:rPr lang="en-US" dirty="0" smtClean="0"/>
              <a:t>Construction Job Sites</a:t>
            </a:r>
          </a:p>
        </p:txBody>
      </p:sp>
      <p:pic>
        <p:nvPicPr>
          <p:cNvPr id="13" name="Picture 2" descr="http://www.thesportsbank.net/core/wp-content/uploads/2010/09/UTEP-logo.jpg"/>
          <p:cNvPicPr>
            <a:picLocks noChangeAspect="1" noChangeArrowheads="1"/>
          </p:cNvPicPr>
          <p:nvPr/>
        </p:nvPicPr>
        <p:blipFill>
          <a:blip r:embed="rId5" cstate="print"/>
          <a:srcRect/>
          <a:stretch>
            <a:fillRect/>
          </a:stretch>
        </p:blipFill>
        <p:spPr bwMode="auto">
          <a:xfrm>
            <a:off x="8229611" y="152409"/>
            <a:ext cx="761999" cy="586153"/>
          </a:xfrm>
          <a:prstGeom prst="rect">
            <a:avLst/>
          </a:prstGeom>
          <a:noFill/>
        </p:spPr>
      </p:pic>
    </p:spTree>
    <p:extLst>
      <p:ext uri="{BB962C8B-B14F-4D97-AF65-F5344CB8AC3E}">
        <p14:creationId xmlns:p14="http://schemas.microsoft.com/office/powerpoint/2010/main" val="568706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Document Search</a:t>
            </a:r>
            <a:endParaRPr lang="en-US" b="1" dirty="0">
              <a:solidFill>
                <a:schemeClr val="accent6">
                  <a:lumMod val="75000"/>
                </a:schemeClr>
              </a:solidFill>
            </a:endParaRPr>
          </a:p>
        </p:txBody>
      </p:sp>
      <p:sp>
        <p:nvSpPr>
          <p:cNvPr id="7" name="Slide Number Placeholder 6"/>
          <p:cNvSpPr>
            <a:spLocks noGrp="1"/>
          </p:cNvSpPr>
          <p:nvPr>
            <p:ph type="sldNum" sz="quarter" idx="12"/>
          </p:nvPr>
        </p:nvSpPr>
        <p:spPr/>
        <p:txBody>
          <a:bodyPr/>
          <a:lstStyle/>
          <a:p>
            <a:fld id="{24EAA37F-1758-4970-9CA4-9D84059809DC}" type="slidenum">
              <a:rPr lang="en-US" smtClean="0"/>
              <a:t>24</a:t>
            </a:fld>
            <a:endParaRPr lang="en-US" dirty="0"/>
          </a:p>
        </p:txBody>
      </p:sp>
      <p:cxnSp>
        <p:nvCxnSpPr>
          <p:cNvPr id="5" name="Straight Connector 4"/>
          <p:cNvCxnSpPr/>
          <p:nvPr/>
        </p:nvCxnSpPr>
        <p:spPr>
          <a:xfrm>
            <a:off x="1828800" y="12192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2" descr="http://www.thesportsbank.net/core/wp-content/uploads/2010/09/UTEP-logo.jpg"/>
          <p:cNvPicPr>
            <a:picLocks noChangeAspect="1" noChangeArrowheads="1"/>
          </p:cNvPicPr>
          <p:nvPr/>
        </p:nvPicPr>
        <p:blipFill>
          <a:blip r:embed="rId3" cstate="print"/>
          <a:srcRect/>
          <a:stretch>
            <a:fillRect/>
          </a:stretch>
        </p:blipFill>
        <p:spPr bwMode="auto">
          <a:xfrm>
            <a:off x="8229611" y="152409"/>
            <a:ext cx="761999" cy="586153"/>
          </a:xfrm>
          <a:prstGeom prst="rect">
            <a:avLst/>
          </a:prstGeom>
          <a:noFill/>
        </p:spPr>
      </p:pic>
      <p:pic>
        <p:nvPicPr>
          <p:cNvPr id="4" name="Content Placeholder 3" descr="Screen Clipping"/>
          <p:cNvPicPr>
            <a:picLocks noGrp="1" noChangeAspect="1"/>
          </p:cNvPicPr>
          <p:nvPr>
            <p:ph idx="1"/>
          </p:nvPr>
        </p:nvPicPr>
        <p:blipFill rotWithShape="1">
          <a:blip r:embed="rId4">
            <a:extLst>
              <a:ext uri="{28A0092B-C50C-407E-A947-70E740481C1C}">
                <a14:useLocalDpi xmlns:a14="http://schemas.microsoft.com/office/drawing/2010/main" val="0"/>
              </a:ext>
            </a:extLst>
          </a:blip>
          <a:srcRect r="22685" b="44353"/>
          <a:stretch/>
        </p:blipFill>
        <p:spPr>
          <a:xfrm>
            <a:off x="1219200" y="1370885"/>
            <a:ext cx="6104299" cy="2059240"/>
          </a:xfrm>
          <a:ln>
            <a:solidFill>
              <a:schemeClr val="accent1"/>
            </a:solidFill>
          </a:ln>
        </p:spPr>
      </p:pic>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1219200" y="3957966"/>
            <a:ext cx="6104299" cy="2068371"/>
          </a:xfrm>
          <a:prstGeom prst="rect">
            <a:avLst/>
          </a:prstGeom>
          <a:ln>
            <a:solidFill>
              <a:schemeClr val="accent1"/>
            </a:solidFill>
          </a:ln>
        </p:spPr>
      </p:pic>
      <p:sp>
        <p:nvSpPr>
          <p:cNvPr id="11" name="Rounded Rectangular Callout 10"/>
          <p:cNvSpPr/>
          <p:nvPr/>
        </p:nvSpPr>
        <p:spPr>
          <a:xfrm>
            <a:off x="6913075" y="3472539"/>
            <a:ext cx="2209800" cy="426460"/>
          </a:xfrm>
          <a:prstGeom prst="wedgeRoundRectCallout">
            <a:avLst>
              <a:gd name="adj1" fmla="val -261028"/>
              <a:gd name="adj2" fmla="val 441030"/>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Export results</a:t>
            </a:r>
            <a:endParaRPr lang="en-US" dirty="0">
              <a:solidFill>
                <a:schemeClr val="bg1"/>
              </a:solidFill>
            </a:endParaRPr>
          </a:p>
        </p:txBody>
      </p:sp>
      <p:sp>
        <p:nvSpPr>
          <p:cNvPr id="10" name="Rounded Rectangular Callout 9"/>
          <p:cNvSpPr/>
          <p:nvPr/>
        </p:nvSpPr>
        <p:spPr>
          <a:xfrm>
            <a:off x="6705600" y="1639456"/>
            <a:ext cx="2209800" cy="426460"/>
          </a:xfrm>
          <a:prstGeom prst="wedgeRoundRectCallout">
            <a:avLst>
              <a:gd name="adj1" fmla="val -98789"/>
              <a:gd name="adj2" fmla="val 114098"/>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Document types</a:t>
            </a:r>
            <a:endParaRPr lang="en-US" dirty="0">
              <a:solidFill>
                <a:schemeClr val="bg1"/>
              </a:solidFill>
            </a:endParaRPr>
          </a:p>
        </p:txBody>
      </p:sp>
    </p:spTree>
    <p:extLst>
      <p:ext uri="{BB962C8B-B14F-4D97-AF65-F5344CB8AC3E}">
        <p14:creationId xmlns:p14="http://schemas.microsoft.com/office/powerpoint/2010/main" val="4401715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Document Search</a:t>
            </a:r>
            <a:endParaRPr lang="en-US" b="1" dirty="0">
              <a:solidFill>
                <a:schemeClr val="accent6">
                  <a:lumMod val="75000"/>
                </a:schemeClr>
              </a:solidFill>
            </a:endParaRPr>
          </a:p>
        </p:txBody>
      </p:sp>
      <p:sp>
        <p:nvSpPr>
          <p:cNvPr id="7" name="Slide Number Placeholder 6"/>
          <p:cNvSpPr>
            <a:spLocks noGrp="1"/>
          </p:cNvSpPr>
          <p:nvPr>
            <p:ph type="sldNum" sz="quarter" idx="12"/>
          </p:nvPr>
        </p:nvSpPr>
        <p:spPr/>
        <p:txBody>
          <a:bodyPr/>
          <a:lstStyle/>
          <a:p>
            <a:fld id="{24EAA37F-1758-4970-9CA4-9D84059809DC}" type="slidenum">
              <a:rPr lang="en-US" smtClean="0"/>
              <a:t>25</a:t>
            </a:fld>
            <a:endParaRPr lang="en-US" dirty="0"/>
          </a:p>
        </p:txBody>
      </p:sp>
      <p:cxnSp>
        <p:nvCxnSpPr>
          <p:cNvPr id="5" name="Straight Connector 4"/>
          <p:cNvCxnSpPr/>
          <p:nvPr/>
        </p:nvCxnSpPr>
        <p:spPr>
          <a:xfrm>
            <a:off x="1828800" y="12192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2" descr="http://www.thesportsbank.net/core/wp-content/uploads/2010/09/UTEP-logo.jpg"/>
          <p:cNvPicPr>
            <a:picLocks noChangeAspect="1" noChangeArrowheads="1"/>
          </p:cNvPicPr>
          <p:nvPr/>
        </p:nvPicPr>
        <p:blipFill>
          <a:blip r:embed="rId3" cstate="print"/>
          <a:srcRect/>
          <a:stretch>
            <a:fillRect/>
          </a:stretch>
        </p:blipFill>
        <p:spPr bwMode="auto">
          <a:xfrm>
            <a:off x="8229611" y="152409"/>
            <a:ext cx="761999" cy="586153"/>
          </a:xfrm>
          <a:prstGeom prst="rect">
            <a:avLst/>
          </a:prstGeom>
          <a:noFill/>
        </p:spPr>
      </p:pic>
      <p:pic>
        <p:nvPicPr>
          <p:cNvPr id="6" name="Content Placeholder 5"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4139" y="1247364"/>
            <a:ext cx="3401823" cy="2785551"/>
          </a:xfrm>
        </p:spPr>
      </p:pic>
      <p:pic>
        <p:nvPicPr>
          <p:cNvPr id="12" name="Picture 11" descr="Screen Clipping"/>
          <p:cNvPicPr>
            <a:picLocks noChangeAspect="1"/>
          </p:cNvPicPr>
          <p:nvPr/>
        </p:nvPicPr>
        <p:blipFill rotWithShape="1">
          <a:blip r:embed="rId5">
            <a:extLst>
              <a:ext uri="{28A0092B-C50C-407E-A947-70E740481C1C}">
                <a14:useLocalDpi xmlns:a14="http://schemas.microsoft.com/office/drawing/2010/main" val="0"/>
              </a:ext>
            </a:extLst>
          </a:blip>
          <a:srcRect l="2568" t="4598" r="1571" b="1464"/>
          <a:stretch/>
        </p:blipFill>
        <p:spPr>
          <a:xfrm>
            <a:off x="4152900" y="1348039"/>
            <a:ext cx="4648200" cy="2514601"/>
          </a:xfrm>
          <a:prstGeom prst="rect">
            <a:avLst/>
          </a:prstGeom>
          <a:ln>
            <a:solidFill>
              <a:schemeClr val="accent1"/>
            </a:solidFill>
          </a:ln>
        </p:spPr>
      </p:pic>
      <p:pic>
        <p:nvPicPr>
          <p:cNvPr id="13" name="Picture 12" descr="Screen Clipping"/>
          <p:cNvPicPr>
            <a:picLocks noChangeAspect="1"/>
          </p:cNvPicPr>
          <p:nvPr/>
        </p:nvPicPr>
        <p:blipFill rotWithShape="1">
          <a:blip r:embed="rId6">
            <a:extLst>
              <a:ext uri="{28A0092B-C50C-407E-A947-70E740481C1C}">
                <a14:useLocalDpi xmlns:a14="http://schemas.microsoft.com/office/drawing/2010/main" val="0"/>
              </a:ext>
            </a:extLst>
          </a:blip>
          <a:srcRect l="287" t="1581" r="1443" b="2975"/>
          <a:stretch/>
        </p:blipFill>
        <p:spPr>
          <a:xfrm>
            <a:off x="685800" y="4114800"/>
            <a:ext cx="6781800" cy="2286000"/>
          </a:xfrm>
          <a:prstGeom prst="rect">
            <a:avLst/>
          </a:prstGeom>
          <a:ln>
            <a:solidFill>
              <a:schemeClr val="accent1"/>
            </a:solidFill>
          </a:ln>
        </p:spPr>
      </p:pic>
      <p:sp>
        <p:nvSpPr>
          <p:cNvPr id="10" name="Rounded Rectangular Callout 9"/>
          <p:cNvSpPr/>
          <p:nvPr/>
        </p:nvSpPr>
        <p:spPr>
          <a:xfrm>
            <a:off x="6477000" y="4403929"/>
            <a:ext cx="2209800" cy="426460"/>
          </a:xfrm>
          <a:prstGeom prst="wedgeRoundRectCallout">
            <a:avLst>
              <a:gd name="adj1" fmla="val -98789"/>
              <a:gd name="adj2" fmla="val 114098"/>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Notification e-mail</a:t>
            </a:r>
            <a:endParaRPr lang="en-US" dirty="0">
              <a:solidFill>
                <a:schemeClr val="bg1"/>
              </a:solidFill>
            </a:endParaRPr>
          </a:p>
        </p:txBody>
      </p:sp>
    </p:spTree>
    <p:extLst>
      <p:ext uri="{BB962C8B-B14F-4D97-AF65-F5344CB8AC3E}">
        <p14:creationId xmlns:p14="http://schemas.microsoft.com/office/powerpoint/2010/main" val="2540133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Invoices</a:t>
            </a:r>
            <a:endParaRPr lang="en-US" sz="3800" dirty="0"/>
          </a:p>
        </p:txBody>
      </p:sp>
      <p:sp>
        <p:nvSpPr>
          <p:cNvPr id="4" name="Content Placeholder 3"/>
          <p:cNvSpPr>
            <a:spLocks noGrp="1"/>
          </p:cNvSpPr>
          <p:nvPr>
            <p:ph idx="1"/>
          </p:nvPr>
        </p:nvSpPr>
        <p:spPr>
          <a:xfrm>
            <a:off x="381000" y="1295400"/>
            <a:ext cx="8229600" cy="5060961"/>
          </a:xfrm>
        </p:spPr>
        <p:txBody>
          <a:bodyPr>
            <a:normAutofit/>
          </a:bodyPr>
          <a:lstStyle/>
          <a:p>
            <a:r>
              <a:rPr lang="en-US" dirty="0" smtClean="0"/>
              <a:t>Invoices should always be forwarded to the Accounts Payable office as indicated in the address on the PO. </a:t>
            </a:r>
          </a:p>
          <a:p>
            <a:r>
              <a:rPr lang="en-US" dirty="0" smtClean="0"/>
              <a:t>Invoices received at the departments should be forwarded to the Accounts Payable department immediately. </a:t>
            </a:r>
          </a:p>
          <a:p>
            <a:r>
              <a:rPr lang="en-US" dirty="0" smtClean="0"/>
              <a:t>Upload invoices to your Miner Mall PO via a comment and address it to </a:t>
            </a:r>
            <a:r>
              <a:rPr lang="en-US" dirty="0" smtClean="0">
                <a:hlinkClick r:id="rId2"/>
              </a:rPr>
              <a:t>billing@utep.edu</a:t>
            </a:r>
            <a:r>
              <a:rPr lang="en-US" dirty="0" smtClean="0"/>
              <a:t>.  </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24EAA37F-1758-4970-9CA4-9D84059809DC}" type="slidenum">
              <a:rPr lang="en-US" smtClean="0"/>
              <a:t>26</a:t>
            </a:fld>
            <a:endParaRPr lang="en-US" dirty="0"/>
          </a:p>
        </p:txBody>
      </p:sp>
      <p:cxnSp>
        <p:nvCxnSpPr>
          <p:cNvPr id="6" name="Straight Connector 5"/>
          <p:cNvCxnSpPr/>
          <p:nvPr/>
        </p:nvCxnSpPr>
        <p:spPr>
          <a:xfrm>
            <a:off x="1981200" y="1219200"/>
            <a:ext cx="5181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descr="http://www.thesportsbank.net/core/wp-content/uploads/2010/09/UTEP-logo.jpg"/>
          <p:cNvPicPr>
            <a:picLocks noChangeAspect="1" noChangeArrowheads="1"/>
          </p:cNvPicPr>
          <p:nvPr/>
        </p:nvPicPr>
        <p:blipFill>
          <a:blip r:embed="rId3" cstate="print"/>
          <a:srcRect/>
          <a:stretch>
            <a:fillRect/>
          </a:stretch>
        </p:blipFill>
        <p:spPr bwMode="auto">
          <a:xfrm>
            <a:off x="8229611" y="152409"/>
            <a:ext cx="761999" cy="586153"/>
          </a:xfrm>
          <a:prstGeom prst="rect">
            <a:avLst/>
          </a:prstGeom>
          <a:noFill/>
        </p:spPr>
      </p:pic>
    </p:spTree>
    <p:extLst>
      <p:ext uri="{BB962C8B-B14F-4D97-AF65-F5344CB8AC3E}">
        <p14:creationId xmlns:p14="http://schemas.microsoft.com/office/powerpoint/2010/main" val="3842485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Uploading an Invoice</a:t>
            </a:r>
            <a:endParaRPr lang="en-US" sz="3800" dirty="0"/>
          </a:p>
        </p:txBody>
      </p:sp>
      <p:sp>
        <p:nvSpPr>
          <p:cNvPr id="4" name="Content Placeholder 3"/>
          <p:cNvSpPr>
            <a:spLocks noGrp="1"/>
          </p:cNvSpPr>
          <p:nvPr>
            <p:ph idx="1"/>
          </p:nvPr>
        </p:nvSpPr>
        <p:spPr>
          <a:xfrm>
            <a:off x="381000" y="1295400"/>
            <a:ext cx="8229600" cy="5060961"/>
          </a:xfrm>
        </p:spPr>
        <p:txBody>
          <a:bodyPr>
            <a:normAutofit/>
          </a:bodyPr>
          <a:lstStyle/>
          <a:p>
            <a:pPr marL="0" indent="0">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24EAA37F-1758-4970-9CA4-9D84059809DC}" type="slidenum">
              <a:rPr lang="en-US" smtClean="0"/>
              <a:t>27</a:t>
            </a:fld>
            <a:endParaRPr lang="en-US" dirty="0"/>
          </a:p>
        </p:txBody>
      </p:sp>
      <p:cxnSp>
        <p:nvCxnSpPr>
          <p:cNvPr id="6" name="Straight Connector 5"/>
          <p:cNvCxnSpPr/>
          <p:nvPr/>
        </p:nvCxnSpPr>
        <p:spPr>
          <a:xfrm>
            <a:off x="1981200" y="1219200"/>
            <a:ext cx="5181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descr="http://www.thesportsbank.net/core/wp-content/uploads/2010/09/UTEP-logo.jpg"/>
          <p:cNvPicPr>
            <a:picLocks noChangeAspect="1" noChangeArrowheads="1"/>
          </p:cNvPicPr>
          <p:nvPr/>
        </p:nvPicPr>
        <p:blipFill>
          <a:blip r:embed="rId3" cstate="print"/>
          <a:srcRect/>
          <a:stretch>
            <a:fillRect/>
          </a:stretch>
        </p:blipFill>
        <p:spPr bwMode="auto">
          <a:xfrm>
            <a:off x="8229611" y="152409"/>
            <a:ext cx="761999" cy="586153"/>
          </a:xfrm>
          <a:prstGeom prst="rect">
            <a:avLst/>
          </a:prstGeom>
          <a:noFill/>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316" y="1281913"/>
            <a:ext cx="5915851" cy="952633"/>
          </a:xfrm>
          <a:prstGeom prst="rect">
            <a:avLst/>
          </a:prstGeom>
          <a:ln>
            <a:solidFill>
              <a:schemeClr val="accent1"/>
            </a:solidFill>
          </a:ln>
        </p:spPr>
      </p:pic>
      <p:sp>
        <p:nvSpPr>
          <p:cNvPr id="8" name="Rounded Rectangular Callout 7"/>
          <p:cNvSpPr/>
          <p:nvPr/>
        </p:nvSpPr>
        <p:spPr>
          <a:xfrm>
            <a:off x="2560585" y="1977805"/>
            <a:ext cx="2348326" cy="476182"/>
          </a:xfrm>
          <a:prstGeom prst="wedgeRoundRectCallout">
            <a:avLst>
              <a:gd name="adj1" fmla="val -60719"/>
              <a:gd name="adj2" fmla="val -25138"/>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Then Add Comments</a:t>
            </a:r>
            <a:endParaRPr lang="en-US" dirty="0">
              <a:solidFill>
                <a:schemeClr val="bg1"/>
              </a:solidFill>
            </a:endParaRPr>
          </a:p>
        </p:txBody>
      </p:sp>
      <p:sp>
        <p:nvSpPr>
          <p:cNvPr id="10" name="Rounded Rectangular Callout 9"/>
          <p:cNvSpPr/>
          <p:nvPr/>
        </p:nvSpPr>
        <p:spPr>
          <a:xfrm>
            <a:off x="6781810" y="1982038"/>
            <a:ext cx="2209800" cy="426460"/>
          </a:xfrm>
          <a:prstGeom prst="wedgeRoundRectCallout">
            <a:avLst>
              <a:gd name="adj1" fmla="val -51673"/>
              <a:gd name="adj2" fmla="val -138531"/>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Click on Comments</a:t>
            </a:r>
            <a:endParaRPr lang="en-US" dirty="0">
              <a:solidFill>
                <a:schemeClr val="bg1"/>
              </a:solidFill>
            </a:endParaRPr>
          </a:p>
        </p:txBody>
      </p:sp>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316" y="2463402"/>
            <a:ext cx="5306165" cy="2286319"/>
          </a:xfrm>
          <a:prstGeom prst="rect">
            <a:avLst/>
          </a:prstGeom>
          <a:ln>
            <a:solidFill>
              <a:schemeClr val="accent1"/>
            </a:solidFill>
          </a:ln>
        </p:spPr>
      </p:pic>
      <p:sp>
        <p:nvSpPr>
          <p:cNvPr id="11" name="Rounded Rectangular Callout 10"/>
          <p:cNvSpPr/>
          <p:nvPr/>
        </p:nvSpPr>
        <p:spPr>
          <a:xfrm>
            <a:off x="4291496" y="4189789"/>
            <a:ext cx="2454100" cy="550376"/>
          </a:xfrm>
          <a:prstGeom prst="wedgeRoundRectCallout">
            <a:avLst>
              <a:gd name="adj1" fmla="val -106095"/>
              <a:gd name="adj2" fmla="val 40660"/>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Who the comment will be addressed to.</a:t>
            </a:r>
            <a:endParaRPr lang="en-US" dirty="0">
              <a:solidFill>
                <a:schemeClr val="bg1"/>
              </a:solidFill>
            </a:endParaRPr>
          </a:p>
        </p:txBody>
      </p:sp>
      <p:pic>
        <p:nvPicPr>
          <p:cNvPr id="12" name="Picture 1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9316" y="4885405"/>
            <a:ext cx="3829595" cy="780872"/>
          </a:xfrm>
          <a:prstGeom prst="rect">
            <a:avLst/>
          </a:prstGeom>
          <a:ln>
            <a:solidFill>
              <a:schemeClr val="accent1"/>
            </a:solidFill>
          </a:ln>
        </p:spPr>
      </p:pic>
      <p:sp>
        <p:nvSpPr>
          <p:cNvPr id="13" name="Rounded Rectangular Callout 12"/>
          <p:cNvSpPr/>
          <p:nvPr/>
        </p:nvSpPr>
        <p:spPr>
          <a:xfrm>
            <a:off x="5690926" y="5090313"/>
            <a:ext cx="2454100" cy="550376"/>
          </a:xfrm>
          <a:prstGeom prst="wedgeRoundRectCallout">
            <a:avLst>
              <a:gd name="adj1" fmla="val -90970"/>
              <a:gd name="adj2" fmla="val 37370"/>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Search for the Accounts Payable user</a:t>
            </a:r>
            <a:endParaRPr lang="en-US" dirty="0">
              <a:solidFill>
                <a:schemeClr val="bg1"/>
              </a:solidFill>
            </a:endParaRPr>
          </a:p>
        </p:txBody>
      </p:sp>
      <p:pic>
        <p:nvPicPr>
          <p:cNvPr id="14" name="Picture 13"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852" y="5785929"/>
            <a:ext cx="7553964" cy="810669"/>
          </a:xfrm>
          <a:prstGeom prst="rect">
            <a:avLst/>
          </a:prstGeom>
          <a:ln>
            <a:solidFill>
              <a:schemeClr val="accent1"/>
            </a:solidFill>
          </a:ln>
        </p:spPr>
      </p:pic>
      <p:sp>
        <p:nvSpPr>
          <p:cNvPr id="15" name="Rounded Rectangle 14"/>
          <p:cNvSpPr/>
          <p:nvPr/>
        </p:nvSpPr>
        <p:spPr>
          <a:xfrm>
            <a:off x="7620000" y="6263800"/>
            <a:ext cx="470403" cy="298511"/>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0519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382245"/>
            <a:ext cx="5315692" cy="2200582"/>
          </a:xfrm>
          <a:prstGeom prst="rect">
            <a:avLst/>
          </a:prstGeom>
          <a:ln>
            <a:solidFill>
              <a:schemeClr val="accent1"/>
            </a:solidFill>
          </a:ln>
        </p:spPr>
      </p:pic>
      <p:sp>
        <p:nvSpPr>
          <p:cNvPr id="2" name="Title 1"/>
          <p:cNvSpPr>
            <a:spLocks noGrp="1"/>
          </p:cNvSpPr>
          <p:nvPr>
            <p:ph type="title"/>
          </p:nvPr>
        </p:nvSpPr>
        <p:spPr/>
        <p:txBody>
          <a:bodyPr>
            <a:noAutofit/>
          </a:bodyPr>
          <a:lstStyle/>
          <a:p>
            <a:r>
              <a:rPr lang="en-US" sz="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Uploading an Invoice</a:t>
            </a:r>
            <a:endParaRPr lang="en-US" sz="3800" dirty="0"/>
          </a:p>
        </p:txBody>
      </p:sp>
      <p:sp>
        <p:nvSpPr>
          <p:cNvPr id="4" name="Content Placeholder 3"/>
          <p:cNvSpPr>
            <a:spLocks noGrp="1"/>
          </p:cNvSpPr>
          <p:nvPr>
            <p:ph idx="1"/>
          </p:nvPr>
        </p:nvSpPr>
        <p:spPr>
          <a:xfrm>
            <a:off x="381000" y="1295400"/>
            <a:ext cx="8229600" cy="5060961"/>
          </a:xfrm>
        </p:spPr>
        <p:txBody>
          <a:bodyPr>
            <a:normAutofit/>
          </a:bodyPr>
          <a:lstStyle/>
          <a:p>
            <a:pPr marL="0" indent="0">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24EAA37F-1758-4970-9CA4-9D84059809DC}" type="slidenum">
              <a:rPr lang="en-US" smtClean="0"/>
              <a:t>28</a:t>
            </a:fld>
            <a:endParaRPr lang="en-US" dirty="0"/>
          </a:p>
        </p:txBody>
      </p:sp>
      <p:cxnSp>
        <p:nvCxnSpPr>
          <p:cNvPr id="6" name="Straight Connector 5"/>
          <p:cNvCxnSpPr/>
          <p:nvPr/>
        </p:nvCxnSpPr>
        <p:spPr>
          <a:xfrm>
            <a:off x="1981200" y="1219200"/>
            <a:ext cx="5181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descr="http://www.thesportsbank.net/core/wp-content/uploads/2010/09/UTEP-logo.jpg"/>
          <p:cNvPicPr>
            <a:picLocks noChangeAspect="1" noChangeArrowheads="1"/>
          </p:cNvPicPr>
          <p:nvPr/>
        </p:nvPicPr>
        <p:blipFill>
          <a:blip r:embed="rId4" cstate="print"/>
          <a:srcRect/>
          <a:stretch>
            <a:fillRect/>
          </a:stretch>
        </p:blipFill>
        <p:spPr bwMode="auto">
          <a:xfrm>
            <a:off x="8229611" y="152409"/>
            <a:ext cx="761999" cy="586153"/>
          </a:xfrm>
          <a:prstGeom prst="rect">
            <a:avLst/>
          </a:prstGeom>
          <a:noFill/>
        </p:spPr>
      </p:pic>
      <p:sp>
        <p:nvSpPr>
          <p:cNvPr id="8" name="Rounded Rectangular Callout 7"/>
          <p:cNvSpPr/>
          <p:nvPr/>
        </p:nvSpPr>
        <p:spPr>
          <a:xfrm>
            <a:off x="4204874" y="3106645"/>
            <a:ext cx="2348326" cy="476182"/>
          </a:xfrm>
          <a:prstGeom prst="wedgeRoundRectCallout">
            <a:avLst>
              <a:gd name="adj1" fmla="val -87706"/>
              <a:gd name="adj2" fmla="val 26196"/>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Add your comment</a:t>
            </a:r>
            <a:endParaRPr lang="en-US" dirty="0">
              <a:solidFill>
                <a:schemeClr val="bg1"/>
              </a:solidFill>
            </a:endParaRPr>
          </a:p>
        </p:txBody>
      </p:sp>
      <p:sp>
        <p:nvSpPr>
          <p:cNvPr id="10" name="Rounded Rectangular Callout 9"/>
          <p:cNvSpPr/>
          <p:nvPr/>
        </p:nvSpPr>
        <p:spPr>
          <a:xfrm>
            <a:off x="6705600" y="5105400"/>
            <a:ext cx="2209800" cy="1219200"/>
          </a:xfrm>
          <a:prstGeom prst="wedgeRoundRectCallout">
            <a:avLst>
              <a:gd name="adj1" fmla="val -101656"/>
              <a:gd name="adj2" fmla="val -72442"/>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dirty="0" smtClean="0">
                <a:solidFill>
                  <a:schemeClr val="bg1"/>
                </a:solidFill>
              </a:rPr>
              <a:t>Browse for your invoice file, select it. and then Add Comment.</a:t>
            </a:r>
            <a:endParaRPr lang="en-US" dirty="0">
              <a:solidFill>
                <a:schemeClr val="bg1"/>
              </a:solidFill>
            </a:endParaRPr>
          </a:p>
        </p:txBody>
      </p:sp>
      <p:pic>
        <p:nvPicPr>
          <p:cNvPr id="16" name="Picture 1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3758552"/>
            <a:ext cx="4277402" cy="1672305"/>
          </a:xfrm>
          <a:prstGeom prst="rect">
            <a:avLst/>
          </a:prstGeom>
          <a:ln>
            <a:solidFill>
              <a:schemeClr val="accent1"/>
            </a:solidFill>
          </a:ln>
        </p:spPr>
      </p:pic>
    </p:spTree>
    <p:extLst>
      <p:ext uri="{BB962C8B-B14F-4D97-AF65-F5344CB8AC3E}">
        <p14:creationId xmlns:p14="http://schemas.microsoft.com/office/powerpoint/2010/main" val="18327238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UTEP HUB PROGRAM</a:t>
            </a:r>
            <a:endParaRPr lang="en-US" dirty="0"/>
          </a:p>
        </p:txBody>
      </p:sp>
      <p:sp>
        <p:nvSpPr>
          <p:cNvPr id="248" name="Slide Number Placeholder 247"/>
          <p:cNvSpPr>
            <a:spLocks noGrp="1"/>
          </p:cNvSpPr>
          <p:nvPr>
            <p:ph type="sldNum" sz="quarter" idx="12"/>
          </p:nvPr>
        </p:nvSpPr>
        <p:spPr/>
        <p:txBody>
          <a:bodyPr/>
          <a:lstStyle/>
          <a:p>
            <a:fld id="{24EAA37F-1758-4970-9CA4-9D84059809DC}" type="slidenum">
              <a:rPr lang="en-US" smtClean="0"/>
              <a:t>29</a:t>
            </a:fld>
            <a:endParaRPr lang="en-US" dirty="0"/>
          </a:p>
        </p:txBody>
      </p:sp>
      <p:cxnSp>
        <p:nvCxnSpPr>
          <p:cNvPr id="4" name="Straight Connector 3"/>
          <p:cNvCxnSpPr/>
          <p:nvPr/>
        </p:nvCxnSpPr>
        <p:spPr>
          <a:xfrm>
            <a:off x="1905000" y="11430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0" name="Picture 2" descr="http://www.thesportsbank.net/core/wp-content/uploads/2010/09/UTEP-logo.jpg"/>
          <p:cNvPicPr>
            <a:picLocks noChangeAspect="1" noChangeArrowheads="1"/>
          </p:cNvPicPr>
          <p:nvPr/>
        </p:nvPicPr>
        <p:blipFill>
          <a:blip r:embed="rId3" cstate="print"/>
          <a:srcRect/>
          <a:stretch>
            <a:fillRect/>
          </a:stretch>
        </p:blipFill>
        <p:spPr bwMode="auto">
          <a:xfrm>
            <a:off x="8229611" y="152409"/>
            <a:ext cx="761999" cy="586153"/>
          </a:xfrm>
          <a:prstGeom prst="rect">
            <a:avLst/>
          </a:prstGeom>
          <a:noFill/>
        </p:spPr>
      </p:pic>
      <p:sp>
        <p:nvSpPr>
          <p:cNvPr id="3" name="Content Placeholder 2"/>
          <p:cNvSpPr>
            <a:spLocks noGrp="1"/>
          </p:cNvSpPr>
          <p:nvPr>
            <p:ph idx="1"/>
          </p:nvPr>
        </p:nvSpPr>
        <p:spPr>
          <a:xfrm>
            <a:off x="457200" y="1600199"/>
            <a:ext cx="8229600" cy="4756161"/>
          </a:xfrm>
        </p:spPr>
        <p:txBody>
          <a:bodyPr>
            <a:normAutofit fontScale="85000" lnSpcReduction="20000"/>
          </a:bodyPr>
          <a:lstStyle/>
          <a:p>
            <a:r>
              <a:rPr lang="en-US" dirty="0"/>
              <a:t>The goal of the HUB Program is to promote participation of HUB businesses in procurement and contracting opportunities with UTEP. </a:t>
            </a:r>
          </a:p>
          <a:p>
            <a:r>
              <a:rPr lang="en-US" dirty="0"/>
              <a:t>HUBs include:</a:t>
            </a:r>
          </a:p>
          <a:p>
            <a:pPr lvl="1"/>
            <a:r>
              <a:rPr lang="en-US" dirty="0"/>
              <a:t>Minority-owned businesses</a:t>
            </a:r>
          </a:p>
          <a:p>
            <a:pPr lvl="1"/>
            <a:r>
              <a:rPr lang="en-US" dirty="0"/>
              <a:t>Woman-owned businesses</a:t>
            </a:r>
          </a:p>
          <a:p>
            <a:pPr lvl="1"/>
            <a:r>
              <a:rPr lang="en-US" dirty="0"/>
              <a:t>Service-Disabled Veteran - owned businesses</a:t>
            </a:r>
          </a:p>
          <a:p>
            <a:r>
              <a:rPr lang="en-US" dirty="0"/>
              <a:t>Departments should make a sincere, good-faith effort to purchase from HUB vendors whenever possible. </a:t>
            </a:r>
          </a:p>
          <a:p>
            <a:r>
              <a:rPr lang="en-US" dirty="0"/>
              <a:t>Contact your Purchasing office Buyer or the HUB Program Administrator for any HUB related questions or inquiries.</a:t>
            </a:r>
          </a:p>
        </p:txBody>
      </p:sp>
    </p:spTree>
    <p:extLst>
      <p:ext uri="{BB962C8B-B14F-4D97-AF65-F5344CB8AC3E}">
        <p14:creationId xmlns:p14="http://schemas.microsoft.com/office/powerpoint/2010/main" val="165340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8"/>
            <a:ext cx="7772411" cy="838191"/>
          </a:xfrm>
        </p:spPr>
        <p:txBody>
          <a:bodyPr>
            <a:normAutofit/>
          </a:bodyPr>
          <a:lstStyle/>
          <a:p>
            <a:r>
              <a:rPr lang="en-US" sz="3200" dirty="0" smtClean="0"/>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Purchase-to-Payment Processes</a:t>
            </a:r>
            <a:r>
              <a:rPr lang="en-US" dirty="0" smtClean="0"/>
              <a:t> </a:t>
            </a:r>
            <a:endParaRPr lang="en-US" dirty="0"/>
          </a:p>
        </p:txBody>
      </p:sp>
      <p:sp>
        <p:nvSpPr>
          <p:cNvPr id="2" name="Content Placeholder 1"/>
          <p:cNvSpPr>
            <a:spLocks noGrp="1"/>
          </p:cNvSpPr>
          <p:nvPr>
            <p:ph idx="1"/>
          </p:nvPr>
        </p:nvSpPr>
        <p:spPr>
          <a:xfrm>
            <a:off x="457200" y="1295401"/>
            <a:ext cx="8229600" cy="609600"/>
          </a:xfrm>
        </p:spPr>
        <p:txBody>
          <a:bodyPr>
            <a:noAutofit/>
          </a:bodyPr>
          <a:lstStyle/>
          <a:p>
            <a:pPr marL="0" indent="0" algn="ctr">
              <a:buNone/>
            </a:pPr>
            <a:r>
              <a:rPr lang="en-US" sz="1600" b="1" dirty="0" smtClean="0">
                <a:solidFill>
                  <a:srgbClr val="0070C0"/>
                </a:solidFill>
              </a:rPr>
              <a:t>Miner Mall is the university’s system of record for the procurement of goods and services. The majority of purchase-to-payment processes will be conducted in Miner Mall</a:t>
            </a:r>
            <a:endParaRPr lang="en-US" sz="1600" b="1" dirty="0">
              <a:solidFill>
                <a:srgbClr val="0070C0"/>
              </a:solidFill>
            </a:endParaRPr>
          </a:p>
        </p:txBody>
      </p:sp>
      <p:sp>
        <p:nvSpPr>
          <p:cNvPr id="8" name="Slide Number Placeholder 7"/>
          <p:cNvSpPr>
            <a:spLocks noGrp="1"/>
          </p:cNvSpPr>
          <p:nvPr>
            <p:ph type="sldNum" sz="quarter" idx="12"/>
          </p:nvPr>
        </p:nvSpPr>
        <p:spPr/>
        <p:txBody>
          <a:bodyPr/>
          <a:lstStyle/>
          <a:p>
            <a:fld id="{24EAA37F-1758-4970-9CA4-9D84059809DC}" type="slidenum">
              <a:rPr lang="en-US" smtClean="0"/>
              <a:t>3</a:t>
            </a:fld>
            <a:endParaRPr lang="en-US" dirty="0"/>
          </a:p>
        </p:txBody>
      </p:sp>
      <p:sp>
        <p:nvSpPr>
          <p:cNvPr id="5" name="Rounded Rectangle 4"/>
          <p:cNvSpPr/>
          <p:nvPr/>
        </p:nvSpPr>
        <p:spPr>
          <a:xfrm>
            <a:off x="609600" y="2133600"/>
            <a:ext cx="3124200" cy="1828800"/>
          </a:xfrm>
          <a:prstGeom prst="roundRect">
            <a:avLst>
              <a:gd name="adj" fmla="val 3086"/>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Rounded Rectangle 5"/>
          <p:cNvSpPr/>
          <p:nvPr/>
        </p:nvSpPr>
        <p:spPr>
          <a:xfrm>
            <a:off x="609600" y="2133600"/>
            <a:ext cx="3124200" cy="228600"/>
          </a:xfrm>
          <a:prstGeom prst="roundRect">
            <a:avLst>
              <a:gd name="adj" fmla="val 2345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t>Cart</a:t>
            </a:r>
            <a:endParaRPr lang="en-US" sz="1200" b="1" dirty="0"/>
          </a:p>
        </p:txBody>
      </p:sp>
      <p:pic>
        <p:nvPicPr>
          <p:cNvPr id="23554" name="Picture 2" descr="C:\Documents and Settings\jensbrown\My Documents\My Pictures\Microsoft Clip Organizer\00434828.png"/>
          <p:cNvPicPr>
            <a:picLocks noChangeAspect="1" noChangeArrowheads="1"/>
          </p:cNvPicPr>
          <p:nvPr/>
        </p:nvPicPr>
        <p:blipFill>
          <a:blip r:embed="rId3" cstate="print"/>
          <a:srcRect/>
          <a:stretch>
            <a:fillRect/>
          </a:stretch>
        </p:blipFill>
        <p:spPr bwMode="auto">
          <a:xfrm>
            <a:off x="2514600" y="2514600"/>
            <a:ext cx="685800" cy="685800"/>
          </a:xfrm>
          <a:prstGeom prst="rect">
            <a:avLst/>
          </a:prstGeom>
          <a:noFill/>
        </p:spPr>
      </p:pic>
      <p:pic>
        <p:nvPicPr>
          <p:cNvPr id="23555" name="Picture 3" descr="C:\Documents and Settings\jensbrown\My Documents\My Pictures\Microsoft Clip Organizer\00433864.png"/>
          <p:cNvPicPr>
            <a:picLocks noChangeAspect="1" noChangeArrowheads="1"/>
          </p:cNvPicPr>
          <p:nvPr/>
        </p:nvPicPr>
        <p:blipFill>
          <a:blip r:embed="rId4" cstate="print"/>
          <a:srcRect/>
          <a:stretch>
            <a:fillRect/>
          </a:stretch>
        </p:blipFill>
        <p:spPr bwMode="auto">
          <a:xfrm>
            <a:off x="762000" y="2590800"/>
            <a:ext cx="609600" cy="609600"/>
          </a:xfrm>
          <a:prstGeom prst="rect">
            <a:avLst/>
          </a:prstGeom>
          <a:noFill/>
        </p:spPr>
      </p:pic>
      <p:sp>
        <p:nvSpPr>
          <p:cNvPr id="9" name="Rounded Rectangle 8"/>
          <p:cNvSpPr/>
          <p:nvPr/>
        </p:nvSpPr>
        <p:spPr>
          <a:xfrm>
            <a:off x="3810000" y="2133600"/>
            <a:ext cx="2743200" cy="1828800"/>
          </a:xfrm>
          <a:prstGeom prst="roundRect">
            <a:avLst>
              <a:gd name="adj" fmla="val 3086"/>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Rounded Rectangle 9"/>
          <p:cNvSpPr/>
          <p:nvPr/>
        </p:nvSpPr>
        <p:spPr>
          <a:xfrm>
            <a:off x="3810000" y="2133600"/>
            <a:ext cx="2743200" cy="228600"/>
          </a:xfrm>
          <a:prstGeom prst="roundRect">
            <a:avLst>
              <a:gd name="adj" fmla="val 2345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t>Purchase Requisition</a:t>
            </a:r>
            <a:endParaRPr lang="en-US" sz="1200" b="1" dirty="0"/>
          </a:p>
        </p:txBody>
      </p:sp>
      <p:pic>
        <p:nvPicPr>
          <p:cNvPr id="23557" name="Picture 5" descr="C:\Documents and Settings\jensbrown\My Documents\My Pictures\Microsoft Clip Organizer\00431585.png"/>
          <p:cNvPicPr>
            <a:picLocks noChangeAspect="1" noChangeArrowheads="1"/>
          </p:cNvPicPr>
          <p:nvPr/>
        </p:nvPicPr>
        <p:blipFill>
          <a:blip r:embed="rId5" cstate="print"/>
          <a:srcRect/>
          <a:stretch>
            <a:fillRect/>
          </a:stretch>
        </p:blipFill>
        <p:spPr bwMode="auto">
          <a:xfrm>
            <a:off x="5340036" y="2411454"/>
            <a:ext cx="685800" cy="685800"/>
          </a:xfrm>
          <a:prstGeom prst="rect">
            <a:avLst/>
          </a:prstGeom>
          <a:noFill/>
        </p:spPr>
      </p:pic>
      <p:sp>
        <p:nvSpPr>
          <p:cNvPr id="14" name="Rounded Rectangle 13"/>
          <p:cNvSpPr/>
          <p:nvPr/>
        </p:nvSpPr>
        <p:spPr>
          <a:xfrm>
            <a:off x="6629400" y="2133600"/>
            <a:ext cx="2057400" cy="1828800"/>
          </a:xfrm>
          <a:prstGeom prst="roundRect">
            <a:avLst>
              <a:gd name="adj" fmla="val 3086"/>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5" name="Rounded Rectangle 14"/>
          <p:cNvSpPr/>
          <p:nvPr/>
        </p:nvSpPr>
        <p:spPr>
          <a:xfrm>
            <a:off x="6629400" y="2133600"/>
            <a:ext cx="2057400" cy="228600"/>
          </a:xfrm>
          <a:prstGeom prst="roundRect">
            <a:avLst>
              <a:gd name="adj" fmla="val 2345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t>Purchase Order</a:t>
            </a:r>
            <a:endParaRPr lang="en-US" sz="1200" b="1" dirty="0"/>
          </a:p>
        </p:txBody>
      </p:sp>
      <p:sp>
        <p:nvSpPr>
          <p:cNvPr id="16" name="Rounded Rectangle 15"/>
          <p:cNvSpPr/>
          <p:nvPr/>
        </p:nvSpPr>
        <p:spPr>
          <a:xfrm>
            <a:off x="609600" y="4038600"/>
            <a:ext cx="2286000" cy="1828800"/>
          </a:xfrm>
          <a:prstGeom prst="roundRect">
            <a:avLst>
              <a:gd name="adj" fmla="val 3086"/>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7" name="Rounded Rectangle 16"/>
          <p:cNvSpPr/>
          <p:nvPr/>
        </p:nvSpPr>
        <p:spPr>
          <a:xfrm>
            <a:off x="609600" y="4038600"/>
            <a:ext cx="2286000" cy="228600"/>
          </a:xfrm>
          <a:prstGeom prst="roundRect">
            <a:avLst>
              <a:gd name="adj" fmla="val 2345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t>Receiving</a:t>
            </a:r>
            <a:endParaRPr lang="en-US" sz="1200" b="1" dirty="0"/>
          </a:p>
        </p:txBody>
      </p:sp>
      <p:sp>
        <p:nvSpPr>
          <p:cNvPr id="18" name="Rounded Rectangle 17"/>
          <p:cNvSpPr/>
          <p:nvPr/>
        </p:nvSpPr>
        <p:spPr>
          <a:xfrm>
            <a:off x="2971800" y="4038600"/>
            <a:ext cx="2133600" cy="1828800"/>
          </a:xfrm>
          <a:prstGeom prst="roundRect">
            <a:avLst>
              <a:gd name="adj" fmla="val 3086"/>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9" name="Rounded Rectangle 18"/>
          <p:cNvSpPr/>
          <p:nvPr/>
        </p:nvSpPr>
        <p:spPr>
          <a:xfrm>
            <a:off x="2971800" y="4038600"/>
            <a:ext cx="2133600" cy="228600"/>
          </a:xfrm>
          <a:prstGeom prst="roundRect">
            <a:avLst>
              <a:gd name="adj" fmla="val 2345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t>Invoice Entry</a:t>
            </a:r>
            <a:endParaRPr lang="en-US" sz="1200" b="1" dirty="0"/>
          </a:p>
        </p:txBody>
      </p:sp>
      <p:sp>
        <p:nvSpPr>
          <p:cNvPr id="20" name="Rounded Rectangle 19"/>
          <p:cNvSpPr/>
          <p:nvPr/>
        </p:nvSpPr>
        <p:spPr>
          <a:xfrm>
            <a:off x="5181600" y="4038600"/>
            <a:ext cx="1219200" cy="1828800"/>
          </a:xfrm>
          <a:prstGeom prst="roundRect">
            <a:avLst>
              <a:gd name="adj" fmla="val 3086"/>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1" name="Rounded Rectangle 20"/>
          <p:cNvSpPr/>
          <p:nvPr/>
        </p:nvSpPr>
        <p:spPr>
          <a:xfrm>
            <a:off x="5181600" y="4038600"/>
            <a:ext cx="1219200" cy="228600"/>
          </a:xfrm>
          <a:prstGeom prst="roundRect">
            <a:avLst>
              <a:gd name="adj" fmla="val 2345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t>Matching</a:t>
            </a:r>
            <a:endParaRPr lang="en-US" sz="1200" b="1" dirty="0"/>
          </a:p>
        </p:txBody>
      </p:sp>
      <p:sp>
        <p:nvSpPr>
          <p:cNvPr id="22" name="Rounded Rectangle 21"/>
          <p:cNvSpPr/>
          <p:nvPr/>
        </p:nvSpPr>
        <p:spPr>
          <a:xfrm>
            <a:off x="6477000" y="4038600"/>
            <a:ext cx="2209800" cy="1828800"/>
          </a:xfrm>
          <a:prstGeom prst="roundRect">
            <a:avLst>
              <a:gd name="adj" fmla="val 3086"/>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3" name="Rounded Rectangle 22"/>
          <p:cNvSpPr/>
          <p:nvPr/>
        </p:nvSpPr>
        <p:spPr>
          <a:xfrm>
            <a:off x="6477000" y="4038600"/>
            <a:ext cx="2209800" cy="228600"/>
          </a:xfrm>
          <a:prstGeom prst="roundRect">
            <a:avLst>
              <a:gd name="adj" fmla="val 2345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t>Payment Status</a:t>
            </a:r>
            <a:endParaRPr lang="en-US" sz="1200" b="1" dirty="0"/>
          </a:p>
        </p:txBody>
      </p:sp>
      <p:pic>
        <p:nvPicPr>
          <p:cNvPr id="23559" name="Picture 7" descr="C:\Documents and Settings\jensbrown\My Documents\My Pictures\Microsoft Clip Organizer\00433884.png"/>
          <p:cNvPicPr>
            <a:picLocks noChangeAspect="1" noChangeArrowheads="1"/>
          </p:cNvPicPr>
          <p:nvPr/>
        </p:nvPicPr>
        <p:blipFill>
          <a:blip r:embed="rId6" cstate="print"/>
          <a:srcRect/>
          <a:stretch>
            <a:fillRect/>
          </a:stretch>
        </p:blipFill>
        <p:spPr bwMode="auto">
          <a:xfrm>
            <a:off x="3048000" y="4495800"/>
            <a:ext cx="609600" cy="609600"/>
          </a:xfrm>
          <a:prstGeom prst="rect">
            <a:avLst/>
          </a:prstGeom>
          <a:noFill/>
        </p:spPr>
      </p:pic>
      <p:pic>
        <p:nvPicPr>
          <p:cNvPr id="23562" name="Picture 10" descr="C:\Documents and Settings\jensbrown\My Documents\My Pictures\Microsoft Clip Organizer\00431603.png"/>
          <p:cNvPicPr>
            <a:picLocks noChangeAspect="1" noChangeArrowheads="1"/>
          </p:cNvPicPr>
          <p:nvPr/>
        </p:nvPicPr>
        <p:blipFill>
          <a:blip r:embed="rId7" cstate="print"/>
          <a:srcRect/>
          <a:stretch>
            <a:fillRect/>
          </a:stretch>
        </p:blipFill>
        <p:spPr bwMode="auto">
          <a:xfrm>
            <a:off x="7086600" y="4343400"/>
            <a:ext cx="762000" cy="762000"/>
          </a:xfrm>
          <a:prstGeom prst="rect">
            <a:avLst/>
          </a:prstGeom>
          <a:noFill/>
        </p:spPr>
      </p:pic>
      <p:pic>
        <p:nvPicPr>
          <p:cNvPr id="23563" name="Picture 11" descr="C:\Documents and Settings\jensbrown\My Documents\My Pictures\Microsoft Clip Organizer\00434820.png"/>
          <p:cNvPicPr>
            <a:picLocks noChangeAspect="1" noChangeArrowheads="1"/>
          </p:cNvPicPr>
          <p:nvPr/>
        </p:nvPicPr>
        <p:blipFill>
          <a:blip r:embed="rId8" cstate="print"/>
          <a:srcRect/>
          <a:stretch>
            <a:fillRect/>
          </a:stretch>
        </p:blipFill>
        <p:spPr bwMode="auto">
          <a:xfrm>
            <a:off x="685800" y="4343400"/>
            <a:ext cx="762000" cy="762000"/>
          </a:xfrm>
          <a:prstGeom prst="rect">
            <a:avLst/>
          </a:prstGeom>
          <a:noFill/>
        </p:spPr>
      </p:pic>
      <p:pic>
        <p:nvPicPr>
          <p:cNvPr id="23558" name="Picture 6" descr="C:\Documents and Settings\jensbrown\My Documents\My Pictures\Microsoft Clip Organizer\00434807.png"/>
          <p:cNvPicPr>
            <a:picLocks noChangeAspect="1" noChangeArrowheads="1"/>
          </p:cNvPicPr>
          <p:nvPr/>
        </p:nvPicPr>
        <p:blipFill>
          <a:blip r:embed="rId9" cstate="print"/>
          <a:srcRect/>
          <a:stretch>
            <a:fillRect/>
          </a:stretch>
        </p:blipFill>
        <p:spPr bwMode="auto">
          <a:xfrm>
            <a:off x="7086600" y="2590800"/>
            <a:ext cx="685800" cy="685800"/>
          </a:xfrm>
          <a:prstGeom prst="rect">
            <a:avLst/>
          </a:prstGeom>
          <a:noFill/>
        </p:spPr>
      </p:pic>
      <p:pic>
        <p:nvPicPr>
          <p:cNvPr id="30" name="Picture 5" descr="C:\Documents and Settings\jensbrown\My Documents\My Pictures\Microsoft Clip Organizer\00431585.png"/>
          <p:cNvPicPr>
            <a:picLocks noChangeAspect="1" noChangeArrowheads="1"/>
          </p:cNvPicPr>
          <p:nvPr/>
        </p:nvPicPr>
        <p:blipFill>
          <a:blip r:embed="rId5" cstate="print"/>
          <a:srcRect/>
          <a:stretch>
            <a:fillRect/>
          </a:stretch>
        </p:blipFill>
        <p:spPr bwMode="auto">
          <a:xfrm>
            <a:off x="1905000" y="4419600"/>
            <a:ext cx="685800" cy="685800"/>
          </a:xfrm>
          <a:prstGeom prst="rect">
            <a:avLst/>
          </a:prstGeom>
          <a:noFill/>
        </p:spPr>
      </p:pic>
      <p:sp>
        <p:nvSpPr>
          <p:cNvPr id="32" name="TextBox 31"/>
          <p:cNvSpPr txBox="1"/>
          <p:nvPr/>
        </p:nvSpPr>
        <p:spPr>
          <a:xfrm>
            <a:off x="685800" y="3239137"/>
            <a:ext cx="1752600" cy="754053"/>
          </a:xfrm>
          <a:prstGeom prst="rect">
            <a:avLst/>
          </a:prstGeom>
          <a:noFill/>
        </p:spPr>
        <p:txBody>
          <a:bodyPr wrap="square" rtlCol="0">
            <a:spAutoFit/>
          </a:bodyPr>
          <a:lstStyle/>
          <a:p>
            <a:r>
              <a:rPr lang="en-US" sz="1100" b="1" dirty="0" smtClean="0"/>
              <a:t>Shopping</a:t>
            </a:r>
          </a:p>
          <a:p>
            <a:pPr marL="63500" indent="-63500">
              <a:buFont typeface="Arial" pitchFamily="34" charset="0"/>
              <a:buChar char="•"/>
            </a:pPr>
            <a:r>
              <a:rPr lang="en-US" sz="800" dirty="0" smtClean="0"/>
              <a:t>Hosted Catalog</a:t>
            </a:r>
          </a:p>
          <a:p>
            <a:pPr marL="63500" indent="-63500">
              <a:buFont typeface="Arial" pitchFamily="34" charset="0"/>
              <a:buChar char="•"/>
            </a:pPr>
            <a:r>
              <a:rPr lang="en-US" sz="800" dirty="0" smtClean="0"/>
              <a:t>Punchout  Catalog</a:t>
            </a:r>
          </a:p>
          <a:p>
            <a:pPr marL="63500" indent="-63500">
              <a:buFont typeface="Arial" pitchFamily="34" charset="0"/>
              <a:buChar char="•"/>
            </a:pPr>
            <a:r>
              <a:rPr lang="en-US" sz="800" dirty="0" smtClean="0"/>
              <a:t>Forms &amp; Spec. Request</a:t>
            </a:r>
          </a:p>
          <a:p>
            <a:pPr marL="63500" indent="-63500">
              <a:buFont typeface="Arial" pitchFamily="34" charset="0"/>
              <a:buChar char="•"/>
            </a:pPr>
            <a:r>
              <a:rPr lang="en-US" sz="800" dirty="0" smtClean="0"/>
              <a:t>Enabled Contracts</a:t>
            </a:r>
            <a:endParaRPr lang="en-US" sz="1000" dirty="0" smtClean="0"/>
          </a:p>
        </p:txBody>
      </p:sp>
      <p:sp>
        <p:nvSpPr>
          <p:cNvPr id="33" name="TextBox 32"/>
          <p:cNvSpPr txBox="1"/>
          <p:nvPr/>
        </p:nvSpPr>
        <p:spPr>
          <a:xfrm>
            <a:off x="2362200" y="3239140"/>
            <a:ext cx="1371600" cy="723275"/>
          </a:xfrm>
          <a:prstGeom prst="rect">
            <a:avLst/>
          </a:prstGeom>
          <a:noFill/>
        </p:spPr>
        <p:txBody>
          <a:bodyPr wrap="square" rtlCol="0">
            <a:spAutoFit/>
          </a:bodyPr>
          <a:lstStyle/>
          <a:p>
            <a:r>
              <a:rPr lang="en-US" sz="1100" b="1" dirty="0" smtClean="0"/>
              <a:t>PR Creator</a:t>
            </a:r>
          </a:p>
          <a:p>
            <a:pPr marL="63500" indent="-63500">
              <a:buFont typeface="Arial" pitchFamily="34" charset="0"/>
              <a:buChar char="•"/>
            </a:pPr>
            <a:r>
              <a:rPr lang="en-US" sz="1000" dirty="0" smtClean="0"/>
              <a:t>Enters accounts, chart field and shipping.</a:t>
            </a:r>
          </a:p>
        </p:txBody>
      </p:sp>
      <p:sp>
        <p:nvSpPr>
          <p:cNvPr id="34" name="TextBox 33"/>
          <p:cNvSpPr txBox="1"/>
          <p:nvPr/>
        </p:nvSpPr>
        <p:spPr>
          <a:xfrm>
            <a:off x="3886200" y="3239132"/>
            <a:ext cx="1371600" cy="877163"/>
          </a:xfrm>
          <a:prstGeom prst="rect">
            <a:avLst/>
          </a:prstGeom>
          <a:noFill/>
        </p:spPr>
        <p:txBody>
          <a:bodyPr wrap="square" rtlCol="0">
            <a:spAutoFit/>
          </a:bodyPr>
          <a:lstStyle/>
          <a:p>
            <a:r>
              <a:rPr lang="en-US" sz="1100" b="1" dirty="0" smtClean="0"/>
              <a:t>Approval(s)</a:t>
            </a:r>
          </a:p>
          <a:p>
            <a:pPr marL="63500" indent="-63500">
              <a:buFont typeface="Arial" pitchFamily="34" charset="0"/>
              <a:buChar char="•"/>
            </a:pPr>
            <a:r>
              <a:rPr lang="en-US" sz="1000" dirty="0" smtClean="0"/>
              <a:t>Dept $</a:t>
            </a:r>
          </a:p>
          <a:p>
            <a:pPr marL="63500" indent="-63500">
              <a:buFont typeface="Arial" pitchFamily="34" charset="0"/>
              <a:buChar char="•"/>
            </a:pPr>
            <a:r>
              <a:rPr lang="en-US" sz="1000" dirty="0" smtClean="0"/>
              <a:t>Optional EH&amp;S, IT, Other</a:t>
            </a:r>
          </a:p>
          <a:p>
            <a:pPr marL="63500" indent="-63500">
              <a:buFont typeface="Arial" pitchFamily="34" charset="0"/>
              <a:buChar char="•"/>
            </a:pPr>
            <a:r>
              <a:rPr lang="en-US" sz="1000" dirty="0" smtClean="0"/>
              <a:t>.</a:t>
            </a:r>
          </a:p>
        </p:txBody>
      </p:sp>
      <p:sp>
        <p:nvSpPr>
          <p:cNvPr id="35" name="TextBox 34"/>
          <p:cNvSpPr txBox="1"/>
          <p:nvPr/>
        </p:nvSpPr>
        <p:spPr>
          <a:xfrm>
            <a:off x="5269494" y="3106087"/>
            <a:ext cx="1371600" cy="877163"/>
          </a:xfrm>
          <a:prstGeom prst="rect">
            <a:avLst/>
          </a:prstGeom>
          <a:noFill/>
        </p:spPr>
        <p:txBody>
          <a:bodyPr wrap="square" rtlCol="0">
            <a:spAutoFit/>
          </a:bodyPr>
          <a:lstStyle/>
          <a:p>
            <a:r>
              <a:rPr lang="en-US" sz="1100" b="1" dirty="0" smtClean="0"/>
              <a:t>Purchasing</a:t>
            </a:r>
          </a:p>
          <a:p>
            <a:pPr marL="63500" indent="-63500">
              <a:buFont typeface="Arial" pitchFamily="34" charset="0"/>
              <a:buChar char="•"/>
            </a:pPr>
            <a:r>
              <a:rPr lang="en-US" sz="1000" dirty="0" smtClean="0"/>
              <a:t>Review Non-Catalog items</a:t>
            </a:r>
          </a:p>
          <a:p>
            <a:pPr marL="63500" indent="-63500">
              <a:buFont typeface="Arial" pitchFamily="34" charset="0"/>
              <a:buChar char="•"/>
            </a:pPr>
            <a:r>
              <a:rPr lang="en-US" sz="1000" dirty="0" smtClean="0"/>
              <a:t>High Dollar</a:t>
            </a:r>
          </a:p>
          <a:p>
            <a:pPr marL="63500" indent="-63500">
              <a:buFont typeface="Arial" pitchFamily="34" charset="0"/>
              <a:buChar char="•"/>
            </a:pPr>
            <a:r>
              <a:rPr lang="en-US" sz="1000" dirty="0" smtClean="0"/>
              <a:t>Contracts</a:t>
            </a:r>
          </a:p>
        </p:txBody>
      </p:sp>
      <p:sp>
        <p:nvSpPr>
          <p:cNvPr id="36" name="Right Arrow 35"/>
          <p:cNvSpPr/>
          <p:nvPr/>
        </p:nvSpPr>
        <p:spPr>
          <a:xfrm>
            <a:off x="1828800" y="2715768"/>
            <a:ext cx="609600" cy="4084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7" name="Right Arrow 36"/>
          <p:cNvSpPr/>
          <p:nvPr/>
        </p:nvSpPr>
        <p:spPr>
          <a:xfrm>
            <a:off x="4724400" y="2743202"/>
            <a:ext cx="609600" cy="4084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8" name="Right Arrow 37"/>
          <p:cNvSpPr/>
          <p:nvPr/>
        </p:nvSpPr>
        <p:spPr>
          <a:xfrm>
            <a:off x="3352800" y="2743202"/>
            <a:ext cx="609600" cy="4084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9" name="Right Arrow 38"/>
          <p:cNvSpPr/>
          <p:nvPr/>
        </p:nvSpPr>
        <p:spPr>
          <a:xfrm>
            <a:off x="6248400" y="2743202"/>
            <a:ext cx="609600" cy="4084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0" name="TextBox 39"/>
          <p:cNvSpPr txBox="1"/>
          <p:nvPr/>
        </p:nvSpPr>
        <p:spPr>
          <a:xfrm>
            <a:off x="609600" y="5105413"/>
            <a:ext cx="1143000" cy="569387"/>
          </a:xfrm>
          <a:prstGeom prst="rect">
            <a:avLst/>
          </a:prstGeom>
          <a:noFill/>
        </p:spPr>
        <p:txBody>
          <a:bodyPr wrap="square" rtlCol="0">
            <a:spAutoFit/>
          </a:bodyPr>
          <a:lstStyle/>
          <a:p>
            <a:r>
              <a:rPr lang="en-US" sz="1100" b="1" dirty="0" smtClean="0"/>
              <a:t>Central Rec.</a:t>
            </a:r>
          </a:p>
          <a:p>
            <a:pPr marL="63500" indent="-63500">
              <a:buFont typeface="Arial" pitchFamily="34" charset="0"/>
              <a:buChar char="•"/>
            </a:pPr>
            <a:r>
              <a:rPr lang="en-US" sz="1000" dirty="0" smtClean="0"/>
              <a:t>Unpacking</a:t>
            </a:r>
          </a:p>
          <a:p>
            <a:pPr marL="63500" indent="-63500">
              <a:buFont typeface="Arial" pitchFamily="34" charset="0"/>
              <a:buChar char="•"/>
            </a:pPr>
            <a:r>
              <a:rPr lang="en-US" sz="1000" dirty="0" smtClean="0"/>
              <a:t>Quality Checking</a:t>
            </a:r>
          </a:p>
        </p:txBody>
      </p:sp>
      <p:sp>
        <p:nvSpPr>
          <p:cNvPr id="41" name="TextBox 40"/>
          <p:cNvSpPr txBox="1"/>
          <p:nvPr/>
        </p:nvSpPr>
        <p:spPr>
          <a:xfrm>
            <a:off x="1828800" y="5105413"/>
            <a:ext cx="1143000" cy="569387"/>
          </a:xfrm>
          <a:prstGeom prst="rect">
            <a:avLst/>
          </a:prstGeom>
          <a:noFill/>
        </p:spPr>
        <p:txBody>
          <a:bodyPr wrap="square" rtlCol="0">
            <a:spAutoFit/>
          </a:bodyPr>
          <a:lstStyle/>
          <a:p>
            <a:r>
              <a:rPr lang="en-US" sz="1100" b="1" dirty="0" smtClean="0"/>
              <a:t>Delivery</a:t>
            </a:r>
          </a:p>
          <a:p>
            <a:pPr marL="63500" indent="-63500">
              <a:buFont typeface="Arial" pitchFamily="34" charset="0"/>
              <a:buChar char="•"/>
            </a:pPr>
            <a:r>
              <a:rPr lang="en-US" sz="1000" dirty="0" smtClean="0"/>
              <a:t>Desktop delivery to requestor</a:t>
            </a:r>
          </a:p>
        </p:txBody>
      </p:sp>
      <p:pic>
        <p:nvPicPr>
          <p:cNvPr id="23565" name="Picture 13" descr="C:\Documents and Settings\jensbrown\My Documents\My Pictures\Microsoft Clip Organizer\00432612.png"/>
          <p:cNvPicPr>
            <a:picLocks noChangeAspect="1" noChangeArrowheads="1"/>
          </p:cNvPicPr>
          <p:nvPr/>
        </p:nvPicPr>
        <p:blipFill>
          <a:blip r:embed="rId10" cstate="print"/>
          <a:srcRect/>
          <a:stretch>
            <a:fillRect/>
          </a:stretch>
        </p:blipFill>
        <p:spPr bwMode="auto">
          <a:xfrm>
            <a:off x="4114800" y="4419600"/>
            <a:ext cx="685800" cy="685800"/>
          </a:xfrm>
          <a:prstGeom prst="rect">
            <a:avLst/>
          </a:prstGeom>
          <a:noFill/>
        </p:spPr>
      </p:pic>
      <p:sp>
        <p:nvSpPr>
          <p:cNvPr id="43" name="TextBox 42"/>
          <p:cNvSpPr txBox="1"/>
          <p:nvPr/>
        </p:nvSpPr>
        <p:spPr>
          <a:xfrm>
            <a:off x="2971800" y="5105414"/>
            <a:ext cx="1371600" cy="723275"/>
          </a:xfrm>
          <a:prstGeom prst="rect">
            <a:avLst/>
          </a:prstGeom>
          <a:noFill/>
        </p:spPr>
        <p:txBody>
          <a:bodyPr wrap="square" rtlCol="0">
            <a:spAutoFit/>
          </a:bodyPr>
          <a:lstStyle/>
          <a:p>
            <a:r>
              <a:rPr lang="en-US" sz="1100" b="1" dirty="0" smtClean="0"/>
              <a:t>Invoice</a:t>
            </a:r>
          </a:p>
          <a:p>
            <a:pPr marL="63500" indent="-63500">
              <a:buFont typeface="Arial" pitchFamily="34" charset="0"/>
              <a:buChar char="•"/>
            </a:pPr>
            <a:r>
              <a:rPr lang="en-US" sz="1000" dirty="0" smtClean="0"/>
              <a:t>PO Invoice</a:t>
            </a:r>
          </a:p>
          <a:p>
            <a:pPr marL="63500" indent="-63500">
              <a:buFont typeface="Arial" pitchFamily="34" charset="0"/>
              <a:buChar char="•"/>
            </a:pPr>
            <a:r>
              <a:rPr lang="en-US" sz="1000" dirty="0" smtClean="0"/>
              <a:t>Non-PO Invoice</a:t>
            </a:r>
          </a:p>
          <a:p>
            <a:pPr marL="63500" indent="-63500">
              <a:buFont typeface="Arial" pitchFamily="34" charset="0"/>
              <a:buChar char="•"/>
            </a:pPr>
            <a:r>
              <a:rPr lang="en-US" sz="1000" dirty="0" smtClean="0"/>
              <a:t>Direct Voucher</a:t>
            </a:r>
          </a:p>
        </p:txBody>
      </p:sp>
      <p:pic>
        <p:nvPicPr>
          <p:cNvPr id="23566" name="Picture 14" descr="C:\Documents and Settings\jensbrown\My Documents\My Pictures\Microsoft Clip Organizer\00431615.png"/>
          <p:cNvPicPr>
            <a:picLocks noChangeAspect="1" noChangeArrowheads="1"/>
          </p:cNvPicPr>
          <p:nvPr/>
        </p:nvPicPr>
        <p:blipFill>
          <a:blip r:embed="rId11" cstate="print"/>
          <a:srcRect/>
          <a:stretch>
            <a:fillRect/>
          </a:stretch>
        </p:blipFill>
        <p:spPr bwMode="auto">
          <a:xfrm>
            <a:off x="3924300" y="2465834"/>
            <a:ext cx="685800" cy="685800"/>
          </a:xfrm>
          <a:prstGeom prst="rect">
            <a:avLst/>
          </a:prstGeom>
          <a:noFill/>
        </p:spPr>
      </p:pic>
      <p:sp>
        <p:nvSpPr>
          <p:cNvPr id="45" name="TextBox 44"/>
          <p:cNvSpPr txBox="1"/>
          <p:nvPr/>
        </p:nvSpPr>
        <p:spPr>
          <a:xfrm>
            <a:off x="4114800" y="5105414"/>
            <a:ext cx="1066800" cy="723275"/>
          </a:xfrm>
          <a:prstGeom prst="rect">
            <a:avLst/>
          </a:prstGeom>
          <a:noFill/>
        </p:spPr>
        <p:txBody>
          <a:bodyPr wrap="square" rtlCol="0">
            <a:spAutoFit/>
          </a:bodyPr>
          <a:lstStyle/>
          <a:p>
            <a:r>
              <a:rPr lang="en-US" sz="1100" b="1" dirty="0" smtClean="0"/>
              <a:t>Approval</a:t>
            </a:r>
          </a:p>
          <a:p>
            <a:pPr marL="63500" indent="-63500">
              <a:buFont typeface="Arial" pitchFamily="34" charset="0"/>
              <a:buChar char="•"/>
            </a:pPr>
            <a:r>
              <a:rPr lang="en-US" sz="1000" dirty="0" smtClean="0"/>
              <a:t>Non-PO Invoice Dept $ approval</a:t>
            </a:r>
          </a:p>
        </p:txBody>
      </p:sp>
      <p:sp>
        <p:nvSpPr>
          <p:cNvPr id="46" name="TextBox 45"/>
          <p:cNvSpPr txBox="1"/>
          <p:nvPr/>
        </p:nvSpPr>
        <p:spPr>
          <a:xfrm>
            <a:off x="5257800" y="5148590"/>
            <a:ext cx="1066800" cy="261610"/>
          </a:xfrm>
          <a:prstGeom prst="rect">
            <a:avLst/>
          </a:prstGeom>
          <a:noFill/>
        </p:spPr>
        <p:txBody>
          <a:bodyPr wrap="square" rtlCol="0">
            <a:spAutoFit/>
          </a:bodyPr>
          <a:lstStyle/>
          <a:p>
            <a:r>
              <a:rPr lang="en-US" sz="1100" b="1" dirty="0" smtClean="0"/>
              <a:t>3-way Match</a:t>
            </a:r>
          </a:p>
        </p:txBody>
      </p:sp>
      <p:sp>
        <p:nvSpPr>
          <p:cNvPr id="47" name="TextBox 46"/>
          <p:cNvSpPr txBox="1"/>
          <p:nvPr/>
        </p:nvSpPr>
        <p:spPr>
          <a:xfrm>
            <a:off x="6858000" y="3239140"/>
            <a:ext cx="1828800" cy="723275"/>
          </a:xfrm>
          <a:prstGeom prst="rect">
            <a:avLst/>
          </a:prstGeom>
          <a:noFill/>
        </p:spPr>
        <p:txBody>
          <a:bodyPr wrap="square" rtlCol="0">
            <a:spAutoFit/>
          </a:bodyPr>
          <a:lstStyle/>
          <a:p>
            <a:r>
              <a:rPr lang="en-US" sz="1100" b="1" dirty="0" smtClean="0"/>
              <a:t>Supplier</a:t>
            </a:r>
          </a:p>
          <a:p>
            <a:pPr marL="63500" indent="-63500">
              <a:buFont typeface="Arial" pitchFamily="34" charset="0"/>
              <a:buChar char="•"/>
            </a:pPr>
            <a:r>
              <a:rPr lang="en-US" sz="1000" dirty="0" smtClean="0"/>
              <a:t>Receives PO</a:t>
            </a:r>
          </a:p>
          <a:p>
            <a:pPr marL="63500" indent="-63500">
              <a:buFont typeface="Arial" pitchFamily="34" charset="0"/>
              <a:buChar char="•"/>
            </a:pPr>
            <a:r>
              <a:rPr lang="en-US" sz="1000" dirty="0" smtClean="0"/>
              <a:t>Acknowledges</a:t>
            </a:r>
          </a:p>
          <a:p>
            <a:pPr marL="63500" indent="-63500">
              <a:buFont typeface="Arial" pitchFamily="34" charset="0"/>
              <a:buChar char="•"/>
            </a:pPr>
            <a:r>
              <a:rPr lang="en-US" sz="1000" dirty="0" smtClean="0"/>
              <a:t>Fulfills Goods / Services</a:t>
            </a:r>
          </a:p>
        </p:txBody>
      </p:sp>
      <p:sp>
        <p:nvSpPr>
          <p:cNvPr id="48" name="Right Arrow 47"/>
          <p:cNvSpPr/>
          <p:nvPr/>
        </p:nvSpPr>
        <p:spPr>
          <a:xfrm>
            <a:off x="1600200" y="4572002"/>
            <a:ext cx="304800" cy="4084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9" name="Right Arrow 48"/>
          <p:cNvSpPr/>
          <p:nvPr/>
        </p:nvSpPr>
        <p:spPr>
          <a:xfrm>
            <a:off x="2667000" y="4572002"/>
            <a:ext cx="457200" cy="4084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0" name="Right Arrow 49"/>
          <p:cNvSpPr/>
          <p:nvPr/>
        </p:nvSpPr>
        <p:spPr>
          <a:xfrm>
            <a:off x="3733800" y="4572002"/>
            <a:ext cx="457200" cy="4084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1" name="Right Arrow 50"/>
          <p:cNvSpPr/>
          <p:nvPr/>
        </p:nvSpPr>
        <p:spPr>
          <a:xfrm>
            <a:off x="4800600" y="4572002"/>
            <a:ext cx="609600" cy="4084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2" name="Right Arrow 51"/>
          <p:cNvSpPr/>
          <p:nvPr/>
        </p:nvSpPr>
        <p:spPr>
          <a:xfrm>
            <a:off x="6248400" y="4572002"/>
            <a:ext cx="609600" cy="4084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3" name="TextBox 52"/>
          <p:cNvSpPr txBox="1"/>
          <p:nvPr/>
        </p:nvSpPr>
        <p:spPr>
          <a:xfrm>
            <a:off x="6629400" y="5105414"/>
            <a:ext cx="2057400" cy="723275"/>
          </a:xfrm>
          <a:prstGeom prst="rect">
            <a:avLst/>
          </a:prstGeom>
          <a:noFill/>
        </p:spPr>
        <p:txBody>
          <a:bodyPr wrap="square" rtlCol="0">
            <a:spAutoFit/>
          </a:bodyPr>
          <a:lstStyle/>
          <a:p>
            <a:r>
              <a:rPr lang="en-US" sz="1100" b="1" dirty="0" smtClean="0"/>
              <a:t>Payment</a:t>
            </a:r>
          </a:p>
          <a:p>
            <a:pPr marL="63500" indent="-63500">
              <a:buFont typeface="Arial" pitchFamily="34" charset="0"/>
              <a:buChar char="•"/>
            </a:pPr>
            <a:r>
              <a:rPr lang="en-US" sz="1000" dirty="0" smtClean="0"/>
              <a:t>PeopleSoft voucher payment</a:t>
            </a:r>
          </a:p>
          <a:p>
            <a:pPr marL="63500" indent="-63500">
              <a:buFont typeface="Arial" pitchFamily="34" charset="0"/>
              <a:buChar char="•"/>
            </a:pPr>
            <a:r>
              <a:rPr lang="en-US" sz="1000" dirty="0" smtClean="0"/>
              <a:t>Check or ACH to Supplier</a:t>
            </a:r>
          </a:p>
          <a:p>
            <a:endParaRPr lang="en-US" sz="1000" dirty="0" smtClean="0"/>
          </a:p>
        </p:txBody>
      </p:sp>
      <p:pic>
        <p:nvPicPr>
          <p:cNvPr id="23567" name="Picture 15" descr="C:\Documents and Settings\jensbrown\My Documents\My Pictures\Microsoft Clip Organizer\00432614.png"/>
          <p:cNvPicPr>
            <a:picLocks noChangeAspect="1" noChangeArrowheads="1"/>
          </p:cNvPicPr>
          <p:nvPr/>
        </p:nvPicPr>
        <p:blipFill>
          <a:blip r:embed="rId12" cstate="print"/>
          <a:srcRect/>
          <a:stretch>
            <a:fillRect/>
          </a:stretch>
        </p:blipFill>
        <p:spPr bwMode="auto">
          <a:xfrm>
            <a:off x="5486400" y="4495800"/>
            <a:ext cx="609600" cy="609600"/>
          </a:xfrm>
          <a:prstGeom prst="rect">
            <a:avLst/>
          </a:prstGeom>
          <a:noFill/>
        </p:spPr>
      </p:pic>
      <p:cxnSp>
        <p:nvCxnSpPr>
          <p:cNvPr id="54" name="Straight Connector 53"/>
          <p:cNvCxnSpPr/>
          <p:nvPr/>
        </p:nvCxnSpPr>
        <p:spPr>
          <a:xfrm>
            <a:off x="1981200" y="1143000"/>
            <a:ext cx="5181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5" name="Picture 2" descr="http://www.thesportsbank.net/core/wp-content/uploads/2010/09/UTEP-logo.jpg"/>
          <p:cNvPicPr>
            <a:picLocks noChangeAspect="1" noChangeArrowheads="1"/>
          </p:cNvPicPr>
          <p:nvPr/>
        </p:nvPicPr>
        <p:blipFill>
          <a:blip r:embed="rId13" cstate="print"/>
          <a:srcRect/>
          <a:stretch>
            <a:fillRect/>
          </a:stretch>
        </p:blipFill>
        <p:spPr bwMode="auto">
          <a:xfrm>
            <a:off x="8229611" y="152409"/>
            <a:ext cx="761999" cy="586153"/>
          </a:xfrm>
          <a:prstGeom prst="rect">
            <a:avLst/>
          </a:prstGeom>
          <a:noFill/>
        </p:spPr>
      </p:pic>
    </p:spTree>
    <p:extLst>
      <p:ext uri="{BB962C8B-B14F-4D97-AF65-F5344CB8AC3E}">
        <p14:creationId xmlns:p14="http://schemas.microsoft.com/office/powerpoint/2010/main" val="12654832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Procurement Card Program</a:t>
            </a:r>
            <a:endParaRPr lang="en-US" dirty="0"/>
          </a:p>
        </p:txBody>
      </p:sp>
      <p:sp>
        <p:nvSpPr>
          <p:cNvPr id="3" name="Content Placeholder 2"/>
          <p:cNvSpPr>
            <a:spLocks noGrp="1"/>
          </p:cNvSpPr>
          <p:nvPr>
            <p:ph idx="1"/>
          </p:nvPr>
        </p:nvSpPr>
        <p:spPr>
          <a:xfrm>
            <a:off x="457200" y="1600200"/>
            <a:ext cx="8229600" cy="4633924"/>
          </a:xfrm>
        </p:spPr>
        <p:txBody>
          <a:bodyPr>
            <a:normAutofit fontScale="92500"/>
          </a:bodyPr>
          <a:lstStyle/>
          <a:p>
            <a:r>
              <a:rPr lang="en-US" dirty="0"/>
              <a:t>The </a:t>
            </a:r>
            <a:r>
              <a:rPr lang="en-US" dirty="0" err="1"/>
              <a:t>ProCard</a:t>
            </a:r>
            <a:r>
              <a:rPr lang="en-US" dirty="0"/>
              <a:t> Program is designed to give departments a quick and efficient way in which to make small dollar purchases. </a:t>
            </a:r>
            <a:endParaRPr lang="en-US" dirty="0" smtClean="0"/>
          </a:p>
          <a:p>
            <a:r>
              <a:rPr lang="en-US" dirty="0" smtClean="0"/>
              <a:t>The </a:t>
            </a:r>
            <a:r>
              <a:rPr lang="en-US" dirty="0" err="1"/>
              <a:t>ProCard</a:t>
            </a:r>
            <a:r>
              <a:rPr lang="en-US" dirty="0"/>
              <a:t> is a Citibank MasterCard and is issued to an individual employee for </a:t>
            </a:r>
            <a:r>
              <a:rPr lang="en-US" dirty="0" smtClean="0"/>
              <a:t>UTEP business </a:t>
            </a:r>
            <a:r>
              <a:rPr lang="en-US" dirty="0"/>
              <a:t>purchases only</a:t>
            </a:r>
            <a:r>
              <a:rPr lang="en-US" dirty="0" smtClean="0"/>
              <a:t>.</a:t>
            </a:r>
          </a:p>
          <a:p>
            <a:r>
              <a:rPr lang="en-US" dirty="0" smtClean="0"/>
              <a:t>For more information regarding the </a:t>
            </a:r>
            <a:r>
              <a:rPr lang="en-US" dirty="0" err="1" smtClean="0"/>
              <a:t>procard</a:t>
            </a:r>
            <a:r>
              <a:rPr lang="en-US" dirty="0" smtClean="0"/>
              <a:t>, please visit the Purchasing and General Services website </a:t>
            </a:r>
            <a:r>
              <a:rPr lang="en-US" dirty="0">
                <a:hlinkClick r:id="rId2"/>
              </a:rPr>
              <a:t>http://admin.utep.edu/purchasing</a:t>
            </a:r>
            <a:r>
              <a:rPr lang="en-US" dirty="0"/>
              <a:t> </a:t>
            </a:r>
          </a:p>
        </p:txBody>
      </p:sp>
      <p:sp>
        <p:nvSpPr>
          <p:cNvPr id="5" name="Slide Number Placeholder 4"/>
          <p:cNvSpPr>
            <a:spLocks noGrp="1"/>
          </p:cNvSpPr>
          <p:nvPr>
            <p:ph type="sldNum" sz="quarter" idx="12"/>
          </p:nvPr>
        </p:nvSpPr>
        <p:spPr/>
        <p:txBody>
          <a:bodyPr/>
          <a:lstStyle/>
          <a:p>
            <a:fld id="{24EAA37F-1758-4970-9CA4-9D84059809DC}" type="slidenum">
              <a:rPr lang="en-US" smtClean="0"/>
              <a:t>30</a:t>
            </a:fld>
            <a:endParaRPr lang="en-US" dirty="0"/>
          </a:p>
        </p:txBody>
      </p:sp>
      <p:cxnSp>
        <p:nvCxnSpPr>
          <p:cNvPr id="6" name="Straight Connector 5"/>
          <p:cNvCxnSpPr/>
          <p:nvPr/>
        </p:nvCxnSpPr>
        <p:spPr>
          <a:xfrm>
            <a:off x="1828800" y="12954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8077200" y="115464"/>
            <a:ext cx="762066" cy="585267"/>
          </a:xfrm>
          <a:prstGeom prst="rect">
            <a:avLst/>
          </a:prstGeom>
        </p:spPr>
      </p:pic>
    </p:spTree>
    <p:extLst>
      <p:ext uri="{BB962C8B-B14F-4D97-AF65-F5344CB8AC3E}">
        <p14:creationId xmlns:p14="http://schemas.microsoft.com/office/powerpoint/2010/main" val="3919646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WHO CAN SIGN CONTRACTS ON BEHALF OF THE UNIVERSITY ?</a:t>
            </a:r>
            <a:endParaRPr lang="en-US" sz="3200" dirty="0"/>
          </a:p>
        </p:txBody>
      </p:sp>
      <p:sp>
        <p:nvSpPr>
          <p:cNvPr id="3" name="Content Placeholder 2"/>
          <p:cNvSpPr>
            <a:spLocks noGrp="1"/>
          </p:cNvSpPr>
          <p:nvPr>
            <p:ph idx="1"/>
          </p:nvPr>
        </p:nvSpPr>
        <p:spPr/>
        <p:txBody>
          <a:bodyPr>
            <a:normAutofit fontScale="92500"/>
          </a:bodyPr>
          <a:lstStyle/>
          <a:p>
            <a:pPr lvl="0" algn="just"/>
            <a:r>
              <a:rPr lang="en-US" dirty="0" smtClean="0"/>
              <a:t>The </a:t>
            </a:r>
            <a:r>
              <a:rPr lang="en-US" dirty="0"/>
              <a:t>university President has signature authority for all contracts.  This approval has also been delegated to the VPBA and Purchasing Office.</a:t>
            </a:r>
          </a:p>
          <a:p>
            <a:pPr lvl="0" algn="just"/>
            <a:r>
              <a:rPr lang="en-US" dirty="0"/>
              <a:t>Department Chairs, Deans, Directors or </a:t>
            </a:r>
            <a:r>
              <a:rPr lang="en-US" dirty="0" smtClean="0"/>
              <a:t>administrative staff </a:t>
            </a:r>
            <a:r>
              <a:rPr lang="en-US" b="1" dirty="0"/>
              <a:t>may not </a:t>
            </a:r>
            <a:r>
              <a:rPr lang="en-US" dirty="0"/>
              <a:t>sign contracts on behalf of the University.</a:t>
            </a:r>
          </a:p>
          <a:p>
            <a:pPr lvl="0" algn="just"/>
            <a:r>
              <a:rPr lang="en-US" dirty="0"/>
              <a:t>Any </a:t>
            </a:r>
            <a:r>
              <a:rPr lang="en-US" dirty="0" smtClean="0"/>
              <a:t>purchasing contracts </a:t>
            </a:r>
            <a:r>
              <a:rPr lang="en-US" dirty="0"/>
              <a:t>requiring an official University signature should be forwarded to the Purchasing office for review. </a:t>
            </a:r>
          </a:p>
          <a:p>
            <a:endParaRPr lang="en-US" dirty="0"/>
          </a:p>
        </p:txBody>
      </p:sp>
      <p:sp>
        <p:nvSpPr>
          <p:cNvPr id="5" name="Slide Number Placeholder 4"/>
          <p:cNvSpPr>
            <a:spLocks noGrp="1"/>
          </p:cNvSpPr>
          <p:nvPr>
            <p:ph type="sldNum" sz="quarter" idx="12"/>
          </p:nvPr>
        </p:nvSpPr>
        <p:spPr/>
        <p:txBody>
          <a:bodyPr/>
          <a:lstStyle/>
          <a:p>
            <a:fld id="{24EAA37F-1758-4970-9CA4-9D84059809DC}" type="slidenum">
              <a:rPr lang="en-US" smtClean="0"/>
              <a:t>31</a:t>
            </a:fld>
            <a:endParaRPr lang="en-US" dirty="0"/>
          </a:p>
        </p:txBody>
      </p:sp>
      <p:cxnSp>
        <p:nvCxnSpPr>
          <p:cNvPr id="6" name="Straight Connector 5"/>
          <p:cNvCxnSpPr/>
          <p:nvPr/>
        </p:nvCxnSpPr>
        <p:spPr>
          <a:xfrm>
            <a:off x="1905000" y="12954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2" descr="http://www.thesportsbank.net/core/wp-content/uploads/2010/09/UTEP-logo.jpg"/>
          <p:cNvPicPr>
            <a:picLocks noChangeAspect="1" noChangeArrowheads="1"/>
          </p:cNvPicPr>
          <p:nvPr/>
        </p:nvPicPr>
        <p:blipFill>
          <a:blip r:embed="rId2" cstate="print"/>
          <a:srcRect/>
          <a:stretch>
            <a:fillRect/>
          </a:stretch>
        </p:blipFill>
        <p:spPr bwMode="auto">
          <a:xfrm>
            <a:off x="8229611" y="152409"/>
            <a:ext cx="761999" cy="586153"/>
          </a:xfrm>
          <a:prstGeom prst="rect">
            <a:avLst/>
          </a:prstGeom>
          <a:noFill/>
        </p:spPr>
      </p:pic>
    </p:spTree>
    <p:extLst>
      <p:ext uri="{BB962C8B-B14F-4D97-AF65-F5344CB8AC3E}">
        <p14:creationId xmlns:p14="http://schemas.microsoft.com/office/powerpoint/2010/main" val="3787772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Contract Administration and Compliance</a:t>
            </a:r>
            <a:endParaRPr lang="en-US" sz="3600" dirty="0"/>
          </a:p>
        </p:txBody>
      </p:sp>
      <p:sp>
        <p:nvSpPr>
          <p:cNvPr id="3" name="Content Placeholder 2"/>
          <p:cNvSpPr>
            <a:spLocks noGrp="1"/>
          </p:cNvSpPr>
          <p:nvPr>
            <p:ph idx="1"/>
          </p:nvPr>
        </p:nvSpPr>
        <p:spPr/>
        <p:txBody>
          <a:bodyPr>
            <a:normAutofit lnSpcReduction="10000"/>
          </a:bodyPr>
          <a:lstStyle/>
          <a:p>
            <a:pPr lvl="0">
              <a:spcBef>
                <a:spcPts val="1200"/>
              </a:spcBef>
              <a:spcAft>
                <a:spcPts val="600"/>
              </a:spcAft>
              <a:tabLst>
                <a:tab pos="584200" algn="l"/>
              </a:tabLst>
              <a:defRPr/>
            </a:pPr>
            <a:r>
              <a:rPr lang="en-US" altLang="en-US" sz="2800" dirty="0">
                <a:solidFill>
                  <a:prstClr val="black"/>
                </a:solidFill>
              </a:rPr>
              <a:t>The Purchasing office includes a team of Contract Administrators responsible for;</a:t>
            </a:r>
          </a:p>
          <a:p>
            <a:pPr lvl="1">
              <a:spcBef>
                <a:spcPts val="1200"/>
              </a:spcBef>
              <a:spcAft>
                <a:spcPts val="600"/>
              </a:spcAft>
              <a:tabLst>
                <a:tab pos="584200" algn="l"/>
              </a:tabLst>
              <a:defRPr/>
            </a:pPr>
            <a:r>
              <a:rPr lang="en-US" altLang="en-US" sz="2400" dirty="0">
                <a:solidFill>
                  <a:prstClr val="black"/>
                </a:solidFill>
                <a:ea typeface="Arial" panose="020B0604020202020204" pitchFamily="34" charset="0"/>
              </a:rPr>
              <a:t>Reviewing and executing standard contract documents</a:t>
            </a:r>
          </a:p>
          <a:p>
            <a:pPr lvl="1">
              <a:spcBef>
                <a:spcPts val="1200"/>
              </a:spcBef>
              <a:spcAft>
                <a:spcPts val="600"/>
              </a:spcAft>
              <a:tabLst>
                <a:tab pos="584200" algn="l"/>
              </a:tabLst>
              <a:defRPr/>
            </a:pPr>
            <a:r>
              <a:rPr lang="en-US" altLang="en-US" sz="2400" dirty="0">
                <a:solidFill>
                  <a:prstClr val="black"/>
                </a:solidFill>
                <a:ea typeface="Arial" panose="020B0604020202020204" pitchFamily="34" charset="0"/>
              </a:rPr>
              <a:t>Reviewing and negotiating contracts</a:t>
            </a:r>
          </a:p>
          <a:p>
            <a:pPr lvl="1">
              <a:spcBef>
                <a:spcPts val="1200"/>
              </a:spcBef>
              <a:spcAft>
                <a:spcPts val="600"/>
              </a:spcAft>
              <a:tabLst>
                <a:tab pos="584200" algn="l"/>
              </a:tabLst>
              <a:defRPr/>
            </a:pPr>
            <a:r>
              <a:rPr lang="en-US" altLang="en-US" sz="2400" dirty="0">
                <a:solidFill>
                  <a:prstClr val="black"/>
                </a:solidFill>
                <a:ea typeface="Arial" panose="020B0604020202020204" pitchFamily="34" charset="0"/>
              </a:rPr>
              <a:t>Monitoring the status of contracts</a:t>
            </a:r>
          </a:p>
          <a:p>
            <a:pPr lvl="1">
              <a:spcBef>
                <a:spcPts val="1200"/>
              </a:spcBef>
              <a:spcAft>
                <a:spcPts val="600"/>
              </a:spcAft>
              <a:tabLst>
                <a:tab pos="584200" algn="l"/>
              </a:tabLst>
              <a:defRPr/>
            </a:pPr>
            <a:r>
              <a:rPr lang="en-US" altLang="en-US" sz="2400" dirty="0">
                <a:solidFill>
                  <a:prstClr val="black"/>
                </a:solidFill>
                <a:ea typeface="Arial" panose="020B0604020202020204" pitchFamily="34" charset="0"/>
              </a:rPr>
              <a:t>Monitoring scope of work performance in contracts</a:t>
            </a:r>
          </a:p>
          <a:p>
            <a:pPr lvl="1">
              <a:spcBef>
                <a:spcPts val="1200"/>
              </a:spcBef>
              <a:spcAft>
                <a:spcPts val="600"/>
              </a:spcAft>
              <a:tabLst>
                <a:tab pos="584200" algn="l"/>
              </a:tabLst>
              <a:defRPr/>
            </a:pPr>
            <a:r>
              <a:rPr lang="en-US" altLang="en-US" sz="2400" dirty="0">
                <a:solidFill>
                  <a:prstClr val="black"/>
                </a:solidFill>
                <a:ea typeface="Arial" panose="020B0604020202020204" pitchFamily="34" charset="0"/>
              </a:rPr>
              <a:t>Advising departments of contractual rights and obligations</a:t>
            </a:r>
          </a:p>
          <a:p>
            <a:pPr lvl="1">
              <a:spcBef>
                <a:spcPts val="1200"/>
              </a:spcBef>
              <a:spcAft>
                <a:spcPts val="600"/>
              </a:spcAft>
              <a:tabLst>
                <a:tab pos="584200" algn="l"/>
              </a:tabLst>
              <a:defRPr/>
            </a:pPr>
            <a:r>
              <a:rPr lang="en-US" altLang="en-US" sz="2400" dirty="0">
                <a:solidFill>
                  <a:prstClr val="black"/>
                </a:solidFill>
                <a:ea typeface="Arial" panose="020B0604020202020204" pitchFamily="34" charset="0"/>
              </a:rPr>
              <a:t>Assisting in the resolution of contract disputes</a:t>
            </a:r>
          </a:p>
          <a:p>
            <a:pPr marL="0" lvl="0" indent="0" algn="just">
              <a:buNone/>
            </a:pPr>
            <a:endParaRPr lang="en-US" dirty="0"/>
          </a:p>
        </p:txBody>
      </p:sp>
      <p:sp>
        <p:nvSpPr>
          <p:cNvPr id="5" name="Slide Number Placeholder 4"/>
          <p:cNvSpPr>
            <a:spLocks noGrp="1"/>
          </p:cNvSpPr>
          <p:nvPr>
            <p:ph type="sldNum" sz="quarter" idx="12"/>
          </p:nvPr>
        </p:nvSpPr>
        <p:spPr/>
        <p:txBody>
          <a:bodyPr/>
          <a:lstStyle/>
          <a:p>
            <a:fld id="{24EAA37F-1758-4970-9CA4-9D84059809DC}" type="slidenum">
              <a:rPr lang="en-US" smtClean="0"/>
              <a:t>32</a:t>
            </a:fld>
            <a:endParaRPr lang="en-US" dirty="0"/>
          </a:p>
        </p:txBody>
      </p:sp>
      <p:cxnSp>
        <p:nvCxnSpPr>
          <p:cNvPr id="6" name="Straight Connector 5"/>
          <p:cNvCxnSpPr/>
          <p:nvPr/>
        </p:nvCxnSpPr>
        <p:spPr>
          <a:xfrm>
            <a:off x="1905000" y="12954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2" descr="http://www.thesportsbank.net/core/wp-content/uploads/2010/09/UTEP-logo.jpg"/>
          <p:cNvPicPr>
            <a:picLocks noChangeAspect="1" noChangeArrowheads="1"/>
          </p:cNvPicPr>
          <p:nvPr/>
        </p:nvPicPr>
        <p:blipFill>
          <a:blip r:embed="rId2" cstate="print"/>
          <a:srcRect/>
          <a:stretch>
            <a:fillRect/>
          </a:stretch>
        </p:blipFill>
        <p:spPr bwMode="auto">
          <a:xfrm>
            <a:off x="8229611" y="152409"/>
            <a:ext cx="761999" cy="586153"/>
          </a:xfrm>
          <a:prstGeom prst="rect">
            <a:avLst/>
          </a:prstGeom>
          <a:noFill/>
        </p:spPr>
      </p:pic>
    </p:spTree>
    <p:extLst>
      <p:ext uri="{BB962C8B-B14F-4D97-AF65-F5344CB8AC3E}">
        <p14:creationId xmlns:p14="http://schemas.microsoft.com/office/powerpoint/2010/main" val="4133857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1" algn="ctr" rtl="0">
              <a:spcBef>
                <a:spcPct val="0"/>
              </a:spcBef>
            </a:pP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PeopleSoft</a:t>
            </a:r>
            <a:endParaRPr lang="en-US" sz="4400" dirty="0">
              <a:latin typeface="+mn-lt"/>
            </a:endParaRPr>
          </a:p>
        </p:txBody>
      </p:sp>
      <p:sp>
        <p:nvSpPr>
          <p:cNvPr id="5" name="Content Placeholder 4"/>
          <p:cNvSpPr>
            <a:spLocks noGrp="1"/>
          </p:cNvSpPr>
          <p:nvPr>
            <p:ph idx="1"/>
          </p:nvPr>
        </p:nvSpPr>
        <p:spPr>
          <a:xfrm>
            <a:off x="381010" y="1641013"/>
            <a:ext cx="8229600" cy="4525963"/>
          </a:xfrm>
        </p:spPr>
        <p:txBody>
          <a:bodyPr>
            <a:normAutofit lnSpcReduction="10000"/>
          </a:bodyPr>
          <a:lstStyle/>
          <a:p>
            <a:pPr marL="514350" indent="-457200">
              <a:defRPr/>
            </a:pPr>
            <a:r>
              <a:rPr lang="en-US" sz="3400" dirty="0" smtClean="0"/>
              <a:t>PeopleSoft </a:t>
            </a:r>
            <a:r>
              <a:rPr lang="en-US" sz="3400" dirty="0"/>
              <a:t>is the </a:t>
            </a:r>
            <a:r>
              <a:rPr lang="en-US" sz="3400" dirty="0" smtClean="0"/>
              <a:t>universities ERP </a:t>
            </a:r>
            <a:r>
              <a:rPr lang="en-US" sz="3400" dirty="0"/>
              <a:t>system of record.</a:t>
            </a:r>
          </a:p>
          <a:p>
            <a:pPr marL="514350" indent="-457200">
              <a:defRPr/>
            </a:pPr>
            <a:r>
              <a:rPr lang="en-US" sz="3400" dirty="0"/>
              <a:t>The system handles all transactions for Finance (FMS) and HR (HCM)</a:t>
            </a:r>
          </a:p>
          <a:p>
            <a:pPr lvl="2">
              <a:buFont typeface="Wingdings" panose="05000000000000000000" pitchFamily="2" charset="2"/>
              <a:buChar char="§"/>
              <a:defRPr/>
            </a:pPr>
            <a:r>
              <a:rPr lang="en-US" sz="2600" dirty="0"/>
              <a:t>Finance (Payroll, A/P, Receivables, Billing, Budget)</a:t>
            </a:r>
          </a:p>
          <a:p>
            <a:pPr lvl="2">
              <a:buFont typeface="Wingdings" panose="05000000000000000000" pitchFamily="2" charset="2"/>
              <a:buChar char="§"/>
              <a:defRPr/>
            </a:pPr>
            <a:r>
              <a:rPr lang="en-US" sz="2600" dirty="0"/>
              <a:t>HR (Benefits, Time &amp; Labor, Recruiting, Hiring)</a:t>
            </a:r>
          </a:p>
          <a:p>
            <a:pPr marL="514350" indent="-457200">
              <a:defRPr/>
            </a:pPr>
            <a:r>
              <a:rPr lang="en-US" sz="3400" dirty="0"/>
              <a:t>For more information regarding PeopleSoft, visit the website at </a:t>
            </a:r>
            <a:r>
              <a:rPr lang="en-US" sz="3400" dirty="0">
                <a:hlinkClick r:id="rId2"/>
              </a:rPr>
              <a:t>www.peoplesoft.utep.edu</a:t>
            </a:r>
            <a:r>
              <a:rPr lang="en-US" sz="3400" dirty="0"/>
              <a:t>  </a:t>
            </a:r>
          </a:p>
          <a:p>
            <a:pPr>
              <a:buNone/>
            </a:pPr>
            <a:endParaRPr lang="en-US" sz="3000" dirty="0"/>
          </a:p>
          <a:p>
            <a:pPr>
              <a:buNone/>
            </a:pPr>
            <a:endParaRPr lang="en-US" dirty="0"/>
          </a:p>
        </p:txBody>
      </p:sp>
      <p:sp>
        <p:nvSpPr>
          <p:cNvPr id="3" name="Slide Number Placeholder 2"/>
          <p:cNvSpPr>
            <a:spLocks noGrp="1"/>
          </p:cNvSpPr>
          <p:nvPr>
            <p:ph type="sldNum" sz="quarter" idx="12"/>
          </p:nvPr>
        </p:nvSpPr>
        <p:spPr/>
        <p:txBody>
          <a:bodyPr/>
          <a:lstStyle/>
          <a:p>
            <a:fld id="{24EAA37F-1758-4970-9CA4-9D84059809DC}" type="slidenum">
              <a:rPr lang="en-US" smtClean="0"/>
              <a:t>33</a:t>
            </a:fld>
            <a:endParaRPr lang="en-US" dirty="0"/>
          </a:p>
        </p:txBody>
      </p:sp>
      <p:cxnSp>
        <p:nvCxnSpPr>
          <p:cNvPr id="6" name="Straight Connector 5"/>
          <p:cNvCxnSpPr/>
          <p:nvPr/>
        </p:nvCxnSpPr>
        <p:spPr>
          <a:xfrm>
            <a:off x="1905000" y="12192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2" descr="http://www.thesportsbank.net/core/wp-content/uploads/2010/09/UTEP-logo.jpg"/>
          <p:cNvPicPr>
            <a:picLocks noChangeAspect="1" noChangeArrowheads="1"/>
          </p:cNvPicPr>
          <p:nvPr/>
        </p:nvPicPr>
        <p:blipFill>
          <a:blip r:embed="rId3" cstate="print"/>
          <a:srcRect/>
          <a:stretch>
            <a:fillRect/>
          </a:stretch>
        </p:blipFill>
        <p:spPr bwMode="auto">
          <a:xfrm>
            <a:off x="8229611" y="152409"/>
            <a:ext cx="761999" cy="586153"/>
          </a:xfrm>
          <a:prstGeom prst="rect">
            <a:avLst/>
          </a:prstGeom>
          <a:noFill/>
        </p:spPr>
      </p:pic>
    </p:spTree>
    <p:extLst>
      <p:ext uri="{BB962C8B-B14F-4D97-AF65-F5344CB8AC3E}">
        <p14:creationId xmlns:p14="http://schemas.microsoft.com/office/powerpoint/2010/main" val="29604215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 More Information</a:t>
            </a:r>
            <a:endParaRPr lang="en-US" dirty="0"/>
          </a:p>
        </p:txBody>
      </p:sp>
      <p:sp>
        <p:nvSpPr>
          <p:cNvPr id="3" name="Content Placeholder 2"/>
          <p:cNvSpPr>
            <a:spLocks noGrp="1"/>
          </p:cNvSpPr>
          <p:nvPr>
            <p:ph idx="1"/>
          </p:nvPr>
        </p:nvSpPr>
        <p:spPr>
          <a:xfrm>
            <a:off x="457200" y="1515724"/>
            <a:ext cx="8229600" cy="4525963"/>
          </a:xfrm>
        </p:spPr>
        <p:txBody>
          <a:bodyPr>
            <a:normAutofit lnSpcReduction="10000"/>
          </a:bodyPr>
          <a:lstStyle/>
          <a:p>
            <a:r>
              <a:rPr lang="en-US" dirty="0"/>
              <a:t>Miner Mall website </a:t>
            </a:r>
            <a:r>
              <a:rPr lang="en-US" dirty="0">
                <a:hlinkClick r:id="rId2"/>
              </a:rPr>
              <a:t>www.minermall.utep.edu</a:t>
            </a:r>
            <a:r>
              <a:rPr lang="en-US" dirty="0"/>
              <a:t> </a:t>
            </a:r>
          </a:p>
          <a:p>
            <a:r>
              <a:rPr lang="en-US" dirty="0"/>
              <a:t>Purchasing and General Services website  </a:t>
            </a:r>
            <a:r>
              <a:rPr lang="en-US" dirty="0">
                <a:hlinkClick r:id="rId3"/>
              </a:rPr>
              <a:t>http://</a:t>
            </a:r>
            <a:r>
              <a:rPr lang="en-US" dirty="0" smtClean="0">
                <a:hlinkClick r:id="rId3"/>
              </a:rPr>
              <a:t>admin.utep.edu/purchasing</a:t>
            </a:r>
            <a:r>
              <a:rPr lang="en-US" dirty="0" smtClean="0"/>
              <a:t> </a:t>
            </a:r>
            <a:endParaRPr lang="en-US" dirty="0"/>
          </a:p>
          <a:p>
            <a:r>
              <a:rPr lang="en-US" dirty="0"/>
              <a:t>HR webpage for registration for Miner Mall and Pro Card Training:  </a:t>
            </a:r>
            <a:r>
              <a:rPr lang="en-US" dirty="0">
                <a:hlinkClick r:id="rId4"/>
              </a:rPr>
              <a:t>http://</a:t>
            </a:r>
            <a:r>
              <a:rPr lang="en-US" dirty="0" smtClean="0">
                <a:hlinkClick r:id="rId4"/>
              </a:rPr>
              <a:t>admin.utep.edu/hr</a:t>
            </a:r>
            <a:r>
              <a:rPr lang="en-US" dirty="0" smtClean="0"/>
              <a:t> </a:t>
            </a:r>
            <a:r>
              <a:rPr lang="en-US" dirty="0"/>
              <a:t>, click on </a:t>
            </a:r>
            <a:r>
              <a:rPr lang="en-US" b="1" dirty="0"/>
              <a:t>Training and Development</a:t>
            </a:r>
            <a:r>
              <a:rPr lang="en-US" dirty="0"/>
              <a:t> link</a:t>
            </a:r>
          </a:p>
          <a:p>
            <a:r>
              <a:rPr lang="en-US" dirty="0"/>
              <a:t>Contact the Purchasing Office at 915-747-5601.</a:t>
            </a:r>
          </a:p>
          <a:p>
            <a:pPr>
              <a:buNone/>
            </a:pPr>
            <a:endParaRPr lang="en-US" dirty="0" smtClean="0">
              <a:solidFill>
                <a:srgbClr val="0070C0"/>
              </a:solidFill>
            </a:endParaRPr>
          </a:p>
          <a:p>
            <a:endParaRPr lang="en-US" dirty="0" smtClean="0">
              <a:solidFill>
                <a:srgbClr val="0070C0"/>
              </a:solidFill>
            </a:endParaRPr>
          </a:p>
          <a:p>
            <a:pPr>
              <a:buNone/>
            </a:pPr>
            <a:endParaRPr lang="en-US" dirty="0"/>
          </a:p>
        </p:txBody>
      </p:sp>
      <p:sp>
        <p:nvSpPr>
          <p:cNvPr id="7" name="Slide Number Placeholder 6"/>
          <p:cNvSpPr>
            <a:spLocks noGrp="1"/>
          </p:cNvSpPr>
          <p:nvPr>
            <p:ph type="sldNum" sz="quarter" idx="12"/>
          </p:nvPr>
        </p:nvSpPr>
        <p:spPr/>
        <p:txBody>
          <a:bodyPr/>
          <a:lstStyle/>
          <a:p>
            <a:fld id="{24EAA37F-1758-4970-9CA4-9D84059809DC}" type="slidenum">
              <a:rPr lang="en-US" smtClean="0"/>
              <a:t>34</a:t>
            </a:fld>
            <a:endParaRPr lang="en-US" dirty="0"/>
          </a:p>
        </p:txBody>
      </p:sp>
      <p:cxnSp>
        <p:nvCxnSpPr>
          <p:cNvPr id="4" name="Straight Connector 3"/>
          <p:cNvCxnSpPr/>
          <p:nvPr/>
        </p:nvCxnSpPr>
        <p:spPr>
          <a:xfrm>
            <a:off x="1905000" y="12954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2" descr="http://www.thesportsbank.net/core/wp-content/uploads/2010/09/UTEP-logo.jpg"/>
          <p:cNvPicPr>
            <a:picLocks noChangeAspect="1" noChangeArrowheads="1"/>
          </p:cNvPicPr>
          <p:nvPr/>
        </p:nvPicPr>
        <p:blipFill>
          <a:blip r:embed="rId5" cstate="print"/>
          <a:srcRect/>
          <a:stretch>
            <a:fillRect/>
          </a:stretch>
        </p:blipFill>
        <p:spPr bwMode="auto">
          <a:xfrm>
            <a:off x="8229611" y="152409"/>
            <a:ext cx="761999" cy="586153"/>
          </a:xfrm>
          <a:prstGeom prst="rect">
            <a:avLst/>
          </a:prstGeom>
          <a:noFill/>
        </p:spPr>
      </p:pic>
    </p:spTree>
    <p:extLst>
      <p:ext uri="{BB962C8B-B14F-4D97-AF65-F5344CB8AC3E}">
        <p14:creationId xmlns:p14="http://schemas.microsoft.com/office/powerpoint/2010/main" val="673539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24200"/>
            <a:ext cx="8229600" cy="1143000"/>
          </a:xfrm>
        </p:spPr>
        <p:txBody>
          <a:bodyPr>
            <a:noAutofit/>
          </a:bodyPr>
          <a:lstStyle/>
          <a:p>
            <a:r>
              <a:rPr lang="en-US" sz="1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1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Questions</a:t>
            </a:r>
            <a:b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1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1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13800" dirty="0"/>
          </a:p>
        </p:txBody>
      </p:sp>
      <p:sp>
        <p:nvSpPr>
          <p:cNvPr id="7" name="Slide Number Placeholder 6"/>
          <p:cNvSpPr>
            <a:spLocks noGrp="1"/>
          </p:cNvSpPr>
          <p:nvPr>
            <p:ph type="sldNum" sz="quarter" idx="12"/>
          </p:nvPr>
        </p:nvSpPr>
        <p:spPr/>
        <p:txBody>
          <a:bodyPr/>
          <a:lstStyle/>
          <a:p>
            <a:fld id="{24EAA37F-1758-4970-9CA4-9D84059809DC}" type="slidenum">
              <a:rPr lang="en-US" smtClean="0"/>
              <a:t>35</a:t>
            </a:fld>
            <a:endParaRPr lang="en-US" dirty="0"/>
          </a:p>
        </p:txBody>
      </p:sp>
      <p:pic>
        <p:nvPicPr>
          <p:cNvPr id="5" name="Picture 2" descr="http://www.thesportsbank.net/core/wp-content/uploads/2010/09/UTEP-logo.jpg"/>
          <p:cNvPicPr>
            <a:picLocks noChangeAspect="1" noChangeArrowheads="1"/>
          </p:cNvPicPr>
          <p:nvPr/>
        </p:nvPicPr>
        <p:blipFill>
          <a:blip r:embed="rId2" cstate="print"/>
          <a:srcRect/>
          <a:stretch>
            <a:fillRect/>
          </a:stretch>
        </p:blipFill>
        <p:spPr bwMode="auto">
          <a:xfrm>
            <a:off x="8229611" y="152409"/>
            <a:ext cx="761999" cy="586153"/>
          </a:xfrm>
          <a:prstGeom prst="rect">
            <a:avLst/>
          </a:prstGeom>
          <a:noFill/>
        </p:spPr>
      </p:pic>
    </p:spTree>
    <p:extLst>
      <p:ext uri="{BB962C8B-B14F-4D97-AF65-F5344CB8AC3E}">
        <p14:creationId xmlns:p14="http://schemas.microsoft.com/office/powerpoint/2010/main" val="207042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Dollar Thresholds</a:t>
            </a:r>
            <a:endParaRPr lang="en-US" dirty="0"/>
          </a:p>
        </p:txBody>
      </p:sp>
      <p:sp>
        <p:nvSpPr>
          <p:cNvPr id="5" name="Content Placeholder 2"/>
          <p:cNvSpPr>
            <a:spLocks noGrp="1"/>
          </p:cNvSpPr>
          <p:nvPr>
            <p:ph idx="1"/>
          </p:nvPr>
        </p:nvSpPr>
        <p:spPr>
          <a:ln>
            <a:noFill/>
          </a:ln>
        </p:spPr>
        <p:txBody>
          <a:bodyPr>
            <a:normAutofit/>
          </a:bodyPr>
          <a:lstStyle/>
          <a:p>
            <a:pPr algn="just"/>
            <a:endParaRPr lang="en-US" sz="2800" dirty="0" smtClean="0"/>
          </a:p>
          <a:p>
            <a:pPr algn="just">
              <a:buNone/>
            </a:pPr>
            <a:r>
              <a:rPr lang="en-US" sz="2400" dirty="0" smtClean="0"/>
              <a:t>	</a:t>
            </a:r>
          </a:p>
          <a:p>
            <a:endParaRPr lang="en-US" sz="2400" dirty="0"/>
          </a:p>
        </p:txBody>
      </p:sp>
      <p:sp>
        <p:nvSpPr>
          <p:cNvPr id="7" name="Slide Number Placeholder 6"/>
          <p:cNvSpPr>
            <a:spLocks noGrp="1"/>
          </p:cNvSpPr>
          <p:nvPr>
            <p:ph type="sldNum" sz="quarter" idx="12"/>
          </p:nvPr>
        </p:nvSpPr>
        <p:spPr/>
        <p:txBody>
          <a:bodyPr/>
          <a:lstStyle/>
          <a:p>
            <a:fld id="{24EAA37F-1758-4970-9CA4-9D84059809DC}" type="slidenum">
              <a:rPr lang="en-US" smtClean="0"/>
              <a:t>4</a:t>
            </a:fld>
            <a:endParaRPr lang="en-US" dirty="0"/>
          </a:p>
        </p:txBody>
      </p:sp>
      <p:cxnSp>
        <p:nvCxnSpPr>
          <p:cNvPr id="4" name="Straight Connector 3"/>
          <p:cNvCxnSpPr/>
          <p:nvPr/>
        </p:nvCxnSpPr>
        <p:spPr>
          <a:xfrm>
            <a:off x="1828800" y="12954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2" descr="http://www.thesportsbank.net/core/wp-content/uploads/2010/09/UTEP-logo.jpg"/>
          <p:cNvPicPr>
            <a:picLocks noChangeAspect="1" noChangeArrowheads="1"/>
          </p:cNvPicPr>
          <p:nvPr/>
        </p:nvPicPr>
        <p:blipFill>
          <a:blip r:embed="rId2" cstate="print"/>
          <a:srcRect/>
          <a:stretch>
            <a:fillRect/>
          </a:stretch>
        </p:blipFill>
        <p:spPr bwMode="auto">
          <a:xfrm>
            <a:off x="8229611" y="152409"/>
            <a:ext cx="761999" cy="586153"/>
          </a:xfrm>
          <a:prstGeom prst="rect">
            <a:avLst/>
          </a:prstGeom>
          <a:noFill/>
        </p:spPr>
      </p:pic>
      <p:pic>
        <p:nvPicPr>
          <p:cNvPr id="3" name="Picture 2"/>
          <p:cNvPicPr>
            <a:picLocks noChangeAspect="1"/>
          </p:cNvPicPr>
          <p:nvPr/>
        </p:nvPicPr>
        <p:blipFill>
          <a:blip r:embed="rId3"/>
          <a:stretch>
            <a:fillRect/>
          </a:stretch>
        </p:blipFill>
        <p:spPr>
          <a:xfrm>
            <a:off x="718688" y="1585865"/>
            <a:ext cx="7510923" cy="3828620"/>
          </a:xfrm>
          <a:prstGeom prst="rect">
            <a:avLst/>
          </a:prstGeom>
        </p:spPr>
      </p:pic>
      <p:sp>
        <p:nvSpPr>
          <p:cNvPr id="6" name="Rectangle 5"/>
          <p:cNvSpPr/>
          <p:nvPr/>
        </p:nvSpPr>
        <p:spPr>
          <a:xfrm>
            <a:off x="457200" y="5582712"/>
            <a:ext cx="7772400" cy="646331"/>
          </a:xfrm>
          <a:prstGeom prst="rect">
            <a:avLst/>
          </a:prstGeom>
        </p:spPr>
        <p:txBody>
          <a:bodyPr wrap="square">
            <a:spAutoFit/>
          </a:bodyPr>
          <a:lstStyle/>
          <a:p>
            <a:pPr marL="347663" lvl="1">
              <a:defRPr/>
            </a:pPr>
            <a:r>
              <a:rPr lang="en-US" altLang="en-US" dirty="0" smtClean="0"/>
              <a:t>*Quotes </a:t>
            </a:r>
            <a:r>
              <a:rPr lang="en-US" altLang="en-US" dirty="0"/>
              <a:t>must  be valid (not expired).</a:t>
            </a:r>
          </a:p>
          <a:p>
            <a:pPr marL="347663" lvl="1">
              <a:defRPr/>
            </a:pPr>
            <a:r>
              <a:rPr lang="en-US" altLang="en-US" dirty="0"/>
              <a:t>* When soliciting quotes from multiple vendors, specifications must match</a:t>
            </a:r>
            <a:endParaRPr lang="en-US" dirty="0"/>
          </a:p>
        </p:txBody>
      </p:sp>
    </p:spTree>
    <p:extLst>
      <p:ext uri="{BB962C8B-B14F-4D97-AF65-F5344CB8AC3E}">
        <p14:creationId xmlns:p14="http://schemas.microsoft.com/office/powerpoint/2010/main" val="879293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will you learn today?</a:t>
            </a:r>
            <a:endParaRPr lang="en-US" dirty="0"/>
          </a:p>
        </p:txBody>
      </p:sp>
      <p:sp>
        <p:nvSpPr>
          <p:cNvPr id="3" name="Content Placeholder 2"/>
          <p:cNvSpPr>
            <a:spLocks noGrp="1"/>
          </p:cNvSpPr>
          <p:nvPr>
            <p:ph idx="1"/>
          </p:nvPr>
        </p:nvSpPr>
        <p:spPr>
          <a:xfrm>
            <a:off x="487907" y="1417638"/>
            <a:ext cx="8198893" cy="5135562"/>
          </a:xfrm>
        </p:spPr>
        <p:txBody>
          <a:bodyPr numCol="2">
            <a:noAutofit/>
          </a:bodyPr>
          <a:lstStyle/>
          <a:p>
            <a:r>
              <a:rPr lang="en-US" sz="1800" dirty="0" smtClean="0">
                <a:solidFill>
                  <a:srgbClr val="0070C0"/>
                </a:solidFill>
              </a:rPr>
              <a:t>Sign On 			</a:t>
            </a:r>
          </a:p>
          <a:p>
            <a:r>
              <a:rPr lang="en-US" sz="1800" dirty="0" smtClean="0">
                <a:solidFill>
                  <a:srgbClr val="0070C0"/>
                </a:solidFill>
              </a:rPr>
              <a:t>Set Up Profile</a:t>
            </a:r>
          </a:p>
          <a:p>
            <a:r>
              <a:rPr lang="en-US" sz="1800" dirty="0" smtClean="0">
                <a:solidFill>
                  <a:srgbClr val="0070C0"/>
                </a:solidFill>
              </a:rPr>
              <a:t>E-mail Notification Preferences</a:t>
            </a:r>
          </a:p>
          <a:p>
            <a:r>
              <a:rPr lang="en-US" sz="1800" dirty="0" smtClean="0">
                <a:solidFill>
                  <a:srgbClr val="0070C0"/>
                </a:solidFill>
              </a:rPr>
              <a:t>Creating a Cart  </a:t>
            </a:r>
          </a:p>
          <a:p>
            <a:r>
              <a:rPr lang="en-US" sz="1800" dirty="0" smtClean="0">
                <a:solidFill>
                  <a:srgbClr val="0070C0"/>
                </a:solidFill>
              </a:rPr>
              <a:t>Non-Catalog Order</a:t>
            </a:r>
          </a:p>
          <a:p>
            <a:r>
              <a:rPr lang="en-US" sz="1800" dirty="0">
                <a:solidFill>
                  <a:srgbClr val="0070C0"/>
                </a:solidFill>
              </a:rPr>
              <a:t>Freight, Shipping, Delivery and/or Handling </a:t>
            </a:r>
            <a:r>
              <a:rPr lang="en-US" sz="1800" dirty="0" smtClean="0">
                <a:solidFill>
                  <a:srgbClr val="0070C0"/>
                </a:solidFill>
              </a:rPr>
              <a:t>Charges</a:t>
            </a:r>
          </a:p>
          <a:p>
            <a:r>
              <a:rPr lang="en-US" sz="1800" dirty="0" smtClean="0">
                <a:solidFill>
                  <a:srgbClr val="0070C0"/>
                </a:solidFill>
              </a:rPr>
              <a:t>Non-Catalog Checkout</a:t>
            </a:r>
          </a:p>
          <a:p>
            <a:r>
              <a:rPr lang="en-US" sz="1800" dirty="0" smtClean="0">
                <a:solidFill>
                  <a:srgbClr val="0070C0"/>
                </a:solidFill>
              </a:rPr>
              <a:t>Check-Out</a:t>
            </a:r>
          </a:p>
          <a:p>
            <a:r>
              <a:rPr lang="en-US" sz="1800" dirty="0" smtClean="0">
                <a:solidFill>
                  <a:srgbClr val="0070C0"/>
                </a:solidFill>
              </a:rPr>
              <a:t>Accounting Codes</a:t>
            </a:r>
          </a:p>
          <a:p>
            <a:endParaRPr lang="en-US" sz="1800" dirty="0" smtClean="0">
              <a:solidFill>
                <a:srgbClr val="0070C0"/>
              </a:solidFill>
            </a:endParaRPr>
          </a:p>
          <a:p>
            <a:endParaRPr lang="en-US" sz="1800" dirty="0">
              <a:solidFill>
                <a:srgbClr val="0070C0"/>
              </a:solidFill>
            </a:endParaRPr>
          </a:p>
          <a:p>
            <a:endParaRPr lang="en-US" sz="1800" dirty="0" smtClean="0">
              <a:solidFill>
                <a:srgbClr val="0070C0"/>
              </a:solidFill>
            </a:endParaRPr>
          </a:p>
          <a:p>
            <a:endParaRPr lang="en-US" sz="1800" dirty="0">
              <a:solidFill>
                <a:srgbClr val="0070C0"/>
              </a:solidFill>
            </a:endParaRPr>
          </a:p>
          <a:p>
            <a:endParaRPr lang="en-US" sz="1800" dirty="0" smtClean="0">
              <a:solidFill>
                <a:srgbClr val="0070C0"/>
              </a:solidFill>
            </a:endParaRPr>
          </a:p>
          <a:p>
            <a:r>
              <a:rPr lang="en-US" sz="1800" dirty="0" smtClean="0">
                <a:solidFill>
                  <a:srgbClr val="0070C0"/>
                </a:solidFill>
              </a:rPr>
              <a:t>Commodity Codes </a:t>
            </a:r>
          </a:p>
          <a:p>
            <a:r>
              <a:rPr lang="en-US" sz="1800" dirty="0" smtClean="0">
                <a:solidFill>
                  <a:srgbClr val="0070C0"/>
                </a:solidFill>
              </a:rPr>
              <a:t>Attachments and Notes</a:t>
            </a:r>
          </a:p>
          <a:p>
            <a:r>
              <a:rPr lang="en-US" sz="1800" dirty="0" smtClean="0">
                <a:solidFill>
                  <a:srgbClr val="0070C0"/>
                </a:solidFill>
              </a:rPr>
              <a:t>Ordering Chemical/Hazardous Materials (HAZMAT)</a:t>
            </a:r>
          </a:p>
          <a:p>
            <a:r>
              <a:rPr lang="en-US" sz="1800" dirty="0" smtClean="0">
                <a:solidFill>
                  <a:srgbClr val="0070C0"/>
                </a:solidFill>
              </a:rPr>
              <a:t>Requesting a New Supplier</a:t>
            </a:r>
          </a:p>
          <a:p>
            <a:r>
              <a:rPr lang="en-US" sz="1800" dirty="0" smtClean="0">
                <a:solidFill>
                  <a:srgbClr val="0070C0"/>
                </a:solidFill>
              </a:rPr>
              <a:t>Process a Change Order</a:t>
            </a:r>
          </a:p>
          <a:p>
            <a:r>
              <a:rPr lang="en-US" sz="1800" dirty="0" smtClean="0">
                <a:solidFill>
                  <a:srgbClr val="0070C0"/>
                </a:solidFill>
              </a:rPr>
              <a:t>Alternate Ship-to Address</a:t>
            </a:r>
          </a:p>
          <a:p>
            <a:r>
              <a:rPr lang="en-US" sz="1800" dirty="0" smtClean="0">
                <a:solidFill>
                  <a:srgbClr val="0070C0"/>
                </a:solidFill>
              </a:rPr>
              <a:t>Document Search</a:t>
            </a:r>
          </a:p>
          <a:p>
            <a:r>
              <a:rPr lang="en-US" sz="1800" dirty="0" smtClean="0">
                <a:solidFill>
                  <a:srgbClr val="0070C0"/>
                </a:solidFill>
              </a:rPr>
              <a:t>Invoices</a:t>
            </a:r>
          </a:p>
          <a:p>
            <a:endParaRPr lang="en-US" sz="1800" dirty="0" smtClean="0">
              <a:solidFill>
                <a:srgbClr val="0070C0"/>
              </a:solidFill>
            </a:endParaRPr>
          </a:p>
          <a:p>
            <a:endParaRPr lang="en-US" sz="1800" dirty="0" smtClean="0">
              <a:solidFill>
                <a:srgbClr val="0070C0"/>
              </a:solidFill>
            </a:endParaRPr>
          </a:p>
          <a:p>
            <a:endParaRPr lang="en-US" sz="1800" dirty="0">
              <a:solidFill>
                <a:srgbClr val="0070C0"/>
              </a:solidFill>
            </a:endParaRPr>
          </a:p>
        </p:txBody>
      </p:sp>
      <p:sp>
        <p:nvSpPr>
          <p:cNvPr id="7" name="Slide Number Placeholder 6"/>
          <p:cNvSpPr>
            <a:spLocks noGrp="1"/>
          </p:cNvSpPr>
          <p:nvPr>
            <p:ph type="sldNum" sz="quarter" idx="12"/>
          </p:nvPr>
        </p:nvSpPr>
        <p:spPr/>
        <p:txBody>
          <a:bodyPr/>
          <a:lstStyle/>
          <a:p>
            <a:fld id="{24EAA37F-1758-4970-9CA4-9D84059809DC}" type="slidenum">
              <a:rPr lang="en-US" smtClean="0"/>
              <a:t>5</a:t>
            </a:fld>
            <a:endParaRPr lang="en-US" dirty="0"/>
          </a:p>
        </p:txBody>
      </p:sp>
      <p:cxnSp>
        <p:nvCxnSpPr>
          <p:cNvPr id="4" name="Straight Connector 3"/>
          <p:cNvCxnSpPr/>
          <p:nvPr/>
        </p:nvCxnSpPr>
        <p:spPr>
          <a:xfrm>
            <a:off x="1752600" y="1295400"/>
            <a:ext cx="5181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2" descr="http://www.thesportsbank.net/core/wp-content/uploads/2010/09/UTEP-logo.jpg"/>
          <p:cNvPicPr>
            <a:picLocks noChangeAspect="1" noChangeArrowheads="1"/>
          </p:cNvPicPr>
          <p:nvPr/>
        </p:nvPicPr>
        <p:blipFill>
          <a:blip r:embed="rId2" cstate="print"/>
          <a:srcRect/>
          <a:stretch>
            <a:fillRect/>
          </a:stretch>
        </p:blipFill>
        <p:spPr bwMode="auto">
          <a:xfrm>
            <a:off x="8229611" y="152409"/>
            <a:ext cx="761999" cy="586153"/>
          </a:xfrm>
          <a:prstGeom prst="rect">
            <a:avLst/>
          </a:prstGeom>
          <a:noFill/>
        </p:spPr>
      </p:pic>
    </p:spTree>
    <p:extLst>
      <p:ext uri="{BB962C8B-B14F-4D97-AF65-F5344CB8AC3E}">
        <p14:creationId xmlns:p14="http://schemas.microsoft.com/office/powerpoint/2010/main" val="2548124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3124200" y="4724400"/>
            <a:ext cx="914400" cy="914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200400" y="4800600"/>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Sign On – my.utep.edu</a:t>
            </a:r>
            <a:r>
              <a:rPr lang="en-US" dirty="0" smtClean="0"/>
              <a:t> </a:t>
            </a:r>
            <a:br>
              <a:rPr lang="en-US" dirty="0" smtClean="0"/>
            </a:br>
            <a:endParaRPr lang="en-US" dirty="0"/>
          </a:p>
        </p:txBody>
      </p:sp>
      <p:pic>
        <p:nvPicPr>
          <p:cNvPr id="6" name="Content Placeholder 5"/>
          <p:cNvPicPr>
            <a:picLocks noGrp="1" noChangeAspect="1"/>
          </p:cNvPicPr>
          <p:nvPr>
            <p:ph idx="1"/>
          </p:nvPr>
        </p:nvPicPr>
        <p:blipFill>
          <a:blip r:embed="rId2"/>
          <a:stretch>
            <a:fillRect/>
          </a:stretch>
        </p:blipFill>
        <p:spPr>
          <a:xfrm>
            <a:off x="1441592" y="1417638"/>
            <a:ext cx="5956015" cy="4525963"/>
          </a:xfrm>
          <a:prstGeom prst="rect">
            <a:avLst/>
          </a:prstGeom>
          <a:ln w="53975">
            <a:solidFill>
              <a:schemeClr val="tx1"/>
            </a:solidFill>
          </a:ln>
        </p:spPr>
      </p:pic>
      <p:sp>
        <p:nvSpPr>
          <p:cNvPr id="5" name="Slide Number Placeholder 4"/>
          <p:cNvSpPr>
            <a:spLocks noGrp="1"/>
          </p:cNvSpPr>
          <p:nvPr>
            <p:ph type="sldNum" sz="quarter" idx="12"/>
          </p:nvPr>
        </p:nvSpPr>
        <p:spPr/>
        <p:txBody>
          <a:bodyPr/>
          <a:lstStyle/>
          <a:p>
            <a:fld id="{24EAA37F-1758-4970-9CA4-9D84059809DC}" type="slidenum">
              <a:rPr lang="en-US" smtClean="0"/>
              <a:t>6</a:t>
            </a:fld>
            <a:endParaRPr lang="en-US" dirty="0"/>
          </a:p>
        </p:txBody>
      </p:sp>
      <p:cxnSp>
        <p:nvCxnSpPr>
          <p:cNvPr id="7" name="Straight Connector 6"/>
          <p:cNvCxnSpPr/>
          <p:nvPr/>
        </p:nvCxnSpPr>
        <p:spPr>
          <a:xfrm>
            <a:off x="1828800" y="1295400"/>
            <a:ext cx="5181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2" descr="http://www.thesportsbank.net/core/wp-content/uploads/2010/09/UTEP-logo.jpg"/>
          <p:cNvPicPr>
            <a:picLocks noChangeAspect="1" noChangeArrowheads="1"/>
          </p:cNvPicPr>
          <p:nvPr/>
        </p:nvPicPr>
        <p:blipFill>
          <a:blip r:embed="rId3" cstate="print"/>
          <a:srcRect/>
          <a:stretch>
            <a:fillRect/>
          </a:stretch>
        </p:blipFill>
        <p:spPr bwMode="auto">
          <a:xfrm>
            <a:off x="8229611" y="152400"/>
            <a:ext cx="761999" cy="586153"/>
          </a:xfrm>
          <a:prstGeom prst="rect">
            <a:avLst/>
          </a:prstGeom>
          <a:noFill/>
        </p:spPr>
      </p:pic>
      <p:sp>
        <p:nvSpPr>
          <p:cNvPr id="15" name="Rounded Rectangle 14"/>
          <p:cNvSpPr/>
          <p:nvPr/>
        </p:nvSpPr>
        <p:spPr>
          <a:xfrm>
            <a:off x="5257800" y="3505200"/>
            <a:ext cx="533400" cy="60960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16" name="Rounded Rectangular Callout 15"/>
          <p:cNvSpPr/>
          <p:nvPr/>
        </p:nvSpPr>
        <p:spPr>
          <a:xfrm>
            <a:off x="6019800" y="2880519"/>
            <a:ext cx="1447800" cy="381000"/>
          </a:xfrm>
          <a:prstGeom prst="wedgeRoundRectCallout">
            <a:avLst>
              <a:gd name="adj1" fmla="val -65042"/>
              <a:gd name="adj2" fmla="val 96100"/>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bg1"/>
                </a:solidFill>
              </a:rPr>
              <a:t>Miner Mall</a:t>
            </a:r>
            <a:endParaRPr lang="en-US" dirty="0">
              <a:solidFill>
                <a:schemeClr val="bg1"/>
              </a:solidFill>
            </a:endParaRPr>
          </a:p>
        </p:txBody>
      </p:sp>
    </p:spTree>
    <p:extLst>
      <p:ext uri="{BB962C8B-B14F-4D97-AF65-F5344CB8AC3E}">
        <p14:creationId xmlns:p14="http://schemas.microsoft.com/office/powerpoint/2010/main" val="208501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Set Up Profile</a:t>
            </a:r>
            <a:endParaRPr lang="en-US" sz="4000" b="1"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82" t="22365" r="2137" b="53288"/>
          <a:stretch/>
        </p:blipFill>
        <p:spPr bwMode="auto">
          <a:xfrm>
            <a:off x="370661" y="1417638"/>
            <a:ext cx="8250277" cy="1600200"/>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Slide Number Placeholder 7"/>
          <p:cNvSpPr>
            <a:spLocks noGrp="1"/>
          </p:cNvSpPr>
          <p:nvPr>
            <p:ph type="sldNum" sz="quarter" idx="12"/>
          </p:nvPr>
        </p:nvSpPr>
        <p:spPr/>
        <p:txBody>
          <a:bodyPr/>
          <a:lstStyle/>
          <a:p>
            <a:fld id="{24EAA37F-1758-4970-9CA4-9D84059809DC}" type="slidenum">
              <a:rPr lang="en-US" smtClean="0"/>
              <a:t>7</a:t>
            </a:fld>
            <a:endParaRPr lang="en-US" dirty="0"/>
          </a:p>
        </p:txBody>
      </p:sp>
      <p:cxnSp>
        <p:nvCxnSpPr>
          <p:cNvPr id="5" name="Straight Connector 4"/>
          <p:cNvCxnSpPr/>
          <p:nvPr/>
        </p:nvCxnSpPr>
        <p:spPr>
          <a:xfrm>
            <a:off x="1905000" y="1219200"/>
            <a:ext cx="51816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ounded Rectangular Callout 5"/>
          <p:cNvSpPr/>
          <p:nvPr/>
        </p:nvSpPr>
        <p:spPr>
          <a:xfrm>
            <a:off x="2793820" y="1478907"/>
            <a:ext cx="1676400" cy="457200"/>
          </a:xfrm>
          <a:prstGeom prst="wedgeRoundRectCallout">
            <a:avLst>
              <a:gd name="adj1" fmla="val 78793"/>
              <a:gd name="adj2" fmla="val -30085"/>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endParaRPr lang="en-US" sz="1200" dirty="0" smtClean="0">
              <a:solidFill>
                <a:srgbClr val="FF0000"/>
              </a:solidFill>
            </a:endParaRPr>
          </a:p>
          <a:p>
            <a:pPr algn="ctr"/>
            <a:r>
              <a:rPr lang="en-US" sz="1400" dirty="0" smtClean="0">
                <a:solidFill>
                  <a:schemeClr val="bg1"/>
                </a:solidFill>
              </a:rPr>
              <a:t>Click</a:t>
            </a:r>
            <a:r>
              <a:rPr lang="en-US" dirty="0" smtClean="0">
                <a:solidFill>
                  <a:schemeClr val="bg1"/>
                </a:solidFill>
              </a:rPr>
              <a:t> </a:t>
            </a:r>
            <a:r>
              <a:rPr lang="en-US" sz="1400" dirty="0" smtClean="0">
                <a:solidFill>
                  <a:schemeClr val="bg1"/>
                </a:solidFill>
              </a:rPr>
              <a:t>on</a:t>
            </a:r>
            <a:r>
              <a:rPr lang="en-US" sz="1200" dirty="0" smtClean="0">
                <a:solidFill>
                  <a:schemeClr val="bg1"/>
                </a:solidFill>
              </a:rPr>
              <a:t> </a:t>
            </a:r>
            <a:r>
              <a:rPr lang="en-US" sz="1400" dirty="0" smtClean="0">
                <a:solidFill>
                  <a:schemeClr val="bg1"/>
                </a:solidFill>
              </a:rPr>
              <a:t>your</a:t>
            </a:r>
            <a:r>
              <a:rPr lang="en-US" sz="1200" dirty="0" smtClean="0">
                <a:solidFill>
                  <a:schemeClr val="bg1"/>
                </a:solidFill>
              </a:rPr>
              <a:t> </a:t>
            </a:r>
            <a:r>
              <a:rPr lang="en-US" sz="1400" dirty="0" smtClean="0">
                <a:solidFill>
                  <a:schemeClr val="bg1"/>
                </a:solidFill>
              </a:rPr>
              <a:t>name</a:t>
            </a:r>
          </a:p>
          <a:p>
            <a:pPr algn="ctr"/>
            <a:endParaRPr lang="en-US" dirty="0">
              <a:solidFill>
                <a:srgbClr val="FF0000"/>
              </a:solidFill>
            </a:endParaRPr>
          </a:p>
        </p:txBody>
      </p:sp>
      <p:pic>
        <p:nvPicPr>
          <p:cNvPr id="9" name="Picture 2" descr="http://www.thesportsbank.net/core/wp-content/uploads/2010/09/UTEP-logo.jpg"/>
          <p:cNvPicPr>
            <a:picLocks noChangeAspect="1" noChangeArrowheads="1"/>
          </p:cNvPicPr>
          <p:nvPr/>
        </p:nvPicPr>
        <p:blipFill>
          <a:blip r:embed="rId3" cstate="print"/>
          <a:srcRect/>
          <a:stretch>
            <a:fillRect/>
          </a:stretch>
        </p:blipFill>
        <p:spPr bwMode="auto">
          <a:xfrm>
            <a:off x="8229611" y="152409"/>
            <a:ext cx="761999" cy="586153"/>
          </a:xfrm>
          <a:prstGeom prst="rect">
            <a:avLst/>
          </a:prstGeom>
          <a:noFill/>
        </p:spPr>
      </p:pic>
      <p:sp>
        <p:nvSpPr>
          <p:cNvPr id="3" name="Rounded Rectangle 2"/>
          <p:cNvSpPr/>
          <p:nvPr/>
        </p:nvSpPr>
        <p:spPr>
          <a:xfrm>
            <a:off x="5105400" y="1985433"/>
            <a:ext cx="838200" cy="1783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4945" y="3333755"/>
            <a:ext cx="2934109" cy="3019846"/>
          </a:xfrm>
          <a:prstGeom prst="rect">
            <a:avLst/>
          </a:prstGeom>
          <a:ln>
            <a:solidFill>
              <a:schemeClr val="accent1"/>
            </a:solidFill>
          </a:ln>
        </p:spPr>
      </p:pic>
      <p:sp>
        <p:nvSpPr>
          <p:cNvPr id="11" name="Rounded Rectangular Callout 10"/>
          <p:cNvSpPr/>
          <p:nvPr/>
        </p:nvSpPr>
        <p:spPr>
          <a:xfrm>
            <a:off x="533400" y="3878534"/>
            <a:ext cx="2093214" cy="533399"/>
          </a:xfrm>
          <a:prstGeom prst="wedgeRoundRectCallout">
            <a:avLst>
              <a:gd name="adj1" fmla="val 83335"/>
              <a:gd name="adj2" fmla="val 11737"/>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endParaRPr lang="en-US" sz="1200" dirty="0" smtClean="0">
              <a:solidFill>
                <a:srgbClr val="FF0000"/>
              </a:solidFill>
            </a:endParaRPr>
          </a:p>
          <a:p>
            <a:pPr algn="ctr"/>
            <a:r>
              <a:rPr lang="en-US" sz="1400" dirty="0" smtClean="0">
                <a:solidFill>
                  <a:schemeClr val="bg1"/>
                </a:solidFill>
              </a:rPr>
              <a:t>Click</a:t>
            </a:r>
            <a:r>
              <a:rPr lang="en-US" dirty="0" smtClean="0">
                <a:solidFill>
                  <a:schemeClr val="bg1"/>
                </a:solidFill>
              </a:rPr>
              <a:t> </a:t>
            </a:r>
            <a:r>
              <a:rPr lang="en-US" sz="1400" dirty="0" smtClean="0">
                <a:solidFill>
                  <a:schemeClr val="bg1"/>
                </a:solidFill>
              </a:rPr>
              <a:t>on</a:t>
            </a:r>
            <a:r>
              <a:rPr lang="en-US" sz="1200" dirty="0" smtClean="0">
                <a:solidFill>
                  <a:schemeClr val="bg1"/>
                </a:solidFill>
              </a:rPr>
              <a:t> </a:t>
            </a:r>
            <a:r>
              <a:rPr lang="en-US" sz="1400" dirty="0" smtClean="0">
                <a:solidFill>
                  <a:schemeClr val="bg1"/>
                </a:solidFill>
              </a:rPr>
              <a:t>Language, Time …</a:t>
            </a:r>
          </a:p>
          <a:p>
            <a:pPr algn="ctr"/>
            <a:endParaRPr lang="en-US" dirty="0">
              <a:solidFill>
                <a:srgbClr val="FF0000"/>
              </a:solidFill>
            </a:endParaRPr>
          </a:p>
        </p:txBody>
      </p:sp>
    </p:spTree>
    <p:extLst>
      <p:ext uri="{BB962C8B-B14F-4D97-AF65-F5344CB8AC3E}">
        <p14:creationId xmlns:p14="http://schemas.microsoft.com/office/powerpoint/2010/main" val="2954219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Set Up Profile</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470" y="2000784"/>
            <a:ext cx="5449060" cy="3724795"/>
          </a:xfrm>
          <a:ln>
            <a:solidFill>
              <a:schemeClr val="accent1"/>
            </a:solidFill>
          </a:ln>
        </p:spPr>
      </p:pic>
      <p:sp>
        <p:nvSpPr>
          <p:cNvPr id="7" name="Slide Number Placeholder 6"/>
          <p:cNvSpPr>
            <a:spLocks noGrp="1"/>
          </p:cNvSpPr>
          <p:nvPr>
            <p:ph type="sldNum" sz="quarter" idx="12"/>
          </p:nvPr>
        </p:nvSpPr>
        <p:spPr/>
        <p:txBody>
          <a:bodyPr/>
          <a:lstStyle/>
          <a:p>
            <a:fld id="{24EAA37F-1758-4970-9CA4-9D84059809DC}" type="slidenum">
              <a:rPr lang="en-US" smtClean="0"/>
              <a:t>8</a:t>
            </a:fld>
            <a:endParaRPr lang="en-US" dirty="0"/>
          </a:p>
        </p:txBody>
      </p:sp>
      <p:cxnSp>
        <p:nvCxnSpPr>
          <p:cNvPr id="5" name="Straight Connector 4"/>
          <p:cNvCxnSpPr/>
          <p:nvPr/>
        </p:nvCxnSpPr>
        <p:spPr>
          <a:xfrm>
            <a:off x="1905000" y="1219200"/>
            <a:ext cx="51816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ounded Rectangular Callout 5"/>
          <p:cNvSpPr/>
          <p:nvPr/>
        </p:nvSpPr>
        <p:spPr>
          <a:xfrm>
            <a:off x="304800" y="1339840"/>
            <a:ext cx="2116836" cy="609600"/>
          </a:xfrm>
          <a:prstGeom prst="wedgeRoundRectCallout">
            <a:avLst>
              <a:gd name="adj1" fmla="val 59595"/>
              <a:gd name="adj2" fmla="val 55750"/>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endParaRPr lang="en-US" sz="1200" dirty="0" smtClean="0">
              <a:solidFill>
                <a:srgbClr val="FF0000"/>
              </a:solidFill>
            </a:endParaRPr>
          </a:p>
          <a:p>
            <a:pPr algn="ctr"/>
            <a:r>
              <a:rPr lang="en-US" sz="1400" dirty="0" smtClean="0">
                <a:solidFill>
                  <a:schemeClr val="bg1"/>
                </a:solidFill>
              </a:rPr>
              <a:t>Update your Information &amp; save</a:t>
            </a:r>
          </a:p>
          <a:p>
            <a:pPr algn="ctr"/>
            <a:endParaRPr lang="en-US" dirty="0">
              <a:solidFill>
                <a:srgbClr val="FF0000"/>
              </a:solidFill>
            </a:endParaRPr>
          </a:p>
        </p:txBody>
      </p:sp>
      <p:pic>
        <p:nvPicPr>
          <p:cNvPr id="9" name="Picture 2" descr="http://www.thesportsbank.net/core/wp-content/uploads/2010/09/UTEP-logo.jpg"/>
          <p:cNvPicPr>
            <a:picLocks noChangeAspect="1" noChangeArrowheads="1"/>
          </p:cNvPicPr>
          <p:nvPr/>
        </p:nvPicPr>
        <p:blipFill>
          <a:blip r:embed="rId3" cstate="print"/>
          <a:srcRect/>
          <a:stretch>
            <a:fillRect/>
          </a:stretch>
        </p:blipFill>
        <p:spPr bwMode="auto">
          <a:xfrm>
            <a:off x="8229611" y="152409"/>
            <a:ext cx="761999" cy="586153"/>
          </a:xfrm>
          <a:prstGeom prst="rect">
            <a:avLst/>
          </a:prstGeom>
          <a:noFill/>
        </p:spPr>
      </p:pic>
    </p:spTree>
    <p:extLst>
      <p:ext uri="{BB962C8B-B14F-4D97-AF65-F5344CB8AC3E}">
        <p14:creationId xmlns:p14="http://schemas.microsoft.com/office/powerpoint/2010/main" val="3674892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53984" cy="381000"/>
          </a:xfrm>
        </p:spPr>
        <p:txBody>
          <a:bodyPr>
            <a:no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E-mail Notification Preferences</a:t>
            </a:r>
            <a:endParaRPr lang="en-US" sz="3600" b="1" dirty="0"/>
          </a:p>
        </p:txBody>
      </p:sp>
      <p:sp>
        <p:nvSpPr>
          <p:cNvPr id="25" name="Slide Number Placeholder 24"/>
          <p:cNvSpPr>
            <a:spLocks noGrp="1"/>
          </p:cNvSpPr>
          <p:nvPr>
            <p:ph type="sldNum" sz="quarter" idx="12"/>
          </p:nvPr>
        </p:nvSpPr>
        <p:spPr/>
        <p:txBody>
          <a:bodyPr/>
          <a:lstStyle/>
          <a:p>
            <a:fld id="{24EAA37F-1758-4970-9CA4-9D84059809DC}" type="slidenum">
              <a:rPr lang="en-US" smtClean="0"/>
              <a:t>9</a:t>
            </a:fld>
            <a:endParaRPr lang="en-US" dirty="0"/>
          </a:p>
        </p:txBody>
      </p:sp>
      <p:sp>
        <p:nvSpPr>
          <p:cNvPr id="20" name="Rounded Rectangular Callout 19"/>
          <p:cNvSpPr/>
          <p:nvPr/>
        </p:nvSpPr>
        <p:spPr>
          <a:xfrm>
            <a:off x="423333" y="936763"/>
            <a:ext cx="1710267" cy="511037"/>
          </a:xfrm>
          <a:prstGeom prst="wedgeRoundRectCallout">
            <a:avLst>
              <a:gd name="adj1" fmla="val 108503"/>
              <a:gd name="adj2" fmla="val -14867"/>
              <a:gd name="adj3" fmla="val 16667"/>
            </a:avLst>
          </a:prstGeom>
          <a:ln>
            <a:solidFill>
              <a:schemeClr val="tx1">
                <a:alpha val="92000"/>
              </a:schemeClr>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endParaRPr lang="en-US" sz="1200" dirty="0" smtClean="0">
              <a:solidFill>
                <a:srgbClr val="FF0000"/>
              </a:solidFill>
            </a:endParaRPr>
          </a:p>
          <a:p>
            <a:pPr algn="ctr"/>
            <a:r>
              <a:rPr lang="en-US" sz="1200" dirty="0" smtClean="0">
                <a:solidFill>
                  <a:schemeClr val="bg1"/>
                </a:solidFill>
              </a:rPr>
              <a:t>Click</a:t>
            </a:r>
            <a:r>
              <a:rPr lang="en-US" dirty="0">
                <a:solidFill>
                  <a:srgbClr val="FF0000"/>
                </a:solidFill>
              </a:rPr>
              <a:t> </a:t>
            </a:r>
            <a:r>
              <a:rPr lang="en-US" sz="1200" dirty="0" smtClean="0">
                <a:solidFill>
                  <a:schemeClr val="bg1"/>
                </a:solidFill>
              </a:rPr>
              <a:t>Notification Preferences</a:t>
            </a:r>
          </a:p>
          <a:p>
            <a:pPr algn="ctr"/>
            <a:endParaRPr lang="en-US" dirty="0">
              <a:solidFill>
                <a:srgbClr val="FF0000"/>
              </a:solidFill>
            </a:endParaRPr>
          </a:p>
        </p:txBody>
      </p:sp>
      <p:sp>
        <p:nvSpPr>
          <p:cNvPr id="28" name="Rounded Rectangular Callout 27"/>
          <p:cNvSpPr/>
          <p:nvPr/>
        </p:nvSpPr>
        <p:spPr>
          <a:xfrm>
            <a:off x="6536602" y="1684998"/>
            <a:ext cx="1776984" cy="814416"/>
          </a:xfrm>
          <a:prstGeom prst="wedgeRoundRectCallout">
            <a:avLst>
              <a:gd name="adj1" fmla="val -25037"/>
              <a:gd name="adj2" fmla="val 105190"/>
              <a:gd name="adj3" fmla="val 16667"/>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numCol="1" rtlCol="0" anchor="ctr"/>
          <a:lstStyle/>
          <a:p>
            <a:pPr algn="ctr"/>
            <a:endParaRPr lang="en-US" sz="1200" dirty="0" smtClean="0">
              <a:solidFill>
                <a:srgbClr val="FF0000"/>
              </a:solidFill>
            </a:endParaRPr>
          </a:p>
          <a:p>
            <a:pPr algn="ctr"/>
            <a:r>
              <a:rPr lang="en-US" sz="1400" dirty="0" smtClean="0">
                <a:solidFill>
                  <a:schemeClr val="bg1"/>
                </a:solidFill>
              </a:rPr>
              <a:t>Click Edit to select your notification preferences</a:t>
            </a:r>
          </a:p>
          <a:p>
            <a:pPr algn="ctr"/>
            <a:endParaRPr lang="en-US" dirty="0">
              <a:solidFill>
                <a:srgbClr val="FF0000"/>
              </a:solidFill>
            </a:endParaRPr>
          </a:p>
        </p:txBody>
      </p:sp>
      <p:cxnSp>
        <p:nvCxnSpPr>
          <p:cNvPr id="29" name="Straight Connector 28"/>
          <p:cNvCxnSpPr/>
          <p:nvPr/>
        </p:nvCxnSpPr>
        <p:spPr>
          <a:xfrm>
            <a:off x="1981200" y="838200"/>
            <a:ext cx="5181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2" name="Picture 2" descr="http://www.thesportsbank.net/core/wp-content/uploads/2010/09/UTEP-logo.jpg"/>
          <p:cNvPicPr>
            <a:picLocks noChangeAspect="1" noChangeArrowheads="1"/>
          </p:cNvPicPr>
          <p:nvPr/>
        </p:nvPicPr>
        <p:blipFill>
          <a:blip r:embed="rId3" cstate="print"/>
          <a:srcRect/>
          <a:stretch>
            <a:fillRect/>
          </a:stretch>
        </p:blipFill>
        <p:spPr bwMode="auto">
          <a:xfrm>
            <a:off x="8229611" y="152409"/>
            <a:ext cx="761999" cy="586153"/>
          </a:xfrm>
          <a:prstGeom prst="rect">
            <a:avLst/>
          </a:prstGeom>
          <a:noFill/>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1" y="1066800"/>
            <a:ext cx="2362200" cy="1818894"/>
          </a:xfrm>
          <a:prstGeom prst="rect">
            <a:avLst/>
          </a:prstGeom>
          <a:ln>
            <a:solidFill>
              <a:schemeClr val="accent1"/>
            </a:solidFill>
          </a:ln>
        </p:spPr>
      </p:pic>
      <p:pic>
        <p:nvPicPr>
          <p:cNvPr id="8" name="Content Placeholder 7" descr="Screen Clipping"/>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795818" y="3021787"/>
            <a:ext cx="5323766" cy="3447124"/>
          </a:xfrm>
          <a:ln>
            <a:solidFill>
              <a:schemeClr val="accent1"/>
            </a:solidFill>
          </a:ln>
        </p:spPr>
      </p:pic>
      <p:sp>
        <p:nvSpPr>
          <p:cNvPr id="44" name="Rounded Rectangle 43"/>
          <p:cNvSpPr/>
          <p:nvPr/>
        </p:nvSpPr>
        <p:spPr>
          <a:xfrm>
            <a:off x="6517741" y="3021787"/>
            <a:ext cx="762000" cy="22860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Tree>
    <p:extLst>
      <p:ext uri="{BB962C8B-B14F-4D97-AF65-F5344CB8AC3E}">
        <p14:creationId xmlns:p14="http://schemas.microsoft.com/office/powerpoint/2010/main" val="3293388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13796</TotalTime>
  <Words>1711</Words>
  <Application>Microsoft Office PowerPoint</Application>
  <PresentationFormat>On-screen Show (4:3)</PresentationFormat>
  <Paragraphs>265</Paragraphs>
  <Slides>35</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Office Theme</vt:lpstr>
      <vt:lpstr>    </vt:lpstr>
      <vt:lpstr>Agenda</vt:lpstr>
      <vt:lpstr>  Purchase-to-Payment Processes </vt:lpstr>
      <vt:lpstr>Dollar Thresholds</vt:lpstr>
      <vt:lpstr>What will you learn today?</vt:lpstr>
      <vt:lpstr> Sign On – my.utep.edu  </vt:lpstr>
      <vt:lpstr>Set Up Profile</vt:lpstr>
      <vt:lpstr>Set Up Profile</vt:lpstr>
      <vt:lpstr>E-mail Notification Preferences</vt:lpstr>
      <vt:lpstr>Creating a Cart</vt:lpstr>
      <vt:lpstr>Non-Catalog Order</vt:lpstr>
      <vt:lpstr>Freight/Shipping/Delivery and/or Handling Charges</vt:lpstr>
      <vt:lpstr>Non-Catalog Checkout</vt:lpstr>
      <vt:lpstr>Shopping Cart</vt:lpstr>
      <vt:lpstr>Check-Out</vt:lpstr>
      <vt:lpstr>Update Accounting Codes</vt:lpstr>
      <vt:lpstr>Split an Accounting Code  </vt:lpstr>
      <vt:lpstr>Commodity Codes</vt:lpstr>
      <vt:lpstr>Attachments and Notes</vt:lpstr>
      <vt:lpstr> Ordering Chemicals/Hazardous Materials (HAZMAT)  </vt:lpstr>
      <vt:lpstr>Requesting a New Supplier</vt:lpstr>
      <vt:lpstr>Process a Change Order/Cancel or Close an Order</vt:lpstr>
      <vt:lpstr>Alternate Ship-to Address</vt:lpstr>
      <vt:lpstr>Document Search</vt:lpstr>
      <vt:lpstr>Document Search</vt:lpstr>
      <vt:lpstr>Invoices</vt:lpstr>
      <vt:lpstr>Uploading an Invoice</vt:lpstr>
      <vt:lpstr>Uploading an Invoice</vt:lpstr>
      <vt:lpstr>UTEP HUB PROGRAM</vt:lpstr>
      <vt:lpstr>Procurement Card Program</vt:lpstr>
      <vt:lpstr>WHO CAN SIGN CONTRACTS ON BEHALF OF THE UNIVERSITY ?</vt:lpstr>
      <vt:lpstr>Contract Administration and Compliance</vt:lpstr>
      <vt:lpstr>PeopleSoft</vt:lpstr>
      <vt:lpstr>For More Information</vt:lpstr>
      <vt:lpstr> Questions  </vt:lpstr>
    </vt:vector>
  </TitlesOfParts>
  <Company>University of Texas at El Paso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Velez, Martha</dc:creator>
  <cp:lastModifiedBy>Rosales, Erika D. (Purchasing)</cp:lastModifiedBy>
  <cp:revision>174</cp:revision>
  <cp:lastPrinted>2015-08-07T14:17:42Z</cp:lastPrinted>
  <dcterms:created xsi:type="dcterms:W3CDTF">2013-11-19T16:42:11Z</dcterms:created>
  <dcterms:modified xsi:type="dcterms:W3CDTF">2017-01-05T16:50:21Z</dcterms:modified>
</cp:coreProperties>
</file>