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6"/>
  </p:notesMasterIdLst>
  <p:sldIdLst>
    <p:sldId id="256" r:id="rId2"/>
    <p:sldId id="276" r:id="rId3"/>
    <p:sldId id="257" r:id="rId4"/>
    <p:sldId id="284" r:id="rId5"/>
    <p:sldId id="285" r:id="rId6"/>
    <p:sldId id="283" r:id="rId7"/>
    <p:sldId id="258" r:id="rId8"/>
    <p:sldId id="287" r:id="rId9"/>
    <p:sldId id="278" r:id="rId10"/>
    <p:sldId id="270" r:id="rId11"/>
    <p:sldId id="274" r:id="rId12"/>
    <p:sldId id="265" r:id="rId13"/>
    <p:sldId id="264" r:id="rId14"/>
    <p:sldId id="286" r:id="rId15"/>
    <p:sldId id="261" r:id="rId16"/>
    <p:sldId id="288" r:id="rId17"/>
    <p:sldId id="269" r:id="rId18"/>
    <p:sldId id="262" r:id="rId19"/>
    <p:sldId id="263" r:id="rId20"/>
    <p:sldId id="289" r:id="rId21"/>
    <p:sldId id="279" r:id="rId22"/>
    <p:sldId id="281" r:id="rId23"/>
    <p:sldId id="282" r:id="rId24"/>
    <p:sldId id="272" r:id="rId25"/>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73289" autoAdjust="0"/>
  </p:normalViewPr>
  <p:slideViewPr>
    <p:cSldViewPr>
      <p:cViewPr varScale="1">
        <p:scale>
          <a:sx n="69" d="100"/>
          <a:sy n="69" d="100"/>
        </p:scale>
        <p:origin x="-7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s-CL"/>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s-CL"/>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L" noProof="0" smtClean="0"/>
              <a:t>Click to edit Master text styles</a:t>
            </a:r>
          </a:p>
          <a:p>
            <a:pPr lvl="1"/>
            <a:r>
              <a:rPr lang="es-CL" noProof="0" smtClean="0"/>
              <a:t>Second level</a:t>
            </a:r>
          </a:p>
          <a:p>
            <a:pPr lvl="2"/>
            <a:r>
              <a:rPr lang="es-CL" noProof="0" smtClean="0"/>
              <a:t>Third level</a:t>
            </a:r>
          </a:p>
          <a:p>
            <a:pPr lvl="3"/>
            <a:r>
              <a:rPr lang="es-CL" noProof="0" smtClean="0"/>
              <a:t>Fourth level</a:t>
            </a:r>
          </a:p>
          <a:p>
            <a:pPr lvl="4"/>
            <a:r>
              <a:rPr lang="es-CL"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s-CL"/>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FAC0C9FD-3961-41E5-80E1-5F3D09AF7756}" type="slidenum">
              <a:rPr lang="es-CL"/>
              <a:pPr>
                <a:defRPr/>
              </a:pPr>
              <a:t>‹#›</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253B84E-CEF6-445C-908B-3F5F6E2D9424}" type="slidenum">
              <a:rPr lang="es-CL"/>
              <a:pPr/>
              <a:t>1</a:t>
            </a:fld>
            <a:endParaRPr lang="es-CL"/>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7CFE2C3-F61F-4543-8757-AE3B88D276FF}" type="slidenum">
              <a:rPr lang="es-CL"/>
              <a:pPr/>
              <a:t>10</a:t>
            </a:fld>
            <a:endParaRPr lang="es-CL"/>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11EA368-6B44-4E4E-AB7D-B7FB2989AFEE}" type="slidenum">
              <a:rPr lang="en-US" sz="1200">
                <a:latin typeface="Arial" charset="0"/>
              </a:rPr>
              <a:pPr algn="r"/>
              <a:t>11</a:t>
            </a:fld>
            <a:endParaRPr lang="en-US" sz="120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t>“Individuals and organizations involved in higher education </a:t>
            </a:r>
            <a:r>
              <a:rPr lang="en-US" dirty="0" smtClean="0"/>
              <a:t>express </a:t>
            </a:r>
            <a:r>
              <a:rPr lang="en-US" dirty="0" smtClean="0"/>
              <a:t>a need for important kinds of  learning that do not emerge easily from the Bloom Taxonomy, for example:  learning how to learn, leadership and interpersonal skills, ethics, communication skills, character, tolerance, and the ability to adapt to change.” (L. Dee Fink)</a:t>
            </a:r>
          </a:p>
          <a:p>
            <a:endParaRPr lang="en-US" dirty="0" smtClean="0"/>
          </a:p>
          <a:p>
            <a:r>
              <a:rPr lang="en-US" dirty="0" smtClean="0"/>
              <a:t>Fink’s taxonomy depends on a particular perspective on learning:  he defines learning in terms of change.  </a:t>
            </a:r>
            <a:r>
              <a:rPr lang="en-US" b="1" dirty="0" smtClean="0"/>
              <a:t>“Significant learning requires that there be some kind of lasting change that is important in terms of the learner’s life.”</a:t>
            </a:r>
            <a:r>
              <a:rPr lang="en-US" dirty="0" smtClean="0"/>
              <a:t>  (L. Dee Fink)</a:t>
            </a:r>
          </a:p>
          <a:p>
            <a:r>
              <a:rPr lang="en-US" dirty="0" smtClean="0"/>
              <a:t>“One important feature of this taxonomy is that it is not hierarchical but rather relational and even interactive … each kind of learning is related to the other kinds of learning and … achieving any one kind of learning simultaneously enhances the possibility of achieving the other kinds of learning as well.</a:t>
            </a:r>
          </a:p>
          <a:p>
            <a:r>
              <a:rPr lang="en-US" dirty="0" smtClean="0"/>
              <a:t>This interrelation matters to teachers because it means the various kinds of learning are synergistic.”  We learn foundational knowledge most effectively by having to apply it, integrate it, when we have reasons to care about it, when we understand its relations to others.  “When a course or learning experience is able to promote all six kinds of learning, one has had a learning experience that can truly be deemed significant.” (L. Dee Fink, </a:t>
            </a:r>
            <a:r>
              <a:rPr lang="en-US" i="1" dirty="0" smtClean="0"/>
              <a:t>Creating Significant Learning Experiences:  An Integrated Approach to Designing College Courses</a:t>
            </a:r>
            <a:r>
              <a:rPr lang="en-US" dirty="0" smtClean="0"/>
              <a:t>.  San Francisco: Jossey-Bass, 2003.)  (Significant Learning Taxonomy. First-Year Learning Communities, University Core Curriculum Program, Texas A &amp; M University, Corpus Christi, Texas.  http://firstyear.tamucc.edu/wiki/Teachers/SignificantLearningTaxonomy .)</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A13E42A-5094-4C7F-93E9-C8E87CECB561}" type="slidenum">
              <a:rPr lang="es-CL"/>
              <a:pPr/>
              <a:t>12</a:t>
            </a:fld>
            <a:endParaRPr lang="es-CL"/>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D73043B-486E-42F9-8F6D-F4AC7A538789}" type="slidenum">
              <a:rPr lang="es-CL"/>
              <a:pPr/>
              <a:t>13</a:t>
            </a:fld>
            <a:endParaRPr lang="es-CL"/>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Assessment</a:t>
            </a:r>
            <a:r>
              <a:rPr lang="en-US" baseline="0" dirty="0" smtClean="0"/>
              <a:t> must at least have face validity and be reliable. </a:t>
            </a:r>
            <a:r>
              <a:rPr lang="en-US" baseline="0" dirty="0" smtClean="0"/>
              <a:t>A valid, reliable, and objective assessment allows </a:t>
            </a:r>
            <a:r>
              <a:rPr lang="en-US" baseline="0" dirty="0" smtClean="0"/>
              <a:t>you to use it for tracking impact of course </a:t>
            </a:r>
            <a:r>
              <a:rPr lang="en-US" baseline="0" dirty="0" smtClean="0"/>
              <a:t>improvements, and scholarship of teaching and learning experiments and projects.</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A13E42A-5094-4C7F-93E9-C8E87CECB561}" type="slidenum">
              <a:rPr lang="es-CL"/>
              <a:pPr/>
              <a:t>14</a:t>
            </a:fld>
            <a:endParaRPr lang="es-CL"/>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Based on </a:t>
            </a:r>
            <a:r>
              <a:rPr lang="en-US" dirty="0" smtClean="0"/>
              <a:t>frequent</a:t>
            </a:r>
            <a:r>
              <a:rPr lang="en-US" baseline="0" dirty="0" smtClean="0"/>
              <a:t> </a:t>
            </a:r>
            <a:r>
              <a:rPr lang="en-US" dirty="0" smtClean="0"/>
              <a:t>formative assessments, a summative </a:t>
            </a:r>
            <a:r>
              <a:rPr lang="en-US" dirty="0" smtClean="0"/>
              <a:t>assessment should come as no surprise </a:t>
            </a:r>
            <a:r>
              <a:rPr lang="en-US" dirty="0" smtClean="0"/>
              <a:t>or present surprises (content</a:t>
            </a:r>
            <a:r>
              <a:rPr lang="en-US" baseline="0" dirty="0" smtClean="0"/>
              <a:t> that was not covered) </a:t>
            </a:r>
            <a:r>
              <a:rPr lang="en-US" dirty="0" smtClean="0"/>
              <a:t>to </a:t>
            </a:r>
            <a:r>
              <a:rPr lang="en-US" dirty="0" smtClean="0"/>
              <a:t>students.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07115BE-8999-4473-9EB5-00B40E708EC0}" type="slidenum">
              <a:rPr lang="es-CL"/>
              <a:pPr/>
              <a:t>15</a:t>
            </a:fld>
            <a:endParaRPr lang="es-CL"/>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t>If your assessment is valid, reliable,</a:t>
            </a:r>
            <a:r>
              <a:rPr lang="en-US" baseline="0" dirty="0" smtClean="0"/>
              <a:t> and objective you can use it to conduct SOTL</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16</a:t>
            </a:fld>
            <a:endParaRPr lang="es-C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7C854FC-0AFD-4A9A-8367-1CCD5E33A1F1}" type="slidenum">
              <a:rPr lang="es-CL"/>
              <a:pPr/>
              <a:t>17</a:t>
            </a:fld>
            <a:endParaRPr lang="es-CL"/>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dirty="0" smtClean="0"/>
              <a:t>Show </a:t>
            </a:r>
            <a:r>
              <a:rPr lang="en-US" dirty="0" smtClean="0"/>
              <a:t>Angelo and Cross, Classroom assessment techniques.</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FD8F612-91C0-4985-A78C-75A2549A48FF}" type="slidenum">
              <a:rPr lang="es-CL"/>
              <a:pPr/>
              <a:t>18</a:t>
            </a:fld>
            <a:endParaRPr lang="es-CL"/>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E1EDBA3-22C8-4B9B-B8C3-D6881C2FD389}" type="slidenum">
              <a:rPr lang="es-CL"/>
              <a:pPr/>
              <a:t>19</a:t>
            </a:fld>
            <a:endParaRPr lang="es-CL"/>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2</a:t>
            </a:fld>
            <a:endParaRPr lang="es-C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20</a:t>
            </a:fld>
            <a:endParaRPr lang="es-C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21</a:t>
            </a:fld>
            <a:endParaRPr lang="es-C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study</a:t>
            </a:r>
            <a:r>
              <a:rPr lang="en-US" baseline="0" dirty="0" smtClean="0"/>
              <a:t> basic concepts prior to class; </a:t>
            </a:r>
            <a:endParaRPr lang="en-US" baseline="0" dirty="0" smtClean="0"/>
          </a:p>
          <a:p>
            <a:r>
              <a:rPr lang="en-US" baseline="0" dirty="0" smtClean="0"/>
              <a:t>quiz </a:t>
            </a:r>
            <a:r>
              <a:rPr lang="en-US" baseline="0" dirty="0" smtClean="0"/>
              <a:t>tells </a:t>
            </a:r>
            <a:r>
              <a:rPr lang="en-US" baseline="0" dirty="0" smtClean="0"/>
              <a:t>me what </a:t>
            </a:r>
            <a:r>
              <a:rPr lang="en-US" baseline="0" dirty="0" smtClean="0"/>
              <a:t>they know/understand </a:t>
            </a:r>
            <a:r>
              <a:rPr lang="en-US" baseline="0" dirty="0" smtClean="0"/>
              <a:t>(I align </a:t>
            </a:r>
            <a:r>
              <a:rPr lang="en-US" baseline="0" dirty="0" smtClean="0"/>
              <a:t>quiz with concepts)= time saver; </a:t>
            </a:r>
            <a:endParaRPr lang="en-US" baseline="0" dirty="0" smtClean="0"/>
          </a:p>
          <a:p>
            <a:r>
              <a:rPr lang="en-US" baseline="0" dirty="0" smtClean="0"/>
              <a:t>time </a:t>
            </a:r>
            <a:r>
              <a:rPr lang="en-US" baseline="0" dirty="0" smtClean="0"/>
              <a:t>in class is focused on what they do not understand = more learning than repeat-of-concepts lecture; </a:t>
            </a:r>
            <a:endParaRPr lang="en-US" baseline="0" dirty="0" smtClean="0"/>
          </a:p>
          <a:p>
            <a:r>
              <a:rPr lang="en-US" baseline="0" dirty="0" smtClean="0"/>
              <a:t>more </a:t>
            </a:r>
            <a:r>
              <a:rPr lang="en-US" baseline="0" dirty="0" smtClean="0"/>
              <a:t>application exercises (preferably in </a:t>
            </a:r>
            <a:r>
              <a:rPr lang="en-US" baseline="0" dirty="0" smtClean="0"/>
              <a:t>groups), assessed </a:t>
            </a:r>
            <a:r>
              <a:rPr lang="en-US" baseline="0" dirty="0" smtClean="0"/>
              <a:t>using CRS (clickers); re-teach misunderstood concepts; </a:t>
            </a:r>
            <a:endParaRPr lang="en-US" baseline="0" dirty="0" smtClean="0"/>
          </a:p>
          <a:p>
            <a:r>
              <a:rPr lang="en-US" baseline="0" dirty="0" smtClean="0"/>
              <a:t>summative </a:t>
            </a:r>
            <a:r>
              <a:rPr lang="en-US" baseline="0" dirty="0" smtClean="0"/>
              <a:t>eval (quiz, exam, project, etc), could be done online as well.</a:t>
            </a:r>
          </a:p>
          <a:p>
            <a:endParaRPr lang="en-US" baseline="0" dirty="0" smtClean="0"/>
          </a:p>
          <a:p>
            <a:r>
              <a:rPr lang="en-US" baseline="0" dirty="0" smtClean="0"/>
              <a:t>Next session builds on this one.</a:t>
            </a:r>
          </a:p>
          <a:p>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22</a:t>
            </a:fld>
            <a:endParaRPr lang="es-C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continuation of the previous slide.</a:t>
            </a:r>
          </a:p>
          <a:p>
            <a:r>
              <a:rPr lang="en-US" dirty="0" smtClean="0"/>
              <a:t>Can incorporate</a:t>
            </a:r>
            <a:r>
              <a:rPr lang="en-US" baseline="0" dirty="0" smtClean="0"/>
              <a:t> </a:t>
            </a:r>
            <a:r>
              <a:rPr lang="en-US" baseline="0" dirty="0" smtClean="0"/>
              <a:t>reading comprehension exercises in the </a:t>
            </a:r>
            <a:r>
              <a:rPr lang="en-US" baseline="0" dirty="0" smtClean="0"/>
              <a:t>homework (see CETaL website for resources)</a:t>
            </a:r>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23</a:t>
            </a:fld>
            <a:endParaRPr lang="es-C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BCD53-B26F-4087-910F-3AD2959E0765}" type="slidenum">
              <a:rPr lang="es-CL"/>
              <a:pPr/>
              <a:t>24</a:t>
            </a:fld>
            <a:endParaRPr lang="es-CL"/>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EFF4CB6-1295-4ED4-AF47-878D92583C61}" type="slidenum">
              <a:rPr lang="es-CL"/>
              <a:pPr/>
              <a:t>3</a:t>
            </a:fld>
            <a:endParaRPr lang="es-CL"/>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Planning practice for students.</a:t>
            </a:r>
          </a:p>
          <a:p>
            <a:endParaRPr lang="en-US" dirty="0" smtClean="0"/>
          </a:p>
          <a:p>
            <a:r>
              <a:rPr lang="en-US" dirty="0" smtClean="0"/>
              <a:t>Few learning</a:t>
            </a:r>
            <a:r>
              <a:rPr lang="en-US" baseline="0" dirty="0" smtClean="0"/>
              <a:t> outcomes will be singular and independent of anything else. There usually is a connection. It is up to us to help students understand those connections and good course design helps us do that.</a:t>
            </a:r>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4</a:t>
            </a:fld>
            <a:endParaRPr 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514350"/>
            <a:r>
              <a:rPr lang="en-US" dirty="0" smtClean="0"/>
              <a:t>Know how to plan backwards</a:t>
            </a:r>
          </a:p>
          <a:p>
            <a:pPr marL="1314450" lvl="2" indent="-514350">
              <a:buFont typeface="Wingdings" pitchFamily="2" charset="2"/>
              <a:buChar char="v"/>
            </a:pPr>
            <a:r>
              <a:rPr lang="en-US" dirty="0" smtClean="0"/>
              <a:t>Start with appropriate learning</a:t>
            </a:r>
            <a:r>
              <a:rPr lang="en-US" baseline="0" dirty="0" smtClean="0"/>
              <a:t> outcomes. Depend on the </a:t>
            </a:r>
          </a:p>
          <a:p>
            <a:pPr marL="1771650" lvl="3" indent="-514350">
              <a:buFont typeface="Wingdings" pitchFamily="2" charset="2"/>
              <a:buChar char="v"/>
            </a:pPr>
            <a:r>
              <a:rPr lang="en-US" baseline="0" dirty="0" smtClean="0"/>
              <a:t>Context of the course (where does it fit in the curriculum)</a:t>
            </a:r>
          </a:p>
          <a:p>
            <a:pPr marL="1771650" lvl="3" indent="-514350">
              <a:buFont typeface="Wingdings" pitchFamily="2" charset="2"/>
              <a:buChar char="v"/>
            </a:pPr>
            <a:r>
              <a:rPr lang="en-US" baseline="0" dirty="0" smtClean="0"/>
              <a:t>The level of knowledge and experiences of the students</a:t>
            </a:r>
          </a:p>
          <a:p>
            <a:pPr marL="1771650" lvl="3" indent="-514350">
              <a:buFont typeface="Wingdings" pitchFamily="2" charset="2"/>
              <a:buChar char="v"/>
            </a:pPr>
            <a:r>
              <a:rPr lang="en-US" baseline="0" dirty="0" smtClean="0"/>
              <a:t>The complexity of the material that needs to be covered in the course</a:t>
            </a:r>
          </a:p>
          <a:p>
            <a:pPr marL="1771650" lvl="3" indent="-514350">
              <a:buFont typeface="Wingdings" pitchFamily="2" charset="2"/>
              <a:buChar char="v"/>
            </a:pPr>
            <a:r>
              <a:rPr lang="en-US" baseline="0" dirty="0" smtClean="0"/>
              <a:t>The availability of other resources (lab space and equipment, information recourses, community resources, etc.)</a:t>
            </a:r>
          </a:p>
          <a:p>
            <a:pPr marL="1314450" lvl="2" indent="-514350">
              <a:buFont typeface="Wingdings" pitchFamily="2" charset="2"/>
              <a:buChar char="v"/>
            </a:pPr>
            <a:r>
              <a:rPr lang="en-US" dirty="0" smtClean="0"/>
              <a:t>How will you spread outcomes and related concepts over the “semester” so that students receive the time and practice opportunities necessary for deep learning?</a:t>
            </a:r>
          </a:p>
          <a:p>
            <a:pPr marL="1771650" lvl="3" indent="-514350">
              <a:buFont typeface="Wingdings" pitchFamily="2" charset="2"/>
              <a:buChar char="v"/>
            </a:pPr>
            <a:r>
              <a:rPr lang="en-US" dirty="0" smtClean="0"/>
              <a:t>How are they sequenced</a:t>
            </a:r>
            <a:r>
              <a:rPr lang="en-US" baseline="0" dirty="0" smtClean="0"/>
              <a:t> and why?</a:t>
            </a:r>
            <a:endParaRPr lang="en-US" dirty="0" smtClean="0"/>
          </a:p>
          <a:p>
            <a:pPr marL="2228850" lvl="4" indent="-514350">
              <a:buFont typeface="Wingdings" pitchFamily="2" charset="2"/>
              <a:buChar char="v"/>
            </a:pPr>
            <a:r>
              <a:rPr lang="en-US" dirty="0" smtClean="0"/>
              <a:t>What comes first, second, third, etc?</a:t>
            </a:r>
          </a:p>
          <a:p>
            <a:pPr marL="2228850" lvl="4" indent="-514350">
              <a:buFont typeface="Wingdings" pitchFamily="2" charset="2"/>
              <a:buChar char="v"/>
            </a:pPr>
            <a:r>
              <a:rPr lang="en-US" dirty="0" smtClean="0"/>
              <a:t>Does</a:t>
            </a:r>
            <a:r>
              <a:rPr lang="en-US" baseline="0" dirty="0" smtClean="0"/>
              <a:t> the sequence allow students to experience success and facilitate learning? Do we start in line with students’ knowledge and experiences and build from there?</a:t>
            </a:r>
            <a:endParaRPr lang="en-US" dirty="0" smtClean="0"/>
          </a:p>
          <a:p>
            <a:pPr marL="1314450" lvl="2" indent="-514350">
              <a:buFont typeface="Wingdings" pitchFamily="2" charset="2"/>
              <a:buChar char="v"/>
            </a:pPr>
            <a:r>
              <a:rPr lang="en-US" dirty="0" smtClean="0"/>
              <a:t>Understand the time requirements for mastery learning of your students: how much practice do they need?</a:t>
            </a:r>
            <a:r>
              <a:rPr lang="en-US" baseline="0" dirty="0" smtClean="0"/>
              <a:t> How do you know they understand and you can move on to more difficult concepts in the sequence?</a:t>
            </a:r>
            <a:endParaRPr lang="en-US" dirty="0" smtClean="0"/>
          </a:p>
          <a:p>
            <a:pPr marL="228600" indent="-228600">
              <a:buFont typeface="Wingdings" pitchFamily="2" charset="2"/>
              <a:buChar char="v"/>
            </a:pPr>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5</a:t>
            </a:fld>
            <a:endParaRPr 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the Broader View first:</a:t>
            </a:r>
          </a:p>
          <a:p>
            <a:r>
              <a:rPr lang="en-US" dirty="0" smtClean="0"/>
              <a:t>What are the Learning Outcomes for the </a:t>
            </a:r>
            <a:r>
              <a:rPr lang="en-US" dirty="0" smtClean="0"/>
              <a:t>course?</a:t>
            </a:r>
            <a:r>
              <a:rPr lang="en-US" baseline="0" dirty="0" smtClean="0"/>
              <a:t> Plan backwards from them, but then scaffold (build) the learning experiences forward towards the ultimate performance on the learning outcomes.</a:t>
            </a:r>
            <a:endParaRPr lang="en-US" dirty="0" smtClean="0"/>
          </a:p>
          <a:p>
            <a:endParaRPr lang="en-US" dirty="0" smtClean="0"/>
          </a:p>
          <a:p>
            <a:r>
              <a:rPr lang="en-US" dirty="0" smtClean="0"/>
              <a:t>Consider yourself the </a:t>
            </a:r>
            <a:r>
              <a:rPr lang="en-US" dirty="0" smtClean="0"/>
              <a:t>“Coach”, plan their practice for the </a:t>
            </a:r>
            <a:r>
              <a:rPr lang="en-US" dirty="0" smtClean="0"/>
              <a:t>semester.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6</a:t>
            </a:fld>
            <a:endParaRPr 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D460C8F-F922-42A6-B0F9-957B4AD30B4C}" type="slidenum">
              <a:rPr lang="es-CL"/>
              <a:pPr/>
              <a:t>7</a:t>
            </a:fld>
            <a:endParaRPr lang="es-CL"/>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Select one learning outcome for your class</a:t>
            </a:r>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8</a:t>
            </a:fld>
            <a:endParaRPr lang="es-C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C0C9FD-3961-41E5-80E1-5F3D09AF7756}" type="slidenum">
              <a:rPr lang="es-CL" smtClean="0"/>
              <a:pPr>
                <a:defRPr/>
              </a:pPr>
              <a:t>9</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s-CL"/>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CL"/>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r>
              <a:rPr lang="en-US" smtClean="0"/>
              <a:t>10-31-2007</a:t>
            </a:r>
            <a:endParaRPr lang="es-CL"/>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s-CL"/>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5DA3E70B-F088-459E-ACA9-264EC3598968}" type="slidenum">
              <a:rPr lang="es-CL"/>
              <a:pPr>
                <a:defRPr/>
              </a:pPr>
              <a:t>‹#›</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5" name="Rectangle 3"/>
          <p:cNvSpPr>
            <a:spLocks noGrp="1" noChangeArrowheads="1"/>
          </p:cNvSpPr>
          <p:nvPr>
            <p:ph type="sldNum" sz="quarter" idx="11"/>
          </p:nvPr>
        </p:nvSpPr>
        <p:spPr>
          <a:ln/>
        </p:spPr>
        <p:txBody>
          <a:bodyPr/>
          <a:lstStyle>
            <a:lvl1pPr>
              <a:defRPr/>
            </a:lvl1pPr>
          </a:lstStyle>
          <a:p>
            <a:pPr>
              <a:defRPr/>
            </a:pPr>
            <a:fld id="{4B09B7A0-DC20-44A3-8106-3C7E185CA251}" type="slidenum">
              <a:rPr lang="es-CL"/>
              <a:pPr>
                <a:defRPr/>
              </a:pPr>
              <a:t>‹#›</a:t>
            </a:fld>
            <a:endParaRPr lang="es-CL"/>
          </a:p>
        </p:txBody>
      </p:sp>
      <p:sp>
        <p:nvSpPr>
          <p:cNvPr id="6"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5" name="Rectangle 3"/>
          <p:cNvSpPr>
            <a:spLocks noGrp="1" noChangeArrowheads="1"/>
          </p:cNvSpPr>
          <p:nvPr>
            <p:ph type="sldNum" sz="quarter" idx="11"/>
          </p:nvPr>
        </p:nvSpPr>
        <p:spPr>
          <a:ln/>
        </p:spPr>
        <p:txBody>
          <a:bodyPr/>
          <a:lstStyle>
            <a:lvl1pPr>
              <a:defRPr/>
            </a:lvl1pPr>
          </a:lstStyle>
          <a:p>
            <a:pPr>
              <a:defRPr/>
            </a:pPr>
            <a:fld id="{BD71AA96-0451-4D51-80F4-5CADD324D657}" type="slidenum">
              <a:rPr lang="es-CL"/>
              <a:pPr>
                <a:defRPr/>
              </a:pPr>
              <a:t>‹#›</a:t>
            </a:fld>
            <a:endParaRPr lang="es-CL"/>
          </a:p>
        </p:txBody>
      </p:sp>
      <p:sp>
        <p:nvSpPr>
          <p:cNvPr id="6"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5" name="Rectangle 3"/>
          <p:cNvSpPr>
            <a:spLocks noGrp="1" noChangeArrowheads="1"/>
          </p:cNvSpPr>
          <p:nvPr>
            <p:ph type="sldNum" sz="quarter" idx="11"/>
          </p:nvPr>
        </p:nvSpPr>
        <p:spPr>
          <a:ln/>
        </p:spPr>
        <p:txBody>
          <a:bodyPr/>
          <a:lstStyle>
            <a:lvl1pPr>
              <a:defRPr/>
            </a:lvl1pPr>
          </a:lstStyle>
          <a:p>
            <a:pPr>
              <a:defRPr/>
            </a:pPr>
            <a:fld id="{86059E5F-FA99-4095-9CC6-CC474A03FBB1}" type="slidenum">
              <a:rPr lang="es-CL"/>
              <a:pPr>
                <a:defRPr/>
              </a:pPr>
              <a:t>‹#›</a:t>
            </a:fld>
            <a:endParaRPr lang="es-CL"/>
          </a:p>
        </p:txBody>
      </p:sp>
      <p:sp>
        <p:nvSpPr>
          <p:cNvPr id="6"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5" name="Rectangle 3"/>
          <p:cNvSpPr>
            <a:spLocks noGrp="1" noChangeArrowheads="1"/>
          </p:cNvSpPr>
          <p:nvPr>
            <p:ph type="sldNum" sz="quarter" idx="11"/>
          </p:nvPr>
        </p:nvSpPr>
        <p:spPr>
          <a:ln/>
        </p:spPr>
        <p:txBody>
          <a:bodyPr/>
          <a:lstStyle>
            <a:lvl1pPr>
              <a:defRPr/>
            </a:lvl1pPr>
          </a:lstStyle>
          <a:p>
            <a:pPr>
              <a:defRPr/>
            </a:pPr>
            <a:fld id="{0F6EA66C-1402-4DE2-ABBD-E715C66F0F82}" type="slidenum">
              <a:rPr lang="es-CL"/>
              <a:pPr>
                <a:defRPr/>
              </a:pPr>
              <a:t>‹#›</a:t>
            </a:fld>
            <a:endParaRPr lang="es-CL"/>
          </a:p>
        </p:txBody>
      </p:sp>
      <p:sp>
        <p:nvSpPr>
          <p:cNvPr id="6"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6" name="Rectangle 3"/>
          <p:cNvSpPr>
            <a:spLocks noGrp="1" noChangeArrowheads="1"/>
          </p:cNvSpPr>
          <p:nvPr>
            <p:ph type="sldNum" sz="quarter" idx="11"/>
          </p:nvPr>
        </p:nvSpPr>
        <p:spPr>
          <a:ln/>
        </p:spPr>
        <p:txBody>
          <a:bodyPr/>
          <a:lstStyle>
            <a:lvl1pPr>
              <a:defRPr/>
            </a:lvl1pPr>
          </a:lstStyle>
          <a:p>
            <a:pPr>
              <a:defRPr/>
            </a:pPr>
            <a:fld id="{4D924C53-C98D-4E2F-821D-6287C52238A1}" type="slidenum">
              <a:rPr lang="es-CL"/>
              <a:pPr>
                <a:defRPr/>
              </a:pPr>
              <a:t>‹#›</a:t>
            </a:fld>
            <a:endParaRPr lang="es-CL"/>
          </a:p>
        </p:txBody>
      </p:sp>
      <p:sp>
        <p:nvSpPr>
          <p:cNvPr id="7"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8" name="Rectangle 3"/>
          <p:cNvSpPr>
            <a:spLocks noGrp="1" noChangeArrowheads="1"/>
          </p:cNvSpPr>
          <p:nvPr>
            <p:ph type="sldNum" sz="quarter" idx="11"/>
          </p:nvPr>
        </p:nvSpPr>
        <p:spPr>
          <a:ln/>
        </p:spPr>
        <p:txBody>
          <a:bodyPr/>
          <a:lstStyle>
            <a:lvl1pPr>
              <a:defRPr/>
            </a:lvl1pPr>
          </a:lstStyle>
          <a:p>
            <a:pPr>
              <a:defRPr/>
            </a:pPr>
            <a:fld id="{CCB8538E-00B1-4F5D-A739-7C3EA6A605BC}" type="slidenum">
              <a:rPr lang="es-CL"/>
              <a:pPr>
                <a:defRPr/>
              </a:pPr>
              <a:t>‹#›</a:t>
            </a:fld>
            <a:endParaRPr lang="es-CL"/>
          </a:p>
        </p:txBody>
      </p:sp>
      <p:sp>
        <p:nvSpPr>
          <p:cNvPr id="9"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4" name="Rectangle 3"/>
          <p:cNvSpPr>
            <a:spLocks noGrp="1" noChangeArrowheads="1"/>
          </p:cNvSpPr>
          <p:nvPr>
            <p:ph type="sldNum" sz="quarter" idx="11"/>
          </p:nvPr>
        </p:nvSpPr>
        <p:spPr>
          <a:ln/>
        </p:spPr>
        <p:txBody>
          <a:bodyPr/>
          <a:lstStyle>
            <a:lvl1pPr>
              <a:defRPr/>
            </a:lvl1pPr>
          </a:lstStyle>
          <a:p>
            <a:pPr>
              <a:defRPr/>
            </a:pPr>
            <a:fld id="{CA728EDD-E232-4F86-932D-064018AE7E1F}" type="slidenum">
              <a:rPr lang="es-CL"/>
              <a:pPr>
                <a:defRPr/>
              </a:pPr>
              <a:t>‹#›</a:t>
            </a:fld>
            <a:endParaRPr lang="es-CL"/>
          </a:p>
        </p:txBody>
      </p:sp>
      <p:sp>
        <p:nvSpPr>
          <p:cNvPr id="5"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3" name="Rectangle 3"/>
          <p:cNvSpPr>
            <a:spLocks noGrp="1" noChangeArrowheads="1"/>
          </p:cNvSpPr>
          <p:nvPr>
            <p:ph type="sldNum" sz="quarter" idx="11"/>
          </p:nvPr>
        </p:nvSpPr>
        <p:spPr>
          <a:ln/>
        </p:spPr>
        <p:txBody>
          <a:bodyPr/>
          <a:lstStyle>
            <a:lvl1pPr>
              <a:defRPr/>
            </a:lvl1pPr>
          </a:lstStyle>
          <a:p>
            <a:pPr>
              <a:defRPr/>
            </a:pPr>
            <a:fld id="{3F6084B9-A964-49CF-87A9-0A52E4F24395}" type="slidenum">
              <a:rPr lang="es-CL"/>
              <a:pPr>
                <a:defRPr/>
              </a:pPr>
              <a:t>‹#›</a:t>
            </a:fld>
            <a:endParaRPr lang="es-CL"/>
          </a:p>
        </p:txBody>
      </p:sp>
      <p:sp>
        <p:nvSpPr>
          <p:cNvPr id="4"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6" name="Rectangle 3"/>
          <p:cNvSpPr>
            <a:spLocks noGrp="1" noChangeArrowheads="1"/>
          </p:cNvSpPr>
          <p:nvPr>
            <p:ph type="sldNum" sz="quarter" idx="11"/>
          </p:nvPr>
        </p:nvSpPr>
        <p:spPr>
          <a:ln/>
        </p:spPr>
        <p:txBody>
          <a:bodyPr/>
          <a:lstStyle>
            <a:lvl1pPr>
              <a:defRPr/>
            </a:lvl1pPr>
          </a:lstStyle>
          <a:p>
            <a:pPr>
              <a:defRPr/>
            </a:pPr>
            <a:fld id="{3EEC73A8-E2B1-4A60-8225-6A2DD5C75F18}" type="slidenum">
              <a:rPr lang="es-CL"/>
              <a:pPr>
                <a:defRPr/>
              </a:pPr>
              <a:t>‹#›</a:t>
            </a:fld>
            <a:endParaRPr lang="es-CL"/>
          </a:p>
        </p:txBody>
      </p:sp>
      <p:sp>
        <p:nvSpPr>
          <p:cNvPr id="7"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10-31-2007</a:t>
            </a:r>
            <a:endParaRPr lang="es-CL"/>
          </a:p>
        </p:txBody>
      </p:sp>
      <p:sp>
        <p:nvSpPr>
          <p:cNvPr id="6" name="Rectangle 3"/>
          <p:cNvSpPr>
            <a:spLocks noGrp="1" noChangeArrowheads="1"/>
          </p:cNvSpPr>
          <p:nvPr>
            <p:ph type="sldNum" sz="quarter" idx="11"/>
          </p:nvPr>
        </p:nvSpPr>
        <p:spPr>
          <a:ln/>
        </p:spPr>
        <p:txBody>
          <a:bodyPr/>
          <a:lstStyle>
            <a:lvl1pPr>
              <a:defRPr/>
            </a:lvl1pPr>
          </a:lstStyle>
          <a:p>
            <a:pPr>
              <a:defRPr/>
            </a:pPr>
            <a:fld id="{BBFF3A69-DDDF-4645-8E2D-F3A61E4002B0}" type="slidenum">
              <a:rPr lang="es-CL"/>
              <a:pPr>
                <a:defRPr/>
              </a:pPr>
              <a:t>‹#›</a:t>
            </a:fld>
            <a:endParaRPr lang="es-CL"/>
          </a:p>
        </p:txBody>
      </p:sp>
      <p:sp>
        <p:nvSpPr>
          <p:cNvPr id="7" name="Rectangle 14"/>
          <p:cNvSpPr>
            <a:spLocks noGrp="1" noChangeArrowheads="1"/>
          </p:cNvSpPr>
          <p:nvPr>
            <p:ph type="ftr" sz="quarter" idx="12"/>
          </p:nvPr>
        </p:nvSpPr>
        <p:spPr>
          <a:ln/>
        </p:spPr>
        <p:txBody>
          <a:bodyPr/>
          <a:lstStyle>
            <a:lvl1pPr>
              <a:defRPr/>
            </a:lvl1pPr>
          </a:lstStyle>
          <a:p>
            <a:pPr>
              <a:defRPr/>
            </a:pPr>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r>
              <a:rPr lang="en-US" smtClean="0"/>
              <a:t>10-31-2007</a:t>
            </a:r>
            <a:endParaRPr lang="es-CL"/>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CC4D5070-9C09-4C68-BE12-AEF48BD74D81}" type="slidenum">
              <a:rPr lang="es-CL"/>
              <a:pPr>
                <a:defRPr/>
              </a:pPr>
              <a:t>‹#›</a:t>
            </a:fld>
            <a:endParaRPr lang="es-CL"/>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CL"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defRPr>
            </a:lvl1pPr>
          </a:lstStyle>
          <a:p>
            <a:pPr>
              <a:defRPr/>
            </a:pPr>
            <a:endParaRPr lang="es-CL"/>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L" smtClean="0"/>
              <a:t>Click to edit Master text styles</a:t>
            </a:r>
          </a:p>
          <a:p>
            <a:pPr lvl="1"/>
            <a:r>
              <a:rPr lang="es-CL" smtClean="0"/>
              <a:t>Second level</a:t>
            </a:r>
          </a:p>
          <a:p>
            <a:pPr lvl="2"/>
            <a:r>
              <a:rPr lang="es-CL" smtClean="0"/>
              <a:t>Third level</a:t>
            </a:r>
          </a:p>
          <a:p>
            <a:pPr lvl="3"/>
            <a:r>
              <a:rPr lang="es-CL" smtClean="0"/>
              <a:t>Fourth level</a:t>
            </a:r>
          </a:p>
          <a:p>
            <a:pPr lvl="4"/>
            <a:r>
              <a:rPr lang="es-CL" smtClean="0"/>
              <a:t>Fifth level</a:t>
            </a:r>
          </a:p>
        </p:txBody>
      </p:sp>
    </p:spTree>
  </p:cSld>
  <p:clrMap bg1="dk2" tx1="lt1" bg2="dk1" tx2="lt2" accent1="accent1" accent2="accent2" accent3="accent3" accent4="accent4" accent5="accent5" accent6="accent6" hlink="hlink" folHlink="folHlink"/>
  <p:sldLayoutIdLst>
    <p:sldLayoutId id="2147483721" r:id="rId1"/>
    <p:sldLayoutId id="2147483720" r:id="rId2"/>
    <p:sldLayoutId id="2147483719" r:id="rId3"/>
    <p:sldLayoutId id="2147483718" r:id="rId4"/>
    <p:sldLayoutId id="2147483717" r:id="rId5"/>
    <p:sldLayoutId id="2147483716" r:id="rId6"/>
    <p:sldLayoutId id="2147483715" r:id="rId7"/>
    <p:sldLayoutId id="2147483714" r:id="rId8"/>
    <p:sldLayoutId id="2147483713" r:id="rId9"/>
    <p:sldLayoutId id="2147483712" r:id="rId10"/>
    <p:sldLayoutId id="214748371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H:\CETaL\Workshops\Course%20Design\Fink%20Worksheets.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H:\CETaL\Workshops\Course%20Design\Fink%20Worksheets.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H:\CETaL\Workshops\Course%20Design\Fink%20Worksheet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Integrated Course Design</a:t>
            </a:r>
            <a:endParaRPr lang="es-CL" dirty="0" smtClean="0"/>
          </a:p>
        </p:txBody>
      </p:sp>
      <p:sp>
        <p:nvSpPr>
          <p:cNvPr id="2051" name="Rectangle 3"/>
          <p:cNvSpPr>
            <a:spLocks noGrp="1" noChangeArrowheads="1"/>
          </p:cNvSpPr>
          <p:nvPr>
            <p:ph type="subTitle" idx="1"/>
          </p:nvPr>
        </p:nvSpPr>
        <p:spPr/>
        <p:txBody>
          <a:bodyPr/>
          <a:lstStyle/>
          <a:p>
            <a:pPr eaLnBrk="1" hangingPunct="1">
              <a:defRPr/>
            </a:pPr>
            <a:r>
              <a:rPr lang="es-CL" dirty="0" smtClean="0">
                <a:latin typeface="Arial" pitchFamily="34" charset="0"/>
                <a:cs typeface="Arial" pitchFamily="34" charset="0"/>
              </a:rPr>
              <a:t>A </a:t>
            </a:r>
            <a:r>
              <a:rPr lang="es-CL" dirty="0" err="1" smtClean="0">
                <a:latin typeface="Arial" pitchFamily="34" charset="0"/>
                <a:cs typeface="Arial" pitchFamily="34" charset="0"/>
              </a:rPr>
              <a:t>Systematic</a:t>
            </a:r>
            <a:r>
              <a:rPr lang="es-CL" dirty="0" smtClean="0">
                <a:latin typeface="Arial" pitchFamily="34" charset="0"/>
                <a:cs typeface="Arial" pitchFamily="34" charset="0"/>
              </a:rPr>
              <a:t> </a:t>
            </a:r>
            <a:r>
              <a:rPr lang="es-CL" dirty="0" err="1" smtClean="0">
                <a:latin typeface="Arial" pitchFamily="34" charset="0"/>
                <a:cs typeface="Arial" pitchFamily="34" charset="0"/>
              </a:rPr>
              <a:t>Approach</a:t>
            </a:r>
            <a:endParaRPr lang="es-CL" dirty="0" smtClean="0">
              <a:latin typeface="Arial" pitchFamily="34" charset="0"/>
              <a:cs typeface="Arial" pitchFamily="34" charset="0"/>
            </a:endParaRPr>
          </a:p>
          <a:p>
            <a:pPr eaLnBrk="1" hangingPunct="1">
              <a:defRPr/>
            </a:pPr>
            <a:r>
              <a:rPr lang="es-CL" dirty="0" err="1" smtClean="0">
                <a:latin typeface="Arial" pitchFamily="34" charset="0"/>
                <a:cs typeface="Arial" pitchFamily="34" charset="0"/>
              </a:rPr>
              <a:t>Using</a:t>
            </a:r>
            <a:r>
              <a:rPr lang="es-CL" dirty="0" smtClean="0">
                <a:latin typeface="Arial" pitchFamily="34" charset="0"/>
                <a:cs typeface="Arial" pitchFamily="34" charset="0"/>
              </a:rPr>
              <a:t> </a:t>
            </a:r>
            <a:r>
              <a:rPr lang="es-CL" dirty="0" err="1" smtClean="0">
                <a:latin typeface="Arial" pitchFamily="34" charset="0"/>
                <a:cs typeface="Arial" pitchFamily="34" charset="0"/>
              </a:rPr>
              <a:t>Fink’s</a:t>
            </a:r>
            <a:r>
              <a:rPr lang="es-CL" dirty="0" smtClean="0">
                <a:latin typeface="Arial" pitchFamily="34" charset="0"/>
                <a:cs typeface="Arial" pitchFamily="34" charset="0"/>
              </a:rPr>
              <a:t> (2003) Model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xfrm>
            <a:off x="457200" y="274638"/>
            <a:ext cx="8229600" cy="944562"/>
          </a:xfrm>
        </p:spPr>
        <p:txBody>
          <a:bodyPr/>
          <a:lstStyle/>
          <a:p>
            <a:pPr eaLnBrk="1" hangingPunct="1">
              <a:defRPr/>
            </a:pPr>
            <a:r>
              <a:rPr lang="es-CL" sz="4000" dirty="0" err="1" smtClean="0">
                <a:latin typeface="Arial" pitchFamily="34" charset="0"/>
                <a:cs typeface="Arial" pitchFamily="34" charset="0"/>
              </a:rPr>
              <a:t>Review</a:t>
            </a:r>
            <a:r>
              <a:rPr lang="es-CL" sz="4000" dirty="0" smtClean="0">
                <a:latin typeface="Arial" pitchFamily="34" charset="0"/>
                <a:cs typeface="Arial" pitchFamily="34" charset="0"/>
              </a:rPr>
              <a:t> </a:t>
            </a:r>
            <a:r>
              <a:rPr lang="es-CL" sz="4000" dirty="0" err="1" smtClean="0">
                <a:latin typeface="Arial" pitchFamily="34" charset="0"/>
                <a:cs typeface="Arial" pitchFamily="34" charset="0"/>
              </a:rPr>
              <a:t>the</a:t>
            </a:r>
            <a:r>
              <a:rPr lang="es-CL" sz="4000" dirty="0" smtClean="0">
                <a:latin typeface="Arial" pitchFamily="34" charset="0"/>
                <a:cs typeface="Arial" pitchFamily="34" charset="0"/>
              </a:rPr>
              <a:t> LO</a:t>
            </a:r>
            <a:endParaRPr lang="es-CL" sz="3600" dirty="0" smtClean="0">
              <a:latin typeface="Arial" pitchFamily="34" charset="0"/>
              <a:cs typeface="Arial" pitchFamily="34" charset="0"/>
            </a:endParaRPr>
          </a:p>
        </p:txBody>
      </p:sp>
      <p:sp>
        <p:nvSpPr>
          <p:cNvPr id="70659" name="Rectangle 3"/>
          <p:cNvSpPr>
            <a:spLocks noGrp="1" noChangeArrowheads="1"/>
          </p:cNvSpPr>
          <p:nvPr>
            <p:ph type="body" idx="1"/>
          </p:nvPr>
        </p:nvSpPr>
        <p:spPr>
          <a:xfrm>
            <a:off x="304800" y="1524000"/>
            <a:ext cx="8610600" cy="4602163"/>
          </a:xfrm>
        </p:spPr>
        <p:txBody>
          <a:bodyPr/>
          <a:lstStyle/>
          <a:p>
            <a:pPr marL="590550" indent="-533400" eaLnBrk="1" hangingPunct="1">
              <a:lnSpc>
                <a:spcPct val="90000"/>
              </a:lnSpc>
              <a:buNone/>
              <a:defRPr/>
            </a:pPr>
            <a:r>
              <a:rPr lang="en-US" dirty="0" smtClean="0">
                <a:latin typeface="Arial" pitchFamily="34" charset="0"/>
                <a:cs typeface="Arial" pitchFamily="34" charset="0"/>
              </a:rPr>
              <a:t>Identify </a:t>
            </a:r>
            <a:r>
              <a:rPr lang="en-US" dirty="0" err="1" smtClean="0">
                <a:latin typeface="Arial" pitchFamily="34" charset="0"/>
                <a:cs typeface="Arial" pitchFamily="34" charset="0"/>
              </a:rPr>
              <a:t>strenghts</a:t>
            </a:r>
            <a:r>
              <a:rPr lang="en-US" dirty="0" smtClean="0">
                <a:latin typeface="Arial" pitchFamily="34" charset="0"/>
                <a:cs typeface="Arial" pitchFamily="34" charset="0"/>
              </a:rPr>
              <a:t> and weaknesses of the LO: </a:t>
            </a:r>
          </a:p>
          <a:p>
            <a:pPr marL="990600" lvl="1" indent="-533400" eaLnBrk="1" hangingPunct="1">
              <a:lnSpc>
                <a:spcPct val="90000"/>
              </a:lnSpc>
              <a:defRPr/>
            </a:pPr>
            <a:r>
              <a:rPr lang="es-CL" dirty="0" err="1" smtClean="0">
                <a:latin typeface="Arial" pitchFamily="34" charset="0"/>
                <a:cs typeface="Arial" pitchFamily="34" charset="0"/>
              </a:rPr>
              <a:t>Is</a:t>
            </a:r>
            <a:r>
              <a:rPr lang="es-CL" dirty="0" smtClean="0">
                <a:latin typeface="Arial" pitchFamily="34" charset="0"/>
                <a:cs typeface="Arial" pitchFamily="34" charset="0"/>
              </a:rPr>
              <a:t> </a:t>
            </a:r>
            <a:r>
              <a:rPr lang="es-CL" dirty="0" err="1" smtClean="0">
                <a:latin typeface="Arial" pitchFamily="34" charset="0"/>
                <a:cs typeface="Arial" pitchFamily="34" charset="0"/>
              </a:rPr>
              <a:t>it</a:t>
            </a:r>
            <a:r>
              <a:rPr lang="es-CL" dirty="0" smtClean="0">
                <a:latin typeface="Arial" pitchFamily="34" charset="0"/>
                <a:cs typeface="Arial" pitchFamily="34" charset="0"/>
              </a:rPr>
              <a:t> </a:t>
            </a:r>
            <a:r>
              <a:rPr lang="es-CL" dirty="0" err="1" smtClean="0">
                <a:latin typeface="Arial" pitchFamily="34" charset="0"/>
                <a:cs typeface="Arial" pitchFamily="34" charset="0"/>
              </a:rPr>
              <a:t>focused</a:t>
            </a:r>
            <a:r>
              <a:rPr lang="es-CL" dirty="0" smtClean="0">
                <a:latin typeface="Arial" pitchFamily="34" charset="0"/>
                <a:cs typeface="Arial" pitchFamily="34" charset="0"/>
              </a:rPr>
              <a:t> </a:t>
            </a:r>
            <a:r>
              <a:rPr lang="es-CL" dirty="0" err="1" smtClean="0">
                <a:latin typeface="Arial" pitchFamily="34" charset="0"/>
                <a:cs typeface="Arial" pitchFamily="34" charset="0"/>
              </a:rPr>
              <a:t>on</a:t>
            </a:r>
            <a:r>
              <a:rPr lang="es-CL" dirty="0" smtClean="0">
                <a:latin typeface="Arial" pitchFamily="34" charset="0"/>
                <a:cs typeface="Arial" pitchFamily="34" charset="0"/>
              </a:rPr>
              <a:t> </a:t>
            </a:r>
            <a:r>
              <a:rPr lang="es-CL" dirty="0" err="1" smtClean="0">
                <a:latin typeface="Arial" pitchFamily="34" charset="0"/>
                <a:cs typeface="Arial" pitchFamily="34" charset="0"/>
              </a:rPr>
              <a:t>students</a:t>
            </a:r>
            <a:r>
              <a:rPr lang="es-CL" dirty="0" smtClean="0">
                <a:latin typeface="Arial" pitchFamily="34" charset="0"/>
                <a:cs typeface="Arial" pitchFamily="34" charset="0"/>
              </a:rPr>
              <a:t> </a:t>
            </a:r>
            <a:r>
              <a:rPr lang="es-CL" dirty="0" err="1" smtClean="0">
                <a:latin typeface="Arial" pitchFamily="34" charset="0"/>
                <a:cs typeface="Arial" pitchFamily="34" charset="0"/>
              </a:rPr>
              <a:t>being</a:t>
            </a:r>
            <a:r>
              <a:rPr lang="es-CL" dirty="0" smtClean="0">
                <a:latin typeface="Arial" pitchFamily="34" charset="0"/>
                <a:cs typeface="Arial" pitchFamily="34" charset="0"/>
              </a:rPr>
              <a:t> </a:t>
            </a:r>
            <a:r>
              <a:rPr lang="es-CL" dirty="0" err="1" smtClean="0">
                <a:latin typeface="Arial" pitchFamily="34" charset="0"/>
                <a:cs typeface="Arial" pitchFamily="34" charset="0"/>
              </a:rPr>
              <a:t>able</a:t>
            </a:r>
            <a:r>
              <a:rPr lang="es-CL" dirty="0" smtClean="0">
                <a:latin typeface="Arial" pitchFamily="34" charset="0"/>
                <a:cs typeface="Arial" pitchFamily="34" charset="0"/>
              </a:rPr>
              <a:t> </a:t>
            </a:r>
            <a:r>
              <a:rPr lang="es-CL" dirty="0" err="1" smtClean="0">
                <a:latin typeface="Arial" pitchFamily="34" charset="0"/>
                <a:cs typeface="Arial" pitchFamily="34" charset="0"/>
              </a:rPr>
              <a:t>to</a:t>
            </a:r>
            <a:r>
              <a:rPr lang="es-CL" dirty="0" smtClean="0">
                <a:latin typeface="Arial" pitchFamily="34" charset="0"/>
                <a:cs typeface="Arial" pitchFamily="34" charset="0"/>
              </a:rPr>
              <a:t>  “</a:t>
            </a:r>
            <a:r>
              <a:rPr lang="es-CL" sz="3200" b="1" u="sng" dirty="0" smtClean="0">
                <a:latin typeface="Arial" pitchFamily="34" charset="0"/>
                <a:cs typeface="Arial" pitchFamily="34" charset="0"/>
              </a:rPr>
              <a:t>do</a:t>
            </a:r>
            <a:r>
              <a:rPr lang="es-CL" dirty="0" smtClean="0">
                <a:latin typeface="Arial" pitchFamily="34" charset="0"/>
                <a:cs typeface="Arial" pitchFamily="34" charset="0"/>
              </a:rPr>
              <a:t>” </a:t>
            </a:r>
            <a:r>
              <a:rPr lang="es-CL" dirty="0" err="1" smtClean="0">
                <a:latin typeface="Arial" pitchFamily="34" charset="0"/>
                <a:cs typeface="Arial" pitchFamily="34" charset="0"/>
              </a:rPr>
              <a:t>something</a:t>
            </a:r>
            <a:r>
              <a:rPr lang="es-CL" dirty="0" smtClean="0">
                <a:latin typeface="Arial" pitchFamily="34" charset="0"/>
                <a:cs typeface="Arial" pitchFamily="34" charset="0"/>
              </a:rPr>
              <a:t> </a:t>
            </a:r>
            <a:r>
              <a:rPr lang="es-CL" dirty="0" err="1" smtClean="0">
                <a:latin typeface="Arial" pitchFamily="34" charset="0"/>
                <a:cs typeface="Arial" pitchFamily="34" charset="0"/>
              </a:rPr>
              <a:t>important</a:t>
            </a:r>
            <a:r>
              <a:rPr lang="es-CL" dirty="0" smtClean="0">
                <a:latin typeface="Arial" pitchFamily="34" charset="0"/>
                <a:cs typeface="Arial" pitchFamily="34" charset="0"/>
              </a:rPr>
              <a:t> </a:t>
            </a:r>
            <a:r>
              <a:rPr lang="es-CL" dirty="0" err="1" smtClean="0">
                <a:latin typeface="Arial" pitchFamily="34" charset="0"/>
                <a:cs typeface="Arial" pitchFamily="34" charset="0"/>
              </a:rPr>
              <a:t>next</a:t>
            </a:r>
            <a:r>
              <a:rPr lang="es-CL" dirty="0" smtClean="0">
                <a:latin typeface="Arial" pitchFamily="34" charset="0"/>
                <a:cs typeface="Arial" pitchFamily="34" charset="0"/>
              </a:rPr>
              <a:t> </a:t>
            </a:r>
            <a:r>
              <a:rPr lang="es-CL" dirty="0" err="1" smtClean="0">
                <a:latin typeface="Arial" pitchFamily="34" charset="0"/>
                <a:cs typeface="Arial" pitchFamily="34" charset="0"/>
              </a:rPr>
              <a:t>semester</a:t>
            </a:r>
            <a:r>
              <a:rPr lang="es-CL" dirty="0" smtClean="0">
                <a:latin typeface="Arial" pitchFamily="34" charset="0"/>
                <a:cs typeface="Arial" pitchFamily="34" charset="0"/>
              </a:rPr>
              <a:t>, 1yr, 2 </a:t>
            </a:r>
            <a:r>
              <a:rPr lang="es-CL" dirty="0" err="1" smtClean="0">
                <a:latin typeface="Arial" pitchFamily="34" charset="0"/>
                <a:cs typeface="Arial" pitchFamily="34" charset="0"/>
              </a:rPr>
              <a:t>rs</a:t>
            </a:r>
            <a:r>
              <a:rPr lang="es-CL" dirty="0" smtClean="0">
                <a:latin typeface="Arial" pitchFamily="34" charset="0"/>
                <a:cs typeface="Arial" pitchFamily="34" charset="0"/>
              </a:rPr>
              <a:t> </a:t>
            </a:r>
            <a:r>
              <a:rPr lang="es-CL" dirty="0" err="1" smtClean="0">
                <a:latin typeface="Arial" pitchFamily="34" charset="0"/>
                <a:cs typeface="Arial" pitchFamily="34" charset="0"/>
              </a:rPr>
              <a:t>after</a:t>
            </a:r>
            <a:r>
              <a:rPr lang="es-CL" dirty="0" smtClean="0">
                <a:latin typeface="Arial" pitchFamily="34" charset="0"/>
                <a:cs typeface="Arial" pitchFamily="34" charset="0"/>
              </a:rPr>
              <a:t> </a:t>
            </a:r>
            <a:r>
              <a:rPr lang="es-CL" dirty="0" err="1" smtClean="0">
                <a:latin typeface="Arial" pitchFamily="34" charset="0"/>
                <a:cs typeface="Arial" pitchFamily="34" charset="0"/>
              </a:rPr>
              <a:t>your</a:t>
            </a:r>
            <a:r>
              <a:rPr lang="es-CL" dirty="0" smtClean="0">
                <a:latin typeface="Arial" pitchFamily="34" charset="0"/>
                <a:cs typeface="Arial" pitchFamily="34" charset="0"/>
              </a:rPr>
              <a:t> </a:t>
            </a:r>
            <a:r>
              <a:rPr lang="es-CL" dirty="0" err="1" smtClean="0">
                <a:latin typeface="Arial" pitchFamily="34" charset="0"/>
                <a:cs typeface="Arial" pitchFamily="34" charset="0"/>
              </a:rPr>
              <a:t>class</a:t>
            </a:r>
            <a:r>
              <a:rPr lang="es-CL" dirty="0" smtClean="0">
                <a:latin typeface="Arial" pitchFamily="34" charset="0"/>
                <a:cs typeface="Arial" pitchFamily="34" charset="0"/>
              </a:rPr>
              <a:t>? </a:t>
            </a:r>
            <a:r>
              <a:rPr lang="es-CL" dirty="0" err="1" smtClean="0">
                <a:latin typeface="Arial" pitchFamily="34" charset="0"/>
                <a:cs typeface="Arial" pitchFamily="34" charset="0"/>
              </a:rPr>
              <a:t>What</a:t>
            </a:r>
            <a:r>
              <a:rPr lang="es-CL" dirty="0" smtClean="0">
                <a:latin typeface="Arial" pitchFamily="34" charset="0"/>
                <a:cs typeface="Arial" pitchFamily="34" charset="0"/>
              </a:rPr>
              <a:t> </a:t>
            </a:r>
            <a:r>
              <a:rPr lang="es-CL" dirty="0" err="1" smtClean="0">
                <a:latin typeface="Arial" pitchFamily="34" charset="0"/>
                <a:cs typeface="Arial" pitchFamily="34" charset="0"/>
              </a:rPr>
              <a:t>is</a:t>
            </a:r>
            <a:r>
              <a:rPr lang="es-CL" dirty="0" smtClean="0">
                <a:latin typeface="Arial" pitchFamily="34" charset="0"/>
                <a:cs typeface="Arial" pitchFamily="34" charset="0"/>
              </a:rPr>
              <a:t> </a:t>
            </a:r>
            <a:r>
              <a:rPr lang="es-CL" dirty="0" err="1" smtClean="0">
                <a:latin typeface="Arial" pitchFamily="34" charset="0"/>
                <a:cs typeface="Arial" pitchFamily="34" charset="0"/>
              </a:rPr>
              <a:t>the</a:t>
            </a:r>
            <a:r>
              <a:rPr lang="es-CL" dirty="0" smtClean="0">
                <a:latin typeface="Arial" pitchFamily="34" charset="0"/>
                <a:cs typeface="Arial" pitchFamily="34" charset="0"/>
              </a:rPr>
              <a:t> </a:t>
            </a:r>
            <a:r>
              <a:rPr lang="es-CL" dirty="0" err="1" smtClean="0">
                <a:latin typeface="Arial" pitchFamily="34" charset="0"/>
                <a:cs typeface="Arial" pitchFamily="34" charset="0"/>
              </a:rPr>
              <a:t>long</a:t>
            </a:r>
            <a:r>
              <a:rPr lang="es-CL" dirty="0" smtClean="0">
                <a:latin typeface="Arial" pitchFamily="34" charset="0"/>
                <a:cs typeface="Arial" pitchFamily="34" charset="0"/>
              </a:rPr>
              <a:t> </a:t>
            </a:r>
            <a:r>
              <a:rPr lang="es-CL" dirty="0" err="1" smtClean="0">
                <a:latin typeface="Arial" pitchFamily="34" charset="0"/>
                <a:cs typeface="Arial" pitchFamily="34" charset="0"/>
              </a:rPr>
              <a:t>term</a:t>
            </a:r>
            <a:r>
              <a:rPr lang="es-CL" dirty="0" smtClean="0">
                <a:latin typeface="Arial" pitchFamily="34" charset="0"/>
                <a:cs typeface="Arial" pitchFamily="34" charset="0"/>
              </a:rPr>
              <a:t> </a:t>
            </a:r>
            <a:r>
              <a:rPr lang="es-CL" dirty="0" err="1" smtClean="0">
                <a:latin typeface="Arial" pitchFamily="34" charset="0"/>
                <a:cs typeface="Arial" pitchFamily="34" charset="0"/>
              </a:rPr>
              <a:t>value</a:t>
            </a:r>
            <a:r>
              <a:rPr lang="es-CL" dirty="0" smtClean="0">
                <a:latin typeface="Arial" pitchFamily="34" charset="0"/>
                <a:cs typeface="Arial" pitchFamily="34" charset="0"/>
              </a:rPr>
              <a:t>?</a:t>
            </a:r>
            <a:br>
              <a:rPr lang="es-CL" dirty="0" smtClean="0">
                <a:latin typeface="Arial" pitchFamily="34" charset="0"/>
                <a:cs typeface="Arial" pitchFamily="34" charset="0"/>
              </a:rPr>
            </a:br>
            <a:endParaRPr lang="es-CL" dirty="0" smtClean="0">
              <a:latin typeface="Arial" pitchFamily="34" charset="0"/>
              <a:cs typeface="Arial" pitchFamily="34" charset="0"/>
            </a:endParaRPr>
          </a:p>
          <a:p>
            <a:pPr marL="990600" lvl="1" indent="-533400" eaLnBrk="1" hangingPunct="1">
              <a:lnSpc>
                <a:spcPct val="90000"/>
              </a:lnSpc>
              <a:defRPr/>
            </a:pPr>
            <a:r>
              <a:rPr lang="es-CL" dirty="0" err="1" smtClean="0">
                <a:latin typeface="Arial" pitchFamily="34" charset="0"/>
                <a:cs typeface="Arial" pitchFamily="34" charset="0"/>
              </a:rPr>
              <a:t>Is</a:t>
            </a:r>
            <a:r>
              <a:rPr lang="es-CL" dirty="0" smtClean="0">
                <a:latin typeface="Arial" pitchFamily="34" charset="0"/>
                <a:cs typeface="Arial" pitchFamily="34" charset="0"/>
              </a:rPr>
              <a:t> </a:t>
            </a:r>
            <a:r>
              <a:rPr lang="es-CL" dirty="0" err="1" smtClean="0">
                <a:latin typeface="Arial" pitchFamily="34" charset="0"/>
                <a:cs typeface="Arial" pitchFamily="34" charset="0"/>
              </a:rPr>
              <a:t>it</a:t>
            </a:r>
            <a:r>
              <a:rPr lang="es-CL" dirty="0" smtClean="0">
                <a:latin typeface="Arial" pitchFamily="34" charset="0"/>
                <a:cs typeface="Arial" pitchFamily="34" charset="0"/>
              </a:rPr>
              <a:t> </a:t>
            </a:r>
            <a:r>
              <a:rPr lang="es-CL" dirty="0" err="1" smtClean="0">
                <a:latin typeface="Arial" pitchFamily="34" charset="0"/>
                <a:cs typeface="Arial" pitchFamily="34" charset="0"/>
              </a:rPr>
              <a:t>written</a:t>
            </a:r>
            <a:r>
              <a:rPr lang="es-CL" dirty="0" smtClean="0">
                <a:latin typeface="Arial" pitchFamily="34" charset="0"/>
                <a:cs typeface="Arial" pitchFamily="34" charset="0"/>
              </a:rPr>
              <a:t> </a:t>
            </a:r>
            <a:r>
              <a:rPr lang="es-CL" dirty="0" err="1" smtClean="0">
                <a:latin typeface="Arial" pitchFamily="34" charset="0"/>
                <a:cs typeface="Arial" pitchFamily="34" charset="0"/>
              </a:rPr>
              <a:t>clearly</a:t>
            </a:r>
            <a:r>
              <a:rPr lang="es-CL" dirty="0" smtClean="0">
                <a:latin typeface="Arial" pitchFamily="34" charset="0"/>
                <a:cs typeface="Arial" pitchFamily="34" charset="0"/>
              </a:rPr>
              <a:t> and </a:t>
            </a:r>
            <a:r>
              <a:rPr lang="es-CL" dirty="0" err="1" smtClean="0">
                <a:latin typeface="Arial" pitchFamily="34" charset="0"/>
                <a:cs typeface="Arial" pitchFamily="34" charset="0"/>
              </a:rPr>
              <a:t>unambiguously</a:t>
            </a:r>
            <a:r>
              <a:rPr lang="es-CL" dirty="0" smtClean="0">
                <a:latin typeface="Arial" pitchFamily="34" charset="0"/>
                <a:cs typeface="Arial" pitchFamily="34" charset="0"/>
              </a:rPr>
              <a:t> in </a:t>
            </a:r>
            <a:r>
              <a:rPr lang="es-CL" dirty="0" err="1" smtClean="0">
                <a:latin typeface="Arial" pitchFamily="34" charset="0"/>
                <a:cs typeface="Arial" pitchFamily="34" charset="0"/>
              </a:rPr>
              <a:t>behavioral</a:t>
            </a:r>
            <a:r>
              <a:rPr lang="es-CL" dirty="0" smtClean="0">
                <a:latin typeface="Arial" pitchFamily="34" charset="0"/>
                <a:cs typeface="Arial" pitchFamily="34" charset="0"/>
              </a:rPr>
              <a:t> </a:t>
            </a:r>
            <a:r>
              <a:rPr lang="es-CL" dirty="0" err="1" smtClean="0">
                <a:latin typeface="Arial" pitchFamily="34" charset="0"/>
                <a:cs typeface="Arial" pitchFamily="34" charset="0"/>
              </a:rPr>
              <a:t>terms</a:t>
            </a:r>
            <a:r>
              <a:rPr lang="es-CL" dirty="0" smtClean="0">
                <a:latin typeface="Arial" pitchFamily="34" charset="0"/>
                <a:cs typeface="Arial" pitchFamily="34" charset="0"/>
              </a:rPr>
              <a:t>?</a:t>
            </a:r>
            <a:br>
              <a:rPr lang="es-CL" dirty="0" smtClean="0">
                <a:latin typeface="Arial" pitchFamily="34" charset="0"/>
                <a:cs typeface="Arial" pitchFamily="34" charset="0"/>
              </a:rPr>
            </a:br>
            <a:endParaRPr lang="es-CL" dirty="0" smtClean="0">
              <a:latin typeface="Arial" pitchFamily="34" charset="0"/>
              <a:cs typeface="Arial" pitchFamily="34" charset="0"/>
            </a:endParaRPr>
          </a:p>
          <a:p>
            <a:pPr marL="990600" lvl="1" indent="-533400" eaLnBrk="1" hangingPunct="1">
              <a:lnSpc>
                <a:spcPct val="90000"/>
              </a:lnSpc>
              <a:defRPr/>
            </a:pPr>
            <a:r>
              <a:rPr lang="es-CL" dirty="0" err="1" smtClean="0">
                <a:latin typeface="Arial" pitchFamily="34" charset="0"/>
                <a:cs typeface="Arial" pitchFamily="34" charset="0"/>
              </a:rPr>
              <a:t>Where</a:t>
            </a:r>
            <a:r>
              <a:rPr lang="es-CL" dirty="0" smtClean="0">
                <a:latin typeface="Arial" pitchFamily="34" charset="0"/>
                <a:cs typeface="Arial" pitchFamily="34" charset="0"/>
              </a:rPr>
              <a:t> </a:t>
            </a:r>
            <a:r>
              <a:rPr lang="es-CL" dirty="0" err="1" smtClean="0">
                <a:latin typeface="Arial" pitchFamily="34" charset="0"/>
                <a:cs typeface="Arial" pitchFamily="34" charset="0"/>
              </a:rPr>
              <a:t>does</a:t>
            </a:r>
            <a:r>
              <a:rPr lang="es-CL" dirty="0" smtClean="0">
                <a:latin typeface="Arial" pitchFamily="34" charset="0"/>
                <a:cs typeface="Arial" pitchFamily="34" charset="0"/>
              </a:rPr>
              <a:t> </a:t>
            </a:r>
            <a:r>
              <a:rPr lang="es-CL" dirty="0" err="1" smtClean="0">
                <a:latin typeface="Arial" pitchFamily="34" charset="0"/>
                <a:cs typeface="Arial" pitchFamily="34" charset="0"/>
              </a:rPr>
              <a:t>if</a:t>
            </a:r>
            <a:r>
              <a:rPr lang="es-CL" dirty="0" smtClean="0">
                <a:latin typeface="Arial" pitchFamily="34" charset="0"/>
                <a:cs typeface="Arial" pitchFamily="34" charset="0"/>
              </a:rPr>
              <a:t> </a:t>
            </a:r>
            <a:r>
              <a:rPr lang="es-CL" dirty="0" err="1" smtClean="0">
                <a:latin typeface="Arial" pitchFamily="34" charset="0"/>
                <a:cs typeface="Arial" pitchFamily="34" charset="0"/>
              </a:rPr>
              <a:t>fit</a:t>
            </a:r>
            <a:r>
              <a:rPr lang="es-CL" dirty="0" smtClean="0">
                <a:latin typeface="Arial" pitchFamily="34" charset="0"/>
                <a:cs typeface="Arial" pitchFamily="34" charset="0"/>
              </a:rPr>
              <a:t> in </a:t>
            </a:r>
            <a:r>
              <a:rPr lang="es-CL" dirty="0" err="1" smtClean="0">
                <a:latin typeface="Arial" pitchFamily="34" charset="0"/>
                <a:cs typeface="Arial" pitchFamily="34" charset="0"/>
              </a:rPr>
              <a:t>Fink’s</a:t>
            </a:r>
            <a:r>
              <a:rPr lang="es-CL" dirty="0" smtClean="0">
                <a:latin typeface="Arial" pitchFamily="34" charset="0"/>
                <a:cs typeface="Arial" pitchFamily="34" charset="0"/>
              </a:rPr>
              <a:t> </a:t>
            </a:r>
            <a:r>
              <a:rPr lang="es-CL" dirty="0" err="1" smtClean="0">
                <a:latin typeface="Arial" pitchFamily="34" charset="0"/>
                <a:cs typeface="Arial" pitchFamily="34" charset="0"/>
              </a:rPr>
              <a:t>taxonomy</a:t>
            </a:r>
            <a:r>
              <a:rPr lang="es-CL" dirty="0" smtClean="0">
                <a:latin typeface="Arial" pitchFamily="34" charset="0"/>
                <a:cs typeface="Arial" pitchFamily="34" charset="0"/>
              </a:rPr>
              <a:t> (</a:t>
            </a:r>
            <a:r>
              <a:rPr lang="es-CL" dirty="0" err="1" smtClean="0">
                <a:latin typeface="Arial" pitchFamily="34" charset="0"/>
                <a:cs typeface="Arial" pitchFamily="34" charset="0"/>
              </a:rPr>
              <a:t>see</a:t>
            </a:r>
            <a:r>
              <a:rPr lang="es-CL" dirty="0" smtClean="0">
                <a:latin typeface="Arial" pitchFamily="34" charset="0"/>
                <a:cs typeface="Arial" pitchFamily="34" charset="0"/>
              </a:rPr>
              <a:t> </a:t>
            </a:r>
            <a:r>
              <a:rPr lang="es-CL" dirty="0" err="1" smtClean="0">
                <a:latin typeface="Arial" pitchFamily="34" charset="0"/>
                <a:cs typeface="Arial" pitchFamily="34" charset="0"/>
              </a:rPr>
              <a:t>worksheet</a:t>
            </a:r>
            <a:r>
              <a:rPr lang="es-CL" dirty="0" smtClean="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wipe(left)">
                                      <p:cBhvr>
                                        <p:cTn id="12" dur="500"/>
                                        <p:tgtEl>
                                          <p:spTgt spid="7065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0659">
                                            <p:txEl>
                                              <p:pRg st="1" end="1"/>
                                            </p:txEl>
                                          </p:spTgt>
                                        </p:tgtEl>
                                        <p:attrNameLst>
                                          <p:attrName>style.visibility</p:attrName>
                                        </p:attrNameLst>
                                      </p:cBhvr>
                                      <p:to>
                                        <p:strVal val="visible"/>
                                      </p:to>
                                    </p:set>
                                    <p:animEffect transition="in" filter="wipe(left)">
                                      <p:cBhvr>
                                        <p:cTn id="15" dur="500"/>
                                        <p:tgtEl>
                                          <p:spTgt spid="7065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0659">
                                            <p:txEl>
                                              <p:pRg st="2" end="2"/>
                                            </p:txEl>
                                          </p:spTgt>
                                        </p:tgtEl>
                                        <p:attrNameLst>
                                          <p:attrName>style.visibility</p:attrName>
                                        </p:attrNameLst>
                                      </p:cBhvr>
                                      <p:to>
                                        <p:strVal val="visible"/>
                                      </p:to>
                                    </p:set>
                                    <p:animEffect transition="in" filter="wipe(left)">
                                      <p:cBhvr>
                                        <p:cTn id="18" dur="500"/>
                                        <p:tgtEl>
                                          <p:spTgt spid="7065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0659">
                                            <p:txEl>
                                              <p:pRg st="3" end="3"/>
                                            </p:txEl>
                                          </p:spTgt>
                                        </p:tgtEl>
                                        <p:attrNameLst>
                                          <p:attrName>style.visibility</p:attrName>
                                        </p:attrNameLst>
                                      </p:cBhvr>
                                      <p:to>
                                        <p:strVal val="visible"/>
                                      </p:to>
                                    </p:set>
                                    <p:animEffect transition="in" filter="wipe(left)">
                                      <p:cBhvr>
                                        <p:cTn id="21"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7010400"/>
          </a:xfrm>
          <a:prstGeom prst="rect">
            <a:avLst/>
          </a:prstGeom>
          <a:solidFill>
            <a:schemeClr val="bg1"/>
          </a:solidFill>
          <a:ln w="9525">
            <a:solidFill>
              <a:schemeClr val="bg1"/>
            </a:solidFill>
            <a:miter lim="800000"/>
            <a:headEnd/>
            <a:tailEnd/>
          </a:ln>
        </p:spPr>
        <p:txBody>
          <a:bodyPr wrap="none" anchor="ctr"/>
          <a:lstStyle/>
          <a:p>
            <a:pPr algn="ctr" eaLnBrk="0" hangingPunct="0"/>
            <a:endParaRPr lang="en-US">
              <a:latin typeface="Comic Sans MS" pitchFamily="66" charset="0"/>
            </a:endParaRPr>
          </a:p>
        </p:txBody>
      </p:sp>
      <p:sp>
        <p:nvSpPr>
          <p:cNvPr id="3075" name="Rectangle 3"/>
          <p:cNvSpPr>
            <a:spLocks noChangeArrowheads="1"/>
          </p:cNvSpPr>
          <p:nvPr/>
        </p:nvSpPr>
        <p:spPr bwMode="auto">
          <a:xfrm>
            <a:off x="1143000" y="179388"/>
            <a:ext cx="7424738" cy="1120775"/>
          </a:xfrm>
          <a:prstGeom prst="rect">
            <a:avLst/>
          </a:prstGeom>
          <a:noFill/>
          <a:ln w="9525">
            <a:noFill/>
            <a:miter lim="800000"/>
            <a:headEnd/>
            <a:tailEnd/>
          </a:ln>
        </p:spPr>
        <p:txBody>
          <a:bodyPr anchor="b"/>
          <a:lstStyle/>
          <a:p>
            <a:pPr algn="ctr">
              <a:lnSpc>
                <a:spcPts val="3400"/>
              </a:lnSpc>
            </a:pPr>
            <a:r>
              <a:rPr lang="en-US" sz="4000" dirty="0" err="1">
                <a:solidFill>
                  <a:schemeClr val="tx2"/>
                </a:solidFill>
                <a:latin typeface="Comic Sans MS" pitchFamily="66" charset="0"/>
              </a:rPr>
              <a:t>Fink’sTaxonomy</a:t>
            </a:r>
            <a:r>
              <a:rPr lang="en-US" sz="4000" dirty="0">
                <a:solidFill>
                  <a:schemeClr val="tx2"/>
                </a:solidFill>
                <a:latin typeface="Comic Sans MS" pitchFamily="66" charset="0"/>
              </a:rPr>
              <a:t> </a:t>
            </a:r>
            <a:br>
              <a:rPr lang="en-US" sz="4000" dirty="0">
                <a:solidFill>
                  <a:schemeClr val="tx2"/>
                </a:solidFill>
                <a:latin typeface="Comic Sans MS" pitchFamily="66" charset="0"/>
              </a:rPr>
            </a:br>
            <a:r>
              <a:rPr lang="en-US" sz="2800" dirty="0" smtClean="0">
                <a:solidFill>
                  <a:schemeClr val="tx2"/>
                </a:solidFill>
                <a:latin typeface="Comic Sans MS" pitchFamily="66" charset="0"/>
              </a:rPr>
              <a:t>of </a:t>
            </a:r>
            <a:r>
              <a:rPr lang="en-US" sz="2800" i="1" dirty="0">
                <a:solidFill>
                  <a:schemeClr val="tx2"/>
                </a:solidFill>
                <a:latin typeface="Comic Sans MS" pitchFamily="66" charset="0"/>
              </a:rPr>
              <a:t>Significant</a:t>
            </a:r>
            <a:r>
              <a:rPr lang="en-US" sz="2800" dirty="0">
                <a:solidFill>
                  <a:schemeClr val="tx2"/>
                </a:solidFill>
                <a:latin typeface="Comic Sans MS" pitchFamily="66" charset="0"/>
              </a:rPr>
              <a:t> </a:t>
            </a:r>
            <a:r>
              <a:rPr lang="en-US" sz="2800" dirty="0" smtClean="0">
                <a:solidFill>
                  <a:schemeClr val="tx2"/>
                </a:solidFill>
                <a:latin typeface="Comic Sans MS" pitchFamily="66" charset="0"/>
              </a:rPr>
              <a:t>Learning (</a:t>
            </a:r>
            <a:r>
              <a:rPr lang="en-US" sz="2800" dirty="0" smtClean="0">
                <a:latin typeface="Comic Sans MS" pitchFamily="66" charset="0"/>
              </a:rPr>
              <a:t>= Change</a:t>
            </a:r>
            <a:r>
              <a:rPr lang="en-US" sz="2800" dirty="0" smtClean="0">
                <a:solidFill>
                  <a:schemeClr val="tx2"/>
                </a:solidFill>
                <a:latin typeface="Comic Sans MS" pitchFamily="66" charset="0"/>
              </a:rPr>
              <a:t>)</a:t>
            </a:r>
            <a:endParaRPr lang="en-US" sz="2800" dirty="0">
              <a:solidFill>
                <a:schemeClr val="tx2"/>
              </a:solidFill>
              <a:latin typeface="Comic Sans MS" pitchFamily="66" charset="0"/>
            </a:endParaRPr>
          </a:p>
        </p:txBody>
      </p:sp>
      <p:sp>
        <p:nvSpPr>
          <p:cNvPr id="3076" name="Rectangle 4"/>
          <p:cNvSpPr>
            <a:spLocks noChangeArrowheads="1"/>
          </p:cNvSpPr>
          <p:nvPr/>
        </p:nvSpPr>
        <p:spPr bwMode="auto">
          <a:xfrm>
            <a:off x="5422900" y="1524000"/>
            <a:ext cx="3508375" cy="4876800"/>
          </a:xfrm>
          <a:prstGeom prst="rect">
            <a:avLst/>
          </a:prstGeom>
          <a:noFill/>
          <a:ln w="9525">
            <a:noFill/>
            <a:miter lim="800000"/>
            <a:headEnd/>
            <a:tailEnd/>
          </a:ln>
        </p:spPr>
        <p:txBody>
          <a:bodyPr/>
          <a:lstStyle/>
          <a:p>
            <a:pPr marL="342900" indent="-342900">
              <a:spcBef>
                <a:spcPct val="20000"/>
              </a:spcBef>
              <a:buFontTx/>
              <a:buChar char="•"/>
            </a:pPr>
            <a:r>
              <a:rPr lang="en-US" sz="2200" dirty="0">
                <a:latin typeface="Comic Sans MS" pitchFamily="66" charset="0"/>
              </a:rPr>
              <a:t>New concepts for describing learning</a:t>
            </a:r>
          </a:p>
          <a:p>
            <a:pPr marL="342900" indent="-342900">
              <a:spcBef>
                <a:spcPct val="20000"/>
              </a:spcBef>
              <a:buFontTx/>
              <a:buChar char="•"/>
            </a:pPr>
            <a:r>
              <a:rPr lang="en-US" sz="2200" dirty="0">
                <a:latin typeface="Comic Sans MS" pitchFamily="66" charset="0"/>
              </a:rPr>
              <a:t>Non-hierarchical and interactive</a:t>
            </a:r>
          </a:p>
          <a:p>
            <a:pPr marL="342900" indent="-342900">
              <a:spcBef>
                <a:spcPct val="50000"/>
              </a:spcBef>
              <a:buFontTx/>
              <a:buChar char="•"/>
            </a:pPr>
            <a:r>
              <a:rPr lang="en-US" sz="2200" dirty="0">
                <a:latin typeface="Comic Sans MS" pitchFamily="66" charset="0"/>
              </a:rPr>
              <a:t>These challenge our thinking about teaching, including teaching ethics</a:t>
            </a:r>
          </a:p>
          <a:p>
            <a:pPr marL="342900" indent="-342900">
              <a:spcBef>
                <a:spcPct val="50000"/>
              </a:spcBef>
              <a:buFontTx/>
              <a:buChar char="•"/>
            </a:pPr>
            <a:r>
              <a:rPr lang="en-US" sz="2200" dirty="0">
                <a:latin typeface="Comic Sans MS" pitchFamily="66" charset="0"/>
              </a:rPr>
              <a:t>More effectively support design of student-centered learning and distance education</a:t>
            </a:r>
          </a:p>
        </p:txBody>
      </p:sp>
      <p:sp>
        <p:nvSpPr>
          <p:cNvPr id="3077" name="Oval 5"/>
          <p:cNvSpPr>
            <a:spLocks noChangeArrowheads="1"/>
          </p:cNvSpPr>
          <p:nvPr/>
        </p:nvSpPr>
        <p:spPr bwMode="auto">
          <a:xfrm>
            <a:off x="381000" y="1676400"/>
            <a:ext cx="4724400" cy="4781550"/>
          </a:xfrm>
          <a:prstGeom prst="ellipse">
            <a:avLst/>
          </a:prstGeom>
          <a:solidFill>
            <a:srgbClr val="9999FF"/>
          </a:solidFill>
          <a:ln w="9525">
            <a:solidFill>
              <a:srgbClr val="9999FF"/>
            </a:solidFill>
            <a:round/>
            <a:headEnd/>
            <a:tailEnd/>
          </a:ln>
        </p:spPr>
        <p:txBody>
          <a:bodyPr wrap="none" anchor="ctr"/>
          <a:lstStyle/>
          <a:p>
            <a:pPr eaLnBrk="0" hangingPunct="0"/>
            <a:endParaRPr lang="en-US">
              <a:latin typeface="Comic Sans MS" pitchFamily="66" charset="0"/>
            </a:endParaRPr>
          </a:p>
        </p:txBody>
      </p:sp>
      <p:grpSp>
        <p:nvGrpSpPr>
          <p:cNvPr id="2" name="Group 6"/>
          <p:cNvGrpSpPr>
            <a:grpSpLocks/>
          </p:cNvGrpSpPr>
          <p:nvPr/>
        </p:nvGrpSpPr>
        <p:grpSpPr bwMode="auto">
          <a:xfrm>
            <a:off x="363538" y="1692275"/>
            <a:ext cx="4765675" cy="4776788"/>
            <a:chOff x="229" y="1066"/>
            <a:chExt cx="3002" cy="3009"/>
          </a:xfrm>
        </p:grpSpPr>
        <p:sp>
          <p:nvSpPr>
            <p:cNvPr id="44039" name="Oval 7"/>
            <p:cNvSpPr>
              <a:spLocks noChangeArrowheads="1"/>
            </p:cNvSpPr>
            <p:nvPr/>
          </p:nvSpPr>
          <p:spPr bwMode="auto">
            <a:xfrm>
              <a:off x="229" y="1068"/>
              <a:ext cx="3002" cy="3002"/>
            </a:xfrm>
            <a:prstGeom prst="ellipse">
              <a:avLst/>
            </a:prstGeom>
            <a:noFill/>
            <a:ln w="28575">
              <a:solidFill>
                <a:srgbClr val="FFFF00"/>
              </a:solidFill>
              <a:round/>
              <a:headEnd/>
              <a:tailEnd/>
            </a:ln>
          </p:spPr>
          <p:txBody>
            <a:bodyPr wrap="none" anchor="ctr"/>
            <a:lstStyle/>
            <a:p>
              <a:endParaRPr lang="en-US">
                <a:latin typeface="Comic Sans MS" pitchFamily="66" charset="0"/>
              </a:endParaRPr>
            </a:p>
          </p:txBody>
        </p:sp>
        <p:sp>
          <p:nvSpPr>
            <p:cNvPr id="44040" name="Line 8"/>
            <p:cNvSpPr>
              <a:spLocks noChangeShapeType="1"/>
            </p:cNvSpPr>
            <p:nvPr/>
          </p:nvSpPr>
          <p:spPr bwMode="auto">
            <a:xfrm>
              <a:off x="1733" y="1066"/>
              <a:ext cx="0" cy="3009"/>
            </a:xfrm>
            <a:prstGeom prst="line">
              <a:avLst/>
            </a:prstGeom>
            <a:noFill/>
            <a:ln w="19050">
              <a:solidFill>
                <a:srgbClr val="FFFF00"/>
              </a:solidFill>
              <a:round/>
              <a:headEnd/>
              <a:tailEnd/>
            </a:ln>
          </p:spPr>
          <p:txBody>
            <a:bodyPr/>
            <a:lstStyle/>
            <a:p>
              <a:endParaRPr lang="en-US"/>
            </a:p>
          </p:txBody>
        </p:sp>
        <p:sp>
          <p:nvSpPr>
            <p:cNvPr id="44041" name="Line 9"/>
            <p:cNvSpPr>
              <a:spLocks noChangeShapeType="1"/>
            </p:cNvSpPr>
            <p:nvPr/>
          </p:nvSpPr>
          <p:spPr bwMode="auto">
            <a:xfrm rot="-968229">
              <a:off x="717" y="1484"/>
              <a:ext cx="2069" cy="2159"/>
            </a:xfrm>
            <a:prstGeom prst="line">
              <a:avLst/>
            </a:prstGeom>
            <a:noFill/>
            <a:ln w="19050">
              <a:solidFill>
                <a:srgbClr val="FFFF00"/>
              </a:solidFill>
              <a:round/>
              <a:headEnd/>
              <a:tailEnd/>
            </a:ln>
          </p:spPr>
          <p:txBody>
            <a:bodyPr/>
            <a:lstStyle/>
            <a:p>
              <a:endParaRPr lang="en-US"/>
            </a:p>
          </p:txBody>
        </p:sp>
        <p:sp>
          <p:nvSpPr>
            <p:cNvPr id="44042" name="Line 10"/>
            <p:cNvSpPr>
              <a:spLocks noChangeShapeType="1"/>
            </p:cNvSpPr>
            <p:nvPr/>
          </p:nvSpPr>
          <p:spPr bwMode="auto">
            <a:xfrm rot="893510" flipV="1">
              <a:off x="649" y="1529"/>
              <a:ext cx="2130" cy="2084"/>
            </a:xfrm>
            <a:prstGeom prst="line">
              <a:avLst/>
            </a:prstGeom>
            <a:noFill/>
            <a:ln w="19050">
              <a:solidFill>
                <a:srgbClr val="FFFF00"/>
              </a:solidFill>
              <a:round/>
              <a:headEnd/>
              <a:tailEnd/>
            </a:ln>
          </p:spPr>
          <p:txBody>
            <a:bodyPr/>
            <a:lstStyle/>
            <a:p>
              <a:endParaRPr lang="en-US"/>
            </a:p>
          </p:txBody>
        </p:sp>
      </p:grpSp>
      <p:sp>
        <p:nvSpPr>
          <p:cNvPr id="3083" name="Text Box 11"/>
          <p:cNvSpPr txBox="1">
            <a:spLocks noChangeArrowheads="1"/>
          </p:cNvSpPr>
          <p:nvPr/>
        </p:nvSpPr>
        <p:spPr bwMode="auto">
          <a:xfrm>
            <a:off x="2706688" y="2333625"/>
            <a:ext cx="1779587" cy="701675"/>
          </a:xfrm>
          <a:prstGeom prst="rect">
            <a:avLst/>
          </a:prstGeom>
          <a:noFill/>
          <a:ln w="9525">
            <a:noFill/>
            <a:miter lim="800000"/>
            <a:headEnd/>
            <a:tailEnd/>
          </a:ln>
        </p:spPr>
        <p:txBody>
          <a:bodyPr wrap="none">
            <a:spAutoFit/>
          </a:bodyPr>
          <a:lstStyle/>
          <a:p>
            <a:pPr algn="ctr" eaLnBrk="0" hangingPunct="0"/>
            <a:r>
              <a:rPr lang="en-US" sz="2000" b="1">
                <a:solidFill>
                  <a:srgbClr val="FFFF00"/>
                </a:solidFill>
                <a:latin typeface="Comic Sans MS" pitchFamily="66" charset="0"/>
              </a:rPr>
              <a:t>Foundational</a:t>
            </a:r>
          </a:p>
          <a:p>
            <a:pPr algn="ctr" eaLnBrk="0" hangingPunct="0"/>
            <a:r>
              <a:rPr lang="en-US" sz="2000" b="1">
                <a:solidFill>
                  <a:srgbClr val="FFFF00"/>
                </a:solidFill>
                <a:latin typeface="Comic Sans MS" pitchFamily="66" charset="0"/>
              </a:rPr>
              <a:t>Knowledge</a:t>
            </a:r>
          </a:p>
        </p:txBody>
      </p:sp>
      <p:sp>
        <p:nvSpPr>
          <p:cNvPr id="3084" name="Text Box 12"/>
          <p:cNvSpPr txBox="1">
            <a:spLocks noChangeArrowheads="1"/>
          </p:cNvSpPr>
          <p:nvPr/>
        </p:nvSpPr>
        <p:spPr bwMode="auto">
          <a:xfrm>
            <a:off x="3398838" y="3819525"/>
            <a:ext cx="1566862" cy="396875"/>
          </a:xfrm>
          <a:prstGeom prst="rect">
            <a:avLst/>
          </a:prstGeom>
          <a:noFill/>
          <a:ln w="9525">
            <a:noFill/>
            <a:miter lim="800000"/>
            <a:headEnd/>
            <a:tailEnd/>
          </a:ln>
        </p:spPr>
        <p:txBody>
          <a:bodyPr wrap="none">
            <a:spAutoFit/>
          </a:bodyPr>
          <a:lstStyle/>
          <a:p>
            <a:pPr eaLnBrk="0" hangingPunct="0"/>
            <a:r>
              <a:rPr lang="en-US" sz="2000" b="1">
                <a:solidFill>
                  <a:srgbClr val="FFFF00"/>
                </a:solidFill>
                <a:latin typeface="Comic Sans MS" pitchFamily="66" charset="0"/>
              </a:rPr>
              <a:t>Application</a:t>
            </a:r>
          </a:p>
        </p:txBody>
      </p:sp>
      <p:sp>
        <p:nvSpPr>
          <p:cNvPr id="3085" name="Text Box 13"/>
          <p:cNvSpPr txBox="1">
            <a:spLocks noChangeArrowheads="1"/>
          </p:cNvSpPr>
          <p:nvPr/>
        </p:nvSpPr>
        <p:spPr bwMode="auto">
          <a:xfrm>
            <a:off x="2954338" y="5153025"/>
            <a:ext cx="1495425" cy="396875"/>
          </a:xfrm>
          <a:prstGeom prst="rect">
            <a:avLst/>
          </a:prstGeom>
          <a:noFill/>
          <a:ln w="9525">
            <a:noFill/>
            <a:miter lim="800000"/>
            <a:headEnd/>
            <a:tailEnd/>
          </a:ln>
        </p:spPr>
        <p:txBody>
          <a:bodyPr wrap="none">
            <a:spAutoFit/>
          </a:bodyPr>
          <a:lstStyle/>
          <a:p>
            <a:pPr eaLnBrk="0" hangingPunct="0"/>
            <a:r>
              <a:rPr lang="en-US" sz="2000" b="1">
                <a:solidFill>
                  <a:srgbClr val="FFFF00"/>
                </a:solidFill>
                <a:latin typeface="Comic Sans MS" pitchFamily="66" charset="0"/>
              </a:rPr>
              <a:t>Integration</a:t>
            </a:r>
          </a:p>
        </p:txBody>
      </p:sp>
      <p:sp>
        <p:nvSpPr>
          <p:cNvPr id="3086" name="Text Box 14"/>
          <p:cNvSpPr txBox="1">
            <a:spLocks noChangeArrowheads="1"/>
          </p:cNvSpPr>
          <p:nvPr/>
        </p:nvSpPr>
        <p:spPr bwMode="auto">
          <a:xfrm>
            <a:off x="1219200" y="5051425"/>
            <a:ext cx="1482725" cy="701675"/>
          </a:xfrm>
          <a:prstGeom prst="rect">
            <a:avLst/>
          </a:prstGeom>
          <a:noFill/>
          <a:ln w="9525">
            <a:noFill/>
            <a:miter lim="800000"/>
            <a:headEnd/>
            <a:tailEnd/>
          </a:ln>
        </p:spPr>
        <p:txBody>
          <a:bodyPr wrap="none">
            <a:spAutoFit/>
          </a:bodyPr>
          <a:lstStyle/>
          <a:p>
            <a:pPr algn="ctr" eaLnBrk="0" hangingPunct="0"/>
            <a:r>
              <a:rPr lang="en-US" sz="2000" b="1">
                <a:solidFill>
                  <a:srgbClr val="FFFF00"/>
                </a:solidFill>
                <a:latin typeface="Comic Sans MS" pitchFamily="66" charset="0"/>
              </a:rPr>
              <a:t>Human</a:t>
            </a:r>
          </a:p>
          <a:p>
            <a:pPr algn="ctr" eaLnBrk="0" hangingPunct="0"/>
            <a:r>
              <a:rPr lang="en-US" sz="2000" b="1">
                <a:solidFill>
                  <a:srgbClr val="FFFF00"/>
                </a:solidFill>
                <a:latin typeface="Comic Sans MS" pitchFamily="66" charset="0"/>
              </a:rPr>
              <a:t>Dimension</a:t>
            </a:r>
          </a:p>
        </p:txBody>
      </p:sp>
      <p:sp>
        <p:nvSpPr>
          <p:cNvPr id="3087" name="Text Box 15"/>
          <p:cNvSpPr txBox="1">
            <a:spLocks noChangeArrowheads="1"/>
          </p:cNvSpPr>
          <p:nvPr/>
        </p:nvSpPr>
        <p:spPr bwMode="auto">
          <a:xfrm>
            <a:off x="782638" y="3730625"/>
            <a:ext cx="989012" cy="396875"/>
          </a:xfrm>
          <a:prstGeom prst="rect">
            <a:avLst/>
          </a:prstGeom>
          <a:noFill/>
          <a:ln w="9525">
            <a:noFill/>
            <a:miter lim="800000"/>
            <a:headEnd/>
            <a:tailEnd/>
          </a:ln>
        </p:spPr>
        <p:txBody>
          <a:bodyPr wrap="none">
            <a:spAutoFit/>
          </a:bodyPr>
          <a:lstStyle/>
          <a:p>
            <a:pPr eaLnBrk="0" hangingPunct="0"/>
            <a:r>
              <a:rPr lang="en-US" sz="2000" b="1">
                <a:solidFill>
                  <a:srgbClr val="FFFF00"/>
                </a:solidFill>
                <a:latin typeface="Comic Sans MS" pitchFamily="66" charset="0"/>
              </a:rPr>
              <a:t>Caring</a:t>
            </a:r>
          </a:p>
        </p:txBody>
      </p:sp>
      <p:sp>
        <p:nvSpPr>
          <p:cNvPr id="3088" name="Text Box 16"/>
          <p:cNvSpPr txBox="1">
            <a:spLocks noChangeArrowheads="1"/>
          </p:cNvSpPr>
          <p:nvPr/>
        </p:nvSpPr>
        <p:spPr bwMode="auto">
          <a:xfrm>
            <a:off x="1284288" y="2244725"/>
            <a:ext cx="1327150" cy="1006475"/>
          </a:xfrm>
          <a:prstGeom prst="rect">
            <a:avLst/>
          </a:prstGeom>
          <a:noFill/>
          <a:ln w="9525">
            <a:noFill/>
            <a:miter lim="800000"/>
            <a:headEnd/>
            <a:tailEnd/>
          </a:ln>
        </p:spPr>
        <p:txBody>
          <a:bodyPr wrap="none">
            <a:spAutoFit/>
          </a:bodyPr>
          <a:lstStyle/>
          <a:p>
            <a:pPr algn="ctr" eaLnBrk="0" hangingPunct="0"/>
            <a:r>
              <a:rPr lang="en-US" sz="2000" b="1">
                <a:solidFill>
                  <a:srgbClr val="FFFF00"/>
                </a:solidFill>
                <a:latin typeface="Comic Sans MS" pitchFamily="66" charset="0"/>
              </a:rPr>
              <a:t>Learning </a:t>
            </a:r>
            <a:br>
              <a:rPr lang="en-US" sz="2000" b="1">
                <a:solidFill>
                  <a:srgbClr val="FFFF00"/>
                </a:solidFill>
                <a:latin typeface="Comic Sans MS" pitchFamily="66" charset="0"/>
              </a:rPr>
            </a:br>
            <a:r>
              <a:rPr lang="en-US" sz="2000" b="1">
                <a:solidFill>
                  <a:srgbClr val="FFFF00"/>
                </a:solidFill>
                <a:latin typeface="Comic Sans MS" pitchFamily="66" charset="0"/>
              </a:rPr>
              <a:t>How</a:t>
            </a:r>
          </a:p>
          <a:p>
            <a:pPr algn="ctr" eaLnBrk="0" hangingPunct="0"/>
            <a:r>
              <a:rPr lang="en-US" sz="2000" b="1">
                <a:solidFill>
                  <a:srgbClr val="FFFF00"/>
                </a:solidFill>
                <a:latin typeface="Comic Sans MS" pitchFamily="66" charset="0"/>
              </a:rPr>
              <a:t>to Learn</a:t>
            </a:r>
          </a:p>
        </p:txBody>
      </p:sp>
      <p:sp>
        <p:nvSpPr>
          <p:cNvPr id="44049" name="Text Box 17"/>
          <p:cNvSpPr txBox="1">
            <a:spLocks noChangeArrowheads="1"/>
          </p:cNvSpPr>
          <p:nvPr/>
        </p:nvSpPr>
        <p:spPr bwMode="auto">
          <a:xfrm>
            <a:off x="4659313" y="6475413"/>
            <a:ext cx="4106862" cy="244475"/>
          </a:xfrm>
          <a:prstGeom prst="rect">
            <a:avLst/>
          </a:prstGeom>
          <a:noFill/>
          <a:ln w="9525">
            <a:noFill/>
            <a:miter lim="800000"/>
            <a:headEnd/>
            <a:tailEnd/>
          </a:ln>
        </p:spPr>
        <p:txBody>
          <a:bodyPr wrap="none">
            <a:spAutoFit/>
          </a:bodyPr>
          <a:lstStyle/>
          <a:p>
            <a:pPr eaLnBrk="0" hangingPunct="0"/>
            <a:r>
              <a:rPr lang="en-US" sz="1000">
                <a:latin typeface="Comic Sans MS" pitchFamily="66" charset="0"/>
              </a:rPr>
              <a:t>Source: </a:t>
            </a:r>
            <a:r>
              <a:rPr lang="en-US" sz="1000" i="1">
                <a:latin typeface="Comic Sans MS" pitchFamily="66" charset="0"/>
              </a:rPr>
              <a:t>Creating Significant Learning Experiences,</a:t>
            </a:r>
            <a:r>
              <a:rPr lang="en-US" sz="1000">
                <a:latin typeface="Comic Sans MS" pitchFamily="66" charset="0"/>
              </a:rPr>
              <a:t> by  L. Dee Fink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strVal val="#ppt_w*0.70"/>
                                          </p:val>
                                        </p:tav>
                                        <p:tav tm="100000">
                                          <p:val>
                                            <p:strVal val="#ppt_w"/>
                                          </p:val>
                                        </p:tav>
                                      </p:tavLst>
                                    </p:anim>
                                    <p:anim calcmode="lin" valueType="num">
                                      <p:cBhvr>
                                        <p:cTn id="8" dur="500" fill="hold"/>
                                        <p:tgtEl>
                                          <p:spTgt spid="3075"/>
                                        </p:tgtEl>
                                        <p:attrNameLst>
                                          <p:attrName>ppt_h</p:attrName>
                                        </p:attrNameLst>
                                      </p:cBhvr>
                                      <p:tavLst>
                                        <p:tav tm="0">
                                          <p:val>
                                            <p:strVal val="#ppt_h"/>
                                          </p:val>
                                        </p:tav>
                                        <p:tav tm="100000">
                                          <p:val>
                                            <p:strVal val="#ppt_h"/>
                                          </p:val>
                                        </p:tav>
                                      </p:tavLst>
                                    </p:anim>
                                    <p:animEffect transition="in" filter="fade">
                                      <p:cBhvr>
                                        <p:cTn id="9" dur="500"/>
                                        <p:tgtEl>
                                          <p:spTgt spid="3075"/>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077"/>
                                        </p:tgtEl>
                                        <p:attrNameLst>
                                          <p:attrName>style.visibility</p:attrName>
                                        </p:attrNameLst>
                                      </p:cBhvr>
                                      <p:to>
                                        <p:strVal val="visible"/>
                                      </p:to>
                                    </p:set>
                                    <p:anim calcmode="lin" valueType="num">
                                      <p:cBhvr>
                                        <p:cTn id="14" dur="500" fill="hold"/>
                                        <p:tgtEl>
                                          <p:spTgt spid="3077"/>
                                        </p:tgtEl>
                                        <p:attrNameLst>
                                          <p:attrName>ppt_w</p:attrName>
                                        </p:attrNameLst>
                                      </p:cBhvr>
                                      <p:tavLst>
                                        <p:tav tm="0">
                                          <p:val>
                                            <p:fltVal val="0"/>
                                          </p:val>
                                        </p:tav>
                                        <p:tav tm="100000">
                                          <p:val>
                                            <p:strVal val="#ppt_w"/>
                                          </p:val>
                                        </p:tav>
                                      </p:tavLst>
                                    </p:anim>
                                    <p:anim calcmode="lin" valueType="num">
                                      <p:cBhvr>
                                        <p:cTn id="15" dur="500" fill="hold"/>
                                        <p:tgtEl>
                                          <p:spTgt spid="3077"/>
                                        </p:tgtEl>
                                        <p:attrNameLst>
                                          <p:attrName>ppt_h</p:attrName>
                                        </p:attrNameLst>
                                      </p:cBhvr>
                                      <p:tavLst>
                                        <p:tav tm="0">
                                          <p:val>
                                            <p:strVal val="#ppt_h"/>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83"/>
                                        </p:tgtEl>
                                        <p:attrNameLst>
                                          <p:attrName>style.visibility</p:attrName>
                                        </p:attrNameLst>
                                      </p:cBhvr>
                                      <p:to>
                                        <p:strVal val="visible"/>
                                      </p:to>
                                    </p:set>
                                    <p:animEffect transition="in" filter="fade">
                                      <p:cBhvr>
                                        <p:cTn id="24" dur="500"/>
                                        <p:tgtEl>
                                          <p:spTgt spid="3083"/>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084"/>
                                        </p:tgtEl>
                                        <p:attrNameLst>
                                          <p:attrName>style.visibility</p:attrName>
                                        </p:attrNameLst>
                                      </p:cBhvr>
                                      <p:to>
                                        <p:strVal val="visible"/>
                                      </p:to>
                                    </p:set>
                                    <p:anim calcmode="lin" valueType="num">
                                      <p:cBhvr>
                                        <p:cTn id="27" dur="500" fill="hold"/>
                                        <p:tgtEl>
                                          <p:spTgt spid="3084"/>
                                        </p:tgtEl>
                                        <p:attrNameLst>
                                          <p:attrName>ppt_w</p:attrName>
                                        </p:attrNameLst>
                                      </p:cBhvr>
                                      <p:tavLst>
                                        <p:tav tm="0">
                                          <p:val>
                                            <p:strVal val="#ppt_w*0.70"/>
                                          </p:val>
                                        </p:tav>
                                        <p:tav tm="100000">
                                          <p:val>
                                            <p:strVal val="#ppt_w"/>
                                          </p:val>
                                        </p:tav>
                                      </p:tavLst>
                                    </p:anim>
                                    <p:anim calcmode="lin" valueType="num">
                                      <p:cBhvr>
                                        <p:cTn id="28" dur="500" fill="hold"/>
                                        <p:tgtEl>
                                          <p:spTgt spid="3084"/>
                                        </p:tgtEl>
                                        <p:attrNameLst>
                                          <p:attrName>ppt_h</p:attrName>
                                        </p:attrNameLst>
                                      </p:cBhvr>
                                      <p:tavLst>
                                        <p:tav tm="0">
                                          <p:val>
                                            <p:strVal val="#ppt_h"/>
                                          </p:val>
                                        </p:tav>
                                        <p:tav tm="100000">
                                          <p:val>
                                            <p:strVal val="#ppt_h"/>
                                          </p:val>
                                        </p:tav>
                                      </p:tavLst>
                                    </p:anim>
                                    <p:animEffect transition="in" filter="fade">
                                      <p:cBhvr>
                                        <p:cTn id="29" dur="500"/>
                                        <p:tgtEl>
                                          <p:spTgt spid="3084"/>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085"/>
                                        </p:tgtEl>
                                        <p:attrNameLst>
                                          <p:attrName>style.visibility</p:attrName>
                                        </p:attrNameLst>
                                      </p:cBhvr>
                                      <p:to>
                                        <p:strVal val="visible"/>
                                      </p:to>
                                    </p:set>
                                    <p:anim calcmode="lin" valueType="num">
                                      <p:cBhvr>
                                        <p:cTn id="32" dur="500" fill="hold"/>
                                        <p:tgtEl>
                                          <p:spTgt spid="3085"/>
                                        </p:tgtEl>
                                        <p:attrNameLst>
                                          <p:attrName>ppt_w</p:attrName>
                                        </p:attrNameLst>
                                      </p:cBhvr>
                                      <p:tavLst>
                                        <p:tav tm="0">
                                          <p:val>
                                            <p:strVal val="#ppt_w*0.70"/>
                                          </p:val>
                                        </p:tav>
                                        <p:tav tm="100000">
                                          <p:val>
                                            <p:strVal val="#ppt_w"/>
                                          </p:val>
                                        </p:tav>
                                      </p:tavLst>
                                    </p:anim>
                                    <p:anim calcmode="lin" valueType="num">
                                      <p:cBhvr>
                                        <p:cTn id="33" dur="500" fill="hold"/>
                                        <p:tgtEl>
                                          <p:spTgt spid="3085"/>
                                        </p:tgtEl>
                                        <p:attrNameLst>
                                          <p:attrName>ppt_h</p:attrName>
                                        </p:attrNameLst>
                                      </p:cBhvr>
                                      <p:tavLst>
                                        <p:tav tm="0">
                                          <p:val>
                                            <p:strVal val="#ppt_h"/>
                                          </p:val>
                                        </p:tav>
                                        <p:tav tm="100000">
                                          <p:val>
                                            <p:strVal val="#ppt_h"/>
                                          </p:val>
                                        </p:tav>
                                      </p:tavLst>
                                    </p:anim>
                                    <p:animEffect transition="in" filter="fade">
                                      <p:cBhvr>
                                        <p:cTn id="34" dur="500"/>
                                        <p:tgtEl>
                                          <p:spTgt spid="308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086"/>
                                        </p:tgtEl>
                                        <p:attrNameLst>
                                          <p:attrName>style.visibility</p:attrName>
                                        </p:attrNameLst>
                                      </p:cBhvr>
                                      <p:to>
                                        <p:strVal val="visible"/>
                                      </p:to>
                                    </p:set>
                                    <p:anim calcmode="lin" valueType="num">
                                      <p:cBhvr>
                                        <p:cTn id="37" dur="500" fill="hold"/>
                                        <p:tgtEl>
                                          <p:spTgt spid="3086"/>
                                        </p:tgtEl>
                                        <p:attrNameLst>
                                          <p:attrName>ppt_w</p:attrName>
                                        </p:attrNameLst>
                                      </p:cBhvr>
                                      <p:tavLst>
                                        <p:tav tm="0">
                                          <p:val>
                                            <p:strVal val="#ppt_w*0.70"/>
                                          </p:val>
                                        </p:tav>
                                        <p:tav tm="100000">
                                          <p:val>
                                            <p:strVal val="#ppt_w"/>
                                          </p:val>
                                        </p:tav>
                                      </p:tavLst>
                                    </p:anim>
                                    <p:anim calcmode="lin" valueType="num">
                                      <p:cBhvr>
                                        <p:cTn id="38" dur="500" fill="hold"/>
                                        <p:tgtEl>
                                          <p:spTgt spid="3086"/>
                                        </p:tgtEl>
                                        <p:attrNameLst>
                                          <p:attrName>ppt_h</p:attrName>
                                        </p:attrNameLst>
                                      </p:cBhvr>
                                      <p:tavLst>
                                        <p:tav tm="0">
                                          <p:val>
                                            <p:strVal val="#ppt_h"/>
                                          </p:val>
                                        </p:tav>
                                        <p:tav tm="100000">
                                          <p:val>
                                            <p:strVal val="#ppt_h"/>
                                          </p:val>
                                        </p:tav>
                                      </p:tavLst>
                                    </p:anim>
                                    <p:animEffect transition="in" filter="fade">
                                      <p:cBhvr>
                                        <p:cTn id="39" dur="500"/>
                                        <p:tgtEl>
                                          <p:spTgt spid="308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087"/>
                                        </p:tgtEl>
                                        <p:attrNameLst>
                                          <p:attrName>style.visibility</p:attrName>
                                        </p:attrNameLst>
                                      </p:cBhvr>
                                      <p:to>
                                        <p:strVal val="visible"/>
                                      </p:to>
                                    </p:set>
                                    <p:anim calcmode="lin" valueType="num">
                                      <p:cBhvr>
                                        <p:cTn id="42" dur="500" fill="hold"/>
                                        <p:tgtEl>
                                          <p:spTgt spid="3087"/>
                                        </p:tgtEl>
                                        <p:attrNameLst>
                                          <p:attrName>ppt_w</p:attrName>
                                        </p:attrNameLst>
                                      </p:cBhvr>
                                      <p:tavLst>
                                        <p:tav tm="0">
                                          <p:val>
                                            <p:strVal val="#ppt_w*0.70"/>
                                          </p:val>
                                        </p:tav>
                                        <p:tav tm="100000">
                                          <p:val>
                                            <p:strVal val="#ppt_w"/>
                                          </p:val>
                                        </p:tav>
                                      </p:tavLst>
                                    </p:anim>
                                    <p:anim calcmode="lin" valueType="num">
                                      <p:cBhvr>
                                        <p:cTn id="43" dur="500" fill="hold"/>
                                        <p:tgtEl>
                                          <p:spTgt spid="3087"/>
                                        </p:tgtEl>
                                        <p:attrNameLst>
                                          <p:attrName>ppt_h</p:attrName>
                                        </p:attrNameLst>
                                      </p:cBhvr>
                                      <p:tavLst>
                                        <p:tav tm="0">
                                          <p:val>
                                            <p:strVal val="#ppt_h"/>
                                          </p:val>
                                        </p:tav>
                                        <p:tav tm="100000">
                                          <p:val>
                                            <p:strVal val="#ppt_h"/>
                                          </p:val>
                                        </p:tav>
                                      </p:tavLst>
                                    </p:anim>
                                    <p:animEffect transition="in" filter="fade">
                                      <p:cBhvr>
                                        <p:cTn id="44" dur="500"/>
                                        <p:tgtEl>
                                          <p:spTgt spid="3087"/>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088"/>
                                        </p:tgtEl>
                                        <p:attrNameLst>
                                          <p:attrName>style.visibility</p:attrName>
                                        </p:attrNameLst>
                                      </p:cBhvr>
                                      <p:to>
                                        <p:strVal val="visible"/>
                                      </p:to>
                                    </p:set>
                                    <p:anim calcmode="lin" valueType="num">
                                      <p:cBhvr>
                                        <p:cTn id="47" dur="500" fill="hold"/>
                                        <p:tgtEl>
                                          <p:spTgt spid="3088"/>
                                        </p:tgtEl>
                                        <p:attrNameLst>
                                          <p:attrName>ppt_w</p:attrName>
                                        </p:attrNameLst>
                                      </p:cBhvr>
                                      <p:tavLst>
                                        <p:tav tm="0">
                                          <p:val>
                                            <p:strVal val="#ppt_w*0.70"/>
                                          </p:val>
                                        </p:tav>
                                        <p:tav tm="100000">
                                          <p:val>
                                            <p:strVal val="#ppt_w"/>
                                          </p:val>
                                        </p:tav>
                                      </p:tavLst>
                                    </p:anim>
                                    <p:anim calcmode="lin" valueType="num">
                                      <p:cBhvr>
                                        <p:cTn id="48" dur="500" fill="hold"/>
                                        <p:tgtEl>
                                          <p:spTgt spid="3088"/>
                                        </p:tgtEl>
                                        <p:attrNameLst>
                                          <p:attrName>ppt_h</p:attrName>
                                        </p:attrNameLst>
                                      </p:cBhvr>
                                      <p:tavLst>
                                        <p:tav tm="0">
                                          <p:val>
                                            <p:strVal val="#ppt_h"/>
                                          </p:val>
                                        </p:tav>
                                        <p:tav tm="100000">
                                          <p:val>
                                            <p:strVal val="#ppt_h"/>
                                          </p:val>
                                        </p:tav>
                                      </p:tavLst>
                                    </p:anim>
                                    <p:animEffect transition="in" filter="fade">
                                      <p:cBhvr>
                                        <p:cTn id="49" dur="500"/>
                                        <p:tgtEl>
                                          <p:spTgt spid="308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076">
                                            <p:txEl>
                                              <p:pRg st="0" end="0"/>
                                            </p:txEl>
                                          </p:spTgt>
                                        </p:tgtEl>
                                        <p:attrNameLst>
                                          <p:attrName>style.visibility</p:attrName>
                                        </p:attrNameLst>
                                      </p:cBhvr>
                                      <p:to>
                                        <p:strVal val="visible"/>
                                      </p:to>
                                    </p:set>
                                    <p:animEffect transition="in" filter="fade">
                                      <p:cBhvr>
                                        <p:cTn id="54" dur="500"/>
                                        <p:tgtEl>
                                          <p:spTgt spid="3076">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076">
                                            <p:txEl>
                                              <p:pRg st="1" end="1"/>
                                            </p:txEl>
                                          </p:spTgt>
                                        </p:tgtEl>
                                        <p:attrNameLst>
                                          <p:attrName>style.visibility</p:attrName>
                                        </p:attrNameLst>
                                      </p:cBhvr>
                                      <p:to>
                                        <p:strVal val="visible"/>
                                      </p:to>
                                    </p:set>
                                    <p:animEffect transition="in" filter="fade">
                                      <p:cBhvr>
                                        <p:cTn id="59" dur="500"/>
                                        <p:tgtEl>
                                          <p:spTgt spid="3076">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076">
                                            <p:txEl>
                                              <p:pRg st="2" end="2"/>
                                            </p:txEl>
                                          </p:spTgt>
                                        </p:tgtEl>
                                        <p:attrNameLst>
                                          <p:attrName>style.visibility</p:attrName>
                                        </p:attrNameLst>
                                      </p:cBhvr>
                                      <p:to>
                                        <p:strVal val="visible"/>
                                      </p:to>
                                    </p:set>
                                    <p:animEffect transition="in" filter="fade">
                                      <p:cBhvr>
                                        <p:cTn id="64" dur="500"/>
                                        <p:tgtEl>
                                          <p:spTgt spid="3076">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076">
                                            <p:txEl>
                                              <p:pRg st="3" end="3"/>
                                            </p:txEl>
                                          </p:spTgt>
                                        </p:tgtEl>
                                        <p:attrNameLst>
                                          <p:attrName>style.visibility</p:attrName>
                                        </p:attrNameLst>
                                      </p:cBhvr>
                                      <p:to>
                                        <p:strVal val="visible"/>
                                      </p:to>
                                    </p:set>
                                    <p:animEffect transition="in" filter="fade">
                                      <p:cBhvr>
                                        <p:cTn id="69" dur="500"/>
                                        <p:tgtEl>
                                          <p:spTgt spid="3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3076" grpId="0" build="p"/>
      <p:bldP spid="3077" grpId="0" animBg="1"/>
      <p:bldP spid="3083" grpId="0"/>
      <p:bldP spid="3084" grpId="0"/>
      <p:bldP spid="3085" grpId="0"/>
      <p:bldP spid="3086" grpId="0"/>
      <p:bldP spid="3087" grpId="0"/>
      <p:bldP spid="30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a:xfrm>
            <a:off x="609600" y="1295400"/>
            <a:ext cx="8229600" cy="4114800"/>
          </a:xfrm>
        </p:spPr>
        <p:txBody>
          <a:bodyPr/>
          <a:lstStyle/>
          <a:p>
            <a:pPr eaLnBrk="1" hangingPunct="1">
              <a:defRPr/>
            </a:pPr>
            <a:r>
              <a:rPr lang="en-US" sz="3200" dirty="0" smtClean="0">
                <a:latin typeface="Arial" pitchFamily="34" charset="0"/>
                <a:cs typeface="Arial" pitchFamily="34" charset="0"/>
              </a:rPr>
              <a:t>How do you know if students are achieving your </a:t>
            </a:r>
            <a:br>
              <a:rPr lang="en-US" sz="3200" dirty="0" smtClean="0">
                <a:latin typeface="Arial" pitchFamily="34" charset="0"/>
                <a:cs typeface="Arial" pitchFamily="34" charset="0"/>
              </a:rPr>
            </a:br>
            <a:r>
              <a:rPr lang="en-US" sz="3200" dirty="0" smtClean="0">
                <a:latin typeface="Arial" pitchFamily="34" charset="0"/>
                <a:cs typeface="Arial" pitchFamily="34" charset="0"/>
              </a:rPr>
              <a:t>Learning Outcomes?</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Step 3 worksheet</a:t>
            </a:r>
            <a:br>
              <a:rPr lang="en-US" sz="3600" dirty="0" smtClean="0">
                <a:latin typeface="Arial" pitchFamily="34" charset="0"/>
                <a:cs typeface="Arial" pitchFamily="34" charset="0"/>
              </a:rPr>
            </a:br>
            <a:r>
              <a:rPr lang="en-US" sz="3600" dirty="0" smtClean="0">
                <a:solidFill>
                  <a:srgbClr val="FFFF00"/>
                </a:solidFill>
                <a:latin typeface="Arial" pitchFamily="34" charset="0"/>
                <a:cs typeface="Arial" pitchFamily="34" charset="0"/>
              </a:rPr>
              <a:t>The Necessity of Assessment</a:t>
            </a:r>
            <a:endParaRPr lang="es-CL" sz="3600" dirty="0" smtClean="0">
              <a:solidFill>
                <a:srgbClr val="FFFF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a:xfrm>
            <a:off x="457200" y="274638"/>
            <a:ext cx="8229600" cy="1554162"/>
          </a:xfrm>
        </p:spPr>
        <p:txBody>
          <a:bodyPr/>
          <a:lstStyle/>
          <a:p>
            <a:pPr eaLnBrk="1" hangingPunct="1">
              <a:defRPr/>
            </a:pPr>
            <a:r>
              <a:rPr lang="en-US" sz="3600" dirty="0" smtClean="0">
                <a:latin typeface="Arial" pitchFamily="34" charset="0"/>
                <a:cs typeface="Arial" pitchFamily="34" charset="0"/>
              </a:rPr>
              <a:t>Assessment and Feedback</a:t>
            </a:r>
            <a:endParaRPr lang="es-CL" sz="2400" dirty="0" smtClean="0">
              <a:latin typeface="Arial" pitchFamily="34" charset="0"/>
              <a:cs typeface="Arial" pitchFamily="34" charset="0"/>
            </a:endParaRPr>
          </a:p>
        </p:txBody>
      </p:sp>
      <p:sp>
        <p:nvSpPr>
          <p:cNvPr id="3" name="Rectangle 3"/>
          <p:cNvSpPr>
            <a:spLocks noGrp="1" noChangeArrowheads="1"/>
          </p:cNvSpPr>
          <p:nvPr>
            <p:ph type="body" idx="1"/>
          </p:nvPr>
        </p:nvSpPr>
        <p:spPr>
          <a:xfrm>
            <a:off x="457200" y="1981200"/>
            <a:ext cx="8229600" cy="4419600"/>
          </a:xfrm>
        </p:spPr>
        <p:txBody>
          <a:bodyPr/>
          <a:lstStyle/>
          <a:p>
            <a:pPr algn="ctr" eaLnBrk="1" hangingPunct="1">
              <a:buFont typeface="Wingdings" pitchFamily="2" charset="2"/>
              <a:buNone/>
              <a:defRPr/>
            </a:pPr>
            <a:r>
              <a:rPr lang="en-US" i="1" dirty="0" smtClean="0">
                <a:latin typeface="Arial" pitchFamily="34" charset="0"/>
                <a:cs typeface="Arial" pitchFamily="34" charset="0"/>
              </a:rPr>
              <a:t>A learner-centered, teacher-directed, mutually beneficial, formative, context-specific, and ongoing investigation that is rooted in good teaching practice.</a:t>
            </a:r>
          </a:p>
          <a:p>
            <a:pPr algn="ctr" eaLnBrk="1" hangingPunct="1">
              <a:buFont typeface="Wingdings" pitchFamily="2" charset="2"/>
              <a:buNone/>
              <a:defRPr/>
            </a:pPr>
            <a:r>
              <a:rPr lang="en-US" sz="2800" dirty="0" smtClean="0">
                <a:latin typeface="Arial" pitchFamily="34" charset="0"/>
                <a:cs typeface="Arial" pitchFamily="34" charset="0"/>
              </a:rPr>
              <a:t>	</a:t>
            </a:r>
          </a:p>
          <a:p>
            <a:pPr algn="ctr" eaLnBrk="1" hangingPunct="1">
              <a:buFont typeface="Wingdings" pitchFamily="2" charset="2"/>
              <a:buNone/>
              <a:defRPr/>
            </a:pPr>
            <a:r>
              <a:rPr lang="en-US" dirty="0" smtClean="0">
                <a:latin typeface="Arial" pitchFamily="34" charset="0"/>
                <a:cs typeface="Arial" pitchFamily="34" charset="0"/>
              </a:rPr>
              <a:t>	</a:t>
            </a:r>
            <a:r>
              <a:rPr lang="en-US" sz="3600" dirty="0" smtClean="0">
                <a:latin typeface="Arial" pitchFamily="34" charset="0"/>
                <a:cs typeface="Arial" pitchFamily="34" charset="0"/>
              </a:rPr>
              <a:t>It answers: </a:t>
            </a:r>
          </a:p>
          <a:p>
            <a:pPr algn="ctr" eaLnBrk="1" hangingPunct="1">
              <a:buFont typeface="Wingdings" pitchFamily="2" charset="2"/>
              <a:buNone/>
              <a:defRPr/>
            </a:pPr>
            <a:r>
              <a:rPr lang="en-US" sz="3600" dirty="0" smtClean="0">
                <a:solidFill>
                  <a:srgbClr val="FF0000"/>
                </a:solidFill>
                <a:latin typeface="Arial" pitchFamily="34" charset="0"/>
                <a:cs typeface="Arial" pitchFamily="34" charset="0"/>
              </a:rPr>
              <a:t>How well are they getting it?</a:t>
            </a:r>
            <a:endParaRPr lang="en-US" sz="4000" dirty="0" smtClean="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a:xfrm>
            <a:off x="457200" y="274638"/>
            <a:ext cx="8229600" cy="1477962"/>
          </a:xfrm>
        </p:spPr>
        <p:txBody>
          <a:bodyPr/>
          <a:lstStyle/>
          <a:p>
            <a:pPr eaLnBrk="1" hangingPunct="1">
              <a:defRPr/>
            </a:pPr>
            <a:r>
              <a:rPr lang="en-US" sz="3200" dirty="0" smtClean="0">
                <a:latin typeface="Arial" pitchFamily="34" charset="0"/>
                <a:cs typeface="Arial" pitchFamily="34" charset="0"/>
              </a:rPr>
              <a:t>Two Levels of Students Assessment</a:t>
            </a:r>
            <a:br>
              <a:rPr lang="en-US" sz="3200" dirty="0" smtClean="0">
                <a:latin typeface="Arial" pitchFamily="34" charset="0"/>
                <a:cs typeface="Arial" pitchFamily="34" charset="0"/>
              </a:rPr>
            </a:br>
            <a:r>
              <a:rPr lang="en-US" sz="3200" dirty="0" smtClean="0">
                <a:latin typeface="Arial" pitchFamily="34" charset="0"/>
                <a:cs typeface="Arial" pitchFamily="34" charset="0"/>
              </a:rPr>
              <a:t>Both Should Occur</a:t>
            </a:r>
            <a:endParaRPr lang="es-CL" sz="3200" dirty="0" smtClean="0">
              <a:latin typeface="Arial" pitchFamily="34" charset="0"/>
              <a:cs typeface="Arial" pitchFamily="34" charset="0"/>
            </a:endParaRPr>
          </a:p>
        </p:txBody>
      </p:sp>
      <p:sp>
        <p:nvSpPr>
          <p:cNvPr id="3" name="Rectangle 3"/>
          <p:cNvSpPr>
            <a:spLocks noGrp="1" noChangeArrowheads="1"/>
          </p:cNvSpPr>
          <p:nvPr>
            <p:ph type="body" idx="1"/>
          </p:nvPr>
        </p:nvSpPr>
        <p:spPr>
          <a:xfrm>
            <a:off x="533400" y="1905000"/>
            <a:ext cx="7924800" cy="4144963"/>
          </a:xfrm>
        </p:spPr>
        <p:txBody>
          <a:bodyPr/>
          <a:lstStyle/>
          <a:p>
            <a:pPr marL="571500" indent="-514350" eaLnBrk="1" hangingPunct="1">
              <a:buFont typeface="+mj-lt"/>
              <a:buAutoNum type="arabicPeriod"/>
              <a:defRPr/>
            </a:pPr>
            <a:r>
              <a:rPr lang="en-US" b="1" u="sng" dirty="0" smtClean="0">
                <a:solidFill>
                  <a:srgbClr val="FFFF00"/>
                </a:solidFill>
                <a:latin typeface="Arial" pitchFamily="34" charset="0"/>
                <a:cs typeface="Arial" pitchFamily="34" charset="0"/>
              </a:rPr>
              <a:t>Formative</a:t>
            </a:r>
            <a:r>
              <a:rPr lang="en-US" b="1" dirty="0" smtClean="0">
                <a:solidFill>
                  <a:srgbClr val="FFFF00"/>
                </a:solidFill>
                <a:latin typeface="Arial" pitchFamily="34" charset="0"/>
                <a:cs typeface="Arial" pitchFamily="34" charset="0"/>
              </a:rPr>
              <a:t> assessments for feedback and practice</a:t>
            </a:r>
          </a:p>
          <a:p>
            <a:pPr marL="971550" lvl="1" indent="-514350" eaLnBrk="1" hangingPunct="1">
              <a:defRPr/>
            </a:pPr>
            <a:r>
              <a:rPr lang="en-US" b="1" dirty="0" smtClean="0">
                <a:latin typeface="Arial" pitchFamily="34" charset="0"/>
                <a:cs typeface="Arial" pitchFamily="34" charset="0"/>
              </a:rPr>
              <a:t>Conducted frequently</a:t>
            </a:r>
          </a:p>
          <a:p>
            <a:pPr marL="571500" indent="-514350" eaLnBrk="1" hangingPunct="1">
              <a:buFont typeface="+mj-lt"/>
              <a:buAutoNum type="arabicPeriod"/>
              <a:defRPr/>
            </a:pPr>
            <a:r>
              <a:rPr lang="en-US" b="1" u="sng" dirty="0" smtClean="0">
                <a:solidFill>
                  <a:srgbClr val="FFFF00"/>
                </a:solidFill>
                <a:latin typeface="Arial" pitchFamily="34" charset="0"/>
                <a:cs typeface="Arial" pitchFamily="34" charset="0"/>
              </a:rPr>
              <a:t>Summative</a:t>
            </a:r>
            <a:r>
              <a:rPr lang="en-US" b="1" dirty="0" smtClean="0">
                <a:solidFill>
                  <a:srgbClr val="FFFF00"/>
                </a:solidFill>
                <a:latin typeface="Arial" pitchFamily="34" charset="0"/>
                <a:cs typeface="Arial" pitchFamily="34" charset="0"/>
              </a:rPr>
              <a:t> assessment for grade</a:t>
            </a:r>
          </a:p>
          <a:p>
            <a:pPr marL="971550" lvl="1" indent="-514350" eaLnBrk="1" hangingPunct="1">
              <a:defRPr/>
            </a:pPr>
            <a:r>
              <a:rPr lang="en-US" b="1" dirty="0" smtClean="0">
                <a:latin typeface="Arial" pitchFamily="34" charset="0"/>
                <a:cs typeface="Arial" pitchFamily="34" charset="0"/>
              </a:rPr>
              <a:t>Conducted infrequently</a:t>
            </a:r>
            <a:endParaRPr lang="en-US" b="1" dirty="0" smtClean="0">
              <a:solidFill>
                <a:srgbClr val="FFFF00"/>
              </a:solidFill>
              <a:latin typeface="Arial" pitchFamily="34" charset="0"/>
              <a:cs typeface="Arial" pitchFamily="34" charset="0"/>
            </a:endParaRPr>
          </a:p>
          <a:p>
            <a:pPr marL="514350" indent="-514350" eaLnBrk="1" hangingPunct="1">
              <a:buNone/>
              <a:defRPr/>
            </a:pPr>
            <a:endParaRPr lang="en-US" dirty="0" smtClean="0"/>
          </a:p>
          <a:p>
            <a:pPr algn="ctr" eaLnBrk="1" hangingPunct="1">
              <a:buFont typeface="Wingdings" pitchFamily="2" charset="2"/>
              <a:buNone/>
              <a:defRPr/>
            </a:pPr>
            <a:r>
              <a:rPr lang="en-US" dirty="0" smtClean="0">
                <a:latin typeface="Arial" pitchFamily="34" charset="0"/>
                <a:cs typeface="Arial" pitchFamily="34" charset="0"/>
              </a:rPr>
              <a:t>Share your Assessment with your Trio</a:t>
            </a:r>
          </a:p>
          <a:p>
            <a:pPr algn="ctr" eaLnBrk="1" hangingPunct="1">
              <a:buNone/>
              <a:defRPr/>
            </a:pPr>
            <a:r>
              <a:rPr lang="en-US" dirty="0" smtClean="0">
                <a:solidFill>
                  <a:srgbClr val="FFFF00"/>
                </a:solidFill>
                <a:latin typeface="Arial" pitchFamily="34" charset="0"/>
                <a:cs typeface="Arial" pitchFamily="34" charset="0"/>
              </a:rPr>
              <a:t>See Worksheet</a:t>
            </a:r>
          </a:p>
          <a:p>
            <a:pPr algn="ctr" eaLnBrk="1" hangingPunct="1">
              <a:buFont typeface="Wingdings" pitchFamily="2" charset="2"/>
              <a:buNone/>
              <a:defRPr/>
            </a:pPr>
            <a:endParaRPr lang="en-US"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381000"/>
            <a:ext cx="8229600" cy="793750"/>
          </a:xfrm>
        </p:spPr>
        <p:txBody>
          <a:bodyPr/>
          <a:lstStyle/>
          <a:p>
            <a:pPr eaLnBrk="1" hangingPunct="1">
              <a:defRPr/>
            </a:pPr>
            <a:r>
              <a:rPr lang="en-US" sz="3200" dirty="0" smtClean="0">
                <a:latin typeface="Arial" pitchFamily="34" charset="0"/>
                <a:cs typeface="Arial" pitchFamily="34" charset="0"/>
              </a:rPr>
              <a:t>Feedback and Assessment</a:t>
            </a:r>
            <a:endParaRPr lang="es-CL" sz="3200" dirty="0" smtClean="0">
              <a:latin typeface="Arial" pitchFamily="34" charset="0"/>
              <a:cs typeface="Arial" pitchFamily="34" charset="0"/>
            </a:endParaRPr>
          </a:p>
        </p:txBody>
      </p:sp>
      <p:sp>
        <p:nvSpPr>
          <p:cNvPr id="7171" name="Rectangle 3"/>
          <p:cNvSpPr>
            <a:spLocks noGrp="1" noChangeArrowheads="1"/>
          </p:cNvSpPr>
          <p:nvPr>
            <p:ph type="body" idx="1"/>
          </p:nvPr>
        </p:nvSpPr>
        <p:spPr>
          <a:xfrm>
            <a:off x="457200" y="1600200"/>
            <a:ext cx="8229600" cy="4648200"/>
          </a:xfrm>
        </p:spPr>
        <p:txBody>
          <a:bodyPr/>
          <a:lstStyle/>
          <a:p>
            <a:pPr marL="609600" indent="-609600" eaLnBrk="1" hangingPunct="1">
              <a:lnSpc>
                <a:spcPct val="90000"/>
              </a:lnSpc>
              <a:defRPr/>
            </a:pPr>
            <a:r>
              <a:rPr lang="en-US" sz="2600" dirty="0" smtClean="0">
                <a:latin typeface="Arial" pitchFamily="34" charset="0"/>
                <a:cs typeface="Arial" pitchFamily="34" charset="0"/>
              </a:rPr>
              <a:t>Is it an </a:t>
            </a:r>
            <a:r>
              <a:rPr lang="en-US" sz="2600" b="1" u="sng" dirty="0" smtClean="0">
                <a:solidFill>
                  <a:srgbClr val="FFFF00"/>
                </a:solidFill>
                <a:latin typeface="Arial" pitchFamily="34" charset="0"/>
                <a:cs typeface="Arial" pitchFamily="34" charset="0"/>
              </a:rPr>
              <a:t>authentic, forward-looking</a:t>
            </a:r>
            <a:r>
              <a:rPr lang="en-US" sz="2600" u="sng" dirty="0" smtClean="0">
                <a:solidFill>
                  <a:srgbClr val="FFFF00"/>
                </a:solidFill>
                <a:latin typeface="Arial" pitchFamily="34" charset="0"/>
                <a:cs typeface="Arial" pitchFamily="34" charset="0"/>
              </a:rPr>
              <a:t> </a:t>
            </a:r>
            <a:r>
              <a:rPr lang="en-US" sz="2600" dirty="0" smtClean="0">
                <a:latin typeface="Arial" pitchFamily="34" charset="0"/>
                <a:cs typeface="Arial" pitchFamily="34" charset="0"/>
              </a:rPr>
              <a:t>assessment?</a:t>
            </a:r>
            <a:br>
              <a:rPr lang="en-US" sz="2600" dirty="0" smtClean="0">
                <a:latin typeface="Arial" pitchFamily="34" charset="0"/>
                <a:cs typeface="Arial" pitchFamily="34" charset="0"/>
              </a:rPr>
            </a:br>
            <a:endParaRPr lang="en-US" sz="2600" dirty="0" smtClean="0">
              <a:latin typeface="Arial" pitchFamily="34" charset="0"/>
              <a:cs typeface="Arial" pitchFamily="34" charset="0"/>
            </a:endParaRPr>
          </a:p>
          <a:p>
            <a:pPr marL="609600" indent="-609600" eaLnBrk="1" hangingPunct="1">
              <a:lnSpc>
                <a:spcPct val="90000"/>
              </a:lnSpc>
              <a:defRPr/>
            </a:pPr>
            <a:r>
              <a:rPr lang="en-US" sz="2600" dirty="0" smtClean="0">
                <a:latin typeface="Arial" pitchFamily="34" charset="0"/>
                <a:cs typeface="Arial" pitchFamily="34" charset="0"/>
              </a:rPr>
              <a:t>Is the assessment </a:t>
            </a:r>
            <a:r>
              <a:rPr lang="en-US" sz="2600" b="1" dirty="0" smtClean="0">
                <a:solidFill>
                  <a:srgbClr val="FFFF00"/>
                </a:solidFill>
                <a:latin typeface="Arial" pitchFamily="34" charset="0"/>
                <a:cs typeface="Arial" pitchFamily="34" charset="0"/>
              </a:rPr>
              <a:t>valid</a:t>
            </a:r>
          </a:p>
          <a:p>
            <a:pPr marL="1009650" lvl="1" indent="-609600" eaLnBrk="1" hangingPunct="1">
              <a:lnSpc>
                <a:spcPct val="90000"/>
              </a:lnSpc>
              <a:defRPr/>
            </a:pPr>
            <a:r>
              <a:rPr lang="en-US" sz="2200" dirty="0" smtClean="0">
                <a:latin typeface="Arial" pitchFamily="34" charset="0"/>
                <a:cs typeface="Arial" pitchFamily="34" charset="0"/>
              </a:rPr>
              <a:t>What </a:t>
            </a:r>
            <a:r>
              <a:rPr lang="en-US" sz="2200" b="1" dirty="0" smtClean="0">
                <a:latin typeface="Arial" pitchFamily="34" charset="0"/>
                <a:cs typeface="Arial" pitchFamily="34" charset="0"/>
              </a:rPr>
              <a:t>criteria/traits</a:t>
            </a:r>
            <a:r>
              <a:rPr lang="en-US" sz="2200" dirty="0" smtClean="0">
                <a:latin typeface="Arial" pitchFamily="34" charset="0"/>
                <a:cs typeface="Arial" pitchFamily="34" charset="0"/>
              </a:rPr>
              <a:t> are key elements of the LO?</a:t>
            </a:r>
          </a:p>
          <a:p>
            <a:pPr marL="1409700" lvl="2" indent="-609600" eaLnBrk="1" hangingPunct="1">
              <a:lnSpc>
                <a:spcPct val="90000"/>
              </a:lnSpc>
              <a:defRPr/>
            </a:pPr>
            <a:r>
              <a:rPr lang="en-US" sz="1800" dirty="0" smtClean="0">
                <a:latin typeface="Arial" pitchFamily="34" charset="0"/>
                <a:cs typeface="Arial" pitchFamily="34" charset="0"/>
              </a:rPr>
              <a:t>Are they represented in the assessment?</a:t>
            </a:r>
          </a:p>
          <a:p>
            <a:pPr marL="1009650" lvl="1" indent="-609600" eaLnBrk="1" hangingPunct="1">
              <a:lnSpc>
                <a:spcPct val="90000"/>
              </a:lnSpc>
              <a:defRPr/>
            </a:pPr>
            <a:r>
              <a:rPr lang="en-US" sz="2200" dirty="0" smtClean="0">
                <a:latin typeface="Arial" pitchFamily="34" charset="0"/>
                <a:cs typeface="Arial" pitchFamily="34" charset="0"/>
              </a:rPr>
              <a:t>How does it distinguish good work from poor?</a:t>
            </a:r>
          </a:p>
          <a:p>
            <a:pPr marL="1409700" lvl="2" indent="-609600" eaLnBrk="1" hangingPunct="1">
              <a:lnSpc>
                <a:spcPct val="90000"/>
              </a:lnSpc>
              <a:defRPr/>
            </a:pPr>
            <a:r>
              <a:rPr lang="en-US" sz="1800" dirty="0" smtClean="0">
                <a:latin typeface="Arial" pitchFamily="34" charset="0"/>
                <a:cs typeface="Arial" pitchFamily="34" charset="0"/>
              </a:rPr>
              <a:t>What are your </a:t>
            </a:r>
            <a:r>
              <a:rPr lang="en-US" sz="1800" b="1" dirty="0" smtClean="0">
                <a:latin typeface="Arial" pitchFamily="34" charset="0"/>
                <a:cs typeface="Arial" pitchFamily="34" charset="0"/>
              </a:rPr>
              <a:t>standards</a:t>
            </a:r>
            <a:r>
              <a:rPr lang="en-US" sz="1800" dirty="0" smtClean="0">
                <a:latin typeface="Arial" pitchFamily="34" charset="0"/>
                <a:cs typeface="Arial" pitchFamily="34" charset="0"/>
              </a:rPr>
              <a:t> for each trait?</a:t>
            </a:r>
          </a:p>
          <a:p>
            <a:pPr marL="609600" indent="-609600" eaLnBrk="1" hangingPunct="1">
              <a:lnSpc>
                <a:spcPct val="90000"/>
              </a:lnSpc>
              <a:defRPr/>
            </a:pPr>
            <a:r>
              <a:rPr lang="en-US" sz="2600" dirty="0" smtClean="0">
                <a:latin typeface="Arial" pitchFamily="34" charset="0"/>
                <a:cs typeface="Arial" pitchFamily="34" charset="0"/>
              </a:rPr>
              <a:t>Is the assessment </a:t>
            </a:r>
            <a:r>
              <a:rPr lang="en-US" sz="2600" b="1" dirty="0" smtClean="0">
                <a:solidFill>
                  <a:srgbClr val="FFFF00"/>
                </a:solidFill>
                <a:latin typeface="Arial" pitchFamily="34" charset="0"/>
                <a:cs typeface="Arial" pitchFamily="34" charset="0"/>
              </a:rPr>
              <a:t>reliable</a:t>
            </a:r>
            <a:r>
              <a:rPr lang="en-US" sz="2600" dirty="0" smtClean="0">
                <a:latin typeface="Arial" pitchFamily="34" charset="0"/>
                <a:cs typeface="Arial" pitchFamily="34" charset="0"/>
              </a:rPr>
              <a:t>?</a:t>
            </a:r>
          </a:p>
          <a:p>
            <a:pPr marL="609600" indent="-609600" eaLnBrk="1" hangingPunct="1">
              <a:lnSpc>
                <a:spcPct val="90000"/>
              </a:lnSpc>
              <a:defRPr/>
            </a:pPr>
            <a:r>
              <a:rPr lang="en-US" sz="2600" dirty="0" smtClean="0">
                <a:latin typeface="Arial" pitchFamily="34" charset="0"/>
                <a:cs typeface="Arial" pitchFamily="34" charset="0"/>
              </a:rPr>
              <a:t>Is the assessment </a:t>
            </a:r>
            <a:r>
              <a:rPr lang="en-US" sz="2600" b="1" dirty="0" smtClean="0">
                <a:solidFill>
                  <a:srgbClr val="FFFF00"/>
                </a:solidFill>
                <a:latin typeface="Arial" pitchFamily="34" charset="0"/>
                <a:cs typeface="Arial" pitchFamily="34" charset="0"/>
              </a:rPr>
              <a:t>objective</a:t>
            </a:r>
            <a:r>
              <a:rPr lang="en-US" sz="2600" dirty="0" smtClean="0">
                <a:latin typeface="Arial" pitchFamily="34" charset="0"/>
                <a:cs typeface="Arial" pitchFamily="34" charset="0"/>
              </a:rPr>
              <a:t>?</a:t>
            </a:r>
            <a:br>
              <a:rPr lang="en-US" sz="2600" dirty="0" smtClean="0">
                <a:latin typeface="Arial" pitchFamily="34" charset="0"/>
                <a:cs typeface="Arial" pitchFamily="34" charset="0"/>
              </a:rPr>
            </a:br>
            <a:endParaRPr lang="en-US" sz="2600" dirty="0" smtClean="0">
              <a:latin typeface="Arial" pitchFamily="34" charset="0"/>
              <a:cs typeface="Arial" pitchFamily="34" charset="0"/>
            </a:endParaRPr>
          </a:p>
          <a:p>
            <a:pPr marL="609600" indent="-609600" eaLnBrk="1" hangingPunct="1">
              <a:lnSpc>
                <a:spcPct val="90000"/>
              </a:lnSpc>
              <a:defRPr/>
            </a:pPr>
            <a:r>
              <a:rPr lang="en-US" sz="2600" dirty="0" smtClean="0">
                <a:latin typeface="Arial" pitchFamily="34" charset="0"/>
                <a:cs typeface="Arial" pitchFamily="34" charset="0"/>
              </a:rPr>
              <a:t>Do they get a chance to </a:t>
            </a:r>
            <a:r>
              <a:rPr lang="en-US" sz="2600" b="1" dirty="0" smtClean="0">
                <a:solidFill>
                  <a:srgbClr val="FFFF00"/>
                </a:solidFill>
                <a:latin typeface="Arial" pitchFamily="34" charset="0"/>
                <a:cs typeface="Arial" pitchFamily="34" charset="0"/>
              </a:rPr>
              <a:t>revise</a:t>
            </a:r>
            <a:r>
              <a:rPr lang="en-US" sz="2600" dirty="0" smtClean="0">
                <a:latin typeface="Arial" pitchFamily="34" charset="0"/>
                <a:cs typeface="Arial" pitchFamily="34" charset="0"/>
              </a:rPr>
              <a:t> their 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706562"/>
          </a:xfrm>
        </p:spPr>
        <p:txBody>
          <a:bodyPr/>
          <a:lstStyle/>
          <a:p>
            <a:r>
              <a:rPr lang="en-US" sz="4000" dirty="0" smtClean="0">
                <a:latin typeface="Arial" pitchFamily="34" charset="0"/>
                <a:cs typeface="Arial" pitchFamily="34" charset="0"/>
              </a:rPr>
              <a:t>How will the students receive </a:t>
            </a:r>
            <a:r>
              <a:rPr lang="en-US" sz="4000" u="sng" dirty="0" smtClean="0">
                <a:solidFill>
                  <a:srgbClr val="FFFF00"/>
                </a:solidFill>
                <a:latin typeface="Arial" pitchFamily="34" charset="0"/>
                <a:cs typeface="Arial" pitchFamily="34" charset="0"/>
              </a:rPr>
              <a:t>feedback</a:t>
            </a:r>
            <a:r>
              <a:rPr lang="en-US" sz="4000" dirty="0" smtClean="0">
                <a:solidFill>
                  <a:srgbClr val="FFFF00"/>
                </a:solidFill>
                <a:latin typeface="Arial" pitchFamily="34" charset="0"/>
                <a:cs typeface="Arial" pitchFamily="34" charset="0"/>
              </a:rPr>
              <a:t> </a:t>
            </a:r>
            <a:r>
              <a:rPr lang="en-US" sz="4000" dirty="0" smtClean="0">
                <a:solidFill>
                  <a:schemeClr val="tx1"/>
                </a:solidFill>
                <a:latin typeface="Arial" pitchFamily="34" charset="0"/>
                <a:cs typeface="Arial" pitchFamily="34" charset="0"/>
              </a:rPr>
              <a:t>from</a:t>
            </a:r>
            <a:r>
              <a:rPr lang="en-US" sz="4000" dirty="0" smtClean="0">
                <a:solidFill>
                  <a:srgbClr val="FFFF00"/>
                </a:solidFill>
                <a:latin typeface="Arial" pitchFamily="34" charset="0"/>
                <a:cs typeface="Arial" pitchFamily="34" charset="0"/>
              </a:rPr>
              <a:t> </a:t>
            </a:r>
            <a:r>
              <a:rPr lang="en-US" sz="4000" u="sng" dirty="0" smtClean="0">
                <a:solidFill>
                  <a:srgbClr val="FFFF00"/>
                </a:solidFill>
                <a:latin typeface="Arial" pitchFamily="34" charset="0"/>
                <a:cs typeface="Arial" pitchFamily="34" charset="0"/>
              </a:rPr>
              <a:t>you</a:t>
            </a:r>
            <a:r>
              <a:rPr lang="en-US" sz="4000" dirty="0" smtClean="0">
                <a:latin typeface="Arial" pitchFamily="34" charset="0"/>
                <a:cs typeface="Arial" pitchFamily="34" charset="0"/>
              </a:rPr>
              <a:t>?</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z="3200" dirty="0" smtClean="0">
                <a:latin typeface="Arial" pitchFamily="34" charset="0"/>
                <a:cs typeface="Arial" pitchFamily="34" charset="0"/>
              </a:rPr>
              <a:t>Formative Assessments:</a:t>
            </a:r>
            <a:br>
              <a:rPr lang="en-US" sz="3200" dirty="0" smtClean="0">
                <a:latin typeface="Arial" pitchFamily="34" charset="0"/>
                <a:cs typeface="Arial" pitchFamily="34" charset="0"/>
              </a:rPr>
            </a:br>
            <a:r>
              <a:rPr lang="en-US" sz="3200" dirty="0" smtClean="0">
                <a:latin typeface="Arial" pitchFamily="34" charset="0"/>
                <a:cs typeface="Arial" pitchFamily="34" charset="0"/>
              </a:rPr>
              <a:t>The Use of CATs</a:t>
            </a:r>
            <a:endParaRPr lang="es-CL" sz="3200" dirty="0" smtClean="0">
              <a:latin typeface="Arial" pitchFamily="34" charset="0"/>
              <a:cs typeface="Arial" pitchFamily="34" charset="0"/>
            </a:endParaRPr>
          </a:p>
        </p:txBody>
      </p:sp>
      <p:sp>
        <p:nvSpPr>
          <p:cNvPr id="16387" name="Rectangle 3"/>
          <p:cNvSpPr>
            <a:spLocks noGrp="1" noChangeArrowheads="1"/>
          </p:cNvSpPr>
          <p:nvPr>
            <p:ph type="body" idx="1"/>
          </p:nvPr>
        </p:nvSpPr>
        <p:spPr>
          <a:xfrm>
            <a:off x="457200" y="1828800"/>
            <a:ext cx="8458200" cy="4297363"/>
          </a:xfrm>
        </p:spPr>
        <p:txBody>
          <a:bodyPr/>
          <a:lstStyle/>
          <a:p>
            <a:pPr marL="609600" indent="-609600" eaLnBrk="1" hangingPunct="1">
              <a:lnSpc>
                <a:spcPct val="90000"/>
              </a:lnSpc>
              <a:buFont typeface="Wingdings" pitchFamily="2" charset="2"/>
              <a:buAutoNum type="arabicPeriod"/>
              <a:defRPr/>
            </a:pPr>
            <a:r>
              <a:rPr lang="en-US" sz="2800" dirty="0" smtClean="0">
                <a:latin typeface="Arial" pitchFamily="34" charset="0"/>
                <a:cs typeface="Arial" pitchFamily="34" charset="0"/>
              </a:rPr>
              <a:t>Find CATs that fit your learning outcomes</a:t>
            </a:r>
          </a:p>
          <a:p>
            <a:pPr marL="609600" indent="-609600" eaLnBrk="1" hangingPunct="1">
              <a:lnSpc>
                <a:spcPct val="90000"/>
              </a:lnSpc>
              <a:buFont typeface="Wingdings" pitchFamily="2" charset="2"/>
              <a:buAutoNum type="arabicPeriod"/>
              <a:defRPr/>
            </a:pPr>
            <a:r>
              <a:rPr lang="en-US" sz="2800" dirty="0" smtClean="0">
                <a:latin typeface="Arial" pitchFamily="34" charset="0"/>
                <a:cs typeface="Arial" pitchFamily="34" charset="0"/>
              </a:rPr>
              <a:t>Make assessment a useful and fun event </a:t>
            </a:r>
          </a:p>
          <a:p>
            <a:pPr marL="609600" indent="-609600" eaLnBrk="1" hangingPunct="1">
              <a:lnSpc>
                <a:spcPct val="90000"/>
              </a:lnSpc>
              <a:buFont typeface="Wingdings" pitchFamily="2" charset="2"/>
              <a:buAutoNum type="arabicPeriod"/>
              <a:defRPr/>
            </a:pPr>
            <a:r>
              <a:rPr lang="en-US" sz="2800" dirty="0" smtClean="0">
                <a:latin typeface="Arial" pitchFamily="34" charset="0"/>
                <a:cs typeface="Arial" pitchFamily="34" charset="0"/>
              </a:rPr>
              <a:t>Try a CAT before you ask your student to use it</a:t>
            </a:r>
          </a:p>
          <a:p>
            <a:pPr marL="609600" indent="-609600" eaLnBrk="1" hangingPunct="1">
              <a:lnSpc>
                <a:spcPct val="90000"/>
              </a:lnSpc>
              <a:buFont typeface="Wingdings" pitchFamily="2" charset="2"/>
              <a:buAutoNum type="arabicPeriod"/>
              <a:defRPr/>
            </a:pPr>
            <a:r>
              <a:rPr lang="en-US" sz="2800" dirty="0" smtClean="0">
                <a:latin typeface="Arial" pitchFamily="34" charset="0"/>
                <a:cs typeface="Arial" pitchFamily="34" charset="0"/>
              </a:rPr>
              <a:t>Allow for more time than you think you need to carry out the CAT and give feedback</a:t>
            </a:r>
          </a:p>
          <a:p>
            <a:pPr marL="609600" indent="-609600" eaLnBrk="1" hangingPunct="1">
              <a:lnSpc>
                <a:spcPct val="90000"/>
              </a:lnSpc>
              <a:buFont typeface="Wingdings" pitchFamily="2" charset="2"/>
              <a:buAutoNum type="arabicPeriod"/>
              <a:defRPr/>
            </a:pPr>
            <a:r>
              <a:rPr lang="en-US" sz="2800" dirty="0" smtClean="0">
                <a:latin typeface="Arial" pitchFamily="34" charset="0"/>
                <a:cs typeface="Arial" pitchFamily="34" charset="0"/>
              </a:rPr>
              <a:t>Make sure to “close the loop” and provide immediate feedback to students</a:t>
            </a:r>
          </a:p>
          <a:p>
            <a:pPr marL="609600" indent="-609600" eaLnBrk="1" hangingPunct="1">
              <a:lnSpc>
                <a:spcPct val="90000"/>
              </a:lnSpc>
              <a:buFont typeface="Wingdings" pitchFamily="2" charset="2"/>
              <a:buNone/>
              <a:defRPr/>
            </a:pPr>
            <a:endParaRPr lang="es-CL" sz="2800" dirty="0" smtClean="0">
              <a:latin typeface="Arial" pitchFamily="34" charset="0"/>
              <a:cs typeface="Arial" pitchFamily="34" charset="0"/>
            </a:endParaRPr>
          </a:p>
          <a:p>
            <a:pPr marL="609600" indent="-609600" eaLnBrk="1" hangingPunct="1">
              <a:lnSpc>
                <a:spcPct val="90000"/>
              </a:lnSpc>
              <a:buFont typeface="Wingdings" pitchFamily="2" charset="2"/>
              <a:buNone/>
              <a:defRPr/>
            </a:pPr>
            <a:r>
              <a:rPr lang="es-CL" sz="2800" dirty="0" err="1" smtClean="0">
                <a:latin typeface="Arial" pitchFamily="34" charset="0"/>
                <a:cs typeface="Arial" pitchFamily="34" charset="0"/>
              </a:rPr>
              <a:t>See</a:t>
            </a:r>
            <a:r>
              <a:rPr lang="es-CL" sz="2800" dirty="0" smtClean="0">
                <a:latin typeface="Arial" pitchFamily="34" charset="0"/>
                <a:cs typeface="Arial" pitchFamily="34" charset="0"/>
              </a:rPr>
              <a:t> </a:t>
            </a:r>
            <a:r>
              <a:rPr lang="es-CL" sz="2800" dirty="0" err="1" smtClean="0">
                <a:latin typeface="Arial" pitchFamily="34" charset="0"/>
                <a:cs typeface="Arial" pitchFamily="34" charset="0"/>
                <a:hlinkClick r:id="rId3" action="ppaction://hlinkfile"/>
              </a:rPr>
              <a:t>Work</a:t>
            </a:r>
            <a:r>
              <a:rPr lang="es-CL" sz="2800" dirty="0" smtClean="0">
                <a:latin typeface="Arial" pitchFamily="34" charset="0"/>
                <a:cs typeface="Arial" pitchFamily="34" charset="0"/>
                <a:hlinkClick r:id="rId3" action="ppaction://hlinkfile"/>
              </a:rPr>
              <a:t> </a:t>
            </a:r>
            <a:r>
              <a:rPr lang="es-CL" sz="2800" dirty="0" err="1" smtClean="0">
                <a:latin typeface="Arial" pitchFamily="34" charset="0"/>
                <a:cs typeface="Arial" pitchFamily="34" charset="0"/>
                <a:hlinkClick r:id="rId3" action="ppaction://hlinkfile"/>
              </a:rPr>
              <a:t>Sheet</a:t>
            </a:r>
            <a:endParaRPr lang="es-CL" sz="26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298450"/>
            <a:ext cx="8077200" cy="1606550"/>
          </a:xfrm>
        </p:spPr>
        <p:txBody>
          <a:bodyPr/>
          <a:lstStyle/>
          <a:p>
            <a:pPr eaLnBrk="1" hangingPunct="1">
              <a:defRPr/>
            </a:pPr>
            <a:r>
              <a:rPr lang="en-US" sz="3500" dirty="0" smtClean="0">
                <a:latin typeface="Arial" pitchFamily="34" charset="0"/>
                <a:cs typeface="Arial" pitchFamily="34" charset="0"/>
              </a:rPr>
              <a:t>Step 4</a:t>
            </a:r>
            <a:br>
              <a:rPr lang="en-US" sz="3500" dirty="0" smtClean="0">
                <a:latin typeface="Arial" pitchFamily="34" charset="0"/>
                <a:cs typeface="Arial" pitchFamily="34" charset="0"/>
              </a:rPr>
            </a:br>
            <a:r>
              <a:rPr lang="en-US" sz="3200" dirty="0" smtClean="0">
                <a:solidFill>
                  <a:srgbClr val="FFFF00"/>
                </a:solidFill>
                <a:latin typeface="Arial" pitchFamily="34" charset="0"/>
                <a:cs typeface="Arial" pitchFamily="34" charset="0"/>
              </a:rPr>
              <a:t>Selecting and Delivering Effective Learning Activities </a:t>
            </a:r>
            <a:r>
              <a:rPr lang="en-US" sz="2400" dirty="0" smtClean="0">
                <a:solidFill>
                  <a:srgbClr val="FFFF00"/>
                </a:solidFill>
                <a:latin typeface="Arial" pitchFamily="34" charset="0"/>
                <a:cs typeface="Arial" pitchFamily="34" charset="0"/>
              </a:rPr>
              <a:t>(40 min)</a:t>
            </a:r>
            <a:endParaRPr lang="es-CL" sz="2800" dirty="0" smtClean="0">
              <a:solidFill>
                <a:srgbClr val="FFFF00"/>
              </a:solidFill>
              <a:latin typeface="Arial" pitchFamily="34" charset="0"/>
              <a:cs typeface="Arial" pitchFamily="34" charset="0"/>
            </a:endParaRPr>
          </a:p>
        </p:txBody>
      </p:sp>
      <p:sp>
        <p:nvSpPr>
          <p:cNvPr id="8195" name="Rectangle 3"/>
          <p:cNvSpPr>
            <a:spLocks noGrp="1" noChangeArrowheads="1"/>
          </p:cNvSpPr>
          <p:nvPr>
            <p:ph type="body" idx="1"/>
          </p:nvPr>
        </p:nvSpPr>
        <p:spPr>
          <a:xfrm>
            <a:off x="228600" y="2209800"/>
            <a:ext cx="8686800" cy="4114800"/>
          </a:xfrm>
        </p:spPr>
        <p:txBody>
          <a:bodyPr/>
          <a:lstStyle/>
          <a:p>
            <a:pPr eaLnBrk="1" hangingPunct="1">
              <a:defRPr/>
            </a:pPr>
            <a:r>
              <a:rPr lang="es-CL" sz="2800" dirty="0" err="1" smtClean="0">
                <a:latin typeface="Arial" pitchFamily="34" charset="0"/>
                <a:cs typeface="Arial" pitchFamily="34" charset="0"/>
              </a:rPr>
              <a:t>What</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makes</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learning</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activities</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effective</a:t>
            </a:r>
            <a:r>
              <a:rPr lang="es-CL" sz="2800" dirty="0" smtClean="0">
                <a:latin typeface="Arial" pitchFamily="34" charset="0"/>
                <a:cs typeface="Arial" pitchFamily="34" charset="0"/>
              </a:rPr>
              <a:t>? </a:t>
            </a:r>
          </a:p>
          <a:p>
            <a:pPr eaLnBrk="1" hangingPunct="1">
              <a:defRPr/>
            </a:pPr>
            <a:r>
              <a:rPr lang="es-CL" sz="2800" dirty="0" smtClean="0">
                <a:latin typeface="Arial" pitchFamily="34" charset="0"/>
                <a:cs typeface="Arial" pitchFamily="34" charset="0"/>
              </a:rPr>
              <a:t>Use </a:t>
            </a:r>
            <a:r>
              <a:rPr lang="es-CL" sz="2800" dirty="0" err="1" smtClean="0">
                <a:latin typeface="Arial" pitchFamily="34" charset="0"/>
                <a:cs typeface="Arial" pitchFamily="34" charset="0"/>
              </a:rPr>
              <a:t>the</a:t>
            </a:r>
            <a:r>
              <a:rPr lang="es-CL" sz="2800" dirty="0" smtClean="0">
                <a:latin typeface="Arial" pitchFamily="34" charset="0"/>
                <a:cs typeface="Arial" pitchFamily="34" charset="0"/>
              </a:rPr>
              <a:t> </a:t>
            </a:r>
            <a:r>
              <a:rPr lang="es-CL" sz="2800" dirty="0" err="1" smtClean="0">
                <a:latin typeface="Arial" pitchFamily="34" charset="0"/>
                <a:cs typeface="Arial" pitchFamily="34" charset="0"/>
                <a:hlinkClick r:id="rId3" action="ppaction://hlinkfile"/>
              </a:rPr>
              <a:t>work</a:t>
            </a:r>
            <a:r>
              <a:rPr lang="es-CL" sz="2800" dirty="0" smtClean="0">
                <a:latin typeface="Arial" pitchFamily="34" charset="0"/>
                <a:cs typeface="Arial" pitchFamily="34" charset="0"/>
                <a:hlinkClick r:id="rId3" action="ppaction://hlinkfile"/>
              </a:rPr>
              <a:t> </a:t>
            </a:r>
            <a:r>
              <a:rPr lang="es-CL" sz="2800" dirty="0" err="1" smtClean="0">
                <a:latin typeface="Arial" pitchFamily="34" charset="0"/>
                <a:cs typeface="Arial" pitchFamily="34" charset="0"/>
                <a:hlinkClick r:id="rId3" action="ppaction://hlinkfile"/>
              </a:rPr>
              <a:t>sheet</a:t>
            </a:r>
            <a:r>
              <a:rPr lang="es-CL" sz="2800" dirty="0" smtClean="0">
                <a:latin typeface="Arial" pitchFamily="34" charset="0"/>
                <a:cs typeface="Arial" pitchFamily="34" charset="0"/>
                <a:hlinkClick r:id="rId3" action="ppaction://hlinkfile"/>
              </a:rPr>
              <a:t> </a:t>
            </a:r>
            <a:r>
              <a:rPr lang="es-CL" sz="2800" dirty="0" smtClean="0">
                <a:latin typeface="Arial" pitchFamily="34" charset="0"/>
                <a:cs typeface="Arial" pitchFamily="34" charset="0"/>
              </a:rPr>
              <a:t>as a </a:t>
            </a:r>
            <a:r>
              <a:rPr lang="es-CL" sz="2800" dirty="0" err="1" smtClean="0">
                <a:latin typeface="Arial" pitchFamily="34" charset="0"/>
                <a:cs typeface="Arial" pitchFamily="34" charset="0"/>
              </a:rPr>
              <a:t>starting</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point</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to</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identify</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strategies</a:t>
            </a:r>
            <a:endParaRPr lang="es-CL" sz="2800" dirty="0" smtClean="0">
              <a:latin typeface="Arial" pitchFamily="34" charset="0"/>
              <a:cs typeface="Arial" pitchFamily="34" charset="0"/>
            </a:endParaRPr>
          </a:p>
          <a:p>
            <a:pPr eaLnBrk="1" hangingPunct="1">
              <a:defRPr/>
            </a:pPr>
            <a:r>
              <a:rPr lang="es-CL" sz="2800" dirty="0" err="1" smtClean="0">
                <a:latin typeface="Arial" pitchFamily="34" charset="0"/>
                <a:cs typeface="Arial" pitchFamily="34" charset="0"/>
              </a:rPr>
              <a:t>Always</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incorporate</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reflection</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into</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the</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learning</a:t>
            </a:r>
            <a:r>
              <a:rPr lang="es-CL" sz="2800" dirty="0" smtClean="0">
                <a:latin typeface="Arial" pitchFamily="34" charset="0"/>
                <a:cs typeface="Arial" pitchFamily="34" charset="0"/>
              </a:rPr>
              <a:t> </a:t>
            </a:r>
            <a:r>
              <a:rPr lang="es-CL" sz="2800" dirty="0" err="1" smtClean="0">
                <a:latin typeface="Arial" pitchFamily="34" charset="0"/>
                <a:cs typeface="Arial" pitchFamily="34" charset="0"/>
              </a:rPr>
              <a:t>activity</a:t>
            </a:r>
            <a:r>
              <a:rPr lang="es-CL" sz="2800" dirty="0" smtClean="0">
                <a:latin typeface="Arial" pitchFamily="34" charset="0"/>
                <a:cs typeface="Arial" pitchFamily="34" charset="0"/>
              </a:rPr>
              <a:t>:</a:t>
            </a:r>
          </a:p>
          <a:p>
            <a:pPr lvl="2" eaLnBrk="1" hangingPunct="1">
              <a:defRPr/>
            </a:pPr>
            <a:r>
              <a:rPr lang="en-US" sz="2100" i="1" u="sng" dirty="0" smtClean="0">
                <a:solidFill>
                  <a:srgbClr val="FFFF00"/>
                </a:solidFill>
                <a:latin typeface="Arial" pitchFamily="34" charset="0"/>
                <a:cs typeface="Arial" pitchFamily="34" charset="0"/>
              </a:rPr>
              <a:t>What</a:t>
            </a:r>
            <a:r>
              <a:rPr lang="en-US" sz="2100" dirty="0" smtClean="0">
                <a:latin typeface="Arial" pitchFamily="34" charset="0"/>
                <a:cs typeface="Arial" pitchFamily="34" charset="0"/>
              </a:rPr>
              <a:t> are you learning? </a:t>
            </a:r>
          </a:p>
          <a:p>
            <a:pPr lvl="2" eaLnBrk="1" hangingPunct="1">
              <a:defRPr/>
            </a:pPr>
            <a:r>
              <a:rPr lang="en-US" sz="2100" i="1" u="sng" dirty="0" smtClean="0">
                <a:solidFill>
                  <a:srgbClr val="FFFF00"/>
                </a:solidFill>
                <a:latin typeface="Arial" pitchFamily="34" charset="0"/>
                <a:cs typeface="Arial" pitchFamily="34" charset="0"/>
              </a:rPr>
              <a:t>How</a:t>
            </a:r>
            <a:r>
              <a:rPr lang="en-US" sz="2100" dirty="0" smtClean="0">
                <a:latin typeface="Arial" pitchFamily="34" charset="0"/>
                <a:cs typeface="Arial" pitchFamily="34" charset="0"/>
              </a:rPr>
              <a:t> are you learning?</a:t>
            </a:r>
          </a:p>
          <a:p>
            <a:pPr lvl="2" eaLnBrk="1" hangingPunct="1">
              <a:defRPr/>
            </a:pPr>
            <a:r>
              <a:rPr lang="en-US" sz="2100" i="1" u="sng" dirty="0" smtClean="0">
                <a:solidFill>
                  <a:srgbClr val="FFFF00"/>
                </a:solidFill>
                <a:latin typeface="Arial" pitchFamily="34" charset="0"/>
                <a:cs typeface="Arial" pitchFamily="34" charset="0"/>
              </a:rPr>
              <a:t>Why</a:t>
            </a:r>
            <a:r>
              <a:rPr lang="en-US" sz="2100" dirty="0" smtClean="0">
                <a:latin typeface="Arial" pitchFamily="34" charset="0"/>
                <a:cs typeface="Arial" pitchFamily="34" charset="0"/>
              </a:rPr>
              <a:t> is what you are</a:t>
            </a:r>
            <a:r>
              <a:rPr lang="en-US" dirty="0" smtClean="0">
                <a:latin typeface="Arial" pitchFamily="34" charset="0"/>
                <a:cs typeface="Arial" pitchFamily="34" charset="0"/>
              </a:rPr>
              <a:t> </a:t>
            </a:r>
            <a:r>
              <a:rPr lang="en-US" sz="2100" dirty="0" smtClean="0">
                <a:latin typeface="Arial" pitchFamily="34" charset="0"/>
                <a:cs typeface="Arial" pitchFamily="34" charset="0"/>
              </a:rPr>
              <a:t>learning</a:t>
            </a:r>
            <a:r>
              <a:rPr lang="en-US" sz="2100" i="1" dirty="0" smtClean="0">
                <a:solidFill>
                  <a:schemeClr val="folHlink"/>
                </a:solidFill>
                <a:latin typeface="Arial" pitchFamily="34" charset="0"/>
                <a:cs typeface="Arial" pitchFamily="34" charset="0"/>
              </a:rPr>
              <a:t> important?</a:t>
            </a:r>
            <a:endParaRPr lang="es-CL" sz="2000"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274638"/>
            <a:ext cx="8229600" cy="1173162"/>
          </a:xfrm>
        </p:spPr>
        <p:txBody>
          <a:bodyPr/>
          <a:lstStyle/>
          <a:p>
            <a:pPr eaLnBrk="1" hangingPunct="1">
              <a:defRPr/>
            </a:pPr>
            <a:r>
              <a:rPr lang="en-US" sz="3600" dirty="0" smtClean="0">
                <a:latin typeface="Arial" pitchFamily="34" charset="0"/>
                <a:cs typeface="Arial" pitchFamily="34" charset="0"/>
              </a:rPr>
              <a:t>Step 5 Worksheet</a:t>
            </a:r>
            <a:br>
              <a:rPr lang="en-US" sz="3600" dirty="0" smtClean="0">
                <a:latin typeface="Arial" pitchFamily="34" charset="0"/>
                <a:cs typeface="Arial" pitchFamily="34" charset="0"/>
              </a:rPr>
            </a:br>
            <a:r>
              <a:rPr lang="en-US" sz="3200" dirty="0" smtClean="0">
                <a:solidFill>
                  <a:srgbClr val="FFFF00"/>
                </a:solidFill>
                <a:latin typeface="Arial" pitchFamily="34" charset="0"/>
                <a:cs typeface="Arial" pitchFamily="34" charset="0"/>
              </a:rPr>
              <a:t>Integrating the Main Components</a:t>
            </a:r>
            <a:endParaRPr lang="es-CL" sz="2400" dirty="0" smtClean="0">
              <a:solidFill>
                <a:srgbClr val="FFFF00"/>
              </a:solidFill>
              <a:latin typeface="Arial" pitchFamily="34" charset="0"/>
              <a:cs typeface="Arial" pitchFamily="34" charset="0"/>
            </a:endParaRPr>
          </a:p>
        </p:txBody>
      </p:sp>
      <p:sp>
        <p:nvSpPr>
          <p:cNvPr id="9219" name="Rectangle 3"/>
          <p:cNvSpPr>
            <a:spLocks noGrp="1" noChangeArrowheads="1"/>
          </p:cNvSpPr>
          <p:nvPr>
            <p:ph type="body" idx="1"/>
          </p:nvPr>
        </p:nvSpPr>
        <p:spPr>
          <a:xfrm>
            <a:off x="457200" y="1752600"/>
            <a:ext cx="8229600" cy="4678363"/>
          </a:xfrm>
        </p:spPr>
        <p:txBody>
          <a:bodyPr/>
          <a:lstStyle/>
          <a:p>
            <a:pPr eaLnBrk="1" hangingPunct="1">
              <a:defRPr/>
            </a:pPr>
            <a:r>
              <a:rPr lang="es-CL" dirty="0" smtClean="0">
                <a:latin typeface="Arial" pitchFamily="34" charset="0"/>
                <a:cs typeface="Arial" pitchFamily="34" charset="0"/>
              </a:rPr>
              <a:t>Use </a:t>
            </a:r>
            <a:r>
              <a:rPr lang="es-CL" dirty="0" err="1" smtClean="0">
                <a:latin typeface="Arial" pitchFamily="34" charset="0"/>
                <a:cs typeface="Arial" pitchFamily="34" charset="0"/>
              </a:rPr>
              <a:t>the</a:t>
            </a:r>
            <a:r>
              <a:rPr lang="es-CL" dirty="0" smtClean="0">
                <a:latin typeface="Arial" pitchFamily="34" charset="0"/>
                <a:cs typeface="Arial" pitchFamily="34" charset="0"/>
              </a:rPr>
              <a:t> 4-column </a:t>
            </a:r>
            <a:r>
              <a:rPr lang="es-CL" dirty="0" err="1" smtClean="0">
                <a:latin typeface="Arial" pitchFamily="34" charset="0"/>
                <a:cs typeface="Arial" pitchFamily="34" charset="0"/>
              </a:rPr>
              <a:t>table</a:t>
            </a:r>
            <a:r>
              <a:rPr lang="es-CL" dirty="0" smtClean="0">
                <a:latin typeface="Arial" pitchFamily="34" charset="0"/>
                <a:cs typeface="Arial" pitchFamily="34" charset="0"/>
              </a:rPr>
              <a:t> in </a:t>
            </a:r>
            <a:r>
              <a:rPr lang="es-CL" dirty="0" err="1" smtClean="0">
                <a:latin typeface="Arial" pitchFamily="34" charset="0"/>
                <a:cs typeface="Arial" pitchFamily="34" charset="0"/>
              </a:rPr>
              <a:t>the</a:t>
            </a:r>
            <a:r>
              <a:rPr lang="es-CL" dirty="0" smtClean="0">
                <a:latin typeface="Arial" pitchFamily="34" charset="0"/>
                <a:cs typeface="Arial" pitchFamily="34" charset="0"/>
              </a:rPr>
              <a:t> </a:t>
            </a:r>
            <a:r>
              <a:rPr lang="es-CL" dirty="0" err="1" smtClean="0">
                <a:latin typeface="Arial" pitchFamily="34" charset="0"/>
                <a:cs typeface="Arial" pitchFamily="34" charset="0"/>
                <a:hlinkClick r:id="rId3" action="ppaction://hlinkfile"/>
              </a:rPr>
              <a:t>work</a:t>
            </a:r>
            <a:r>
              <a:rPr lang="es-CL" dirty="0" smtClean="0">
                <a:latin typeface="Arial" pitchFamily="34" charset="0"/>
                <a:cs typeface="Arial" pitchFamily="34" charset="0"/>
                <a:hlinkClick r:id="rId3" action="ppaction://hlinkfile"/>
              </a:rPr>
              <a:t> </a:t>
            </a:r>
            <a:r>
              <a:rPr lang="es-CL" dirty="0" err="1" smtClean="0">
                <a:latin typeface="Arial" pitchFamily="34" charset="0"/>
                <a:cs typeface="Arial" pitchFamily="34" charset="0"/>
                <a:hlinkClick r:id="rId3" action="ppaction://hlinkfile"/>
              </a:rPr>
              <a:t>sheet</a:t>
            </a:r>
            <a:r>
              <a:rPr lang="es-CL" dirty="0" smtClean="0">
                <a:latin typeface="Arial" pitchFamily="34" charset="0"/>
                <a:cs typeface="Arial" pitchFamily="34" charset="0"/>
                <a:hlinkClick r:id="rId3" action="ppaction://hlinkfile"/>
              </a:rPr>
              <a:t> </a:t>
            </a:r>
            <a:r>
              <a:rPr lang="es-CL" sz="2400" dirty="0" smtClean="0">
                <a:latin typeface="Arial" pitchFamily="34" charset="0"/>
                <a:cs typeface="Arial" pitchFamily="34" charset="0"/>
              </a:rPr>
              <a:t>(</a:t>
            </a:r>
            <a:r>
              <a:rPr lang="es-CL" sz="2400" dirty="0" err="1" smtClean="0">
                <a:latin typeface="Arial" pitchFamily="34" charset="0"/>
                <a:cs typeface="Arial" pitchFamily="34" charset="0"/>
              </a:rPr>
              <a:t>Step</a:t>
            </a:r>
            <a:r>
              <a:rPr lang="es-CL" sz="2400" dirty="0" smtClean="0">
                <a:latin typeface="Arial" pitchFamily="34" charset="0"/>
                <a:cs typeface="Arial" pitchFamily="34" charset="0"/>
              </a:rPr>
              <a:t> 5)</a:t>
            </a:r>
            <a:endParaRPr lang="es-CL" dirty="0" smtClean="0">
              <a:latin typeface="Arial" pitchFamily="34" charset="0"/>
              <a:cs typeface="Arial" pitchFamily="34" charset="0"/>
            </a:endParaRPr>
          </a:p>
          <a:p>
            <a:pPr eaLnBrk="1" hangingPunct="1">
              <a:defRPr/>
            </a:pPr>
            <a:r>
              <a:rPr lang="es-CL" dirty="0" err="1" smtClean="0">
                <a:latin typeface="Arial" pitchFamily="34" charset="0"/>
                <a:cs typeface="Arial" pitchFamily="34" charset="0"/>
              </a:rPr>
              <a:t>Identify</a:t>
            </a:r>
            <a:r>
              <a:rPr lang="es-CL" dirty="0" smtClean="0">
                <a:latin typeface="Arial" pitchFamily="34" charset="0"/>
                <a:cs typeface="Arial" pitchFamily="34" charset="0"/>
              </a:rPr>
              <a:t> </a:t>
            </a:r>
            <a:r>
              <a:rPr lang="es-CL" dirty="0" err="1" smtClean="0">
                <a:latin typeface="Arial" pitchFamily="34" charset="0"/>
                <a:cs typeface="Arial" pitchFamily="34" charset="0"/>
              </a:rPr>
              <a:t>resources</a:t>
            </a:r>
            <a:r>
              <a:rPr lang="es-CL" dirty="0" smtClean="0">
                <a:latin typeface="Arial" pitchFamily="34" charset="0"/>
                <a:cs typeface="Arial" pitchFamily="34" charset="0"/>
              </a:rPr>
              <a:t> </a:t>
            </a:r>
            <a:r>
              <a:rPr lang="es-CL" dirty="0" err="1" smtClean="0">
                <a:latin typeface="Arial" pitchFamily="34" charset="0"/>
                <a:cs typeface="Arial" pitchFamily="34" charset="0"/>
              </a:rPr>
              <a:t>needed</a:t>
            </a:r>
            <a:endParaRPr lang="es-CL" dirty="0" smtClean="0">
              <a:latin typeface="Arial" pitchFamily="34" charset="0"/>
              <a:cs typeface="Arial" pitchFamily="34" charset="0"/>
            </a:endParaRPr>
          </a:p>
          <a:p>
            <a:pPr lvl="1" eaLnBrk="1" hangingPunct="1">
              <a:defRPr/>
            </a:pPr>
            <a:r>
              <a:rPr lang="es-CL" dirty="0" err="1" smtClean="0">
                <a:latin typeface="Arial" pitchFamily="34" charset="0"/>
                <a:cs typeface="Arial" pitchFamily="34" charset="0"/>
              </a:rPr>
              <a:t>For</a:t>
            </a:r>
            <a:r>
              <a:rPr lang="es-CL" dirty="0" smtClean="0">
                <a:latin typeface="Arial" pitchFamily="34" charset="0"/>
                <a:cs typeface="Arial" pitchFamily="34" charset="0"/>
              </a:rPr>
              <a:t> </a:t>
            </a:r>
            <a:r>
              <a:rPr lang="es-CL" dirty="0" err="1" smtClean="0">
                <a:latin typeface="Arial" pitchFamily="34" charset="0"/>
                <a:cs typeface="Arial" pitchFamily="34" charset="0"/>
              </a:rPr>
              <a:t>class</a:t>
            </a:r>
            <a:r>
              <a:rPr lang="es-CL" dirty="0" smtClean="0">
                <a:latin typeface="Arial" pitchFamily="34" charset="0"/>
                <a:cs typeface="Arial" pitchFamily="34" charset="0"/>
              </a:rPr>
              <a:t> </a:t>
            </a:r>
            <a:r>
              <a:rPr lang="es-CL" dirty="0" err="1" smtClean="0">
                <a:latin typeface="Arial" pitchFamily="34" charset="0"/>
                <a:cs typeface="Arial" pitchFamily="34" charset="0"/>
              </a:rPr>
              <a:t>management</a:t>
            </a:r>
            <a:r>
              <a:rPr lang="es-CL" dirty="0" smtClean="0">
                <a:latin typeface="Arial" pitchFamily="34" charset="0"/>
                <a:cs typeface="Arial" pitchFamily="34" charset="0"/>
              </a:rPr>
              <a:t> (</a:t>
            </a:r>
            <a:r>
              <a:rPr lang="es-CL" dirty="0" err="1" smtClean="0">
                <a:latin typeface="Arial" pitchFamily="34" charset="0"/>
                <a:cs typeface="Arial" pitchFamily="34" charset="0"/>
              </a:rPr>
              <a:t>e.g.</a:t>
            </a:r>
            <a:r>
              <a:rPr lang="es-CL" dirty="0" smtClean="0">
                <a:latin typeface="Arial" pitchFamily="34" charset="0"/>
                <a:cs typeface="Arial" pitchFamily="34" charset="0"/>
              </a:rPr>
              <a:t> </a:t>
            </a:r>
            <a:r>
              <a:rPr lang="es-CL" dirty="0" err="1" smtClean="0">
                <a:latin typeface="Arial" pitchFamily="34" charset="0"/>
                <a:cs typeface="Arial" pitchFamily="34" charset="0"/>
              </a:rPr>
              <a:t>kitchen</a:t>
            </a:r>
            <a:r>
              <a:rPr lang="es-CL" dirty="0" smtClean="0">
                <a:latin typeface="Arial" pitchFamily="34" charset="0"/>
                <a:cs typeface="Arial" pitchFamily="34" charset="0"/>
              </a:rPr>
              <a:t> </a:t>
            </a:r>
            <a:r>
              <a:rPr lang="es-CL" dirty="0" err="1" smtClean="0">
                <a:latin typeface="Arial" pitchFamily="34" charset="0"/>
                <a:cs typeface="Arial" pitchFamily="34" charset="0"/>
              </a:rPr>
              <a:t>timer</a:t>
            </a:r>
            <a:r>
              <a:rPr lang="es-CL" dirty="0" smtClean="0">
                <a:latin typeface="Arial" pitchFamily="34" charset="0"/>
                <a:cs typeface="Arial" pitchFamily="34" charset="0"/>
              </a:rPr>
              <a:t>) </a:t>
            </a:r>
          </a:p>
          <a:p>
            <a:pPr lvl="1" eaLnBrk="1" hangingPunct="1">
              <a:defRPr/>
            </a:pPr>
            <a:r>
              <a:rPr lang="es-CL" dirty="0" err="1" smtClean="0">
                <a:latin typeface="Arial" pitchFamily="34" charset="0"/>
                <a:cs typeface="Arial" pitchFamily="34" charset="0"/>
              </a:rPr>
              <a:t>For</a:t>
            </a:r>
            <a:r>
              <a:rPr lang="es-CL" dirty="0" smtClean="0">
                <a:latin typeface="Arial" pitchFamily="34" charset="0"/>
                <a:cs typeface="Arial" pitchFamily="34" charset="0"/>
              </a:rPr>
              <a:t> </a:t>
            </a:r>
            <a:r>
              <a:rPr lang="es-CL" dirty="0" err="1" smtClean="0">
                <a:latin typeface="Arial" pitchFamily="34" charset="0"/>
                <a:cs typeface="Arial" pitchFamily="34" charset="0"/>
              </a:rPr>
              <a:t>learning</a:t>
            </a:r>
            <a:r>
              <a:rPr lang="es-CL" dirty="0" smtClean="0">
                <a:latin typeface="Arial" pitchFamily="34" charset="0"/>
                <a:cs typeface="Arial" pitchFamily="34" charset="0"/>
              </a:rPr>
              <a:t> </a:t>
            </a:r>
            <a:r>
              <a:rPr lang="es-CL" dirty="0" err="1" smtClean="0">
                <a:latin typeface="Arial" pitchFamily="34" charset="0"/>
                <a:cs typeface="Arial" pitchFamily="34" charset="0"/>
              </a:rPr>
              <a:t>activities</a:t>
            </a:r>
            <a:r>
              <a:rPr lang="es-CL" dirty="0" smtClean="0">
                <a:latin typeface="Arial" pitchFamily="34" charset="0"/>
                <a:cs typeface="Arial" pitchFamily="34" charset="0"/>
              </a:rPr>
              <a:t>: </a:t>
            </a:r>
            <a:r>
              <a:rPr lang="es-CL" dirty="0" err="1" smtClean="0">
                <a:latin typeface="Arial" pitchFamily="34" charset="0"/>
                <a:cs typeface="Arial" pitchFamily="34" charset="0"/>
              </a:rPr>
              <a:t>readings</a:t>
            </a:r>
            <a:r>
              <a:rPr lang="es-CL" dirty="0" smtClean="0">
                <a:latin typeface="Arial" pitchFamily="34" charset="0"/>
                <a:cs typeface="Arial" pitchFamily="34" charset="0"/>
              </a:rPr>
              <a:t>, internet </a:t>
            </a:r>
            <a:r>
              <a:rPr lang="es-CL" dirty="0" err="1" smtClean="0">
                <a:latin typeface="Arial" pitchFamily="34" charset="0"/>
                <a:cs typeface="Arial" pitchFamily="34" charset="0"/>
              </a:rPr>
              <a:t>sites</a:t>
            </a:r>
            <a:r>
              <a:rPr lang="es-CL" dirty="0" smtClean="0">
                <a:latin typeface="Arial" pitchFamily="34" charset="0"/>
                <a:cs typeface="Arial" pitchFamily="34" charset="0"/>
              </a:rPr>
              <a:t>, </a:t>
            </a:r>
            <a:r>
              <a:rPr lang="es-CL" dirty="0" err="1" smtClean="0">
                <a:latin typeface="Arial" pitchFamily="34" charset="0"/>
                <a:cs typeface="Arial" pitchFamily="34" charset="0"/>
              </a:rPr>
              <a:t>etc</a:t>
            </a:r>
            <a:endParaRPr lang="es-CL" dirty="0" smtClean="0">
              <a:latin typeface="Arial" pitchFamily="34" charset="0"/>
              <a:cs typeface="Arial" pitchFamily="34" charset="0"/>
            </a:endParaRPr>
          </a:p>
          <a:p>
            <a:pPr eaLnBrk="1" hangingPunct="1">
              <a:defRPr/>
            </a:pPr>
            <a:r>
              <a:rPr lang="es-CL" dirty="0" smtClean="0">
                <a:latin typeface="Arial" pitchFamily="34" charset="0"/>
                <a:cs typeface="Arial" pitchFamily="34" charset="0"/>
              </a:rPr>
              <a:t>Share </a:t>
            </a:r>
            <a:r>
              <a:rPr lang="es-CL" dirty="0" err="1" smtClean="0">
                <a:latin typeface="Arial" pitchFamily="34" charset="0"/>
                <a:cs typeface="Arial" pitchFamily="34" charset="0"/>
              </a:rPr>
              <a:t>your</a:t>
            </a:r>
            <a:r>
              <a:rPr lang="es-CL" dirty="0" smtClean="0">
                <a:latin typeface="Arial" pitchFamily="34" charset="0"/>
                <a:cs typeface="Arial" pitchFamily="34" charset="0"/>
              </a:rPr>
              <a:t> </a:t>
            </a:r>
            <a:r>
              <a:rPr lang="es-CL" dirty="0" err="1" smtClean="0">
                <a:latin typeface="Arial" pitchFamily="34" charset="0"/>
                <a:cs typeface="Arial" pitchFamily="34" charset="0"/>
              </a:rPr>
              <a:t>table</a:t>
            </a:r>
            <a:r>
              <a:rPr lang="es-CL" dirty="0" smtClean="0">
                <a:latin typeface="Arial" pitchFamily="34" charset="0"/>
                <a:cs typeface="Arial" pitchFamily="34" charset="0"/>
              </a:rPr>
              <a:t> </a:t>
            </a:r>
            <a:r>
              <a:rPr lang="es-CL" dirty="0" err="1" smtClean="0">
                <a:latin typeface="Arial" pitchFamily="34" charset="0"/>
                <a:cs typeface="Arial" pitchFamily="34" charset="0"/>
              </a:rPr>
              <a:t>with</a:t>
            </a:r>
            <a:r>
              <a:rPr lang="es-CL" dirty="0" smtClean="0">
                <a:latin typeface="Arial" pitchFamily="34" charset="0"/>
                <a:cs typeface="Arial" pitchFamily="34" charset="0"/>
              </a:rPr>
              <a:t> </a:t>
            </a:r>
            <a:r>
              <a:rPr lang="es-CL" dirty="0" err="1" smtClean="0">
                <a:latin typeface="Arial" pitchFamily="34" charset="0"/>
                <a:cs typeface="Arial" pitchFamily="34" charset="0"/>
              </a:rPr>
              <a:t>an</a:t>
            </a:r>
            <a:r>
              <a:rPr lang="es-CL" dirty="0" smtClean="0">
                <a:latin typeface="Arial" pitchFamily="34" charset="0"/>
                <a:cs typeface="Arial" pitchFamily="34" charset="0"/>
              </a:rPr>
              <a:t> </a:t>
            </a:r>
            <a:r>
              <a:rPr lang="es-CL" dirty="0" err="1" smtClean="0">
                <a:latin typeface="Arial" pitchFamily="34" charset="0"/>
                <a:cs typeface="Arial" pitchFamily="34" charset="0"/>
              </a:rPr>
              <a:t>experienced</a:t>
            </a:r>
            <a:r>
              <a:rPr lang="es-CL" dirty="0" smtClean="0">
                <a:latin typeface="Arial" pitchFamily="34" charset="0"/>
                <a:cs typeface="Arial" pitchFamily="34" charset="0"/>
              </a:rPr>
              <a:t> </a:t>
            </a:r>
            <a:r>
              <a:rPr lang="es-CL" dirty="0" err="1" smtClean="0">
                <a:latin typeface="Arial" pitchFamily="34" charset="0"/>
                <a:cs typeface="Arial" pitchFamily="34" charset="0"/>
              </a:rPr>
              <a:t>partner</a:t>
            </a:r>
            <a:endParaRPr lang="es-CL" dirty="0" smtClean="0">
              <a:latin typeface="Arial" pitchFamily="34" charset="0"/>
              <a:cs typeface="Arial" pitchFamily="34" charset="0"/>
            </a:endParaRPr>
          </a:p>
          <a:p>
            <a:pPr eaLnBrk="1" hangingPunct="1">
              <a:defRPr/>
            </a:pPr>
            <a:r>
              <a:rPr lang="es-CL" dirty="0" smtClean="0">
                <a:latin typeface="Arial" pitchFamily="34" charset="0"/>
                <a:cs typeface="Arial" pitchFamily="34" charset="0"/>
              </a:rPr>
              <a:t>Lay </a:t>
            </a:r>
            <a:r>
              <a:rPr lang="es-CL" dirty="0" err="1" smtClean="0">
                <a:latin typeface="Arial" pitchFamily="34" charset="0"/>
                <a:cs typeface="Arial" pitchFamily="34" charset="0"/>
              </a:rPr>
              <a:t>it</a:t>
            </a:r>
            <a:r>
              <a:rPr lang="es-CL" dirty="0" smtClean="0">
                <a:latin typeface="Arial" pitchFamily="34" charset="0"/>
                <a:cs typeface="Arial" pitchFamily="34" charset="0"/>
              </a:rPr>
              <a:t> </a:t>
            </a:r>
            <a:r>
              <a:rPr lang="es-CL" dirty="0" err="1" smtClean="0">
                <a:latin typeface="Arial" pitchFamily="34" charset="0"/>
                <a:cs typeface="Arial" pitchFamily="34" charset="0"/>
              </a:rPr>
              <a:t>out</a:t>
            </a:r>
            <a:r>
              <a:rPr lang="es-CL" dirty="0" smtClean="0">
                <a:latin typeface="Arial" pitchFamily="34" charset="0"/>
                <a:cs typeface="Arial" pitchFamily="34" charset="0"/>
              </a:rPr>
              <a:t> </a:t>
            </a:r>
            <a:r>
              <a:rPr lang="es-CL" dirty="0" err="1" smtClean="0">
                <a:latin typeface="Arial" pitchFamily="34" charset="0"/>
                <a:cs typeface="Arial" pitchFamily="34" charset="0"/>
              </a:rPr>
              <a:t>visually</a:t>
            </a:r>
            <a:endParaRPr lang="es-CL"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Your Questions</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latin typeface="Arial" pitchFamily="34" charset="0"/>
                <a:cs typeface="Arial" pitchFamily="34" charset="0"/>
              </a:rPr>
              <a:t>Take two minutes and write down the questions you have about course design</a:t>
            </a:r>
            <a:br>
              <a:rPr lang="en-US" dirty="0" smtClean="0">
                <a:latin typeface="Arial" pitchFamily="34" charset="0"/>
                <a:cs typeface="Arial" pitchFamily="34" charset="0"/>
              </a:rPr>
            </a:br>
            <a:endParaRPr lang="en-US" dirty="0" smtClean="0">
              <a:latin typeface="Arial" pitchFamily="34" charset="0"/>
              <a:cs typeface="Arial" pitchFamily="34" charset="0"/>
            </a:endParaRPr>
          </a:p>
          <a:p>
            <a:r>
              <a:rPr lang="en-US" dirty="0" smtClean="0">
                <a:latin typeface="Arial" pitchFamily="34" charset="0"/>
                <a:cs typeface="Arial" pitchFamily="34" charset="0"/>
              </a:rPr>
              <a:t>Share your questions:</a:t>
            </a:r>
          </a:p>
          <a:p>
            <a:pPr marL="914400" lvl="1" indent="-514350">
              <a:buFont typeface="+mj-lt"/>
              <a:buAutoNum type="arabicPeriod"/>
            </a:pPr>
            <a:r>
              <a:rPr lang="en-US" dirty="0" smtClean="0">
                <a:latin typeface="Arial" pitchFamily="34" charset="0"/>
                <a:cs typeface="Arial" pitchFamily="34" charset="0"/>
              </a:rPr>
              <a:t>..</a:t>
            </a:r>
          </a:p>
          <a:p>
            <a:pPr marL="914400" lvl="1" indent="-514350">
              <a:buFont typeface="+mj-lt"/>
              <a:buAutoNum type="arabicPeriod"/>
            </a:pPr>
            <a:r>
              <a:rPr lang="en-US" dirty="0" smtClean="0">
                <a:latin typeface="Arial" pitchFamily="34" charset="0"/>
                <a:cs typeface="Arial" pitchFamily="34" charset="0"/>
              </a:rPr>
              <a:t>..</a:t>
            </a:r>
          </a:p>
          <a:p>
            <a:pPr marL="914400" lvl="1" indent="-514350">
              <a:buFont typeface="+mj-lt"/>
              <a:buAutoNum type="arabicPeriod"/>
            </a:pPr>
            <a:r>
              <a:rPr lang="en-US" dirty="0" smtClean="0">
                <a:latin typeface="Arial" pitchFamily="34" charset="0"/>
                <a:cs typeface="Arial" pitchFamily="34" charset="0"/>
              </a:rPr>
              <a:t>..</a:t>
            </a:r>
          </a:p>
          <a:p>
            <a:pPr marL="914400" lvl="1" indent="-514350">
              <a:buFont typeface="+mj-lt"/>
              <a:buAutoNum type="arabicPeriod"/>
            </a:pPr>
            <a:r>
              <a:rPr lang="en-US" dirty="0" smtClean="0">
                <a:latin typeface="Arial" pitchFamily="34" charset="0"/>
                <a:cs typeface="Arial" pitchFamily="34" charset="0"/>
              </a:rPr>
              <a:t>..</a:t>
            </a:r>
          </a:p>
          <a:p>
            <a:pPr marL="914400" lvl="1" indent="-514350">
              <a:buFont typeface="+mj-lt"/>
              <a:buAutoNum type="arabicPeriod"/>
            </a:pPr>
            <a:r>
              <a:rPr lang="en-US" dirty="0" smtClean="0">
                <a:latin typeface="Arial" pitchFamily="34" charset="0"/>
                <a:cs typeface="Arial" pitchFamily="34" charset="0"/>
              </a:rPr>
              <a:t>..</a:t>
            </a:r>
          </a:p>
          <a:p>
            <a:pPr marL="914400" lvl="1" indent="-514350">
              <a:buFont typeface="+mj-lt"/>
              <a:buAutoNum type="arabicPeriod"/>
            </a:pP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sz="4000" dirty="0" smtClean="0">
                <a:latin typeface="Arial" pitchFamily="34" charset="0"/>
                <a:cs typeface="Arial" pitchFamily="34" charset="0"/>
              </a:rPr>
              <a:t>Step 6 Worksheet</a:t>
            </a:r>
            <a:br>
              <a:rPr lang="en-US" sz="4000" dirty="0" smtClean="0">
                <a:latin typeface="Arial" pitchFamily="34" charset="0"/>
                <a:cs typeface="Arial" pitchFamily="34" charset="0"/>
              </a:rPr>
            </a:br>
            <a:r>
              <a:rPr lang="en-US" sz="3600" dirty="0" smtClean="0">
                <a:solidFill>
                  <a:srgbClr val="FFFF00"/>
                </a:solidFill>
                <a:latin typeface="Arial" pitchFamily="34" charset="0"/>
                <a:cs typeface="Arial" pitchFamily="34" charset="0"/>
              </a:rPr>
              <a:t>Thematic Structure</a:t>
            </a:r>
            <a:endParaRPr lang="en-US" sz="3600" dirty="0"/>
          </a:p>
        </p:txBody>
      </p:sp>
      <p:sp>
        <p:nvSpPr>
          <p:cNvPr id="3" name="Content Placeholder 2"/>
          <p:cNvSpPr>
            <a:spLocks noGrp="1"/>
          </p:cNvSpPr>
          <p:nvPr>
            <p:ph idx="1"/>
          </p:nvPr>
        </p:nvSpPr>
        <p:spPr>
          <a:xfrm>
            <a:off x="457200" y="2057400"/>
            <a:ext cx="8229600" cy="4068763"/>
          </a:xfrm>
        </p:spPr>
        <p:txBody>
          <a:bodyPr/>
          <a:lstStyle/>
          <a:p>
            <a:r>
              <a:rPr lang="en-US" sz="3600" dirty="0" smtClean="0">
                <a:latin typeface="Arial" pitchFamily="34" charset="0"/>
                <a:cs typeface="Arial" pitchFamily="34" charset="0"/>
              </a:rPr>
              <a:t>See worksheet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smtClean="0"/>
              <a:t>Basic Course Structure</a:t>
            </a:r>
            <a:br>
              <a:rPr lang="en-US" dirty="0" smtClean="0"/>
            </a:br>
            <a:r>
              <a:rPr lang="en-US" sz="3600" dirty="0" smtClean="0"/>
              <a:t>Step 7-8 worksheet </a:t>
            </a:r>
            <a:endParaRPr lang="en-US" sz="3600" dirty="0"/>
          </a:p>
        </p:txBody>
      </p:sp>
      <p:pic>
        <p:nvPicPr>
          <p:cNvPr id="49154" name="Picture 2"/>
          <p:cNvPicPr>
            <a:picLocks noChangeAspect="1" noChangeArrowheads="1"/>
          </p:cNvPicPr>
          <p:nvPr/>
        </p:nvPicPr>
        <p:blipFill>
          <a:blip r:embed="rId3" cstate="print"/>
          <a:srcRect/>
          <a:stretch>
            <a:fillRect/>
          </a:stretch>
        </p:blipFill>
        <p:spPr bwMode="auto">
          <a:xfrm>
            <a:off x="315405" y="2133600"/>
            <a:ext cx="8529808" cy="3124200"/>
          </a:xfrm>
          <a:prstGeom prst="rect">
            <a:avLst/>
          </a:prstGeom>
          <a:noFill/>
          <a:ln w="9525">
            <a:noFill/>
            <a:miter lim="800000"/>
            <a:headEnd/>
            <a:tailEnd/>
          </a:ln>
          <a:effectLst/>
        </p:spPr>
      </p:pic>
      <p:sp>
        <p:nvSpPr>
          <p:cNvPr id="4" name="TextBox 3"/>
          <p:cNvSpPr txBox="1"/>
          <p:nvPr/>
        </p:nvSpPr>
        <p:spPr>
          <a:xfrm>
            <a:off x="1447800" y="6172200"/>
            <a:ext cx="4237057" cy="369332"/>
          </a:xfrm>
          <a:prstGeom prst="rect">
            <a:avLst/>
          </a:prstGeom>
          <a:noFill/>
        </p:spPr>
        <p:txBody>
          <a:bodyPr wrap="none" rtlCol="0">
            <a:spAutoFit/>
          </a:bodyPr>
          <a:lstStyle/>
          <a:p>
            <a:r>
              <a:rPr lang="es-CL" dirty="0" smtClean="0">
                <a:latin typeface="Arial" pitchFamily="34" charset="0"/>
                <a:cs typeface="Arial" pitchFamily="34" charset="0"/>
              </a:rPr>
              <a:t>Done in </a:t>
            </a:r>
            <a:r>
              <a:rPr lang="es-CL" dirty="0" err="1" smtClean="0">
                <a:latin typeface="Arial" pitchFamily="34" charset="0"/>
                <a:cs typeface="Arial" pitchFamily="34" charset="0"/>
              </a:rPr>
              <a:t>Inspiration</a:t>
            </a:r>
            <a:r>
              <a:rPr lang="es-CL" dirty="0" smtClean="0">
                <a:latin typeface="Arial" pitchFamily="34" charset="0"/>
                <a:cs typeface="Arial" pitchFamily="34" charset="0"/>
              </a:rPr>
              <a:t>; </a:t>
            </a:r>
            <a:r>
              <a:rPr lang="es-CL" dirty="0" err="1" smtClean="0">
                <a:latin typeface="Arial" pitchFamily="34" charset="0"/>
                <a:cs typeface="Arial" pitchFamily="34" charset="0"/>
              </a:rPr>
              <a:t>see</a:t>
            </a:r>
            <a:r>
              <a:rPr lang="es-CL" dirty="0" smtClean="0">
                <a:latin typeface="Arial" pitchFamily="34" charset="0"/>
                <a:cs typeface="Arial" pitchFamily="34" charset="0"/>
              </a:rPr>
              <a:t> Inspiration.com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lstStyle/>
          <a:p>
            <a:r>
              <a:rPr lang="en-US" sz="3600" dirty="0" smtClean="0">
                <a:latin typeface="Arial" pitchFamily="34" charset="0"/>
                <a:cs typeface="Arial" pitchFamily="34" charset="0"/>
              </a:rPr>
              <a:t>Structure Details for One Session</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400" dirty="0" smtClean="0">
                <a:latin typeface="Arial" pitchFamily="34" charset="0"/>
                <a:cs typeface="Arial" pitchFamily="34" charset="0"/>
              </a:rPr>
              <a:t>Leverage Technology to help Students Prepare for Class and Teach to Their Needs</a:t>
            </a:r>
            <a:endParaRPr lang="en-US" sz="2000" dirty="0">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0" y="2362200"/>
            <a:ext cx="9089661"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pitchFamily="34" charset="0"/>
                <a:cs typeface="Arial" pitchFamily="34" charset="0"/>
              </a:rPr>
              <a:t>Second Class Session</a:t>
            </a:r>
            <a:br>
              <a:rPr lang="en-US" sz="4000" dirty="0" smtClean="0">
                <a:latin typeface="Arial" pitchFamily="34" charset="0"/>
                <a:cs typeface="Arial" pitchFamily="34" charset="0"/>
              </a:rPr>
            </a:br>
            <a:r>
              <a:rPr lang="en-US" sz="3600" dirty="0" smtClean="0">
                <a:latin typeface="Arial" pitchFamily="34" charset="0"/>
                <a:cs typeface="Arial" pitchFamily="34" charset="0"/>
              </a:rPr>
              <a:t>Following Class I</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0" y="1981200"/>
            <a:ext cx="91440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es-CL" smtClean="0"/>
              <a:t>Wrapping It Up</a:t>
            </a:r>
          </a:p>
        </p:txBody>
      </p:sp>
      <p:sp>
        <p:nvSpPr>
          <p:cNvPr id="73731" name="Rectangle 3"/>
          <p:cNvSpPr>
            <a:spLocks noGrp="1" noChangeArrowheads="1"/>
          </p:cNvSpPr>
          <p:nvPr>
            <p:ph type="body" idx="1"/>
          </p:nvPr>
        </p:nvSpPr>
        <p:spPr/>
        <p:txBody>
          <a:bodyPr/>
          <a:lstStyle/>
          <a:p>
            <a:pPr eaLnBrk="1" hangingPunct="1">
              <a:defRPr/>
            </a:pPr>
            <a:r>
              <a:rPr lang="es-CL" dirty="0" err="1" smtClean="0">
                <a:effectLst/>
                <a:latin typeface="Arial" pitchFamily="34" charset="0"/>
                <a:cs typeface="Arial" pitchFamily="34" charset="0"/>
              </a:rPr>
              <a:t>Did</a:t>
            </a:r>
            <a:r>
              <a:rPr lang="es-CL" dirty="0" smtClean="0">
                <a:effectLst/>
                <a:latin typeface="Arial" pitchFamily="34" charset="0"/>
                <a:cs typeface="Arial" pitchFamily="34" charset="0"/>
              </a:rPr>
              <a:t> I </a:t>
            </a:r>
            <a:r>
              <a:rPr lang="es-CL" dirty="0" err="1" smtClean="0">
                <a:effectLst/>
                <a:latin typeface="Arial" pitchFamily="34" charset="0"/>
                <a:cs typeface="Arial" pitchFamily="34" charset="0"/>
              </a:rPr>
              <a:t>answer</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your</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questions</a:t>
            </a:r>
            <a:r>
              <a:rPr lang="es-CL" dirty="0" smtClean="0">
                <a:effectLst/>
                <a:latin typeface="Arial" pitchFamily="34" charset="0"/>
                <a:cs typeface="Arial" pitchFamily="34" charset="0"/>
              </a:rPr>
              <a:t>?</a:t>
            </a:r>
          </a:p>
          <a:p>
            <a:pPr eaLnBrk="1" hangingPunct="1">
              <a:defRPr/>
            </a:pPr>
            <a:r>
              <a:rPr lang="es-CL" dirty="0" err="1" smtClean="0">
                <a:effectLst/>
                <a:latin typeface="Arial" pitchFamily="34" charset="0"/>
                <a:cs typeface="Arial" pitchFamily="34" charset="0"/>
              </a:rPr>
              <a:t>Did</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we</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meet</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the</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objectives</a:t>
            </a:r>
            <a:r>
              <a:rPr lang="es-CL" dirty="0" smtClean="0">
                <a:effectLst/>
                <a:latin typeface="Arial" pitchFamily="34" charset="0"/>
                <a:cs typeface="Arial" pitchFamily="34" charset="0"/>
              </a:rPr>
              <a:t>?</a:t>
            </a:r>
          </a:p>
          <a:p>
            <a:pPr eaLnBrk="1" hangingPunct="1">
              <a:defRPr/>
            </a:pPr>
            <a:r>
              <a:rPr lang="es-CL" dirty="0" err="1" smtClean="0">
                <a:effectLst/>
                <a:latin typeface="Arial" pitchFamily="34" charset="0"/>
                <a:cs typeface="Arial" pitchFamily="34" charset="0"/>
              </a:rPr>
              <a:t>Please</a:t>
            </a:r>
            <a:r>
              <a:rPr lang="es-CL" dirty="0" smtClean="0">
                <a:effectLst/>
                <a:latin typeface="Arial" pitchFamily="34" charset="0"/>
                <a:cs typeface="Arial" pitchFamily="34" charset="0"/>
              </a:rPr>
              <a:t> complete </a:t>
            </a:r>
            <a:r>
              <a:rPr lang="es-CL" dirty="0" err="1" smtClean="0">
                <a:effectLst/>
                <a:latin typeface="Arial" pitchFamily="34" charset="0"/>
                <a:cs typeface="Arial" pitchFamily="34" charset="0"/>
              </a:rPr>
              <a:t>the</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evaluation</a:t>
            </a:r>
            <a:r>
              <a:rPr lang="es-CL" dirty="0" smtClean="0">
                <a:effectLst/>
                <a:latin typeface="Arial" pitchFamily="34" charset="0"/>
                <a:cs typeface="Arial" pitchFamily="34" charset="0"/>
              </a:rPr>
              <a:t> </a:t>
            </a:r>
            <a:r>
              <a:rPr lang="es-CL" dirty="0" err="1" smtClean="0">
                <a:effectLst/>
                <a:latin typeface="Arial" pitchFamily="34" charset="0"/>
                <a:cs typeface="Arial" pitchFamily="34" charset="0"/>
              </a:rPr>
              <a:t>form</a:t>
            </a:r>
            <a:endParaRPr lang="es-CL" dirty="0" smtClean="0">
              <a:latin typeface="Arial" pitchFamily="34" charset="0"/>
              <a:cs typeface="Arial" pitchFamily="34" charset="0"/>
            </a:endParaRPr>
          </a:p>
        </p:txBody>
      </p:sp>
      <p:pic>
        <p:nvPicPr>
          <p:cNvPr id="16390" name="Picture 4" descr="MCj04258000000[1]"/>
          <p:cNvPicPr>
            <a:picLocks noChangeAspect="1" noChangeArrowheads="1"/>
          </p:cNvPicPr>
          <p:nvPr/>
        </p:nvPicPr>
        <p:blipFill>
          <a:blip r:embed="rId3" cstate="print"/>
          <a:srcRect/>
          <a:stretch>
            <a:fillRect/>
          </a:stretch>
        </p:blipFill>
        <p:spPr bwMode="auto">
          <a:xfrm>
            <a:off x="7391400" y="5105400"/>
            <a:ext cx="1385888" cy="1540639"/>
          </a:xfrm>
          <a:prstGeom prst="rect">
            <a:avLst/>
          </a:prstGeom>
          <a:noFill/>
          <a:ln w="9525">
            <a:noFill/>
            <a:miter lim="800000"/>
            <a:headEnd/>
            <a:tailEnd/>
          </a:ln>
        </p:spPr>
      </p:pic>
      <p:sp>
        <p:nvSpPr>
          <p:cNvPr id="16391" name="Text Box 5"/>
          <p:cNvSpPr txBox="1">
            <a:spLocks noChangeArrowheads="1"/>
          </p:cNvSpPr>
          <p:nvPr/>
        </p:nvSpPr>
        <p:spPr bwMode="auto">
          <a:xfrm>
            <a:off x="5562600" y="5638800"/>
            <a:ext cx="1641475" cy="457200"/>
          </a:xfrm>
          <a:prstGeom prst="rect">
            <a:avLst/>
          </a:prstGeom>
          <a:noFill/>
          <a:ln w="9525">
            <a:noFill/>
            <a:miter lim="800000"/>
            <a:headEnd/>
            <a:tailEnd/>
          </a:ln>
        </p:spPr>
        <p:txBody>
          <a:bodyPr wrap="none">
            <a:spAutoFit/>
          </a:bodyPr>
          <a:lstStyle/>
          <a:p>
            <a:r>
              <a:rPr lang="es-CL" sz="2400" b="1"/>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s-CL" dirty="0" err="1" smtClean="0"/>
              <a:t>Outcomes</a:t>
            </a:r>
            <a:r>
              <a:rPr lang="es-CL" dirty="0" smtClean="0"/>
              <a:t> </a:t>
            </a:r>
            <a:r>
              <a:rPr lang="es-CL" dirty="0" err="1" smtClean="0"/>
              <a:t>for</a:t>
            </a:r>
            <a:r>
              <a:rPr lang="es-CL" dirty="0" smtClean="0"/>
              <a:t> </a:t>
            </a:r>
            <a:r>
              <a:rPr lang="es-CL" dirty="0" err="1" smtClean="0"/>
              <a:t>Today</a:t>
            </a:r>
            <a:endParaRPr lang="es-CL" dirty="0" smtClean="0"/>
          </a:p>
        </p:txBody>
      </p:sp>
      <p:sp>
        <p:nvSpPr>
          <p:cNvPr id="3075" name="Rectangle 3"/>
          <p:cNvSpPr>
            <a:spLocks noGrp="1" noChangeArrowheads="1"/>
          </p:cNvSpPr>
          <p:nvPr>
            <p:ph type="body" idx="1"/>
          </p:nvPr>
        </p:nvSpPr>
        <p:spPr/>
        <p:txBody>
          <a:bodyPr/>
          <a:lstStyle/>
          <a:p>
            <a:pPr marL="609600" indent="-609600" eaLnBrk="1" hangingPunct="1">
              <a:buFontTx/>
              <a:buAutoNum type="arabicPeriod"/>
              <a:defRPr/>
            </a:pPr>
            <a:r>
              <a:rPr lang="en-US" dirty="0" smtClean="0">
                <a:latin typeface="Arial" pitchFamily="34" charset="0"/>
                <a:cs typeface="Arial" pitchFamily="34" charset="0"/>
              </a:rPr>
              <a:t>Answer most of your questions</a:t>
            </a:r>
          </a:p>
          <a:p>
            <a:pPr marL="609600" indent="-609600" eaLnBrk="1" hangingPunct="1">
              <a:buFontTx/>
              <a:buAutoNum type="arabicPeriod"/>
              <a:defRPr/>
            </a:pPr>
            <a:r>
              <a:rPr lang="en-US" dirty="0" smtClean="0">
                <a:latin typeface="Arial" pitchFamily="34" charset="0"/>
                <a:cs typeface="Arial" pitchFamily="34" charset="0"/>
              </a:rPr>
              <a:t>Learn about and apply a structured approach to course (re)design</a:t>
            </a:r>
          </a:p>
          <a:p>
            <a:pPr marL="609600" indent="-609600" eaLnBrk="1" hangingPunct="1">
              <a:buFontTx/>
              <a:buAutoNum type="arabicPeriod"/>
              <a:defRPr/>
            </a:pPr>
            <a:r>
              <a:rPr lang="en-US" dirty="0" smtClean="0">
                <a:latin typeface="Arial" pitchFamily="34" charset="0"/>
                <a:cs typeface="Arial" pitchFamily="34" charset="0"/>
              </a:rPr>
              <a:t>Using Blackboard and Turning Point features to your and your students advantage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Purpose of Course Design</a:t>
            </a:r>
            <a:endParaRPr lang="en-US" dirty="0"/>
          </a:p>
        </p:txBody>
      </p:sp>
      <p:sp>
        <p:nvSpPr>
          <p:cNvPr id="3" name="Content Placeholder 2"/>
          <p:cNvSpPr>
            <a:spLocks noGrp="1"/>
          </p:cNvSpPr>
          <p:nvPr>
            <p:ph idx="1"/>
          </p:nvPr>
        </p:nvSpPr>
        <p:spPr>
          <a:xfrm>
            <a:off x="457200" y="1600200"/>
            <a:ext cx="8229600" cy="4525963"/>
          </a:xfrm>
        </p:spPr>
        <p:txBody>
          <a:bodyPr/>
          <a:lstStyle/>
          <a:p>
            <a:pPr marL="514350" indent="-514350"/>
            <a:r>
              <a:rPr lang="en-US" dirty="0" smtClean="0">
                <a:solidFill>
                  <a:srgbClr val="FFFF00"/>
                </a:solidFill>
                <a:latin typeface="Arial" pitchFamily="34" charset="0"/>
                <a:cs typeface="Arial" pitchFamily="34" charset="0"/>
              </a:rPr>
              <a:t>Creating a practice plan to help students achieve high levels of performance</a:t>
            </a:r>
          </a:p>
          <a:p>
            <a:pPr marL="914400" lvl="1" indent="-514350">
              <a:buFont typeface="+mj-lt"/>
              <a:buAutoNum type="arabicPeriod"/>
            </a:pPr>
            <a:endParaRPr lang="en-US" dirty="0" smtClean="0">
              <a:latin typeface="Arial" pitchFamily="34" charset="0"/>
              <a:cs typeface="Arial" pitchFamily="34" charset="0"/>
            </a:endParaRPr>
          </a:p>
          <a:p>
            <a:pPr marL="514350" lvl="1" indent="-514350">
              <a:buClr>
                <a:schemeClr val="hlink"/>
              </a:buClr>
            </a:pPr>
            <a:r>
              <a:rPr lang="en-US" dirty="0" smtClean="0">
                <a:latin typeface="Arial" pitchFamily="34" charset="0"/>
                <a:cs typeface="Arial" pitchFamily="34" charset="0"/>
              </a:rPr>
              <a:t>What do you want students to </a:t>
            </a:r>
            <a:r>
              <a:rPr lang="en-US" b="1" i="1" u="sng" dirty="0" smtClean="0">
                <a:latin typeface="Arial" pitchFamily="34" charset="0"/>
                <a:cs typeface="Arial" pitchFamily="34" charset="0"/>
              </a:rPr>
              <a:t>be able to do </a:t>
            </a:r>
            <a:r>
              <a:rPr lang="en-US" dirty="0" smtClean="0">
                <a:latin typeface="Arial" pitchFamily="34" charset="0"/>
                <a:cs typeface="Arial" pitchFamily="34" charset="0"/>
              </a:rPr>
              <a:t>by the end of your class and beyond?</a:t>
            </a:r>
          </a:p>
          <a:p>
            <a:pPr marL="914400" lvl="2" indent="-514350">
              <a:buClr>
                <a:schemeClr val="hlink"/>
              </a:buClr>
            </a:pPr>
            <a:r>
              <a:rPr lang="en-US" dirty="0" smtClean="0">
                <a:latin typeface="Arial" pitchFamily="34" charset="0"/>
                <a:cs typeface="Arial" pitchFamily="34" charset="0"/>
              </a:rPr>
              <a:t>Know your goals/outcomes and why are they important</a:t>
            </a:r>
          </a:p>
          <a:p>
            <a:pPr marL="914400" lvl="2" indent="-514350">
              <a:buClr>
                <a:schemeClr val="hlink"/>
              </a:buClr>
            </a:pPr>
            <a:r>
              <a:rPr lang="en-US" dirty="0" smtClean="0">
                <a:latin typeface="Arial" pitchFamily="34" charset="0"/>
                <a:cs typeface="Arial" pitchFamily="34" charset="0"/>
              </a:rPr>
              <a:t>How are they related?</a:t>
            </a:r>
          </a:p>
          <a:p>
            <a:pPr marL="1371600" lvl="3" indent="-514350">
              <a:buClr>
                <a:schemeClr val="hlink"/>
              </a:buClr>
            </a:pPr>
            <a:r>
              <a:rPr lang="en-US" dirty="0" smtClean="0">
                <a:latin typeface="Arial" pitchFamily="34" charset="0"/>
                <a:cs typeface="Arial" pitchFamily="34" charset="0"/>
              </a:rPr>
              <a:t>Are they unique, singular?</a:t>
            </a:r>
          </a:p>
          <a:p>
            <a:pPr marL="1371600" lvl="3" indent="-514350">
              <a:buClr>
                <a:schemeClr val="hlink"/>
              </a:buClr>
            </a:pPr>
            <a:r>
              <a:rPr lang="en-US" dirty="0" smtClean="0">
                <a:latin typeface="Arial" pitchFamily="34" charset="0"/>
                <a:cs typeface="Arial" pitchFamily="34" charset="0"/>
              </a:rPr>
              <a:t>Can they be organized in a logical sequence?</a:t>
            </a:r>
            <a:br>
              <a:rPr lang="en-US" dirty="0" smtClean="0">
                <a:latin typeface="Arial" pitchFamily="34" charset="0"/>
                <a:cs typeface="Arial" pitchFamily="34" charset="0"/>
              </a:rPr>
            </a:b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sz="3600" dirty="0" smtClean="0">
                <a:latin typeface="Arial" pitchFamily="34" charset="0"/>
                <a:cs typeface="Arial" pitchFamily="34" charset="0"/>
              </a:rPr>
              <a:t>How do you help  them get there?</a:t>
            </a:r>
            <a:br>
              <a:rPr lang="en-US" sz="3600" dirty="0" smtClean="0">
                <a:latin typeface="Arial" pitchFamily="34" charset="0"/>
                <a:cs typeface="Arial" pitchFamily="34" charset="0"/>
              </a:rPr>
            </a:br>
            <a:r>
              <a:rPr lang="en-US" sz="3600" dirty="0" smtClean="0">
                <a:latin typeface="Arial" pitchFamily="34" charset="0"/>
                <a:cs typeface="Arial" pitchFamily="34" charset="0"/>
              </a:rPr>
              <a:t>Plan </a:t>
            </a:r>
            <a:r>
              <a:rPr lang="en-US" sz="3600" u="sng" dirty="0" smtClean="0">
                <a:latin typeface="Arial" pitchFamily="34" charset="0"/>
                <a:cs typeface="Arial" pitchFamily="34" charset="0"/>
              </a:rPr>
              <a:t>backwards:</a:t>
            </a:r>
            <a:endParaRPr lang="en-US" u="sng" dirty="0">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438400" y="1676400"/>
            <a:ext cx="4724400" cy="51922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3200" dirty="0" smtClean="0">
                <a:latin typeface="Arial" pitchFamily="34" charset="0"/>
                <a:cs typeface="Arial" pitchFamily="34" charset="0"/>
              </a:rPr>
              <a:t>Plan Backwards, Scaffold Forward:</a:t>
            </a:r>
            <a:br>
              <a:rPr lang="en-US" sz="3200" dirty="0" smtClean="0">
                <a:latin typeface="Arial" pitchFamily="34" charset="0"/>
                <a:cs typeface="Arial" pitchFamily="34" charset="0"/>
              </a:rPr>
            </a:br>
            <a:r>
              <a:rPr lang="en-US" sz="2000" dirty="0" smtClean="0">
                <a:latin typeface="Arial" pitchFamily="34" charset="0"/>
                <a:cs typeface="Arial" pitchFamily="34" charset="0"/>
              </a:rPr>
              <a:t>Sequence to Help Students Attain Learning Outcomes</a:t>
            </a:r>
            <a:endParaRPr lang="en-US" sz="3200" dirty="0">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362200" y="1371600"/>
            <a:ext cx="4419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457200" y="304800"/>
            <a:ext cx="8229600" cy="2438400"/>
          </a:xfrm>
        </p:spPr>
        <p:txBody>
          <a:bodyPr/>
          <a:lstStyle/>
          <a:p>
            <a:pPr eaLnBrk="1" hangingPunct="1">
              <a:defRPr/>
            </a:pPr>
            <a:r>
              <a:rPr lang="en-US" sz="4000" dirty="0" smtClean="0"/>
              <a:t>Where Do You Start?</a:t>
            </a:r>
            <a:br>
              <a:rPr lang="en-US" sz="4000" dirty="0" smtClean="0"/>
            </a:br>
            <a:r>
              <a:rPr lang="en-US" sz="4000" dirty="0" smtClean="0">
                <a:solidFill>
                  <a:srgbClr val="FFFF00"/>
                </a:solidFill>
              </a:rPr>
              <a:t>Step 1 worksheet</a:t>
            </a:r>
            <a:br>
              <a:rPr lang="en-US" sz="4000" dirty="0" smtClean="0">
                <a:solidFill>
                  <a:srgbClr val="FFFF00"/>
                </a:solidFill>
              </a:rPr>
            </a:br>
            <a:r>
              <a:rPr lang="en-US" sz="4000" dirty="0" smtClean="0">
                <a:solidFill>
                  <a:srgbClr val="FFFF00"/>
                </a:solidFill>
              </a:rPr>
              <a:t>Important Situational Factors</a:t>
            </a:r>
            <a:endParaRPr lang="es-CL" sz="2800" b="0" dirty="0" smtClean="0">
              <a:solidFill>
                <a:srgbClr val="FFFF00"/>
              </a:solidFill>
            </a:endParaRPr>
          </a:p>
        </p:txBody>
      </p:sp>
      <p:sp>
        <p:nvSpPr>
          <p:cNvPr id="4099" name="Rectangle 3"/>
          <p:cNvSpPr>
            <a:spLocks noGrp="1" noChangeArrowheads="1"/>
          </p:cNvSpPr>
          <p:nvPr>
            <p:ph type="body" idx="1"/>
          </p:nvPr>
        </p:nvSpPr>
        <p:spPr>
          <a:xfrm>
            <a:off x="457200" y="2971800"/>
            <a:ext cx="8229600" cy="3154363"/>
          </a:xfrm>
        </p:spPr>
        <p:txBody>
          <a:bodyPr/>
          <a:lstStyle/>
          <a:p>
            <a:pPr eaLnBrk="1" hangingPunct="1">
              <a:defRPr/>
            </a:pPr>
            <a:r>
              <a:rPr lang="es-CL" dirty="0" err="1" smtClean="0">
                <a:latin typeface="Arial" pitchFamily="34" charset="0"/>
                <a:cs typeface="Arial" pitchFamily="34" charset="0"/>
              </a:rPr>
              <a:t>Identify</a:t>
            </a:r>
            <a:r>
              <a:rPr lang="es-CL" dirty="0" smtClean="0">
                <a:latin typeface="Arial" pitchFamily="34" charset="0"/>
                <a:cs typeface="Arial" pitchFamily="34" charset="0"/>
              </a:rPr>
              <a:t> </a:t>
            </a:r>
            <a:r>
              <a:rPr lang="es-CL" dirty="0" err="1" smtClean="0">
                <a:latin typeface="Arial" pitchFamily="34" charset="0"/>
                <a:cs typeface="Arial" pitchFamily="34" charset="0"/>
              </a:rPr>
              <a:t>the</a:t>
            </a:r>
            <a:r>
              <a:rPr lang="es-CL" dirty="0" smtClean="0">
                <a:latin typeface="Arial" pitchFamily="34" charset="0"/>
                <a:cs typeface="Arial" pitchFamily="34" charset="0"/>
              </a:rPr>
              <a:t> </a:t>
            </a:r>
            <a:r>
              <a:rPr lang="es-CL" dirty="0" err="1" smtClean="0">
                <a:latin typeface="Arial" pitchFamily="34" charset="0"/>
                <a:cs typeface="Arial" pitchFamily="34" charset="0"/>
              </a:rPr>
              <a:t>situational</a:t>
            </a:r>
            <a:r>
              <a:rPr lang="es-CL" dirty="0" smtClean="0">
                <a:latin typeface="Arial" pitchFamily="34" charset="0"/>
                <a:cs typeface="Arial" pitchFamily="34" charset="0"/>
              </a:rPr>
              <a:t> </a:t>
            </a:r>
            <a:r>
              <a:rPr lang="es-CL" dirty="0" err="1" smtClean="0">
                <a:latin typeface="Arial" pitchFamily="34" charset="0"/>
                <a:cs typeface="Arial" pitchFamily="34" charset="0"/>
              </a:rPr>
              <a:t>factors</a:t>
            </a:r>
            <a:r>
              <a:rPr lang="es-CL" dirty="0" smtClean="0">
                <a:latin typeface="Arial" pitchFamily="34" charset="0"/>
                <a:cs typeface="Arial" pitchFamily="34" charset="0"/>
              </a:rPr>
              <a:t> </a:t>
            </a:r>
            <a:r>
              <a:rPr lang="es-CL" dirty="0" err="1" smtClean="0">
                <a:latin typeface="Arial" pitchFamily="34" charset="0"/>
                <a:cs typeface="Arial" pitchFamily="34" charset="0"/>
              </a:rPr>
              <a:t>that</a:t>
            </a:r>
            <a:r>
              <a:rPr lang="es-CL" dirty="0" smtClean="0">
                <a:latin typeface="Arial" pitchFamily="34" charset="0"/>
                <a:cs typeface="Arial" pitchFamily="34" charset="0"/>
              </a:rPr>
              <a:t> </a:t>
            </a:r>
            <a:r>
              <a:rPr lang="es-CL" dirty="0" err="1" smtClean="0">
                <a:latin typeface="Arial" pitchFamily="34" charset="0"/>
                <a:cs typeface="Arial" pitchFamily="34" charset="0"/>
              </a:rPr>
              <a:t>significantly</a:t>
            </a:r>
            <a:r>
              <a:rPr lang="es-CL" dirty="0" smtClean="0">
                <a:latin typeface="Arial" pitchFamily="34" charset="0"/>
                <a:cs typeface="Arial" pitchFamily="34" charset="0"/>
              </a:rPr>
              <a:t> </a:t>
            </a:r>
            <a:r>
              <a:rPr lang="es-CL" dirty="0" err="1" smtClean="0">
                <a:latin typeface="Arial" pitchFamily="34" charset="0"/>
                <a:cs typeface="Arial" pitchFamily="34" charset="0"/>
              </a:rPr>
              <a:t>impact</a:t>
            </a:r>
            <a:r>
              <a:rPr lang="es-CL" dirty="0" smtClean="0">
                <a:latin typeface="Arial" pitchFamily="34" charset="0"/>
                <a:cs typeface="Arial" pitchFamily="34" charset="0"/>
              </a:rPr>
              <a:t> </a:t>
            </a:r>
            <a:r>
              <a:rPr lang="es-CL" dirty="0" err="1" smtClean="0">
                <a:latin typeface="Arial" pitchFamily="34" charset="0"/>
                <a:cs typeface="Arial" pitchFamily="34" charset="0"/>
              </a:rPr>
              <a:t>your</a:t>
            </a:r>
            <a:r>
              <a:rPr lang="es-CL" dirty="0" smtClean="0">
                <a:latin typeface="Arial" pitchFamily="34" charset="0"/>
                <a:cs typeface="Arial" pitchFamily="34" charset="0"/>
              </a:rPr>
              <a:t> </a:t>
            </a:r>
            <a:r>
              <a:rPr lang="es-CL" dirty="0" err="1" smtClean="0">
                <a:latin typeface="Arial" pitchFamily="34" charset="0"/>
                <a:cs typeface="Arial" pitchFamily="34" charset="0"/>
              </a:rPr>
              <a:t>course</a:t>
            </a:r>
            <a:r>
              <a:rPr lang="es-CL" dirty="0" smtClean="0">
                <a:latin typeface="Arial" pitchFamily="34" charset="0"/>
                <a:cs typeface="Arial" pitchFamily="34" charset="0"/>
              </a:rPr>
              <a:t> (5 min)</a:t>
            </a:r>
          </a:p>
          <a:p>
            <a:pPr eaLnBrk="1" hangingPunct="1">
              <a:defRPr/>
            </a:pPr>
            <a:r>
              <a:rPr lang="es-CL" dirty="0" smtClean="0">
                <a:latin typeface="Arial" pitchFamily="34" charset="0"/>
                <a:cs typeface="Arial" pitchFamily="34" charset="0"/>
              </a:rPr>
              <a:t>Share </a:t>
            </a:r>
            <a:r>
              <a:rPr lang="es-CL" dirty="0" err="1" smtClean="0">
                <a:latin typeface="Arial" pitchFamily="34" charset="0"/>
                <a:cs typeface="Arial" pitchFamily="34" charset="0"/>
              </a:rPr>
              <a:t>some</a:t>
            </a:r>
            <a:r>
              <a:rPr lang="es-CL" dirty="0" smtClean="0">
                <a:latin typeface="Arial" pitchFamily="34" charset="0"/>
                <a:cs typeface="Arial" pitchFamily="34" charset="0"/>
              </a:rPr>
              <a:t> </a:t>
            </a:r>
            <a:r>
              <a:rPr lang="es-CL" dirty="0" err="1" smtClean="0">
                <a:latin typeface="Arial" pitchFamily="34" charset="0"/>
                <a:cs typeface="Arial" pitchFamily="34" charset="0"/>
              </a:rPr>
              <a:t>factors</a:t>
            </a:r>
            <a:endParaRPr lang="es-CL"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514600"/>
          </a:xfrm>
        </p:spPr>
        <p:txBody>
          <a:bodyPr/>
          <a:lstStyle/>
          <a:p>
            <a:r>
              <a:rPr lang="en-US" sz="5400" dirty="0" smtClean="0"/>
              <a:t>Step 2 Worksheet</a:t>
            </a:r>
            <a:br>
              <a:rPr lang="en-US" sz="5400" dirty="0" smtClean="0"/>
            </a:br>
            <a:r>
              <a:rPr lang="en-US" sz="5400" dirty="0" smtClean="0">
                <a:solidFill>
                  <a:srgbClr val="FFFF00"/>
                </a:solidFill>
              </a:rPr>
              <a:t>Learning Goals</a:t>
            </a:r>
            <a:r>
              <a:rPr lang="en-US" sz="5400" dirty="0" smtClean="0"/>
              <a:t/>
            </a:r>
            <a:br>
              <a:rPr lang="en-US" sz="5400" dirty="0" smtClean="0"/>
            </a:br>
            <a:r>
              <a:rPr lang="en-US" sz="4800" dirty="0" smtClean="0"/>
              <a:t>(aka </a:t>
            </a:r>
            <a:r>
              <a:rPr lang="en-US" sz="4800" dirty="0" smtClean="0">
                <a:solidFill>
                  <a:schemeClr val="tx1"/>
                </a:solidFill>
              </a:rPr>
              <a:t>Outcomes,</a:t>
            </a:r>
            <a:r>
              <a:rPr lang="en-US" sz="4800" dirty="0" smtClean="0">
                <a:solidFill>
                  <a:srgbClr val="FFFF00"/>
                </a:solidFill>
              </a:rPr>
              <a:t> </a:t>
            </a:r>
            <a:r>
              <a:rPr lang="en-US" sz="4800" dirty="0" smtClean="0"/>
              <a:t>Objectives)</a:t>
            </a:r>
            <a:endParaRPr lang="en-US"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362200"/>
          </a:xfrm>
        </p:spPr>
        <p:txBody>
          <a:bodyPr/>
          <a:lstStyle/>
          <a:p>
            <a:r>
              <a:rPr lang="en-US" sz="4800" dirty="0" smtClean="0">
                <a:latin typeface="Arial" pitchFamily="34" charset="0"/>
                <a:cs typeface="Arial" pitchFamily="34" charset="0"/>
              </a:rPr>
              <a:t>Join in Groups of Three</a:t>
            </a:r>
            <a:br>
              <a:rPr lang="en-US" sz="4800" dirty="0" smtClean="0">
                <a:latin typeface="Arial" pitchFamily="34" charset="0"/>
                <a:cs typeface="Arial" pitchFamily="34" charset="0"/>
              </a:rPr>
            </a:br>
            <a:r>
              <a:rPr lang="en-US" sz="4800" dirty="0" smtClean="0">
                <a:latin typeface="Arial" pitchFamily="34" charset="0"/>
                <a:cs typeface="Arial" pitchFamily="34" charset="0"/>
              </a:rPr>
              <a:t/>
            </a:r>
            <a:br>
              <a:rPr lang="en-US" sz="4800" dirty="0" smtClean="0">
                <a:latin typeface="Arial" pitchFamily="34" charset="0"/>
                <a:cs typeface="Arial" pitchFamily="34" charset="0"/>
              </a:rPr>
            </a:br>
            <a:r>
              <a:rPr lang="en-US" dirty="0" smtClean="0">
                <a:latin typeface="Arial" pitchFamily="34" charset="0"/>
                <a:cs typeface="Arial" pitchFamily="34" charset="0"/>
              </a:rPr>
              <a:t>Share 1 LO with partners</a:t>
            </a:r>
            <a:endParaRPr lang="en-US"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5672</TotalTime>
  <Words>1337</Words>
  <Application>Microsoft Office PowerPoint</Application>
  <PresentationFormat>On-screen Show (4:3)</PresentationFormat>
  <Paragraphs>170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Stream</vt:lpstr>
      <vt:lpstr>Integrated Course Design</vt:lpstr>
      <vt:lpstr>Your Questions</vt:lpstr>
      <vt:lpstr>Outcomes for Today</vt:lpstr>
      <vt:lpstr>Purpose of Course Design</vt:lpstr>
      <vt:lpstr>How do you help  them get there? Plan backwards:</vt:lpstr>
      <vt:lpstr>Plan Backwards, Scaffold Forward: Sequence to Help Students Attain Learning Outcomes</vt:lpstr>
      <vt:lpstr>Where Do You Start? Step 1 worksheet Important Situational Factors</vt:lpstr>
      <vt:lpstr>Step 2 Worksheet Learning Goals (aka Outcomes, Objectives)</vt:lpstr>
      <vt:lpstr>Join in Groups of Three  Share 1 LO with partners</vt:lpstr>
      <vt:lpstr>Review the LO</vt:lpstr>
      <vt:lpstr>Slide 11</vt:lpstr>
      <vt:lpstr>How do you know if students are achieving your  Learning Outcomes?  Step 3 worksheet The Necessity of Assessment</vt:lpstr>
      <vt:lpstr>Assessment and Feedback</vt:lpstr>
      <vt:lpstr>Two Levels of Students Assessment Both Should Occur</vt:lpstr>
      <vt:lpstr>Feedback and Assessment</vt:lpstr>
      <vt:lpstr>How will the students receive feedback from you?</vt:lpstr>
      <vt:lpstr>Formative Assessments: The Use of CATs</vt:lpstr>
      <vt:lpstr>Step 4 Selecting and Delivering Effective Learning Activities (40 min)</vt:lpstr>
      <vt:lpstr>Step 5 Worksheet Integrating the Main Components</vt:lpstr>
      <vt:lpstr>Step 6 Worksheet Thematic Structure</vt:lpstr>
      <vt:lpstr>Basic Course Structure Step 7-8 worksheet </vt:lpstr>
      <vt:lpstr>Structure Details for One Session Leverage Technology to help Students Prepare for Class and Teach to Their Needs</vt:lpstr>
      <vt:lpstr>Second Class Session Following Class I </vt:lpstr>
      <vt:lpstr>Wrapping It Up</vt:lpstr>
    </vt:vector>
  </TitlesOfParts>
  <Company>UTEP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Design/Revison</dc:title>
  <dc:creator>meeuwsen</dc:creator>
  <cp:lastModifiedBy>meeuwsen</cp:lastModifiedBy>
  <cp:revision>28</cp:revision>
  <dcterms:created xsi:type="dcterms:W3CDTF">2007-10-25T19:15:55Z</dcterms:created>
  <dcterms:modified xsi:type="dcterms:W3CDTF">2010-01-30T00:38:13Z</dcterms:modified>
</cp:coreProperties>
</file>